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9" r:id="rId1"/>
  </p:sldMasterIdLst>
  <p:notesMasterIdLst>
    <p:notesMasterId r:id="rId86"/>
  </p:notesMasterIdLst>
  <p:handoutMasterIdLst>
    <p:handoutMasterId r:id="rId87"/>
  </p:handoutMasterIdLst>
  <p:sldIdLst>
    <p:sldId id="340" r:id="rId2"/>
    <p:sldId id="341" r:id="rId3"/>
    <p:sldId id="342" r:id="rId4"/>
    <p:sldId id="343" r:id="rId5"/>
    <p:sldId id="344" r:id="rId6"/>
    <p:sldId id="345" r:id="rId7"/>
    <p:sldId id="346" r:id="rId8"/>
    <p:sldId id="347" r:id="rId9"/>
    <p:sldId id="256" r:id="rId10"/>
    <p:sldId id="336" r:id="rId11"/>
    <p:sldId id="339" r:id="rId12"/>
    <p:sldId id="257" r:id="rId13"/>
    <p:sldId id="319" r:id="rId14"/>
    <p:sldId id="258" r:id="rId15"/>
    <p:sldId id="259" r:id="rId16"/>
    <p:sldId id="260" r:id="rId17"/>
    <p:sldId id="261" r:id="rId18"/>
    <p:sldId id="262" r:id="rId19"/>
    <p:sldId id="320" r:id="rId20"/>
    <p:sldId id="263" r:id="rId21"/>
    <p:sldId id="264" r:id="rId22"/>
    <p:sldId id="293" r:id="rId23"/>
    <p:sldId id="294" r:id="rId24"/>
    <p:sldId id="327" r:id="rId25"/>
    <p:sldId id="328" r:id="rId26"/>
    <p:sldId id="329" r:id="rId27"/>
    <p:sldId id="330" r:id="rId28"/>
    <p:sldId id="265" r:id="rId29"/>
    <p:sldId id="301" r:id="rId30"/>
    <p:sldId id="266" r:id="rId31"/>
    <p:sldId id="302" r:id="rId32"/>
    <p:sldId id="267" r:id="rId33"/>
    <p:sldId id="268" r:id="rId34"/>
    <p:sldId id="269" r:id="rId35"/>
    <p:sldId id="270" r:id="rId36"/>
    <p:sldId id="303" r:id="rId37"/>
    <p:sldId id="271" r:id="rId38"/>
    <p:sldId id="321" r:id="rId39"/>
    <p:sldId id="304" r:id="rId40"/>
    <p:sldId id="305" r:id="rId41"/>
    <p:sldId id="306" r:id="rId42"/>
    <p:sldId id="307" r:id="rId43"/>
    <p:sldId id="308" r:id="rId44"/>
    <p:sldId id="309" r:id="rId45"/>
    <p:sldId id="310" r:id="rId46"/>
    <p:sldId id="311" r:id="rId47"/>
    <p:sldId id="312" r:id="rId48"/>
    <p:sldId id="313" r:id="rId49"/>
    <p:sldId id="314" r:id="rId50"/>
    <p:sldId id="315" r:id="rId51"/>
    <p:sldId id="316" r:id="rId52"/>
    <p:sldId id="317" r:id="rId53"/>
    <p:sldId id="322" r:id="rId54"/>
    <p:sldId id="273" r:id="rId55"/>
    <p:sldId id="332" r:id="rId56"/>
    <p:sldId id="274" r:id="rId57"/>
    <p:sldId id="275" r:id="rId58"/>
    <p:sldId id="331" r:id="rId59"/>
    <p:sldId id="276" r:id="rId60"/>
    <p:sldId id="277" r:id="rId61"/>
    <p:sldId id="278" r:id="rId62"/>
    <p:sldId id="279" r:id="rId63"/>
    <p:sldId id="280" r:id="rId64"/>
    <p:sldId id="281" r:id="rId65"/>
    <p:sldId id="318" r:id="rId66"/>
    <p:sldId id="295" r:id="rId67"/>
    <p:sldId id="282" r:id="rId68"/>
    <p:sldId id="335" r:id="rId69"/>
    <p:sldId id="283" r:id="rId70"/>
    <p:sldId id="284" r:id="rId71"/>
    <p:sldId id="285" r:id="rId72"/>
    <p:sldId id="333" r:id="rId73"/>
    <p:sldId id="286" r:id="rId74"/>
    <p:sldId id="287" r:id="rId75"/>
    <p:sldId id="296" r:id="rId76"/>
    <p:sldId id="288" r:id="rId77"/>
    <p:sldId id="297" r:id="rId78"/>
    <p:sldId id="289" r:id="rId79"/>
    <p:sldId id="300" r:id="rId80"/>
    <p:sldId id="337" r:id="rId81"/>
    <p:sldId id="338" r:id="rId82"/>
    <p:sldId id="334" r:id="rId83"/>
    <p:sldId id="290" r:id="rId84"/>
    <p:sldId id="348" r:id="rId85"/>
  </p:sldIdLst>
  <p:sldSz cx="9144000" cy="6858000" type="screen4x3"/>
  <p:notesSz cx="6858000" cy="919956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200" y="-2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994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64" Type="http://schemas.openxmlformats.org/officeDocument/2006/relationships/slide" Target="slides/slide63.xml"/><Relationship Id="rId60" Type="http://schemas.openxmlformats.org/officeDocument/2006/relationships/slide" Target="slides/slide59.xml"/><Relationship Id="rId39" Type="http://schemas.openxmlformats.org/officeDocument/2006/relationships/slide" Target="slides/slide38.xml"/><Relationship Id="rId70" Type="http://schemas.openxmlformats.org/officeDocument/2006/relationships/slide" Target="slides/slide69.xml"/><Relationship Id="rId7" Type="http://schemas.openxmlformats.org/officeDocument/2006/relationships/slide" Target="slides/slide6.xml"/><Relationship Id="rId43" Type="http://schemas.openxmlformats.org/officeDocument/2006/relationships/slide" Target="slides/slide42.xml"/><Relationship Id="rId74" Type="http://schemas.openxmlformats.org/officeDocument/2006/relationships/slide" Target="slides/slide73.xml"/><Relationship Id="rId25" Type="http://schemas.openxmlformats.org/officeDocument/2006/relationships/slide" Target="slides/slide24.xml"/><Relationship Id="rId10" Type="http://schemas.openxmlformats.org/officeDocument/2006/relationships/slide" Target="slides/slide9.xml"/><Relationship Id="rId90" Type="http://schemas.openxmlformats.org/officeDocument/2006/relationships/viewProps" Target="viewProps.xml"/><Relationship Id="rId50" Type="http://schemas.openxmlformats.org/officeDocument/2006/relationships/slide" Target="slides/slide49.xml"/><Relationship Id="rId77" Type="http://schemas.openxmlformats.org/officeDocument/2006/relationships/slide" Target="slides/slide76.xml"/><Relationship Id="rId63" Type="http://schemas.openxmlformats.org/officeDocument/2006/relationships/slide" Target="slides/slide62.xml"/><Relationship Id="rId17" Type="http://schemas.openxmlformats.org/officeDocument/2006/relationships/slide" Target="slides/slide16.xml"/><Relationship Id="rId85" Type="http://schemas.openxmlformats.org/officeDocument/2006/relationships/slide" Target="slides/slide84.xml"/><Relationship Id="rId9" Type="http://schemas.openxmlformats.org/officeDocument/2006/relationships/slide" Target="slides/slide8.xml"/><Relationship Id="rId18" Type="http://schemas.openxmlformats.org/officeDocument/2006/relationships/slide" Target="slides/slide17.xml"/><Relationship Id="rId27" Type="http://schemas.openxmlformats.org/officeDocument/2006/relationships/slide" Target="slides/slide26.xml"/><Relationship Id="rId71" Type="http://schemas.openxmlformats.org/officeDocument/2006/relationships/slide" Target="slides/slide70.xml"/><Relationship Id="rId14" Type="http://schemas.openxmlformats.org/officeDocument/2006/relationships/slide" Target="slides/slide13.xml"/><Relationship Id="rId4" Type="http://schemas.openxmlformats.org/officeDocument/2006/relationships/slide" Target="slides/slide3.xml"/><Relationship Id="rId28" Type="http://schemas.openxmlformats.org/officeDocument/2006/relationships/slide" Target="slides/slide27.xml"/><Relationship Id="rId92" Type="http://schemas.openxmlformats.org/officeDocument/2006/relationships/tableStyles" Target="tableStyles.xml"/><Relationship Id="rId45" Type="http://schemas.openxmlformats.org/officeDocument/2006/relationships/slide" Target="slides/slide44.xml"/><Relationship Id="rId58" Type="http://schemas.openxmlformats.org/officeDocument/2006/relationships/slide" Target="slides/slide57.xml"/><Relationship Id="rId42" Type="http://schemas.openxmlformats.org/officeDocument/2006/relationships/slide" Target="slides/slide41.xml"/><Relationship Id="rId73" Type="http://schemas.openxmlformats.org/officeDocument/2006/relationships/slide" Target="slides/slide72.xml"/><Relationship Id="rId89" Type="http://schemas.openxmlformats.org/officeDocument/2006/relationships/presProps" Target="presProps.xml"/><Relationship Id="rId88" Type="http://schemas.openxmlformats.org/officeDocument/2006/relationships/printerSettings" Target="printerSettings/printerSettings1.bin"/><Relationship Id="rId87" Type="http://schemas.openxmlformats.org/officeDocument/2006/relationships/handoutMaster" Target="handoutMasters/handoutMaster1.xml"/><Relationship Id="rId6" Type="http://schemas.openxmlformats.org/officeDocument/2006/relationships/slide" Target="slides/slide5.xml"/><Relationship Id="rId49" Type="http://schemas.openxmlformats.org/officeDocument/2006/relationships/slide" Target="slides/slide48.xml"/><Relationship Id="rId44" Type="http://schemas.openxmlformats.org/officeDocument/2006/relationships/slide" Target="slides/slide43.xml"/><Relationship Id="rId82" Type="http://schemas.openxmlformats.org/officeDocument/2006/relationships/slide" Target="slides/slide81.xml"/><Relationship Id="rId69" Type="http://schemas.openxmlformats.org/officeDocument/2006/relationships/slide" Target="slides/slide68.xml"/><Relationship Id="rId19" Type="http://schemas.openxmlformats.org/officeDocument/2006/relationships/slide" Target="slides/slide18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2" Type="http://schemas.openxmlformats.org/officeDocument/2006/relationships/slide" Target="slides/slide1.xml"/><Relationship Id="rId46" Type="http://schemas.openxmlformats.org/officeDocument/2006/relationships/slide" Target="slides/slide45.xml"/><Relationship Id="rId57" Type="http://schemas.openxmlformats.org/officeDocument/2006/relationships/slide" Target="slides/slide56.xml"/><Relationship Id="rId59" Type="http://schemas.openxmlformats.org/officeDocument/2006/relationships/slide" Target="slides/slide58.xml"/><Relationship Id="rId35" Type="http://schemas.openxmlformats.org/officeDocument/2006/relationships/slide" Target="slides/slide34.xml"/><Relationship Id="rId51" Type="http://schemas.openxmlformats.org/officeDocument/2006/relationships/slide" Target="slides/slide50.xml"/><Relationship Id="rId55" Type="http://schemas.openxmlformats.org/officeDocument/2006/relationships/slide" Target="slides/slide54.xml"/><Relationship Id="rId31" Type="http://schemas.openxmlformats.org/officeDocument/2006/relationships/slide" Target="slides/slide30.xml"/><Relationship Id="rId34" Type="http://schemas.openxmlformats.org/officeDocument/2006/relationships/slide" Target="slides/slide33.xml"/><Relationship Id="rId40" Type="http://schemas.openxmlformats.org/officeDocument/2006/relationships/slide" Target="slides/slide39.xml"/><Relationship Id="rId62" Type="http://schemas.openxmlformats.org/officeDocument/2006/relationships/slide" Target="slides/slide61.xml"/><Relationship Id="rId66" Type="http://schemas.openxmlformats.org/officeDocument/2006/relationships/slide" Target="slides/slide65.xml"/><Relationship Id="rId36" Type="http://schemas.openxmlformats.org/officeDocument/2006/relationships/slide" Target="slides/slide35.xml"/><Relationship Id="rId72" Type="http://schemas.openxmlformats.org/officeDocument/2006/relationships/slide" Target="slides/slide71.xml"/><Relationship Id="rId1" Type="http://schemas.openxmlformats.org/officeDocument/2006/relationships/slideMaster" Target="slideMasters/slideMaster1.xml"/><Relationship Id="rId24" Type="http://schemas.openxmlformats.org/officeDocument/2006/relationships/slide" Target="slides/slide23.xml"/><Relationship Id="rId47" Type="http://schemas.openxmlformats.org/officeDocument/2006/relationships/slide" Target="slides/slide46.xml"/><Relationship Id="rId56" Type="http://schemas.openxmlformats.org/officeDocument/2006/relationships/slide" Target="slides/slide55.xml"/><Relationship Id="rId48" Type="http://schemas.openxmlformats.org/officeDocument/2006/relationships/slide" Target="slides/slide47.xml"/><Relationship Id="rId75" Type="http://schemas.openxmlformats.org/officeDocument/2006/relationships/slide" Target="slides/slide74.xml"/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2" Type="http://schemas.openxmlformats.org/officeDocument/2006/relationships/slide" Target="slides/slide51.xml"/><Relationship Id="rId65" Type="http://schemas.openxmlformats.org/officeDocument/2006/relationships/slide" Target="slides/slide64.xml"/><Relationship Id="rId67" Type="http://schemas.openxmlformats.org/officeDocument/2006/relationships/slide" Target="slides/slide66.xml"/><Relationship Id="rId54" Type="http://schemas.openxmlformats.org/officeDocument/2006/relationships/slide" Target="slides/slide53.xml"/><Relationship Id="rId12" Type="http://schemas.openxmlformats.org/officeDocument/2006/relationships/slide" Target="slides/slide11.xml"/><Relationship Id="rId76" Type="http://schemas.openxmlformats.org/officeDocument/2006/relationships/slide" Target="slides/slide75.xml"/><Relationship Id="rId79" Type="http://schemas.openxmlformats.org/officeDocument/2006/relationships/slide" Target="slides/slide78.xml"/><Relationship Id="rId80" Type="http://schemas.openxmlformats.org/officeDocument/2006/relationships/slide" Target="slides/slide79.xml"/><Relationship Id="rId81" Type="http://schemas.openxmlformats.org/officeDocument/2006/relationships/slide" Target="slides/slide80.xml"/><Relationship Id="rId3" Type="http://schemas.openxmlformats.org/officeDocument/2006/relationships/slide" Target="slides/slide2.xml"/><Relationship Id="rId86" Type="http://schemas.openxmlformats.org/officeDocument/2006/relationships/notesMaster" Target="notesMasters/notesMaster1.xml"/><Relationship Id="rId23" Type="http://schemas.openxmlformats.org/officeDocument/2006/relationships/slide" Target="slides/slide22.xml"/><Relationship Id="rId61" Type="http://schemas.openxmlformats.org/officeDocument/2006/relationships/slide" Target="slides/slide60.xml"/><Relationship Id="rId53" Type="http://schemas.openxmlformats.org/officeDocument/2006/relationships/slide" Target="slides/slide52.xml"/><Relationship Id="rId84" Type="http://schemas.openxmlformats.org/officeDocument/2006/relationships/slide" Target="slides/slide83.xml"/><Relationship Id="rId26" Type="http://schemas.openxmlformats.org/officeDocument/2006/relationships/slide" Target="slides/slide25.xml"/><Relationship Id="rId30" Type="http://schemas.openxmlformats.org/officeDocument/2006/relationships/slide" Target="slides/slide29.xml"/><Relationship Id="rId11" Type="http://schemas.openxmlformats.org/officeDocument/2006/relationships/slide" Target="slides/slide10.xml"/><Relationship Id="rId68" Type="http://schemas.openxmlformats.org/officeDocument/2006/relationships/slide" Target="slides/slide67.xml"/><Relationship Id="rId29" Type="http://schemas.openxmlformats.org/officeDocument/2006/relationships/slide" Target="slides/slide28.xml"/><Relationship Id="rId16" Type="http://schemas.openxmlformats.org/officeDocument/2006/relationships/slide" Target="slides/slide15.xml"/><Relationship Id="rId33" Type="http://schemas.openxmlformats.org/officeDocument/2006/relationships/slide" Target="slides/slide32.xml"/><Relationship Id="rId91" Type="http://schemas.openxmlformats.org/officeDocument/2006/relationships/theme" Target="theme/theme1.xml"/><Relationship Id="rId83" Type="http://schemas.openxmlformats.org/officeDocument/2006/relationships/slide" Target="slides/slide82.xml"/><Relationship Id="rId41" Type="http://schemas.openxmlformats.org/officeDocument/2006/relationships/slide" Target="slides/slide4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78" Type="http://schemas.openxmlformats.org/officeDocument/2006/relationships/slide" Target="slides/slide77.xml"/><Relationship Id="rId22" Type="http://schemas.openxmlformats.org/officeDocument/2006/relationships/slide" Target="slides/slide21.xml"/><Relationship Id="rId21" Type="http://schemas.openxmlformats.org/officeDocument/2006/relationships/slide" Target="slides/slide20.xml"/></Relationships>
</file>

<file path=ppt/_rels/viewProps.xml.rels><?xml version="1.0" encoding="UTF-8" standalone="yes"?>
<Relationships xmlns="http://schemas.openxmlformats.org/package/2006/relationships"><Relationship Id="rId2" Type="http://schemas.openxmlformats.org/officeDocument/2006/relationships/slide" Target="slides/slide84.xml"/><Relationship Id="rId1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1218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37600"/>
            <a:ext cx="2971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-105" charset="0"/>
                <a:ea typeface="Arial" pitchFamily="-105" charset="0"/>
                <a:cs typeface="Arial" pitchFamily="-105" charset="0"/>
              </a:defRPr>
            </a:lvl1pPr>
          </a:lstStyle>
          <a:p>
            <a:pPr>
              <a:defRPr/>
            </a:pPr>
            <a:r>
              <a:rPr lang="en-US"/>
              <a:t>COP 4020 Programming Languages 1</a:t>
            </a:r>
          </a:p>
        </p:txBody>
      </p:sp>
      <p:sp>
        <p:nvSpPr>
          <p:cNvPr id="1218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737600"/>
            <a:ext cx="2971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616FA2B-0379-472D-AC36-C8B91D520A0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0218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1607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28713" y="688975"/>
            <a:ext cx="4602162" cy="34512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07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70388"/>
            <a:ext cx="5486400" cy="414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607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37600"/>
            <a:ext cx="2971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-105" charset="0"/>
                <a:ea typeface="Arial" pitchFamily="-105" charset="0"/>
                <a:cs typeface="Arial" pitchFamily="-105" charset="0"/>
              </a:defRPr>
            </a:lvl1pPr>
          </a:lstStyle>
          <a:p>
            <a:pPr>
              <a:defRPr/>
            </a:pPr>
            <a:r>
              <a:rPr lang="en-US"/>
              <a:t>COP 4020 Programming Languages 1</a:t>
            </a:r>
          </a:p>
        </p:txBody>
      </p:sp>
      <p:sp>
        <p:nvSpPr>
          <p:cNvPr id="1607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737600"/>
            <a:ext cx="2971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8DF624A-C603-4FE6-B55F-47BA9F78A43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71646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5" charset="0"/>
        <a:ea typeface="ＭＳ Ｐゴシック" charset="0"/>
        <a:cs typeface="Arial" pitchFamily="-105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5" charset="0"/>
        <a:ea typeface="Arial" pitchFamily="-105" charset="0"/>
        <a:cs typeface="Arial" pitchFamily="-105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5" charset="0"/>
        <a:ea typeface="Arial" pitchFamily="-105" charset="0"/>
        <a:cs typeface="Arial" pitchFamily="-105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5" charset="0"/>
        <a:ea typeface="Arial" pitchFamily="-105" charset="0"/>
        <a:cs typeface="Arial" pitchFamily="-105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5" charset="0"/>
        <a:ea typeface="Arial" pitchFamily="-105" charset="0"/>
        <a:cs typeface="Arial" pitchFamily="-105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pitchFamily="34" charset="0"/>
                <a:ea typeface="ＭＳ Ｐゴシック" pitchFamily="34" charset="-128"/>
              </a:rPr>
              <a:t>COP 4020 Programming Languages 1</a:t>
            </a:r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2363" y="692150"/>
            <a:ext cx="4613275" cy="3460750"/>
          </a:xfrm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2813" y="4383088"/>
            <a:ext cx="5032375" cy="415290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pitchFamily="34" charset="0"/>
                <a:ea typeface="ＭＳ Ｐゴシック" pitchFamily="34" charset="-128"/>
              </a:rPr>
              <a:t>COP 4020 Programming Languages 1</a:t>
            </a:r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0"/>
            <a:ext cx="1588" cy="1588"/>
          </a:xfrm>
          <a:solidFill>
            <a:srgbClr val="FFFFFF"/>
          </a:solidFill>
          <a:ln/>
        </p:spPr>
      </p:sp>
      <p:sp>
        <p:nvSpPr>
          <p:cNvPr id="91140" name="Text Box 3"/>
          <p:cNvSpPr>
            <a:spLocks noGrp="1" noChangeArrowheads="1"/>
          </p:cNvSpPr>
          <p:nvPr>
            <p:ph type="body" idx="1"/>
          </p:nvPr>
        </p:nvSpPr>
        <p:spPr>
          <a:xfrm>
            <a:off x="503238" y="4341813"/>
            <a:ext cx="5856287" cy="4086225"/>
          </a:xfrm>
          <a:noFill/>
          <a:ln/>
        </p:spPr>
        <p:txBody>
          <a:bodyPr wrap="none" anchor="ctr"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7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pitchFamily="34" charset="0"/>
                <a:ea typeface="ＭＳ Ｐゴシック" pitchFamily="34" charset="-128"/>
              </a:rPr>
              <a:t>COP 4020 Programming Languages 1</a:t>
            </a:r>
          </a:p>
        </p:txBody>
      </p:sp>
      <p:sp>
        <p:nvSpPr>
          <p:cNvPr id="111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2363" y="692150"/>
            <a:ext cx="4613275" cy="3460750"/>
          </a:xfrm>
          <a:ln/>
        </p:spPr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2813" y="4383088"/>
            <a:ext cx="5032375" cy="415290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pitchFamily="34" charset="0"/>
                <a:ea typeface="ＭＳ Ｐゴシック" pitchFamily="34" charset="-128"/>
              </a:rPr>
              <a:t>COP 4020 Programming Languages 1</a:t>
            </a:r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2363" y="692150"/>
            <a:ext cx="4613275" cy="34607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2813" y="4383088"/>
            <a:ext cx="5032375" cy="415290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pitchFamily="34" charset="0"/>
                <a:ea typeface="ＭＳ Ｐゴシック" pitchFamily="34" charset="-128"/>
              </a:rPr>
              <a:t>COP 4020 Programming Languages 1</a:t>
            </a:r>
          </a:p>
        </p:txBody>
      </p:sp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2363" y="692150"/>
            <a:ext cx="4613275" cy="3460750"/>
          </a:xfrm>
          <a:ln/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2813" y="4383088"/>
            <a:ext cx="5032375" cy="415290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pitchFamily="34" charset="0"/>
                <a:ea typeface="ＭＳ Ｐゴシック" pitchFamily="34" charset="-128"/>
              </a:rPr>
              <a:t>COP 4020 Programming Languages 1</a:t>
            </a: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2363" y="692150"/>
            <a:ext cx="4613275" cy="3460750"/>
          </a:xfrm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2813" y="4383088"/>
            <a:ext cx="5032375" cy="415290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pitchFamily="34" charset="0"/>
                <a:ea typeface="ＭＳ Ｐゴシック" pitchFamily="34" charset="-128"/>
              </a:rPr>
              <a:t>COP 4020 Programming Languages 1</a:t>
            </a:r>
          </a:p>
        </p:txBody>
      </p:sp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2363" y="692150"/>
            <a:ext cx="4613275" cy="3460750"/>
          </a:xfrm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2813" y="4383088"/>
            <a:ext cx="5032375" cy="415290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pitchFamily="34" charset="0"/>
                <a:ea typeface="ＭＳ Ｐゴシック" pitchFamily="34" charset="-128"/>
              </a:rPr>
              <a:t>COP 4020 Programming Languages 1</a:t>
            </a:r>
          </a:p>
        </p:txBody>
      </p:sp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2363" y="692150"/>
            <a:ext cx="4613275" cy="3460750"/>
          </a:xfrm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2813" y="4383088"/>
            <a:ext cx="5032375" cy="415290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pitchFamily="34" charset="0"/>
                <a:ea typeface="ＭＳ Ｐゴシック" pitchFamily="34" charset="-128"/>
              </a:rPr>
              <a:t>COP 4020 Programming Languages 1</a:t>
            </a:r>
          </a:p>
        </p:txBody>
      </p:sp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2363" y="692150"/>
            <a:ext cx="4613275" cy="3460750"/>
          </a:xfrm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2813" y="4383088"/>
            <a:ext cx="5032375" cy="415290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pitchFamily="34" charset="0"/>
                <a:ea typeface="ＭＳ Ｐゴシック" pitchFamily="34" charset="-128"/>
              </a:rPr>
              <a:t>COP 4020 Programming Languages 1</a:t>
            </a:r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pitchFamily="34" charset="0"/>
                <a:ea typeface="ＭＳ Ｐゴシック" pitchFamily="34" charset="-128"/>
              </a:rPr>
              <a:t>COP 4020 Programming Languages 1</a:t>
            </a:r>
          </a:p>
        </p:txBody>
      </p:sp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 4020 Programming Languages 1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 4020 Programmin Language 1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5A4889A-A8C7-42E2-A734-2E3D33CF9A2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 4020 Programming Languages 1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 4020 Programmin Language 1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47A7FCB-2228-463E-9402-BD766F176AD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 4020 Programming Languages 1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 4020 Programmin Language 1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B270E21-234D-404F-8692-D83D976A832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 4020 Programming Languages 1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 4020 Programmin Language 1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7201C1-9023-4172-A916-53CA4F60D95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 4020 Programming Languages 1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 4020 Programmin Language 1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5680D2A-BE00-4E4D-B3DA-DA9A1703785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 4020 Programming Languages 1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 4020 Programmin Language 1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D2060C9-53BB-4405-8F62-2979BC9C6DF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 4020 Programming Languages 1</a:t>
            </a: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 4020 Programmin Language 1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933204C-19B3-43B6-8043-EFFA9A5B5EA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 4020 Programming Languages 1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 4020 Programmin Language 1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5213DCE-0257-4937-AA5D-C92B4F68D81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 4020 Programming Languages 1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 4020 Programmin Language 1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B98B843-DB38-44B1-92C1-C3A7B11D8A3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 4020 Programming Languages 1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 4020 Programmin Language 1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C1871F-68E0-4124-9483-332FFF56114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 4020 Programming Languages 1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 4020 Programmin Language 1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93E81A5-5F48-4950-94DB-8837CDB1D14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4" Type="http://schemas.openxmlformats.org/officeDocument/2006/relationships/slideLayout" Target="../slideLayouts/slideLayout4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1674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itchFamily="-105" charset="0"/>
                <a:ea typeface="Arial" pitchFamily="-105" charset="0"/>
                <a:cs typeface="Arial" pitchFamily="-105" charset="0"/>
              </a:defRPr>
            </a:lvl1pPr>
          </a:lstStyle>
          <a:p>
            <a:pPr>
              <a:defRPr/>
            </a:pPr>
            <a:r>
              <a:rPr lang="en-US"/>
              <a:t>COP 4020 Programming Languages 1</a:t>
            </a:r>
          </a:p>
        </p:txBody>
      </p:sp>
      <p:sp>
        <p:nvSpPr>
          <p:cNvPr id="11674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pitchFamily="-105" charset="0"/>
                <a:ea typeface="Arial" pitchFamily="-105" charset="0"/>
                <a:cs typeface="Arial" pitchFamily="-105" charset="0"/>
              </a:defRPr>
            </a:lvl1pPr>
          </a:lstStyle>
          <a:p>
            <a:pPr>
              <a:defRPr/>
            </a:pPr>
            <a:r>
              <a:rPr lang="en-US"/>
              <a:t>COP 4020 Programmin Language 1</a:t>
            </a:r>
          </a:p>
        </p:txBody>
      </p:sp>
      <p:sp>
        <p:nvSpPr>
          <p:cNvPr id="11674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8EDFB911-FAEF-45C8-9536-5FA974C6A2F4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pitchFamily="-105" charset="-128"/>
          <a:cs typeface="ＭＳ Ｐゴシック" pitchFamily="-105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5" charset="0"/>
          <a:ea typeface="ＭＳ Ｐゴシック" pitchFamily="-105" charset="-128"/>
          <a:cs typeface="ＭＳ Ｐゴシック" pitchFamily="-105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5" charset="0"/>
          <a:ea typeface="ＭＳ Ｐゴシック" pitchFamily="-105" charset="-128"/>
          <a:cs typeface="ＭＳ Ｐゴシック" pitchFamily="-105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5" charset="0"/>
          <a:ea typeface="ＭＳ Ｐゴシック" pitchFamily="-105" charset="-128"/>
          <a:cs typeface="ＭＳ Ｐゴシック" pitchFamily="-105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5" charset="0"/>
          <a:ea typeface="ＭＳ Ｐゴシック" pitchFamily="-105" charset="-128"/>
          <a:cs typeface="ＭＳ Ｐゴシック" pitchFamily="-105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5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5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5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5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pitchFamily="-105" charset="-128"/>
          <a:cs typeface="ＭＳ Ｐゴシック" pitchFamily="-105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pitchFamily="-105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pitchFamily="-105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pitchFamily="-105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05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05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05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05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0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3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3" Type="http://schemas.openxmlformats.org/officeDocument/2006/relationships/hyperlink" Target="mailto:eurip@eecs.ucf.edu" TargetMode="Externa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3" Type="http://schemas.openxmlformats.org/officeDocument/2006/relationships/hyperlink" Target="http://www.cs.ucf.edu/courses/cop3402/sum2009/" TargetMode="Externa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s.ucf.edu/courses/cop4020/sum2009/" TargetMode="Externa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3" Type="http://schemas.openxmlformats.org/officeDocument/2006/relationships/hyperlink" Target="mailto:maha@knights.ucf.edu" TargetMode="External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pitchFamily="34" charset="0"/>
                <a:ea typeface="ＭＳ Ｐゴシック" pitchFamily="34" charset="-128"/>
              </a:rPr>
              <a:t>COP 4020 Programmin Language 1</a:t>
            </a:r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3400" y="609600"/>
            <a:ext cx="7772400" cy="1470025"/>
          </a:xfrm>
        </p:spPr>
        <p:txBody>
          <a:bodyPr/>
          <a:lstStyle/>
          <a:p>
            <a:pPr eaLnBrk="1" hangingPunct="1"/>
            <a:r>
              <a:rPr lang="en-US" b="1" dirty="0" smtClean="0">
                <a:solidFill>
                  <a:srgbClr val="0000FF"/>
                </a:solidFill>
                <a:ea typeface="ＭＳ Ｐゴシック" pitchFamily="34" charset="-128"/>
              </a:rPr>
              <a:t>COP 4020 </a:t>
            </a:r>
            <a:br>
              <a:rPr lang="en-US" b="1" dirty="0" smtClean="0">
                <a:solidFill>
                  <a:srgbClr val="0000FF"/>
                </a:solidFill>
                <a:ea typeface="ＭＳ Ｐゴシック" pitchFamily="34" charset="-128"/>
              </a:rPr>
            </a:br>
            <a:r>
              <a:rPr lang="en-US" b="1" dirty="0" smtClean="0">
                <a:solidFill>
                  <a:srgbClr val="0000FF"/>
                </a:solidFill>
                <a:ea typeface="ＭＳ Ｐゴシック" pitchFamily="34" charset="-128"/>
              </a:rPr>
              <a:t>Programming Languages I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38200" y="2362200"/>
            <a:ext cx="7848600" cy="1676400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n-US" sz="4400" dirty="0" smtClean="0">
                <a:solidFill>
                  <a:srgbClr val="FF0066"/>
                </a:solidFill>
                <a:ea typeface="ＭＳ Ｐゴシック" pitchFamily="34" charset="-128"/>
              </a:rPr>
              <a:t> </a:t>
            </a:r>
          </a:p>
          <a:p>
            <a:pPr eaLnBrk="1" hangingPunct="1"/>
            <a:r>
              <a:rPr lang="en-US" sz="4400" b="1" dirty="0" smtClean="0">
                <a:solidFill>
                  <a:srgbClr val="0000FF"/>
                </a:solidFill>
                <a:ea typeface="ＭＳ Ｐゴシック" pitchFamily="34" charset="-128"/>
              </a:rPr>
              <a:t>Euripides Montagne</a:t>
            </a:r>
          </a:p>
          <a:p>
            <a:pPr eaLnBrk="1" hangingPunct="1"/>
            <a:r>
              <a:rPr lang="en-US" sz="4400" b="1" dirty="0" smtClean="0">
                <a:solidFill>
                  <a:srgbClr val="0000FF"/>
                </a:solidFill>
                <a:ea typeface="ＭＳ Ｐゴシック" pitchFamily="34" charset="-128"/>
              </a:rPr>
              <a:t>University of Central Florida</a:t>
            </a:r>
          </a:p>
          <a:p>
            <a:pPr eaLnBrk="1" hangingPunct="1"/>
            <a:r>
              <a:rPr lang="en-US" sz="4400" b="1" dirty="0" smtClean="0">
                <a:solidFill>
                  <a:srgbClr val="0000FF"/>
                </a:solidFill>
                <a:ea typeface="ＭＳ Ｐゴシック" pitchFamily="34" charset="-128"/>
              </a:rPr>
              <a:t>(Summer </a:t>
            </a:r>
            <a:r>
              <a:rPr lang="en-US" sz="4400" b="1" dirty="0" smtClean="0">
                <a:solidFill>
                  <a:srgbClr val="0000FF"/>
                </a:solidFill>
                <a:ea typeface="ＭＳ Ｐゴシック" pitchFamily="34" charset="-128"/>
              </a:rPr>
              <a:t>2012)</a:t>
            </a:r>
            <a:endParaRPr lang="en-US" sz="4400" b="1" dirty="0" smtClean="0">
              <a:solidFill>
                <a:srgbClr val="0000FF"/>
              </a:solidFill>
              <a:ea typeface="ＭＳ Ｐゴシック" pitchFamily="34" charset="-128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>
                <a:ea typeface="ＭＳ Ｐゴシック" pitchFamily="34" charset="-128"/>
              </a:rPr>
              <a:t>Class 1: History of Programming Languages </a:t>
            </a:r>
          </a:p>
        </p:txBody>
      </p:sp>
      <p:sp>
        <p:nvSpPr>
          <p:cNvPr id="3277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smtClean="0">
                <a:ea typeface="ＭＳ Ｐゴシック" pitchFamily="34" charset="-128"/>
              </a:rPr>
              <a:t>ASSEMBLY LANGUAGE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>
                <a:ea typeface="ＭＳ Ｐゴシック" pitchFamily="34" charset="-128"/>
              </a:rPr>
              <a:t>FORTRAN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>
                <a:ea typeface="ＭＳ Ｐゴシック" pitchFamily="34" charset="-128"/>
              </a:rPr>
              <a:t>ALGOL </a:t>
            </a:r>
            <a:r>
              <a:rPr lang="en-US" sz="2400" smtClean="0">
                <a:ea typeface="ＭＳ Ｐゴシック" pitchFamily="34" charset="-128"/>
                <a:sym typeface="Wingdings" pitchFamily="2" charset="2"/>
              </a:rPr>
              <a:t></a:t>
            </a:r>
            <a:r>
              <a:rPr lang="en-US" sz="2400" smtClean="0">
                <a:ea typeface="ＭＳ Ｐゴシック" pitchFamily="34" charset="-128"/>
              </a:rPr>
              <a:t> SIMULA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>
                <a:ea typeface="ＭＳ Ｐゴシック" pitchFamily="34" charset="-128"/>
              </a:rPr>
              <a:t>COBOL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>
                <a:ea typeface="ＭＳ Ｐゴシック" pitchFamily="34" charset="-128"/>
              </a:rPr>
              <a:t>PL/1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>
                <a:ea typeface="ＭＳ Ｐゴシック" pitchFamily="34" charset="-128"/>
              </a:rPr>
              <a:t>BASIC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>
                <a:ea typeface="ＭＳ Ｐゴシック" pitchFamily="34" charset="-128"/>
              </a:rPr>
              <a:t>PASCAL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>
                <a:ea typeface="ＭＳ Ｐゴシック" pitchFamily="34" charset="-128"/>
              </a:rPr>
              <a:t>C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>
                <a:ea typeface="ＭＳ Ｐゴシック" pitchFamily="34" charset="-128"/>
              </a:rPr>
              <a:t>LISP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>
                <a:ea typeface="ＭＳ Ｐゴシック" pitchFamily="34" charset="-128"/>
              </a:rPr>
              <a:t>The so called High Level Programming Languages started their development in the mid 50s.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pitchFamily="34" charset="0"/>
                <a:ea typeface="ＭＳ Ｐゴシック" pitchFamily="34" charset="-128"/>
              </a:rPr>
              <a:t>COP 4020 Programmin Language 1</a:t>
            </a:r>
          </a:p>
        </p:txBody>
      </p:sp>
      <p:sp>
        <p:nvSpPr>
          <p:cNvPr id="34818" name="Text Box 5"/>
          <p:cNvSpPr txBox="1">
            <a:spLocks noChangeArrowheads="1"/>
          </p:cNvSpPr>
          <p:nvPr/>
        </p:nvSpPr>
        <p:spPr bwMode="auto">
          <a:xfrm>
            <a:off x="3810000" y="279400"/>
            <a:ext cx="19526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/>
              <a:t>ASSEMBLERS</a:t>
            </a:r>
          </a:p>
        </p:txBody>
      </p:sp>
      <p:sp>
        <p:nvSpPr>
          <p:cNvPr id="34819" name="Text Box 6"/>
          <p:cNvSpPr txBox="1">
            <a:spLocks noChangeArrowheads="1"/>
          </p:cNvSpPr>
          <p:nvPr/>
        </p:nvSpPr>
        <p:spPr bwMode="auto">
          <a:xfrm>
            <a:off x="517525" y="1179513"/>
            <a:ext cx="8159750" cy="421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The earliest programming languages were oriented to control the behavior </a:t>
            </a:r>
          </a:p>
          <a:p>
            <a:r>
              <a:rPr lang="en-US"/>
              <a:t>of computers. They reflected the structure of the underlying machine.</a:t>
            </a:r>
          </a:p>
          <a:p>
            <a:endParaRPr lang="en-US"/>
          </a:p>
          <a:p>
            <a:r>
              <a:rPr lang="en-US"/>
              <a:t>This view point change mainly for two reasons:</a:t>
            </a:r>
          </a:p>
          <a:p>
            <a:endParaRPr lang="en-US"/>
          </a:p>
          <a:p>
            <a:r>
              <a:rPr lang="en-US"/>
              <a:t>1.- What was easy for a machine to reason about was not necessarily easy </a:t>
            </a:r>
          </a:p>
          <a:p>
            <a:r>
              <a:rPr lang="en-US"/>
              <a:t>for a human being to reason about.</a:t>
            </a:r>
          </a:p>
          <a:p>
            <a:endParaRPr lang="en-US"/>
          </a:p>
          <a:p>
            <a:r>
              <a:rPr lang="en-US"/>
              <a:t>2.- The number of different kinds of machines( architectures) increased and </a:t>
            </a:r>
          </a:p>
          <a:p>
            <a:r>
              <a:rPr lang="en-US"/>
              <a:t>the need arose for a common programming language with which to program all</a:t>
            </a:r>
          </a:p>
          <a:p>
            <a:r>
              <a:rPr lang="en-US"/>
              <a:t>of them.</a:t>
            </a:r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7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686800" cy="1143000"/>
          </a:xfrm>
        </p:spPr>
        <p:txBody>
          <a:bodyPr/>
          <a:lstStyle/>
          <a:p>
            <a:pPr eaLnBrk="1" hangingPunct="1"/>
            <a:r>
              <a:rPr lang="en-US" sz="4000" b="1" smtClean="0">
                <a:ea typeface="ＭＳ Ｐゴシック" pitchFamily="34" charset="-128"/>
              </a:rPr>
              <a:t>FORTRAN</a:t>
            </a:r>
            <a:r>
              <a:rPr lang="en-US" sz="4000" smtClean="0">
                <a:ea typeface="ＭＳ Ｐゴシック" pitchFamily="34" charset="-128"/>
              </a:rPr>
              <a:t> (</a:t>
            </a:r>
            <a:r>
              <a:rPr lang="en-US" sz="4000" b="1" smtClean="0">
                <a:ea typeface="ＭＳ Ｐゴシック" pitchFamily="34" charset="-128"/>
              </a:rPr>
              <a:t>FOR</a:t>
            </a:r>
            <a:r>
              <a:rPr lang="en-US" sz="4000" smtClean="0">
                <a:ea typeface="ＭＳ Ｐゴシック" pitchFamily="34" charset="-128"/>
              </a:rPr>
              <a:t>mula</a:t>
            </a:r>
            <a:r>
              <a:rPr lang="en-US" sz="4000" b="1" smtClean="0">
                <a:ea typeface="ＭＳ Ｐゴシック" pitchFamily="34" charset="-128"/>
              </a:rPr>
              <a:t>TRAN</a:t>
            </a:r>
            <a:r>
              <a:rPr lang="en-US" sz="4000" smtClean="0">
                <a:ea typeface="ＭＳ Ｐゴシック" pitchFamily="34" charset="-128"/>
              </a:rPr>
              <a:t>slation)</a:t>
            </a:r>
          </a:p>
        </p:txBody>
      </p:sp>
      <p:sp>
        <p:nvSpPr>
          <p:cNvPr id="3584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381000" y="1219200"/>
            <a:ext cx="8229600" cy="4525963"/>
          </a:xfrm>
        </p:spPr>
        <p:txBody>
          <a:bodyPr/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Fortran was designed to develop scientific applications on the IBM 704(with punched card inputs) computer and the major role in its design was run-time efficiency.</a:t>
            </a:r>
          </a:p>
          <a:p>
            <a:pPr eaLnBrk="1" hangingPunct="1">
              <a:buFontTx/>
              <a:buNone/>
            </a:pPr>
            <a:endParaRPr lang="en-US" smtClean="0">
              <a:ea typeface="ＭＳ Ｐゴシック" pitchFamily="34" charset="-128"/>
            </a:endParaRP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Developed by John Backus and his group in 1954.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Footer Placehold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pitchFamily="34" charset="0"/>
                <a:ea typeface="ＭＳ Ｐゴシック" pitchFamily="34" charset="-128"/>
              </a:rPr>
              <a:t>COP 4020 Programmin Language 1</a:t>
            </a:r>
          </a:p>
        </p:txBody>
      </p:sp>
      <p:pic>
        <p:nvPicPr>
          <p:cNvPr id="36866" name="Picture 4" descr="Hollerith_car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76400" y="533400"/>
            <a:ext cx="5715000" cy="255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7" name="Text Box 5"/>
          <p:cNvSpPr txBox="1">
            <a:spLocks noChangeArrowheads="1"/>
          </p:cNvSpPr>
          <p:nvPr/>
        </p:nvSpPr>
        <p:spPr bwMode="auto">
          <a:xfrm>
            <a:off x="3505200" y="152400"/>
            <a:ext cx="17303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PUNCH CARD</a:t>
            </a:r>
          </a:p>
        </p:txBody>
      </p:sp>
      <p:graphicFrame>
        <p:nvGraphicFramePr>
          <p:cNvPr id="162832" name="Group 16"/>
          <p:cNvGraphicFramePr>
            <a:graphicFrameLocks noGrp="1"/>
          </p:cNvGraphicFramePr>
          <p:nvPr/>
        </p:nvGraphicFramePr>
        <p:xfrm>
          <a:off x="2303463" y="2065338"/>
          <a:ext cx="3125787" cy="2484438"/>
        </p:xfrm>
        <a:graphic>
          <a:graphicData uri="http://schemas.openxmlformats.org/drawingml/2006/table">
            <a:tbl>
              <a:tblPr/>
              <a:tblGrid>
                <a:gridCol w="3125787"/>
              </a:tblGrid>
              <a:tr h="2484438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rPr>
                        <a:t>  </a:t>
                      </a:r>
                      <a:r>
                        <a:rPr kumimoji="0" lang="en-US" sz="14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rPr>
                        <a:t> </a:t>
                      </a: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rPr>
                        <a:t>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36870" name="Picture 7" descr="_PUNCHC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76400" y="3352800"/>
            <a:ext cx="57150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>
                <a:ea typeface="ＭＳ Ｐゴシック" pitchFamily="34" charset="-128"/>
              </a:rPr>
              <a:t>Main features:</a:t>
            </a:r>
          </a:p>
        </p:txBody>
      </p:sp>
      <p:sp>
        <p:nvSpPr>
          <p:cNvPr id="37890" name="Rectangle 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smtClean="0">
                <a:ea typeface="ＭＳ Ｐゴシック" pitchFamily="34" charset="-128"/>
              </a:rPr>
              <a:t>Comments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>
                <a:ea typeface="ＭＳ Ｐゴシック" pitchFamily="34" charset="-128"/>
              </a:rPr>
              <a:t>Assignment statements that allowed mathematical expressions of some complexity on the </a:t>
            </a:r>
            <a:r>
              <a:rPr lang="ja-JP" altLang="en-US" sz="2400" smtClean="0">
                <a:ea typeface="ＭＳ Ｐゴシック" pitchFamily="34" charset="-128"/>
              </a:rPr>
              <a:t>“</a:t>
            </a:r>
            <a:r>
              <a:rPr lang="en-US" altLang="ja-JP" sz="2400" smtClean="0">
                <a:ea typeface="ＭＳ Ｐゴシック" pitchFamily="34" charset="-128"/>
              </a:rPr>
              <a:t>right-hand</a:t>
            </a:r>
            <a:r>
              <a:rPr lang="ja-JP" altLang="en-US" sz="2400" smtClean="0">
                <a:ea typeface="ＭＳ Ｐゴシック" pitchFamily="34" charset="-128"/>
              </a:rPr>
              <a:t>”</a:t>
            </a:r>
            <a:r>
              <a:rPr lang="en-US" altLang="ja-JP" sz="2400" smtClean="0">
                <a:ea typeface="ＭＳ Ｐゴシック" pitchFamily="34" charset="-128"/>
              </a:rPr>
              <a:t> side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>
                <a:ea typeface="ＭＳ Ｐゴシック" pitchFamily="34" charset="-128"/>
              </a:rPr>
              <a:t>The simplicity of writing loops with the </a:t>
            </a:r>
            <a:r>
              <a:rPr lang="en-US" sz="2400" b="1" smtClean="0">
                <a:ea typeface="ＭＳ Ｐゴシック" pitchFamily="34" charset="-128"/>
              </a:rPr>
              <a:t>DO</a:t>
            </a:r>
            <a:r>
              <a:rPr lang="en-US" sz="2400" smtClean="0">
                <a:ea typeface="ＭＳ Ｐゴシック" pitchFamily="34" charset="-128"/>
              </a:rPr>
              <a:t> statement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>
                <a:ea typeface="ＭＳ Ｐゴシック" pitchFamily="34" charset="-128"/>
              </a:rPr>
              <a:t>Subroutines and functions: Not a new idea but it was implemented employing a symbolic notation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>
                <a:ea typeface="ＭＳ Ｐゴシック" pitchFamily="34" charset="-128"/>
              </a:rPr>
              <a:t>Formats for input and output: Difficult feature to implement on early computers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>
                <a:ea typeface="ＭＳ Ｐゴシック" pitchFamily="34" charset="-128"/>
              </a:rPr>
              <a:t>Machine independence: A fortran program could run on different machines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b="1" smtClean="0">
                <a:ea typeface="ＭＳ Ｐゴシック" pitchFamily="34" charset="-128"/>
              </a:rPr>
              <a:t>Main reasons for its popularity:</a:t>
            </a:r>
          </a:p>
        </p:txBody>
      </p:sp>
      <p:sp>
        <p:nvSpPr>
          <p:cNvPr id="3891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It made efficient use of programming time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Easy to learn (good for non-specialist programmers)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It was supported by IBM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It simplifies INPUT/OUTPUT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1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b="1" smtClean="0">
                <a:ea typeface="ＭＳ Ｐゴシック" pitchFamily="34" charset="-128"/>
              </a:rPr>
              <a:t>Example of a Fortran Program</a:t>
            </a:r>
          </a:p>
        </p:txBody>
      </p:sp>
      <p:sp>
        <p:nvSpPr>
          <p:cNvPr id="39938" name="Rectangle 13"/>
          <p:cNvSpPr>
            <a:spLocks noGrp="1" noChangeArrowheads="1"/>
          </p:cNvSpPr>
          <p:nvPr>
            <p:ph type="body" idx="1"/>
          </p:nvPr>
        </p:nvSpPr>
        <p:spPr>
          <a:xfrm>
            <a:off x="1143000" y="1219200"/>
            <a:ext cx="7315200" cy="5257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600" smtClean="0">
                <a:ea typeface="ＭＳ Ｐゴシック" pitchFamily="34" charset="-128"/>
              </a:rPr>
              <a:t>C FORTRAN PROGRAM TO FIND MEAN OF N NUMBERS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600" smtClean="0">
                <a:ea typeface="ＭＳ Ｐゴシック" pitchFamily="34" charset="-128"/>
              </a:rPr>
              <a:t>C AND NUMBER OF VALUES GREATER THAN MEAN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600" smtClean="0">
                <a:ea typeface="ＭＳ Ｐゴシック" pitchFamily="34" charset="-128"/>
              </a:rPr>
              <a:t>	DIMENSION A(99)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600" smtClean="0">
                <a:ea typeface="ＭＳ Ｐゴシック" pitchFamily="34" charset="-128"/>
              </a:rPr>
              <a:t>	REAL MEAN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600" smtClean="0">
                <a:ea typeface="ＭＳ Ｐゴシック" pitchFamily="34" charset="-128"/>
              </a:rPr>
              <a:t>	READ (1,5)N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600" smtClean="0">
                <a:ea typeface="ＭＳ Ｐゴシック" pitchFamily="34" charset="-128"/>
              </a:rPr>
              <a:t>5	FORMAT (I2)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600" smtClean="0">
                <a:ea typeface="ＭＳ Ｐゴシック" pitchFamily="34" charset="-128"/>
              </a:rPr>
              <a:t>	READ (1,10) (A(I), I=1, N)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600" smtClean="0">
                <a:ea typeface="ＭＳ Ｐゴシック" pitchFamily="34" charset="-128"/>
              </a:rPr>
              <a:t>10	FORMAT (6F10.5)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600" smtClean="0">
                <a:ea typeface="ＭＳ Ｐゴシック" pitchFamily="34" charset="-128"/>
              </a:rPr>
              <a:t>	SUM = 0.0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600" smtClean="0">
                <a:ea typeface="ＭＳ Ｐゴシック" pitchFamily="34" charset="-128"/>
              </a:rPr>
              <a:t>	DO 15 I=1, N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600" smtClean="0">
                <a:ea typeface="ＭＳ Ｐゴシック" pitchFamily="34" charset="-128"/>
              </a:rPr>
              <a:t>15	SUM = SUM + A(I)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600" smtClean="0">
                <a:ea typeface="ＭＳ Ｐゴシック" pitchFamily="34" charset="-128"/>
              </a:rPr>
              <a:t>	MEAN = SUM/FLOAT(N)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600" smtClean="0">
                <a:ea typeface="ＭＳ Ｐゴシック" pitchFamily="34" charset="-128"/>
              </a:rPr>
              <a:t>	NUMBER = 0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600" smtClean="0">
                <a:ea typeface="ＭＳ Ｐゴシック" pitchFamily="34" charset="-128"/>
              </a:rPr>
              <a:t>	DO 20 I=1, N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600" smtClean="0">
                <a:ea typeface="ＭＳ Ｐゴシック" pitchFamily="34" charset="-128"/>
              </a:rPr>
              <a:t>	IF (A(I).LE.MEAN)  GOTO 20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600" smtClean="0">
                <a:ea typeface="ＭＳ Ｐゴシック" pitchFamily="34" charset="-128"/>
              </a:rPr>
              <a:t>	NUMBER = NUMBER + 1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600" smtClean="0">
                <a:ea typeface="ＭＳ Ｐゴシック" pitchFamily="34" charset="-128"/>
              </a:rPr>
              <a:t>20	CONTINUE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600" smtClean="0">
                <a:ea typeface="ＭＳ Ｐゴシック" pitchFamily="34" charset="-128"/>
              </a:rPr>
              <a:t>	WRITE (2,25) MEAN, NUMBER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600" smtClean="0">
                <a:ea typeface="ＭＳ Ｐゴシック" pitchFamily="34" charset="-128"/>
              </a:rPr>
              <a:t>25	FORMAT (8H MEAN = , F10.5, 5X, 20H NUMBER OVER MEAN = , I5)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600" smtClean="0">
                <a:ea typeface="ＭＳ Ｐゴシック" pitchFamily="34" charset="-128"/>
              </a:rPr>
              <a:t>	STOP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600" smtClean="0">
                <a:ea typeface="ＭＳ Ｐゴシック" pitchFamily="34" charset="-128"/>
              </a:rPr>
              <a:t>	END.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838200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Development:</a:t>
            </a:r>
          </a:p>
        </p:txBody>
      </p:sp>
      <p:sp>
        <p:nvSpPr>
          <p:cNvPr id="4096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219200"/>
            <a:ext cx="8610600" cy="5181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400" smtClean="0">
                <a:ea typeface="ＭＳ Ｐゴシック" pitchFamily="34" charset="-128"/>
              </a:rPr>
              <a:t>The first design of Fortran was made in 1954 (Fortran 0)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2400" smtClean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400" smtClean="0">
                <a:ea typeface="ＭＳ Ｐゴシック" pitchFamily="34" charset="-128"/>
              </a:rPr>
              <a:t>The first implementation was developed in 1957(Fortran I)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2400" smtClean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400" smtClean="0">
                <a:ea typeface="ＭＳ Ｐゴシック" pitchFamily="34" charset="-128"/>
              </a:rPr>
              <a:t>A better compiler was developed in 1958 (Fortran II)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2400" smtClean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400" smtClean="0">
                <a:ea typeface="ＭＳ Ｐゴシック" pitchFamily="34" charset="-128"/>
              </a:rPr>
              <a:t>After many revisions in 1962  a stable compiler (Fortran IV)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2400" smtClean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400" smtClean="0">
                <a:ea typeface="ＭＳ Ｐゴシック" pitchFamily="34" charset="-128"/>
              </a:rPr>
              <a:t>First NASI standard 1966 (Fortran 66)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2400" smtClean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400" smtClean="0">
                <a:ea typeface="ＭＳ Ｐゴシック" pitchFamily="34" charset="-128"/>
              </a:rPr>
              <a:t>After a major revision new features are added (Fortran 77)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2400" smtClean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400" smtClean="0">
                <a:ea typeface="ＭＳ Ｐゴシック" pitchFamily="34" charset="-128"/>
              </a:rPr>
              <a:t>A more modern Fortran is created in 1990 (Fortran 90)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960438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FORTRAN 77:</a:t>
            </a:r>
          </a:p>
        </p:txBody>
      </p:sp>
      <p:sp>
        <p:nvSpPr>
          <p:cNvPr id="419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2819400"/>
            <a:ext cx="8229600" cy="3276600"/>
          </a:xfrm>
        </p:spPr>
        <p:txBody>
          <a:bodyPr/>
          <a:lstStyle/>
          <a:p>
            <a:pPr eaLnBrk="1" hangingPunct="1"/>
            <a:r>
              <a:rPr lang="en-US" sz="2800" smtClean="0">
                <a:ea typeface="ＭＳ Ｐゴシック" pitchFamily="34" charset="-128"/>
              </a:rPr>
              <a:t>Offers features that are common to modern programming languages:</a:t>
            </a:r>
          </a:p>
          <a:p>
            <a:pPr eaLnBrk="1" hangingPunct="1"/>
            <a:r>
              <a:rPr lang="en-US" sz="2800" smtClean="0">
                <a:ea typeface="ＭＳ Ｐゴシック" pitchFamily="34" charset="-128"/>
              </a:rPr>
              <a:t>Records</a:t>
            </a:r>
          </a:p>
          <a:p>
            <a:pPr eaLnBrk="1" hangingPunct="1"/>
            <a:r>
              <a:rPr lang="en-US" sz="2800" smtClean="0">
                <a:ea typeface="ＭＳ Ｐゴシック" pitchFamily="34" charset="-128"/>
              </a:rPr>
              <a:t>Modules</a:t>
            </a:r>
          </a:p>
          <a:p>
            <a:pPr eaLnBrk="1" hangingPunct="1"/>
            <a:r>
              <a:rPr lang="en-US" sz="2800" smtClean="0">
                <a:ea typeface="ＭＳ Ｐゴシック" pitchFamily="34" charset="-128"/>
              </a:rPr>
              <a:t>Pointers</a:t>
            </a:r>
          </a:p>
          <a:p>
            <a:pPr eaLnBrk="1" hangingPunct="1"/>
            <a:r>
              <a:rPr lang="en-US" sz="2800" smtClean="0">
                <a:ea typeface="ＭＳ Ｐゴシック" pitchFamily="34" charset="-128"/>
              </a:rPr>
              <a:t>Subprograms can be recursive</a:t>
            </a:r>
          </a:p>
        </p:txBody>
      </p:sp>
      <p:sp>
        <p:nvSpPr>
          <p:cNvPr id="41987" name="Rectangle 5"/>
          <p:cNvSpPr>
            <a:spLocks noChangeArrowheads="1"/>
          </p:cNvSpPr>
          <p:nvPr/>
        </p:nvSpPr>
        <p:spPr bwMode="auto">
          <a:xfrm>
            <a:off x="457200" y="1981200"/>
            <a:ext cx="82296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400">
                <a:solidFill>
                  <a:schemeClr val="tx2"/>
                </a:solidFill>
              </a:rPr>
              <a:t>FORTRAN 90:</a:t>
            </a:r>
          </a:p>
        </p:txBody>
      </p:sp>
      <p:sp>
        <p:nvSpPr>
          <p:cNvPr id="41988" name="Rectangle 7"/>
          <p:cNvSpPr>
            <a:spLocks noChangeArrowheads="1"/>
          </p:cNvSpPr>
          <p:nvPr/>
        </p:nvSpPr>
        <p:spPr bwMode="auto">
          <a:xfrm>
            <a:off x="457200" y="5562600"/>
            <a:ext cx="82296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3200"/>
          </a:p>
        </p:txBody>
      </p:sp>
      <p:sp>
        <p:nvSpPr>
          <p:cNvPr id="41989" name="Text Box 9"/>
          <p:cNvSpPr txBox="1">
            <a:spLocks noChangeArrowheads="1"/>
          </p:cNvSpPr>
          <p:nvPr/>
        </p:nvSpPr>
        <p:spPr bwMode="auto">
          <a:xfrm>
            <a:off x="457200" y="990600"/>
            <a:ext cx="7772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n-US" sz="3200"/>
              <a:t> </a:t>
            </a:r>
            <a:r>
              <a:rPr lang="en-US" sz="2800"/>
              <a:t>IF-THEN-ELSE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Footer Placehold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pitchFamily="34" charset="0"/>
                <a:ea typeface="ＭＳ Ｐゴシック" pitchFamily="34" charset="-128"/>
              </a:rPr>
              <a:t>COP 4020 Programmin Language 1</a:t>
            </a:r>
          </a:p>
        </p:txBody>
      </p:sp>
      <p:sp>
        <p:nvSpPr>
          <p:cNvPr id="43010" name="Rectangle 4"/>
          <p:cNvSpPr>
            <a:spLocks noChangeArrowheads="1"/>
          </p:cNvSpPr>
          <p:nvPr/>
        </p:nvSpPr>
        <p:spPr bwMode="auto">
          <a:xfrm>
            <a:off x="457200" y="609600"/>
            <a:ext cx="8229600" cy="96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400">
                <a:solidFill>
                  <a:schemeClr val="tx2"/>
                </a:solidFill>
              </a:rPr>
              <a:t>FORTRAN 95:</a:t>
            </a:r>
          </a:p>
        </p:txBody>
      </p:sp>
      <p:sp>
        <p:nvSpPr>
          <p:cNvPr id="43011" name="Rectangle 5"/>
          <p:cNvSpPr>
            <a:spLocks noChangeArrowheads="1"/>
          </p:cNvSpPr>
          <p:nvPr/>
        </p:nvSpPr>
        <p:spPr bwMode="auto">
          <a:xfrm>
            <a:off x="381000" y="16764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3200"/>
              <a:t>FOR ALL construct to aid vectorization</a:t>
            </a:r>
            <a:endParaRPr lang="en-US" sz="2800"/>
          </a:p>
          <a:p>
            <a:pPr marL="342900" indent="-342900">
              <a:spcBef>
                <a:spcPct val="20000"/>
              </a:spcBef>
            </a:pPr>
            <a:endParaRPr lang="en-US" sz="2800"/>
          </a:p>
        </p:txBody>
      </p:sp>
      <p:sp>
        <p:nvSpPr>
          <p:cNvPr id="43012" name="Rectangle 6"/>
          <p:cNvSpPr>
            <a:spLocks noChangeArrowheads="1"/>
          </p:cNvSpPr>
          <p:nvPr/>
        </p:nvSpPr>
        <p:spPr bwMode="auto">
          <a:xfrm>
            <a:off x="685800" y="3200400"/>
            <a:ext cx="82296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400">
                <a:solidFill>
                  <a:schemeClr val="tx2"/>
                </a:solidFill>
              </a:rPr>
              <a:t>FORTRAN 2003:</a:t>
            </a:r>
          </a:p>
        </p:txBody>
      </p:sp>
      <p:sp>
        <p:nvSpPr>
          <p:cNvPr id="43013" name="Text Box 8"/>
          <p:cNvSpPr txBox="1">
            <a:spLocks noChangeArrowheads="1"/>
          </p:cNvSpPr>
          <p:nvPr/>
        </p:nvSpPr>
        <p:spPr bwMode="auto">
          <a:xfrm>
            <a:off x="381000" y="4114800"/>
            <a:ext cx="7772400" cy="1220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n-US" sz="3200"/>
              <a:t> </a:t>
            </a:r>
            <a:r>
              <a:rPr lang="en-US" sz="2800"/>
              <a:t>Object-oriented programming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2800"/>
              <a:t> IEEE floating-point arithmetic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Footer Placehold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pitchFamily="34" charset="0"/>
                <a:ea typeface="ＭＳ Ｐゴシック" pitchFamily="34" charset="-128"/>
              </a:rPr>
              <a:t>COP 4020 Programmin Language 1</a:t>
            </a:r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b="1" smtClean="0">
                <a:solidFill>
                  <a:srgbClr val="0000FF"/>
                </a:solidFill>
                <a:ea typeface="ＭＳ Ｐゴシック" pitchFamily="34" charset="-128"/>
              </a:rPr>
              <a:t>Outline</a:t>
            </a:r>
          </a:p>
        </p:txBody>
      </p:sp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914400" y="2514600"/>
            <a:ext cx="7848600" cy="427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  <a:buFontTx/>
              <a:buAutoNum type="arabicPeriod"/>
            </a:pPr>
            <a:r>
              <a:rPr lang="en-US" sz="2800" b="1">
                <a:solidFill>
                  <a:srgbClr val="0000FF"/>
                </a:solidFill>
                <a:latin typeface="Times New Roman" pitchFamily="18" charset="0"/>
              </a:rPr>
              <a:t>Course Organization</a:t>
            </a:r>
          </a:p>
          <a:p>
            <a:pPr marL="457200" indent="-457200">
              <a:spcBef>
                <a:spcPct val="50000"/>
              </a:spcBef>
              <a:buFontTx/>
              <a:buAutoNum type="arabicPeriod"/>
            </a:pPr>
            <a:endParaRPr lang="en-US" sz="2800" b="1">
              <a:solidFill>
                <a:srgbClr val="0000FF"/>
              </a:solidFill>
              <a:latin typeface="Times New Roman" pitchFamily="18" charset="0"/>
            </a:endParaRPr>
          </a:p>
          <a:p>
            <a:pPr marL="457200" indent="-457200">
              <a:spcBef>
                <a:spcPct val="50000"/>
              </a:spcBef>
              <a:buFontTx/>
              <a:buAutoNum type="arabicPeriod"/>
            </a:pPr>
            <a:r>
              <a:rPr lang="en-US" sz="2800" b="1">
                <a:solidFill>
                  <a:srgbClr val="0000FF"/>
                </a:solidFill>
                <a:latin typeface="Times New Roman" pitchFamily="18" charset="0"/>
              </a:rPr>
              <a:t>Why studying programming languages?</a:t>
            </a:r>
          </a:p>
          <a:p>
            <a:pPr marL="457200" indent="-457200">
              <a:spcBef>
                <a:spcPct val="50000"/>
              </a:spcBef>
            </a:pPr>
            <a:r>
              <a:rPr lang="en-US" sz="2800" b="1">
                <a:solidFill>
                  <a:srgbClr val="0000FF"/>
                </a:solidFill>
                <a:latin typeface="Times New Roman" pitchFamily="18" charset="0"/>
              </a:rPr>
              <a:t> </a:t>
            </a:r>
          </a:p>
          <a:p>
            <a:pPr marL="457200" indent="-457200">
              <a:spcBef>
                <a:spcPct val="50000"/>
              </a:spcBef>
            </a:pPr>
            <a:endParaRPr lang="en-US" sz="2800">
              <a:latin typeface="Times New Roman" pitchFamily="18" charset="0"/>
            </a:endParaRPr>
          </a:p>
          <a:p>
            <a:pPr marL="457200" indent="-457200">
              <a:spcBef>
                <a:spcPct val="50000"/>
              </a:spcBef>
            </a:pPr>
            <a:endParaRPr lang="en-US" sz="2800">
              <a:latin typeface="Times New Roman" pitchFamily="18" charset="0"/>
            </a:endParaRPr>
          </a:p>
          <a:p>
            <a:pPr marL="457200" indent="-457200">
              <a:spcBef>
                <a:spcPct val="50000"/>
              </a:spcBef>
            </a:pPr>
            <a:endParaRPr lang="en-US" sz="2400">
              <a:latin typeface="Times New Roman" pitchFamily="18" charset="0"/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5"/>
          <p:cNvSpPr>
            <a:spLocks noChangeArrowheads="1"/>
          </p:cNvSpPr>
          <p:nvPr/>
        </p:nvSpPr>
        <p:spPr bwMode="auto">
          <a:xfrm>
            <a:off x="533400" y="320675"/>
            <a:ext cx="7924800" cy="585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endParaRPr lang="en-US"/>
          </a:p>
          <a:p>
            <a:r>
              <a:rPr lang="en-US" b="1"/>
              <a:t>FORTRAN 0</a:t>
            </a:r>
          </a:p>
          <a:p>
            <a:r>
              <a:rPr lang="en-US"/>
              <a:t>			</a:t>
            </a:r>
          </a:p>
          <a:p>
            <a:endParaRPr lang="en-US"/>
          </a:p>
          <a:p>
            <a:r>
              <a:rPr lang="en-US" b="1"/>
              <a:t>FORTRAN I(1957)</a:t>
            </a:r>
            <a:r>
              <a:rPr lang="en-US"/>
              <a:t>        		COBOL(1960) 		ALGOL 58</a:t>
            </a:r>
          </a:p>
          <a:p>
            <a:r>
              <a:rPr lang="en-US"/>
              <a:t>			</a:t>
            </a:r>
          </a:p>
          <a:p>
            <a:endParaRPr lang="en-US"/>
          </a:p>
          <a:p>
            <a:r>
              <a:rPr lang="en-US" b="1"/>
              <a:t>FORTRAN II</a:t>
            </a:r>
            <a:r>
              <a:rPr lang="en-US"/>
              <a:t>						ALGOL 60	</a:t>
            </a:r>
          </a:p>
          <a:p>
            <a:endParaRPr lang="en-US"/>
          </a:p>
          <a:p>
            <a:r>
              <a:rPr lang="en-US" b="1"/>
              <a:t>FORTRAN  IV</a:t>
            </a:r>
          </a:p>
          <a:p>
            <a:r>
              <a:rPr lang="en-US"/>
              <a:t>				</a:t>
            </a:r>
          </a:p>
          <a:p>
            <a:r>
              <a:rPr lang="en-US"/>
              <a:t>				PL/1(1964)</a:t>
            </a:r>
          </a:p>
          <a:p>
            <a:r>
              <a:rPr lang="en-US"/>
              <a:t>		       BASIC</a:t>
            </a:r>
          </a:p>
          <a:p>
            <a:r>
              <a:rPr lang="en-US" b="1"/>
              <a:t>FORTRAN  66</a:t>
            </a:r>
            <a:r>
              <a:rPr lang="en-US"/>
              <a:t>	       </a:t>
            </a:r>
          </a:p>
          <a:p>
            <a:r>
              <a:rPr lang="en-US"/>
              <a:t> 		        </a:t>
            </a:r>
          </a:p>
          <a:p>
            <a:endParaRPr lang="en-US"/>
          </a:p>
          <a:p>
            <a:r>
              <a:rPr lang="en-US" b="1"/>
              <a:t>FORTRAN  77</a:t>
            </a:r>
          </a:p>
          <a:p>
            <a:endParaRPr lang="en-US"/>
          </a:p>
          <a:p>
            <a:endParaRPr lang="en-US"/>
          </a:p>
          <a:p>
            <a:r>
              <a:rPr lang="en-US" b="1"/>
              <a:t>FORTRAN 90</a:t>
            </a:r>
          </a:p>
        </p:txBody>
      </p:sp>
      <p:sp>
        <p:nvSpPr>
          <p:cNvPr id="44034" name="Line 6"/>
          <p:cNvSpPr>
            <a:spLocks noChangeShapeType="1"/>
          </p:cNvSpPr>
          <p:nvPr/>
        </p:nvSpPr>
        <p:spPr bwMode="auto">
          <a:xfrm>
            <a:off x="1219200" y="10668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4035" name="Line 7"/>
          <p:cNvSpPr>
            <a:spLocks noChangeShapeType="1"/>
          </p:cNvSpPr>
          <p:nvPr/>
        </p:nvSpPr>
        <p:spPr bwMode="auto">
          <a:xfrm>
            <a:off x="1219200" y="1752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4036" name="Line 8"/>
          <p:cNvSpPr>
            <a:spLocks noChangeShapeType="1"/>
          </p:cNvSpPr>
          <p:nvPr/>
        </p:nvSpPr>
        <p:spPr bwMode="auto">
          <a:xfrm>
            <a:off x="1219200" y="25908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4037" name="Line 9"/>
          <p:cNvSpPr>
            <a:spLocks noChangeShapeType="1"/>
          </p:cNvSpPr>
          <p:nvPr/>
        </p:nvSpPr>
        <p:spPr bwMode="auto">
          <a:xfrm>
            <a:off x="1219200" y="3581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4038" name="Line 10"/>
          <p:cNvSpPr>
            <a:spLocks noChangeShapeType="1"/>
          </p:cNvSpPr>
          <p:nvPr/>
        </p:nvSpPr>
        <p:spPr bwMode="auto">
          <a:xfrm>
            <a:off x="1219200" y="45720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4039" name="Line 11"/>
          <p:cNvSpPr>
            <a:spLocks noChangeShapeType="1"/>
          </p:cNvSpPr>
          <p:nvPr/>
        </p:nvSpPr>
        <p:spPr bwMode="auto">
          <a:xfrm>
            <a:off x="1219200" y="53340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4040" name="Line 12"/>
          <p:cNvSpPr>
            <a:spLocks noChangeShapeType="1"/>
          </p:cNvSpPr>
          <p:nvPr/>
        </p:nvSpPr>
        <p:spPr bwMode="auto">
          <a:xfrm>
            <a:off x="7620000" y="1752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4041" name="Line 13"/>
          <p:cNvSpPr>
            <a:spLocks noChangeShapeType="1"/>
          </p:cNvSpPr>
          <p:nvPr/>
        </p:nvSpPr>
        <p:spPr bwMode="auto">
          <a:xfrm>
            <a:off x="4800600" y="1828800"/>
            <a:ext cx="0" cy="1600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4042" name="Line 14"/>
          <p:cNvSpPr>
            <a:spLocks noChangeShapeType="1"/>
          </p:cNvSpPr>
          <p:nvPr/>
        </p:nvSpPr>
        <p:spPr bwMode="auto">
          <a:xfrm>
            <a:off x="2133600" y="3276600"/>
            <a:ext cx="25146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4043" name="Line 15"/>
          <p:cNvSpPr>
            <a:spLocks noChangeShapeType="1"/>
          </p:cNvSpPr>
          <p:nvPr/>
        </p:nvSpPr>
        <p:spPr bwMode="auto">
          <a:xfrm flipH="1">
            <a:off x="4953000" y="2514600"/>
            <a:ext cx="19050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4044" name="Line 16"/>
          <p:cNvSpPr>
            <a:spLocks noChangeShapeType="1"/>
          </p:cNvSpPr>
          <p:nvPr/>
        </p:nvSpPr>
        <p:spPr bwMode="auto">
          <a:xfrm>
            <a:off x="7620000" y="2667000"/>
            <a:ext cx="0" cy="2438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4045" name="Line 17"/>
          <p:cNvSpPr>
            <a:spLocks noChangeShapeType="1"/>
          </p:cNvSpPr>
          <p:nvPr/>
        </p:nvSpPr>
        <p:spPr bwMode="auto">
          <a:xfrm flipH="1">
            <a:off x="2286000" y="5105400"/>
            <a:ext cx="533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4046" name="Line 18"/>
          <p:cNvSpPr>
            <a:spLocks noChangeShapeType="1"/>
          </p:cNvSpPr>
          <p:nvPr/>
        </p:nvSpPr>
        <p:spPr bwMode="auto">
          <a:xfrm>
            <a:off x="2133600" y="3276600"/>
            <a:ext cx="6858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pPr eaLnBrk="1" hangingPunct="1"/>
            <a:r>
              <a:rPr lang="en-US" sz="4000" smtClean="0">
                <a:solidFill>
                  <a:schemeClr val="tx1"/>
                </a:solidFill>
                <a:ea typeface="ＭＳ Ｐゴシック" pitchFamily="34" charset="-128"/>
              </a:rPr>
              <a:t>Referencing in FORTRAN</a:t>
            </a:r>
            <a:br>
              <a:rPr lang="en-US" sz="4000" smtClean="0">
                <a:solidFill>
                  <a:schemeClr val="tx1"/>
                </a:solidFill>
                <a:ea typeface="ＭＳ Ｐゴシック" pitchFamily="34" charset="-128"/>
              </a:rPr>
            </a:br>
            <a:endParaRPr lang="en-US" sz="4000" smtClean="0">
              <a:solidFill>
                <a:schemeClr val="tx1"/>
              </a:solidFill>
              <a:ea typeface="ＭＳ Ｐゴシック" pitchFamily="34" charset="-128"/>
            </a:endParaRPr>
          </a:p>
        </p:txBody>
      </p:sp>
      <p:sp>
        <p:nvSpPr>
          <p:cNvPr id="4505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400" u="sng" smtClean="0">
                <a:ea typeface="ＭＳ Ｐゴシック" pitchFamily="34" charset="-128"/>
              </a:rPr>
              <a:t>All variables are local to each routine: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2400" smtClean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400" smtClean="0">
                <a:ea typeface="ＭＳ Ｐゴシック" pitchFamily="34" charset="-128"/>
              </a:rPr>
              <a:t>	The local environment of a subroutine consists of the variables, arrays, etc. declared at the start of the subprogram.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2400" smtClean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400" smtClean="0">
                <a:ea typeface="ＭＳ Ｐゴシック" pitchFamily="34" charset="-128"/>
              </a:rPr>
              <a:t>	The local environment is retained between calls because the activation record is allocated statically.</a:t>
            </a:r>
          </a:p>
          <a:p>
            <a:pPr eaLnBrk="1" hangingPunct="1">
              <a:lnSpc>
                <a:spcPct val="80000"/>
              </a:lnSpc>
            </a:pPr>
            <a:endParaRPr lang="en-US" sz="2400" smtClean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</a:pPr>
            <a:endParaRPr lang="en-US" sz="2400" smtClean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400" u="sng" smtClean="0">
                <a:ea typeface="ＭＳ Ｐゴシック" pitchFamily="34" charset="-128"/>
              </a:rPr>
              <a:t>Global variables are created using the COMMON declaration</a:t>
            </a:r>
            <a:r>
              <a:rPr lang="en-US" sz="2400" smtClean="0">
                <a:ea typeface="ＭＳ Ｐゴシック" pitchFamily="34" charset="-128"/>
              </a:rPr>
              <a:t>:</a:t>
            </a:r>
          </a:p>
          <a:p>
            <a:pPr eaLnBrk="1" hangingPunct="1">
              <a:lnSpc>
                <a:spcPct val="80000"/>
              </a:lnSpc>
            </a:pPr>
            <a:endParaRPr lang="en-US" sz="2400" smtClean="0">
              <a:ea typeface="ＭＳ Ｐゴシック" pitchFamily="34" charset="-128"/>
            </a:endParaRPr>
          </a:p>
          <a:p>
            <a:pPr lvl="1" eaLnBrk="1" hangingPunct="1">
              <a:lnSpc>
                <a:spcPct val="80000"/>
              </a:lnSpc>
              <a:buFontTx/>
              <a:buNone/>
            </a:pPr>
            <a:r>
              <a:rPr lang="en-US" sz="2000" smtClean="0">
                <a:ea typeface="ＭＳ Ｐゴシック" pitchFamily="34" charset="-128"/>
              </a:rPr>
              <a:t>COMMON /&lt;name&gt;/&lt;var or array&gt;, &lt;var or array&gt;, &lt;var or array&gt;, …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2400" smtClean="0">
              <a:ea typeface="ＭＳ Ｐゴシック" pitchFamily="34" charset="-128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b="1" smtClean="0">
                <a:solidFill>
                  <a:schemeClr val="tx1"/>
                </a:solidFill>
                <a:ea typeface="ＭＳ Ｐゴシック" pitchFamily="34" charset="-128"/>
              </a:rPr>
              <a:t>Example:  COMMON/ Globalvar/X/Y/A(20)</a:t>
            </a:r>
            <a:br>
              <a:rPr lang="en-US" sz="4000" b="1" smtClean="0">
                <a:solidFill>
                  <a:schemeClr val="tx1"/>
                </a:solidFill>
                <a:ea typeface="ＭＳ Ｐゴシック" pitchFamily="34" charset="-128"/>
              </a:rPr>
            </a:br>
            <a:endParaRPr lang="en-US" sz="4000" b="1" smtClean="0">
              <a:solidFill>
                <a:schemeClr val="tx1"/>
              </a:solidFill>
              <a:ea typeface="ＭＳ Ｐゴシック" pitchFamily="34" charset="-128"/>
            </a:endParaRPr>
          </a:p>
        </p:txBody>
      </p:sp>
      <p:sp>
        <p:nvSpPr>
          <p:cNvPr id="4608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8229600" cy="51054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400" smtClean="0">
                <a:ea typeface="ＭＳ Ｐゴシック" pitchFamily="34" charset="-128"/>
              </a:rPr>
              <a:t>program main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400" smtClean="0">
                <a:ea typeface="ＭＳ Ｐゴシック" pitchFamily="34" charset="-128"/>
              </a:rPr>
              <a:t>real X, Y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400" smtClean="0">
                <a:ea typeface="ＭＳ Ｐゴシック" pitchFamily="34" charset="-128"/>
              </a:rPr>
              <a:t>common /BLK/ X, Y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400" i="1" smtClean="0">
                <a:ea typeface="ＭＳ Ｐゴシック" pitchFamily="34" charset="-128"/>
              </a:rPr>
              <a:t>statements</a:t>
            </a:r>
            <a:r>
              <a:rPr lang="en-US" sz="1400" smtClean="0">
                <a:ea typeface="ＭＳ Ｐゴシック" pitchFamily="34" charset="-128"/>
              </a:rPr>
              <a:t>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400" smtClean="0">
                <a:ea typeface="ＭＳ Ｐゴシック" pitchFamily="34" charset="-128"/>
              </a:rPr>
              <a:t>stop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400" smtClean="0">
                <a:ea typeface="ＭＳ Ｐゴシック" pitchFamily="34" charset="-128"/>
              </a:rPr>
              <a:t>End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400" smtClean="0">
                <a:ea typeface="ＭＳ Ｐゴシック" pitchFamily="34" charset="-128"/>
              </a:rPr>
              <a:t>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400" smtClean="0">
                <a:ea typeface="ＭＳ Ｐゴシック" pitchFamily="34" charset="-128"/>
              </a:rPr>
              <a:t>subroutine sub1 (</a:t>
            </a:r>
            <a:r>
              <a:rPr lang="en-US" sz="1400" i="1" smtClean="0">
                <a:ea typeface="ＭＳ Ｐゴシック" pitchFamily="34" charset="-128"/>
              </a:rPr>
              <a:t> arguments</a:t>
            </a:r>
            <a:r>
              <a:rPr lang="en-US" sz="1400" smtClean="0">
                <a:ea typeface="ＭＳ Ｐゴシック" pitchFamily="34" charset="-128"/>
              </a:rPr>
              <a:t>)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400" i="1" smtClean="0">
                <a:ea typeface="ＭＳ Ｐゴシック" pitchFamily="34" charset="-128"/>
              </a:rPr>
              <a:t>declarations of arguments</a:t>
            </a:r>
            <a:r>
              <a:rPr lang="en-US" sz="1400" smtClean="0">
                <a:ea typeface="ＭＳ Ｐゴシック" pitchFamily="34" charset="-128"/>
              </a:rPr>
              <a:t>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400" smtClean="0">
                <a:ea typeface="ＭＳ Ｐゴシック" pitchFamily="34" charset="-128"/>
              </a:rPr>
              <a:t>real X, Y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400" smtClean="0">
                <a:ea typeface="ＭＳ Ｐゴシック" pitchFamily="34" charset="-128"/>
              </a:rPr>
              <a:t>common /BLK/ X, Y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400" i="1" smtClean="0">
                <a:ea typeface="ＭＳ Ｐゴシック" pitchFamily="34" charset="-128"/>
              </a:rPr>
              <a:t>statements</a:t>
            </a:r>
            <a:r>
              <a:rPr lang="en-US" sz="1400" smtClean="0">
                <a:ea typeface="ＭＳ Ｐゴシック" pitchFamily="34" charset="-128"/>
              </a:rPr>
              <a:t>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400" smtClean="0">
                <a:ea typeface="ＭＳ Ｐゴシック" pitchFamily="34" charset="-128"/>
              </a:rPr>
              <a:t>return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400" smtClean="0">
                <a:ea typeface="ＭＳ Ｐゴシック" pitchFamily="34" charset="-128"/>
              </a:rPr>
              <a:t>End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400" smtClean="0">
                <a:ea typeface="ＭＳ Ｐゴシック" pitchFamily="34" charset="-128"/>
              </a:rPr>
              <a:t>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400" smtClean="0">
                <a:ea typeface="ＭＳ Ｐゴシック" pitchFamily="34" charset="-128"/>
              </a:rPr>
              <a:t>subroutine sub2 (</a:t>
            </a:r>
            <a:r>
              <a:rPr lang="en-US" sz="1400" i="1" smtClean="0">
                <a:ea typeface="ＭＳ Ｐゴシック" pitchFamily="34" charset="-128"/>
              </a:rPr>
              <a:t> arguments</a:t>
            </a:r>
            <a:r>
              <a:rPr lang="en-US" sz="1400" smtClean="0">
                <a:ea typeface="ＭＳ Ｐゴシック" pitchFamily="34" charset="-128"/>
              </a:rPr>
              <a:t>)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400" i="1" smtClean="0">
                <a:ea typeface="ＭＳ Ｐゴシック" pitchFamily="34" charset="-128"/>
              </a:rPr>
              <a:t>declarations of arguments</a:t>
            </a:r>
            <a:r>
              <a:rPr lang="en-US" sz="1400" smtClean="0">
                <a:ea typeface="ＭＳ Ｐゴシック" pitchFamily="34" charset="-128"/>
              </a:rPr>
              <a:t>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400" smtClean="0">
                <a:ea typeface="ＭＳ Ｐゴシック" pitchFamily="34" charset="-128"/>
              </a:rPr>
              <a:t>real X, Y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400" smtClean="0">
                <a:ea typeface="ＭＳ Ｐゴシック" pitchFamily="34" charset="-128"/>
              </a:rPr>
              <a:t>common /BLK/ X, Y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400" i="1" smtClean="0">
                <a:ea typeface="ＭＳ Ｐゴシック" pitchFamily="34" charset="-128"/>
              </a:rPr>
              <a:t>statements</a:t>
            </a:r>
            <a:r>
              <a:rPr lang="en-US" sz="1400" smtClean="0">
                <a:ea typeface="ＭＳ Ｐゴシック" pitchFamily="34" charset="-128"/>
              </a:rPr>
              <a:t>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400" smtClean="0">
                <a:ea typeface="ＭＳ Ｐゴシック" pitchFamily="34" charset="-128"/>
              </a:rPr>
              <a:t>return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400" smtClean="0">
                <a:ea typeface="ＭＳ Ｐゴシック" pitchFamily="34" charset="-128"/>
              </a:rPr>
              <a:t>end </a:t>
            </a:r>
          </a:p>
          <a:p>
            <a:pPr eaLnBrk="1" hangingPunct="1">
              <a:lnSpc>
                <a:spcPct val="80000"/>
              </a:lnSpc>
            </a:pPr>
            <a:endParaRPr lang="en-US" sz="1400" smtClean="0">
              <a:ea typeface="ＭＳ Ｐゴシック" pitchFamily="34" charset="-128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4"/>
          <p:cNvSpPr>
            <a:spLocks noChangeArrowheads="1"/>
          </p:cNvSpPr>
          <p:nvPr/>
        </p:nvSpPr>
        <p:spPr bwMode="auto">
          <a:xfrm>
            <a:off x="2362200" y="762000"/>
            <a:ext cx="4114800" cy="5867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47106" name="Line 5"/>
          <p:cNvSpPr>
            <a:spLocks noChangeShapeType="1"/>
          </p:cNvSpPr>
          <p:nvPr/>
        </p:nvSpPr>
        <p:spPr bwMode="auto">
          <a:xfrm>
            <a:off x="2362200" y="1524000"/>
            <a:ext cx="411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7107" name="Line 6"/>
          <p:cNvSpPr>
            <a:spLocks noChangeShapeType="1"/>
          </p:cNvSpPr>
          <p:nvPr/>
        </p:nvSpPr>
        <p:spPr bwMode="auto">
          <a:xfrm>
            <a:off x="2362200" y="2590800"/>
            <a:ext cx="411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7108" name="Line 7"/>
          <p:cNvSpPr>
            <a:spLocks noChangeShapeType="1"/>
          </p:cNvSpPr>
          <p:nvPr/>
        </p:nvSpPr>
        <p:spPr bwMode="auto">
          <a:xfrm>
            <a:off x="2362200" y="3352800"/>
            <a:ext cx="411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7109" name="Line 8"/>
          <p:cNvSpPr>
            <a:spLocks noChangeShapeType="1"/>
          </p:cNvSpPr>
          <p:nvPr/>
        </p:nvSpPr>
        <p:spPr bwMode="auto">
          <a:xfrm>
            <a:off x="2362200" y="4191000"/>
            <a:ext cx="411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7110" name="Text Box 9"/>
          <p:cNvSpPr txBox="1">
            <a:spLocks noChangeArrowheads="1"/>
          </p:cNvSpPr>
          <p:nvPr/>
        </p:nvSpPr>
        <p:spPr bwMode="auto">
          <a:xfrm>
            <a:off x="2971800" y="914400"/>
            <a:ext cx="3028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/>
              <a:t>System data and I/O buffers</a:t>
            </a:r>
          </a:p>
        </p:txBody>
      </p:sp>
      <p:sp>
        <p:nvSpPr>
          <p:cNvPr id="47111" name="Text Box 10"/>
          <p:cNvSpPr txBox="1">
            <a:spLocks noChangeArrowheads="1"/>
          </p:cNvSpPr>
          <p:nvPr/>
        </p:nvSpPr>
        <p:spPr bwMode="auto">
          <a:xfrm>
            <a:off x="2514600" y="1905000"/>
            <a:ext cx="4019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Code and local data for main program</a:t>
            </a:r>
          </a:p>
        </p:txBody>
      </p:sp>
      <p:sp>
        <p:nvSpPr>
          <p:cNvPr id="47112" name="Text Box 11"/>
          <p:cNvSpPr txBox="1">
            <a:spLocks noChangeArrowheads="1"/>
          </p:cNvSpPr>
          <p:nvPr/>
        </p:nvSpPr>
        <p:spPr bwMode="auto">
          <a:xfrm>
            <a:off x="3124200" y="3581400"/>
            <a:ext cx="3105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Code and local data for sub1</a:t>
            </a:r>
          </a:p>
        </p:txBody>
      </p:sp>
      <p:sp>
        <p:nvSpPr>
          <p:cNvPr id="47113" name="Text Box 12"/>
          <p:cNvSpPr txBox="1">
            <a:spLocks noChangeArrowheads="1"/>
          </p:cNvSpPr>
          <p:nvPr/>
        </p:nvSpPr>
        <p:spPr bwMode="auto">
          <a:xfrm>
            <a:off x="3124200" y="4419600"/>
            <a:ext cx="3105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Code and local data for sub2</a:t>
            </a:r>
          </a:p>
        </p:txBody>
      </p:sp>
      <p:sp>
        <p:nvSpPr>
          <p:cNvPr id="47114" name="Line 13"/>
          <p:cNvSpPr>
            <a:spLocks noChangeShapeType="1"/>
          </p:cNvSpPr>
          <p:nvPr/>
        </p:nvSpPr>
        <p:spPr bwMode="auto">
          <a:xfrm>
            <a:off x="2362200" y="5105400"/>
            <a:ext cx="411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7115" name="Text Box 14"/>
          <p:cNvSpPr txBox="1">
            <a:spLocks noChangeArrowheads="1"/>
          </p:cNvSpPr>
          <p:nvPr/>
        </p:nvSpPr>
        <p:spPr bwMode="auto">
          <a:xfrm>
            <a:off x="3200400" y="2819400"/>
            <a:ext cx="2305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BLK (common block)</a:t>
            </a:r>
          </a:p>
        </p:txBody>
      </p:sp>
      <p:sp>
        <p:nvSpPr>
          <p:cNvPr id="47116" name="Line 15"/>
          <p:cNvSpPr>
            <a:spLocks noChangeShapeType="1"/>
          </p:cNvSpPr>
          <p:nvPr/>
        </p:nvSpPr>
        <p:spPr bwMode="auto">
          <a:xfrm>
            <a:off x="2362200" y="5715000"/>
            <a:ext cx="411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7117" name="Line 16"/>
          <p:cNvSpPr>
            <a:spLocks noChangeShapeType="1"/>
          </p:cNvSpPr>
          <p:nvPr/>
        </p:nvSpPr>
        <p:spPr bwMode="auto">
          <a:xfrm>
            <a:off x="2362200" y="6172200"/>
            <a:ext cx="411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7118" name="Text Box 17"/>
          <p:cNvSpPr txBox="1">
            <a:spLocks noChangeArrowheads="1"/>
          </p:cNvSpPr>
          <p:nvPr/>
        </p:nvSpPr>
        <p:spPr bwMode="auto">
          <a:xfrm>
            <a:off x="3429000" y="5791200"/>
            <a:ext cx="20764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System I/O routine</a:t>
            </a:r>
          </a:p>
        </p:txBody>
      </p:sp>
      <p:sp>
        <p:nvSpPr>
          <p:cNvPr id="47119" name="Text Box 18"/>
          <p:cNvSpPr txBox="1">
            <a:spLocks noChangeArrowheads="1"/>
          </p:cNvSpPr>
          <p:nvPr/>
        </p:nvSpPr>
        <p:spPr bwMode="auto">
          <a:xfrm>
            <a:off x="2514600" y="228600"/>
            <a:ext cx="5486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/>
              <a:t>FORTRAN Memory layout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pitchFamily="34" charset="0"/>
                <a:ea typeface="ＭＳ Ｐゴシック" pitchFamily="34" charset="-128"/>
              </a:rPr>
              <a:t>COP 4020 Programmin Language 1</a:t>
            </a:r>
          </a:p>
        </p:txBody>
      </p:sp>
      <p:sp>
        <p:nvSpPr>
          <p:cNvPr id="481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Implementing FORTRAN 77 Subprograms</a:t>
            </a:r>
            <a:br>
              <a:rPr lang="en-US" smtClean="0">
                <a:ea typeface="ＭＳ Ｐゴシック" pitchFamily="34" charset="-128"/>
              </a:rPr>
            </a:br>
            <a:r>
              <a:rPr lang="en-US" smtClean="0">
                <a:ea typeface="ＭＳ Ｐゴシック" pitchFamily="34" charset="-128"/>
              </a:rPr>
              <a:t/>
            </a:r>
            <a:br>
              <a:rPr lang="en-US" smtClean="0">
                <a:ea typeface="ＭＳ Ｐゴシック" pitchFamily="34" charset="-128"/>
              </a:rPr>
            </a:br>
            <a:r>
              <a:rPr lang="en-US" smtClean="0">
                <a:ea typeface="ＭＳ Ｐゴシック" pitchFamily="34" charset="-128"/>
              </a:rPr>
              <a:t>Activation Record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pitchFamily="34" charset="0"/>
                <a:ea typeface="ＭＳ Ｐゴシック" pitchFamily="34" charset="-128"/>
              </a:rPr>
              <a:t>COP 4020 Programmin Language 1</a:t>
            </a:r>
          </a:p>
        </p:txBody>
      </p:sp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762000"/>
            <a:ext cx="7772400" cy="533400"/>
          </a:xfrm>
        </p:spPr>
        <p:txBody>
          <a:bodyPr/>
          <a:lstStyle/>
          <a:p>
            <a:pPr eaLnBrk="1" hangingPunct="1"/>
            <a:r>
              <a:rPr lang="en-US" sz="3200" smtClean="0">
                <a:ea typeface="ＭＳ Ｐゴシック" pitchFamily="34" charset="-128"/>
              </a:rPr>
              <a:t>FORTRAN 77 Subprograms	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981200"/>
            <a:ext cx="7772400" cy="3048000"/>
          </a:xfrm>
        </p:spPr>
        <p:txBody>
          <a:bodyPr/>
          <a:lstStyle/>
          <a:p>
            <a:pPr eaLnBrk="1" hangingPunct="1"/>
            <a:r>
              <a:rPr lang="en-US" sz="2000" smtClean="0">
                <a:ea typeface="ＭＳ Ｐゴシック" pitchFamily="34" charset="-128"/>
              </a:rPr>
              <a:t>FORTRAN 77 subprograms cannot be recursive.</a:t>
            </a:r>
          </a:p>
          <a:p>
            <a:pPr eaLnBrk="1" hangingPunct="1"/>
            <a:endParaRPr lang="en-US" sz="2000" smtClean="0">
              <a:ea typeface="ＭＳ Ｐゴシック" pitchFamily="34" charset="-128"/>
            </a:endParaRPr>
          </a:p>
          <a:p>
            <a:pPr eaLnBrk="1" hangingPunct="1"/>
            <a:r>
              <a:rPr lang="en-US" sz="2000" smtClean="0">
                <a:ea typeface="ＭＳ Ｐゴシック" pitchFamily="34" charset="-128"/>
              </a:rPr>
              <a:t>Variables declared in subprograms are statically allocated.  Therefore, both parts of a FORTRAN 77 Subprogram (the code and the local variables) have fixed sizes.</a:t>
            </a:r>
          </a:p>
          <a:p>
            <a:pPr eaLnBrk="1" hangingPunct="1">
              <a:buFontTx/>
              <a:buNone/>
            </a:pPr>
            <a:endParaRPr lang="en-US" sz="2000" smtClean="0">
              <a:ea typeface="ＭＳ Ｐゴシック" pitchFamily="34" charset="-128"/>
            </a:endParaRPr>
          </a:p>
          <a:p>
            <a:pPr eaLnBrk="1" hangingPunct="1"/>
            <a:r>
              <a:rPr lang="en-US" sz="2000" smtClean="0">
                <a:ea typeface="ＭＳ Ｐゴシック" pitchFamily="34" charset="-128"/>
              </a:rPr>
              <a:t>So the activation record of a FORTRAN 77 subprogram has a fixed size, and therefore can be statically allocated.</a:t>
            </a:r>
          </a:p>
          <a:p>
            <a:pPr eaLnBrk="1" hangingPunct="1">
              <a:buFontTx/>
              <a:buNone/>
            </a:pPr>
            <a:endParaRPr lang="en-US" sz="2000" smtClean="0">
              <a:ea typeface="ＭＳ Ｐゴシック" pitchFamily="34" charset="-128"/>
            </a:endParaRPr>
          </a:p>
          <a:p>
            <a:pPr eaLnBrk="1" hangingPunct="1"/>
            <a:endParaRPr lang="en-US" sz="2000" smtClean="0">
              <a:ea typeface="ＭＳ Ｐゴシック" pitchFamily="34" charset="-128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pitchFamily="34" charset="0"/>
                <a:ea typeface="ＭＳ Ｐゴシック" pitchFamily="34" charset="-128"/>
              </a:rPr>
              <a:t>COP 4020 Programmin Language 1</a:t>
            </a:r>
          </a:p>
        </p:txBody>
      </p:sp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533400"/>
          </a:xfrm>
          <a:noFill/>
        </p:spPr>
        <p:txBody>
          <a:bodyPr/>
          <a:lstStyle/>
          <a:p>
            <a:pPr eaLnBrk="1" hangingPunct="1"/>
            <a:r>
              <a:rPr lang="en-US" sz="3200" smtClean="0">
                <a:ea typeface="ＭＳ Ｐゴシック" pitchFamily="34" charset="-128"/>
              </a:rPr>
              <a:t>FORTRAN 77 Activation Record Format</a:t>
            </a:r>
          </a:p>
        </p:txBody>
      </p:sp>
      <p:grpSp>
        <p:nvGrpSpPr>
          <p:cNvPr id="50179" name="Group 3"/>
          <p:cNvGrpSpPr>
            <a:grpSpLocks/>
          </p:cNvGrpSpPr>
          <p:nvPr/>
        </p:nvGrpSpPr>
        <p:grpSpPr bwMode="auto">
          <a:xfrm>
            <a:off x="3429000" y="2438400"/>
            <a:ext cx="2209800" cy="1357313"/>
            <a:chOff x="2160" y="1584"/>
            <a:chExt cx="1392" cy="886"/>
          </a:xfrm>
        </p:grpSpPr>
        <p:sp>
          <p:nvSpPr>
            <p:cNvPr id="50180" name="Text Box 4"/>
            <p:cNvSpPr txBox="1">
              <a:spLocks noChangeArrowheads="1"/>
            </p:cNvSpPr>
            <p:nvPr/>
          </p:nvSpPr>
          <p:spPr bwMode="auto">
            <a:xfrm>
              <a:off x="2160" y="1584"/>
              <a:ext cx="1392" cy="305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400">
                  <a:latin typeface="Times New Roman" pitchFamily="18" charset="0"/>
                </a:rPr>
                <a:t>Return address</a:t>
              </a:r>
            </a:p>
          </p:txBody>
        </p:sp>
        <p:sp>
          <p:nvSpPr>
            <p:cNvPr id="50181" name="Text Box 5"/>
            <p:cNvSpPr txBox="1">
              <a:spLocks noChangeArrowheads="1"/>
            </p:cNvSpPr>
            <p:nvPr/>
          </p:nvSpPr>
          <p:spPr bwMode="auto">
            <a:xfrm>
              <a:off x="2160" y="1878"/>
              <a:ext cx="1392" cy="305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400">
                  <a:latin typeface="Times New Roman" pitchFamily="18" charset="0"/>
                </a:rPr>
                <a:t>Local variables</a:t>
              </a:r>
            </a:p>
          </p:txBody>
        </p:sp>
        <p:sp>
          <p:nvSpPr>
            <p:cNvPr id="50182" name="Text Box 6"/>
            <p:cNvSpPr txBox="1">
              <a:spLocks noChangeArrowheads="1"/>
            </p:cNvSpPr>
            <p:nvPr/>
          </p:nvSpPr>
          <p:spPr bwMode="auto">
            <a:xfrm>
              <a:off x="2160" y="2166"/>
              <a:ext cx="1392" cy="304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400">
                  <a:latin typeface="Times New Roman" pitchFamily="18" charset="0"/>
                </a:rPr>
                <a:t>Parameters</a:t>
              </a:r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Footer Placehold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pitchFamily="34" charset="0"/>
                <a:ea typeface="ＭＳ Ｐゴシック" pitchFamily="34" charset="-128"/>
              </a:rPr>
              <a:t>COP 4020 Programmin Language 1</a:t>
            </a:r>
          </a:p>
        </p:txBody>
      </p:sp>
      <p:sp>
        <p:nvSpPr>
          <p:cNvPr id="51202" name="Rectangle 2"/>
          <p:cNvSpPr>
            <a:spLocks noChangeArrowheads="1"/>
          </p:cNvSpPr>
          <p:nvPr/>
        </p:nvSpPr>
        <p:spPr bwMode="auto">
          <a:xfrm>
            <a:off x="685800" y="228600"/>
            <a:ext cx="7772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2800">
                <a:solidFill>
                  <a:schemeClr val="tx2"/>
                </a:solidFill>
                <a:latin typeface="Times New Roman" pitchFamily="18" charset="0"/>
              </a:rPr>
              <a:t>FORTRAN 77 Code and Activation Records for Subprograms A, B, and C</a:t>
            </a:r>
          </a:p>
        </p:txBody>
      </p:sp>
      <p:grpSp>
        <p:nvGrpSpPr>
          <p:cNvPr id="51203" name="Group 3"/>
          <p:cNvGrpSpPr>
            <a:grpSpLocks/>
          </p:cNvGrpSpPr>
          <p:nvPr/>
        </p:nvGrpSpPr>
        <p:grpSpPr bwMode="auto">
          <a:xfrm>
            <a:off x="3975100" y="4038600"/>
            <a:ext cx="1828800" cy="842963"/>
            <a:chOff x="2160" y="1648"/>
            <a:chExt cx="1152" cy="531"/>
          </a:xfrm>
        </p:grpSpPr>
        <p:sp>
          <p:nvSpPr>
            <p:cNvPr id="51248" name="Text Box 4"/>
            <p:cNvSpPr txBox="1">
              <a:spLocks noChangeArrowheads="1"/>
            </p:cNvSpPr>
            <p:nvPr/>
          </p:nvSpPr>
          <p:spPr bwMode="auto">
            <a:xfrm>
              <a:off x="2160" y="1648"/>
              <a:ext cx="1152" cy="179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200">
                  <a:latin typeface="Times New Roman" pitchFamily="18" charset="0"/>
                </a:rPr>
                <a:t>Return address</a:t>
              </a:r>
            </a:p>
          </p:txBody>
        </p:sp>
        <p:sp>
          <p:nvSpPr>
            <p:cNvPr id="51249" name="Text Box 5"/>
            <p:cNvSpPr txBox="1">
              <a:spLocks noChangeArrowheads="1"/>
            </p:cNvSpPr>
            <p:nvPr/>
          </p:nvSpPr>
          <p:spPr bwMode="auto">
            <a:xfrm>
              <a:off x="2160" y="1824"/>
              <a:ext cx="1152" cy="179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200">
                  <a:latin typeface="Times New Roman" pitchFamily="18" charset="0"/>
                </a:rPr>
                <a:t>Local variables</a:t>
              </a:r>
            </a:p>
          </p:txBody>
        </p:sp>
        <p:sp>
          <p:nvSpPr>
            <p:cNvPr id="51250" name="Text Box 6"/>
            <p:cNvSpPr txBox="1">
              <a:spLocks noChangeArrowheads="1"/>
            </p:cNvSpPr>
            <p:nvPr/>
          </p:nvSpPr>
          <p:spPr bwMode="auto">
            <a:xfrm>
              <a:off x="2160" y="2000"/>
              <a:ext cx="1152" cy="179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200">
                  <a:latin typeface="Times New Roman" pitchFamily="18" charset="0"/>
                </a:rPr>
                <a:t>Parameters</a:t>
              </a:r>
            </a:p>
          </p:txBody>
        </p:sp>
      </p:grpSp>
      <p:grpSp>
        <p:nvGrpSpPr>
          <p:cNvPr id="51204" name="Group 7"/>
          <p:cNvGrpSpPr>
            <a:grpSpLocks/>
          </p:cNvGrpSpPr>
          <p:nvPr/>
        </p:nvGrpSpPr>
        <p:grpSpPr bwMode="auto">
          <a:xfrm>
            <a:off x="3975100" y="2362200"/>
            <a:ext cx="1828800" cy="842963"/>
            <a:chOff x="2160" y="1648"/>
            <a:chExt cx="1152" cy="531"/>
          </a:xfrm>
        </p:grpSpPr>
        <p:sp>
          <p:nvSpPr>
            <p:cNvPr id="51245" name="Text Box 8"/>
            <p:cNvSpPr txBox="1">
              <a:spLocks noChangeArrowheads="1"/>
            </p:cNvSpPr>
            <p:nvPr/>
          </p:nvSpPr>
          <p:spPr bwMode="auto">
            <a:xfrm>
              <a:off x="2160" y="1648"/>
              <a:ext cx="1152" cy="179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200">
                  <a:latin typeface="Times New Roman" pitchFamily="18" charset="0"/>
                </a:rPr>
                <a:t>Return address</a:t>
              </a:r>
            </a:p>
          </p:txBody>
        </p:sp>
        <p:sp>
          <p:nvSpPr>
            <p:cNvPr id="51246" name="Text Box 9"/>
            <p:cNvSpPr txBox="1">
              <a:spLocks noChangeArrowheads="1"/>
            </p:cNvSpPr>
            <p:nvPr/>
          </p:nvSpPr>
          <p:spPr bwMode="auto">
            <a:xfrm>
              <a:off x="2160" y="1824"/>
              <a:ext cx="1152" cy="179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200">
                  <a:latin typeface="Times New Roman" pitchFamily="18" charset="0"/>
                </a:rPr>
                <a:t>Local variables</a:t>
              </a:r>
            </a:p>
          </p:txBody>
        </p:sp>
        <p:sp>
          <p:nvSpPr>
            <p:cNvPr id="51247" name="Text Box 10"/>
            <p:cNvSpPr txBox="1">
              <a:spLocks noChangeArrowheads="1"/>
            </p:cNvSpPr>
            <p:nvPr/>
          </p:nvSpPr>
          <p:spPr bwMode="auto">
            <a:xfrm>
              <a:off x="2160" y="2000"/>
              <a:ext cx="1152" cy="179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200">
                  <a:latin typeface="Times New Roman" pitchFamily="18" charset="0"/>
                </a:rPr>
                <a:t>Parameters</a:t>
              </a:r>
            </a:p>
          </p:txBody>
        </p:sp>
      </p:grpSp>
      <p:grpSp>
        <p:nvGrpSpPr>
          <p:cNvPr id="51205" name="Group 11"/>
          <p:cNvGrpSpPr>
            <a:grpSpLocks/>
          </p:cNvGrpSpPr>
          <p:nvPr/>
        </p:nvGrpSpPr>
        <p:grpSpPr bwMode="auto">
          <a:xfrm>
            <a:off x="3975100" y="3200400"/>
            <a:ext cx="1828800" cy="842963"/>
            <a:chOff x="2160" y="1648"/>
            <a:chExt cx="1152" cy="531"/>
          </a:xfrm>
        </p:grpSpPr>
        <p:sp>
          <p:nvSpPr>
            <p:cNvPr id="51242" name="Text Box 12"/>
            <p:cNvSpPr txBox="1">
              <a:spLocks noChangeArrowheads="1"/>
            </p:cNvSpPr>
            <p:nvPr/>
          </p:nvSpPr>
          <p:spPr bwMode="auto">
            <a:xfrm>
              <a:off x="2160" y="1648"/>
              <a:ext cx="1152" cy="179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200">
                  <a:latin typeface="Times New Roman" pitchFamily="18" charset="0"/>
                </a:rPr>
                <a:t>Return address</a:t>
              </a:r>
            </a:p>
          </p:txBody>
        </p:sp>
        <p:sp>
          <p:nvSpPr>
            <p:cNvPr id="51243" name="Text Box 13"/>
            <p:cNvSpPr txBox="1">
              <a:spLocks noChangeArrowheads="1"/>
            </p:cNvSpPr>
            <p:nvPr/>
          </p:nvSpPr>
          <p:spPr bwMode="auto">
            <a:xfrm>
              <a:off x="2160" y="1824"/>
              <a:ext cx="1152" cy="179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200">
                  <a:latin typeface="Times New Roman" pitchFamily="18" charset="0"/>
                </a:rPr>
                <a:t>Local variables</a:t>
              </a:r>
            </a:p>
          </p:txBody>
        </p:sp>
        <p:sp>
          <p:nvSpPr>
            <p:cNvPr id="51244" name="Text Box 14"/>
            <p:cNvSpPr txBox="1">
              <a:spLocks noChangeArrowheads="1"/>
            </p:cNvSpPr>
            <p:nvPr/>
          </p:nvSpPr>
          <p:spPr bwMode="auto">
            <a:xfrm>
              <a:off x="2160" y="2000"/>
              <a:ext cx="1152" cy="179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200">
                  <a:latin typeface="Times New Roman" pitchFamily="18" charset="0"/>
                </a:rPr>
                <a:t>Parameters</a:t>
              </a:r>
            </a:p>
          </p:txBody>
        </p:sp>
      </p:grpSp>
      <p:sp>
        <p:nvSpPr>
          <p:cNvPr id="51206" name="Text Box 15"/>
          <p:cNvSpPr txBox="1">
            <a:spLocks noChangeArrowheads="1"/>
          </p:cNvSpPr>
          <p:nvPr/>
        </p:nvSpPr>
        <p:spPr bwMode="auto">
          <a:xfrm>
            <a:off x="3975100" y="2082800"/>
            <a:ext cx="1828800" cy="284163"/>
          </a:xfrm>
          <a:prstGeom prst="rect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200">
                <a:latin typeface="Times New Roman" pitchFamily="18" charset="0"/>
              </a:rPr>
              <a:t>Local variables</a:t>
            </a:r>
          </a:p>
        </p:txBody>
      </p:sp>
      <p:sp>
        <p:nvSpPr>
          <p:cNvPr id="51207" name="Line 16"/>
          <p:cNvSpPr>
            <a:spLocks noChangeShapeType="1"/>
          </p:cNvSpPr>
          <p:nvPr/>
        </p:nvSpPr>
        <p:spPr bwMode="auto">
          <a:xfrm>
            <a:off x="3975100" y="2362200"/>
            <a:ext cx="1828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208" name="Line 17"/>
          <p:cNvSpPr>
            <a:spLocks noChangeShapeType="1"/>
          </p:cNvSpPr>
          <p:nvPr/>
        </p:nvSpPr>
        <p:spPr bwMode="auto">
          <a:xfrm>
            <a:off x="3975100" y="3200400"/>
            <a:ext cx="1828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209" name="Line 18"/>
          <p:cNvSpPr>
            <a:spLocks noChangeShapeType="1"/>
          </p:cNvSpPr>
          <p:nvPr/>
        </p:nvSpPr>
        <p:spPr bwMode="auto">
          <a:xfrm>
            <a:off x="3975100" y="4038600"/>
            <a:ext cx="1828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51210" name="Group 19"/>
          <p:cNvGrpSpPr>
            <a:grpSpLocks/>
          </p:cNvGrpSpPr>
          <p:nvPr/>
        </p:nvGrpSpPr>
        <p:grpSpPr bwMode="auto">
          <a:xfrm>
            <a:off x="3975100" y="4876800"/>
            <a:ext cx="1828800" cy="1828800"/>
            <a:chOff x="2688" y="2928"/>
            <a:chExt cx="1152" cy="768"/>
          </a:xfrm>
        </p:grpSpPr>
        <p:sp>
          <p:nvSpPr>
            <p:cNvPr id="51234" name="Rectangle 20"/>
            <p:cNvSpPr>
              <a:spLocks noChangeArrowheads="1"/>
            </p:cNvSpPr>
            <p:nvPr/>
          </p:nvSpPr>
          <p:spPr bwMode="auto">
            <a:xfrm>
              <a:off x="2688" y="2928"/>
              <a:ext cx="1152" cy="1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235" name="Rectangle 21"/>
            <p:cNvSpPr>
              <a:spLocks noChangeArrowheads="1"/>
            </p:cNvSpPr>
            <p:nvPr/>
          </p:nvSpPr>
          <p:spPr bwMode="auto">
            <a:xfrm>
              <a:off x="2688" y="3120"/>
              <a:ext cx="1152" cy="1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236" name="Rectangle 22"/>
            <p:cNvSpPr>
              <a:spLocks noChangeArrowheads="1"/>
            </p:cNvSpPr>
            <p:nvPr/>
          </p:nvSpPr>
          <p:spPr bwMode="auto">
            <a:xfrm>
              <a:off x="2688" y="3312"/>
              <a:ext cx="1152" cy="1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237" name="Rectangle 23"/>
            <p:cNvSpPr>
              <a:spLocks noChangeArrowheads="1"/>
            </p:cNvSpPr>
            <p:nvPr/>
          </p:nvSpPr>
          <p:spPr bwMode="auto">
            <a:xfrm>
              <a:off x="2688" y="3504"/>
              <a:ext cx="1152" cy="1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238" name="Line 24"/>
            <p:cNvSpPr>
              <a:spLocks noChangeShapeType="1"/>
            </p:cNvSpPr>
            <p:nvPr/>
          </p:nvSpPr>
          <p:spPr bwMode="auto">
            <a:xfrm>
              <a:off x="2688" y="3120"/>
              <a:ext cx="115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239" name="Line 25"/>
            <p:cNvSpPr>
              <a:spLocks noChangeShapeType="1"/>
            </p:cNvSpPr>
            <p:nvPr/>
          </p:nvSpPr>
          <p:spPr bwMode="auto">
            <a:xfrm>
              <a:off x="2688" y="3312"/>
              <a:ext cx="115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240" name="Line 26"/>
            <p:cNvSpPr>
              <a:spLocks noChangeShapeType="1"/>
            </p:cNvSpPr>
            <p:nvPr/>
          </p:nvSpPr>
          <p:spPr bwMode="auto">
            <a:xfrm>
              <a:off x="2688" y="3504"/>
              <a:ext cx="115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241" name="Line 27"/>
            <p:cNvSpPr>
              <a:spLocks noChangeShapeType="1"/>
            </p:cNvSpPr>
            <p:nvPr/>
          </p:nvSpPr>
          <p:spPr bwMode="auto">
            <a:xfrm>
              <a:off x="2688" y="2928"/>
              <a:ext cx="115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1211" name="Text Box 28"/>
          <p:cNvSpPr txBox="1">
            <a:spLocks noChangeArrowheads="1"/>
          </p:cNvSpPr>
          <p:nvPr/>
        </p:nvSpPr>
        <p:spPr bwMode="auto">
          <a:xfrm>
            <a:off x="3975100" y="1433513"/>
            <a:ext cx="1828800" cy="649287"/>
          </a:xfrm>
          <a:prstGeom prst="rect">
            <a:avLst/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200">
                <a:latin typeface="Times New Roman" pitchFamily="18" charset="0"/>
              </a:rPr>
              <a:t/>
            </a:r>
            <a:br>
              <a:rPr lang="en-US" sz="1200">
                <a:latin typeface="Times New Roman" pitchFamily="18" charset="0"/>
              </a:rPr>
            </a:br>
            <a:r>
              <a:rPr lang="en-US" sz="1200">
                <a:latin typeface="Times New Roman" pitchFamily="18" charset="0"/>
              </a:rPr>
              <a:t>COMMON Storage</a:t>
            </a:r>
            <a:br>
              <a:rPr lang="en-US" sz="1200">
                <a:latin typeface="Times New Roman" pitchFamily="18" charset="0"/>
              </a:rPr>
            </a:br>
            <a:endParaRPr lang="en-US" sz="1200">
              <a:latin typeface="Times New Roman" pitchFamily="18" charset="0"/>
            </a:endParaRPr>
          </a:p>
        </p:txBody>
      </p:sp>
      <p:sp>
        <p:nvSpPr>
          <p:cNvPr id="51212" name="Line 29"/>
          <p:cNvSpPr>
            <a:spLocks noChangeShapeType="1"/>
          </p:cNvSpPr>
          <p:nvPr/>
        </p:nvSpPr>
        <p:spPr bwMode="auto">
          <a:xfrm>
            <a:off x="3975100" y="2070100"/>
            <a:ext cx="1828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213" name="AutoShape 30"/>
          <p:cNvSpPr>
            <a:spLocks/>
          </p:cNvSpPr>
          <p:nvPr/>
        </p:nvSpPr>
        <p:spPr bwMode="auto">
          <a:xfrm>
            <a:off x="3746500" y="2095500"/>
            <a:ext cx="76200" cy="228600"/>
          </a:xfrm>
          <a:prstGeom prst="leftBrace">
            <a:avLst>
              <a:gd name="adj1" fmla="val 2500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14" name="AutoShape 31"/>
          <p:cNvSpPr>
            <a:spLocks/>
          </p:cNvSpPr>
          <p:nvPr/>
        </p:nvSpPr>
        <p:spPr bwMode="auto">
          <a:xfrm>
            <a:off x="3746500" y="2400300"/>
            <a:ext cx="76200" cy="762000"/>
          </a:xfrm>
          <a:prstGeom prst="leftBrace">
            <a:avLst>
              <a:gd name="adj1" fmla="val 833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15" name="AutoShape 32"/>
          <p:cNvSpPr>
            <a:spLocks/>
          </p:cNvSpPr>
          <p:nvPr/>
        </p:nvSpPr>
        <p:spPr bwMode="auto">
          <a:xfrm>
            <a:off x="3746500" y="3238500"/>
            <a:ext cx="76200" cy="762000"/>
          </a:xfrm>
          <a:prstGeom prst="leftBrace">
            <a:avLst>
              <a:gd name="adj1" fmla="val 833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16" name="AutoShape 33"/>
          <p:cNvSpPr>
            <a:spLocks/>
          </p:cNvSpPr>
          <p:nvPr/>
        </p:nvSpPr>
        <p:spPr bwMode="auto">
          <a:xfrm>
            <a:off x="3746500" y="4076700"/>
            <a:ext cx="76200" cy="762000"/>
          </a:xfrm>
          <a:prstGeom prst="leftBrace">
            <a:avLst>
              <a:gd name="adj1" fmla="val 833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17" name="AutoShape 34"/>
          <p:cNvSpPr>
            <a:spLocks/>
          </p:cNvSpPr>
          <p:nvPr/>
        </p:nvSpPr>
        <p:spPr bwMode="auto">
          <a:xfrm>
            <a:off x="3746500" y="4889500"/>
            <a:ext cx="76200" cy="431800"/>
          </a:xfrm>
          <a:prstGeom prst="leftBrace">
            <a:avLst>
              <a:gd name="adj1" fmla="val 47222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18" name="AutoShape 35"/>
          <p:cNvSpPr>
            <a:spLocks/>
          </p:cNvSpPr>
          <p:nvPr/>
        </p:nvSpPr>
        <p:spPr bwMode="auto">
          <a:xfrm>
            <a:off x="3746500" y="5346700"/>
            <a:ext cx="76200" cy="431800"/>
          </a:xfrm>
          <a:prstGeom prst="leftBrace">
            <a:avLst>
              <a:gd name="adj1" fmla="val 47222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19" name="AutoShape 36"/>
          <p:cNvSpPr>
            <a:spLocks/>
          </p:cNvSpPr>
          <p:nvPr/>
        </p:nvSpPr>
        <p:spPr bwMode="auto">
          <a:xfrm>
            <a:off x="3746500" y="5803900"/>
            <a:ext cx="76200" cy="431800"/>
          </a:xfrm>
          <a:prstGeom prst="leftBrace">
            <a:avLst>
              <a:gd name="adj1" fmla="val 47222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20" name="AutoShape 37"/>
          <p:cNvSpPr>
            <a:spLocks/>
          </p:cNvSpPr>
          <p:nvPr/>
        </p:nvSpPr>
        <p:spPr bwMode="auto">
          <a:xfrm>
            <a:off x="3746500" y="6261100"/>
            <a:ext cx="76200" cy="431800"/>
          </a:xfrm>
          <a:prstGeom prst="leftBrace">
            <a:avLst>
              <a:gd name="adj1" fmla="val 47222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21" name="AutoShape 38"/>
          <p:cNvSpPr>
            <a:spLocks noChangeArrowheads="1"/>
          </p:cNvSpPr>
          <p:nvPr/>
        </p:nvSpPr>
        <p:spPr bwMode="auto">
          <a:xfrm>
            <a:off x="6172200" y="1143000"/>
            <a:ext cx="1981200" cy="685800"/>
          </a:xfrm>
          <a:prstGeom prst="wedgeRectCallout">
            <a:avLst>
              <a:gd name="adj1" fmla="val -75403"/>
              <a:gd name="adj2" fmla="val 34491"/>
            </a:avLst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1100">
                <a:latin typeface="Times New Roman" pitchFamily="18" charset="0"/>
              </a:rPr>
              <a:t>COMMON is a mechanism used by FORTRAN 77 for referencing nonlocal variables</a:t>
            </a:r>
          </a:p>
        </p:txBody>
      </p:sp>
      <p:sp>
        <p:nvSpPr>
          <p:cNvPr id="51222" name="Text Box 39"/>
          <p:cNvSpPr txBox="1">
            <a:spLocks noChangeArrowheads="1"/>
          </p:cNvSpPr>
          <p:nvPr/>
        </p:nvSpPr>
        <p:spPr bwMode="auto">
          <a:xfrm>
            <a:off x="3060700" y="2082800"/>
            <a:ext cx="6858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latin typeface="Times New Roman" pitchFamily="18" charset="0"/>
              </a:rPr>
              <a:t>MAIN</a:t>
            </a:r>
          </a:p>
        </p:txBody>
      </p:sp>
      <p:sp>
        <p:nvSpPr>
          <p:cNvPr id="51223" name="Text Box 40"/>
          <p:cNvSpPr txBox="1">
            <a:spLocks noChangeArrowheads="1"/>
          </p:cNvSpPr>
          <p:nvPr/>
        </p:nvSpPr>
        <p:spPr bwMode="auto">
          <a:xfrm>
            <a:off x="3060700" y="2646363"/>
            <a:ext cx="6858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latin typeface="Times New Roman" pitchFamily="18" charset="0"/>
              </a:rPr>
              <a:t>A</a:t>
            </a:r>
          </a:p>
        </p:txBody>
      </p:sp>
      <p:sp>
        <p:nvSpPr>
          <p:cNvPr id="51224" name="Text Box 41"/>
          <p:cNvSpPr txBox="1">
            <a:spLocks noChangeArrowheads="1"/>
          </p:cNvSpPr>
          <p:nvPr/>
        </p:nvSpPr>
        <p:spPr bwMode="auto">
          <a:xfrm>
            <a:off x="3060700" y="3505200"/>
            <a:ext cx="6858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latin typeface="Times New Roman" pitchFamily="18" charset="0"/>
              </a:rPr>
              <a:t>B</a:t>
            </a:r>
          </a:p>
        </p:txBody>
      </p:sp>
      <p:sp>
        <p:nvSpPr>
          <p:cNvPr id="51225" name="Text Box 42"/>
          <p:cNvSpPr txBox="1">
            <a:spLocks noChangeArrowheads="1"/>
          </p:cNvSpPr>
          <p:nvPr/>
        </p:nvSpPr>
        <p:spPr bwMode="auto">
          <a:xfrm>
            <a:off x="3060700" y="4343400"/>
            <a:ext cx="6858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latin typeface="Times New Roman" pitchFamily="18" charset="0"/>
              </a:rPr>
              <a:t>C</a:t>
            </a:r>
          </a:p>
        </p:txBody>
      </p:sp>
      <p:sp>
        <p:nvSpPr>
          <p:cNvPr id="51226" name="Text Box 43"/>
          <p:cNvSpPr txBox="1">
            <a:spLocks noChangeArrowheads="1"/>
          </p:cNvSpPr>
          <p:nvPr/>
        </p:nvSpPr>
        <p:spPr bwMode="auto">
          <a:xfrm>
            <a:off x="3060700" y="4983163"/>
            <a:ext cx="6858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latin typeface="Times New Roman" pitchFamily="18" charset="0"/>
              </a:rPr>
              <a:t>MAIN</a:t>
            </a:r>
          </a:p>
        </p:txBody>
      </p:sp>
      <p:sp>
        <p:nvSpPr>
          <p:cNvPr id="51227" name="Text Box 44"/>
          <p:cNvSpPr txBox="1">
            <a:spLocks noChangeArrowheads="1"/>
          </p:cNvSpPr>
          <p:nvPr/>
        </p:nvSpPr>
        <p:spPr bwMode="auto">
          <a:xfrm>
            <a:off x="3060700" y="5440363"/>
            <a:ext cx="6858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latin typeface="Times New Roman" pitchFamily="18" charset="0"/>
              </a:rPr>
              <a:t>A</a:t>
            </a:r>
          </a:p>
        </p:txBody>
      </p:sp>
      <p:sp>
        <p:nvSpPr>
          <p:cNvPr id="51228" name="Text Box 45"/>
          <p:cNvSpPr txBox="1">
            <a:spLocks noChangeArrowheads="1"/>
          </p:cNvSpPr>
          <p:nvPr/>
        </p:nvSpPr>
        <p:spPr bwMode="auto">
          <a:xfrm>
            <a:off x="3060700" y="5897563"/>
            <a:ext cx="6858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latin typeface="Times New Roman" pitchFamily="18" charset="0"/>
              </a:rPr>
              <a:t>B</a:t>
            </a:r>
          </a:p>
        </p:txBody>
      </p:sp>
      <p:sp>
        <p:nvSpPr>
          <p:cNvPr id="51229" name="Text Box 46"/>
          <p:cNvSpPr txBox="1">
            <a:spLocks noChangeArrowheads="1"/>
          </p:cNvSpPr>
          <p:nvPr/>
        </p:nvSpPr>
        <p:spPr bwMode="auto">
          <a:xfrm>
            <a:off x="3060700" y="6342063"/>
            <a:ext cx="6858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latin typeface="Times New Roman" pitchFamily="18" charset="0"/>
              </a:rPr>
              <a:t>C</a:t>
            </a:r>
          </a:p>
        </p:txBody>
      </p:sp>
      <p:sp>
        <p:nvSpPr>
          <p:cNvPr id="51230" name="AutoShape 47"/>
          <p:cNvSpPr>
            <a:spLocks/>
          </p:cNvSpPr>
          <p:nvPr/>
        </p:nvSpPr>
        <p:spPr bwMode="auto">
          <a:xfrm>
            <a:off x="2908300" y="1447800"/>
            <a:ext cx="228600" cy="3352800"/>
          </a:xfrm>
          <a:prstGeom prst="leftBrace">
            <a:avLst>
              <a:gd name="adj1" fmla="val 122222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31" name="Text Box 48"/>
          <p:cNvSpPr txBox="1">
            <a:spLocks noChangeArrowheads="1"/>
          </p:cNvSpPr>
          <p:nvPr/>
        </p:nvSpPr>
        <p:spPr bwMode="auto">
          <a:xfrm>
            <a:off x="1981200" y="5511800"/>
            <a:ext cx="1143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Code</a:t>
            </a:r>
          </a:p>
        </p:txBody>
      </p:sp>
      <p:sp>
        <p:nvSpPr>
          <p:cNvPr id="51232" name="AutoShape 49"/>
          <p:cNvSpPr>
            <a:spLocks/>
          </p:cNvSpPr>
          <p:nvPr/>
        </p:nvSpPr>
        <p:spPr bwMode="auto">
          <a:xfrm>
            <a:off x="2908300" y="4876800"/>
            <a:ext cx="228600" cy="1752600"/>
          </a:xfrm>
          <a:prstGeom prst="leftBrace">
            <a:avLst>
              <a:gd name="adj1" fmla="val 63889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33" name="Text Box 50"/>
          <p:cNvSpPr txBox="1">
            <a:spLocks noChangeArrowheads="1"/>
          </p:cNvSpPr>
          <p:nvPr/>
        </p:nvSpPr>
        <p:spPr bwMode="auto">
          <a:xfrm>
            <a:off x="2070100" y="2870200"/>
            <a:ext cx="1143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Data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>
                <a:ea typeface="ＭＳ Ｐゴシック" pitchFamily="34" charset="-128"/>
              </a:rPr>
              <a:t>ALGOL (ALGOrithmic Language)</a:t>
            </a:r>
          </a:p>
        </p:txBody>
      </p:sp>
      <p:sp>
        <p:nvSpPr>
          <p:cNvPr id="5222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sz="2800" smtClean="0">
                <a:ea typeface="ＭＳ Ｐゴシック" pitchFamily="34" charset="-128"/>
              </a:rPr>
              <a:t>    ALGOL was develop in 1958 as a committee effort to design a language for the description of computing processes in publications. </a:t>
            </a:r>
          </a:p>
          <a:p>
            <a:pPr eaLnBrk="1" hangingPunct="1">
              <a:buFontTx/>
              <a:buNone/>
            </a:pPr>
            <a:r>
              <a:rPr lang="en-US" sz="2800" smtClean="0">
                <a:ea typeface="ＭＳ Ｐゴシック" pitchFamily="34" charset="-128"/>
              </a:rPr>
              <a:t>   The objectives of the language were stated as follows:</a:t>
            </a:r>
          </a:p>
          <a:p>
            <a:pPr eaLnBrk="1" hangingPunct="1"/>
            <a:r>
              <a:rPr lang="en-US" sz="2800" smtClean="0">
                <a:ea typeface="ＭＳ Ｐゴシック" pitchFamily="34" charset="-128"/>
              </a:rPr>
              <a:t>It should be close as possible to standard mathematical notation and be readable without too much additional explanation.</a:t>
            </a:r>
          </a:p>
          <a:p>
            <a:pPr eaLnBrk="1" hangingPunct="1"/>
            <a:r>
              <a:rPr lang="en-US" sz="2800" smtClean="0">
                <a:ea typeface="ＭＳ Ｐゴシック" pitchFamily="34" charset="-128"/>
              </a:rPr>
              <a:t>It should be mechanically translate into machine code.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pitchFamily="34" charset="0"/>
                <a:ea typeface="ＭＳ Ｐゴシック" pitchFamily="34" charset="-128"/>
              </a:rPr>
              <a:t>COP 4020 Programmin Language 1</a:t>
            </a:r>
          </a:p>
        </p:txBody>
      </p:sp>
      <p:sp>
        <p:nvSpPr>
          <p:cNvPr id="53250" name="Rectangle 4"/>
          <p:cNvSpPr>
            <a:spLocks noChangeArrowheads="1"/>
          </p:cNvSpPr>
          <p:nvPr/>
        </p:nvSpPr>
        <p:spPr bwMode="auto">
          <a:xfrm>
            <a:off x="304800" y="701675"/>
            <a:ext cx="7924800" cy="531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en-US"/>
              <a:t>ALGOL 58</a:t>
            </a:r>
          </a:p>
          <a:p>
            <a:r>
              <a:rPr lang="en-US"/>
              <a:t>			</a:t>
            </a:r>
          </a:p>
          <a:p>
            <a:endParaRPr lang="en-US"/>
          </a:p>
          <a:p>
            <a:endParaRPr lang="en-US"/>
          </a:p>
          <a:p>
            <a:r>
              <a:rPr lang="en-US"/>
              <a:t>			         ALGOL 60</a:t>
            </a:r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/>
              <a:t>   ALGOL 68                               ALGOL W		           SIMULA 67</a:t>
            </a:r>
          </a:p>
          <a:p>
            <a:r>
              <a:rPr lang="en-US"/>
              <a:t>							 </a:t>
            </a:r>
          </a:p>
          <a:p>
            <a:r>
              <a:rPr lang="en-US"/>
              <a:t>			</a:t>
            </a:r>
          </a:p>
          <a:p>
            <a:endParaRPr lang="en-US"/>
          </a:p>
          <a:p>
            <a:r>
              <a:rPr lang="en-US"/>
              <a:t>	</a:t>
            </a:r>
          </a:p>
          <a:p>
            <a:endParaRPr lang="en-US"/>
          </a:p>
          <a:p>
            <a:r>
              <a:rPr lang="en-US"/>
              <a:t>				</a:t>
            </a:r>
          </a:p>
          <a:p>
            <a:r>
              <a:rPr lang="en-US"/>
              <a:t>		        </a:t>
            </a:r>
          </a:p>
          <a:p>
            <a:endParaRPr lang="en-US"/>
          </a:p>
          <a:p>
            <a:r>
              <a:rPr lang="en-US"/>
              <a:t>			          PASCAL		 </a:t>
            </a:r>
          </a:p>
        </p:txBody>
      </p:sp>
      <p:sp>
        <p:nvSpPr>
          <p:cNvPr id="53251" name="Line 5"/>
          <p:cNvSpPr>
            <a:spLocks noChangeShapeType="1"/>
          </p:cNvSpPr>
          <p:nvPr/>
        </p:nvSpPr>
        <p:spPr bwMode="auto">
          <a:xfrm>
            <a:off x="4191000" y="1066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3252" name="Line 6"/>
          <p:cNvSpPr>
            <a:spLocks noChangeShapeType="1"/>
          </p:cNvSpPr>
          <p:nvPr/>
        </p:nvSpPr>
        <p:spPr bwMode="auto">
          <a:xfrm flipH="1">
            <a:off x="1676400" y="2133600"/>
            <a:ext cx="2057400" cy="106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3253" name="Line 8"/>
          <p:cNvSpPr>
            <a:spLocks noChangeShapeType="1"/>
          </p:cNvSpPr>
          <p:nvPr/>
        </p:nvSpPr>
        <p:spPr bwMode="auto">
          <a:xfrm>
            <a:off x="4724400" y="2133600"/>
            <a:ext cx="2133600" cy="106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3254" name="Line 16"/>
          <p:cNvSpPr>
            <a:spLocks noChangeShapeType="1"/>
          </p:cNvSpPr>
          <p:nvPr/>
        </p:nvSpPr>
        <p:spPr bwMode="auto">
          <a:xfrm>
            <a:off x="4191000" y="2209800"/>
            <a:ext cx="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3255" name="Line 17"/>
          <p:cNvSpPr>
            <a:spLocks noChangeShapeType="1"/>
          </p:cNvSpPr>
          <p:nvPr/>
        </p:nvSpPr>
        <p:spPr bwMode="auto">
          <a:xfrm>
            <a:off x="4191000" y="3581400"/>
            <a:ext cx="0" cy="1828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Footer Placehold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pitchFamily="34" charset="0"/>
                <a:ea typeface="ＭＳ Ｐゴシック" pitchFamily="34" charset="-128"/>
              </a:rPr>
              <a:t>COP 4020 Programmin Language 1</a:t>
            </a:r>
          </a:p>
        </p:txBody>
      </p:sp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914400" y="3124200"/>
            <a:ext cx="699163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dirty="0"/>
              <a:t>Instructor:</a:t>
            </a:r>
            <a:r>
              <a:rPr lang="en-US" dirty="0"/>
              <a:t>  </a:t>
            </a:r>
            <a:r>
              <a:rPr lang="en-US" b="1" dirty="0">
                <a:solidFill>
                  <a:srgbClr val="0000FF"/>
                </a:solidFill>
              </a:rPr>
              <a:t>Euripides Montagne</a:t>
            </a:r>
            <a:r>
              <a:rPr lang="en-US" b="1" dirty="0"/>
              <a:t>	</a:t>
            </a:r>
          </a:p>
          <a:p>
            <a:endParaRPr lang="en-US" dirty="0"/>
          </a:p>
          <a:p>
            <a:r>
              <a:rPr lang="en-US" b="1" dirty="0"/>
              <a:t>Tele.:</a:t>
            </a:r>
            <a:r>
              <a:rPr lang="en-US" dirty="0"/>
              <a:t> </a:t>
            </a:r>
            <a:r>
              <a:rPr lang="en-US" dirty="0">
                <a:solidFill>
                  <a:srgbClr val="0000FF"/>
                </a:solidFill>
              </a:rPr>
              <a:t>823-2684</a:t>
            </a:r>
            <a:r>
              <a:rPr lang="en-US" dirty="0"/>
              <a:t>	</a:t>
            </a:r>
          </a:p>
          <a:p>
            <a:endParaRPr lang="en-US" dirty="0"/>
          </a:p>
          <a:p>
            <a:r>
              <a:rPr lang="en-US" b="1" dirty="0"/>
              <a:t>email</a:t>
            </a:r>
            <a:r>
              <a:rPr lang="en-US" dirty="0"/>
              <a:t>: </a:t>
            </a:r>
            <a:r>
              <a:rPr lang="en-US" dirty="0">
                <a:hlinkClick r:id="rId3"/>
              </a:rPr>
              <a:t>eurip@eecs.ucf.edu</a:t>
            </a:r>
            <a:endParaRPr lang="en-US" dirty="0"/>
          </a:p>
          <a:p>
            <a:r>
              <a:rPr lang="en-US" b="1" dirty="0"/>
              <a:t> </a:t>
            </a:r>
          </a:p>
          <a:p>
            <a:r>
              <a:rPr lang="en-US" b="1" dirty="0"/>
              <a:t>Office hours:	</a:t>
            </a:r>
            <a:r>
              <a:rPr lang="en-US" dirty="0">
                <a:solidFill>
                  <a:srgbClr val="0000FF"/>
                </a:solidFill>
              </a:rPr>
              <a:t>MW from  </a:t>
            </a:r>
            <a:r>
              <a:rPr lang="en-US" dirty="0" smtClean="0">
                <a:solidFill>
                  <a:srgbClr val="0000FF"/>
                </a:solidFill>
              </a:rPr>
              <a:t>10:</a:t>
            </a:r>
            <a:r>
              <a:rPr lang="en-US" dirty="0">
                <a:solidFill>
                  <a:srgbClr val="0000FF"/>
                </a:solidFill>
              </a:rPr>
              <a:t>00 </a:t>
            </a:r>
            <a:r>
              <a:rPr lang="en-US" dirty="0" smtClean="0">
                <a:solidFill>
                  <a:srgbClr val="0000FF"/>
                </a:solidFill>
              </a:rPr>
              <a:t>a.</a:t>
            </a:r>
            <a:r>
              <a:rPr lang="en-US" dirty="0">
                <a:solidFill>
                  <a:srgbClr val="0000FF"/>
                </a:solidFill>
              </a:rPr>
              <a:t>m.  to   </a:t>
            </a:r>
            <a:r>
              <a:rPr lang="en-US" dirty="0" smtClean="0">
                <a:solidFill>
                  <a:srgbClr val="0000FF"/>
                </a:solidFill>
              </a:rPr>
              <a:t>11:45 </a:t>
            </a:r>
            <a:r>
              <a:rPr lang="en-US" dirty="0">
                <a:solidFill>
                  <a:srgbClr val="0000FF"/>
                </a:solidFill>
              </a:rPr>
              <a:t>a</a:t>
            </a:r>
            <a:r>
              <a:rPr lang="en-US" dirty="0" smtClean="0">
                <a:solidFill>
                  <a:srgbClr val="0000FF"/>
                </a:solidFill>
              </a:rPr>
              <a:t>.</a:t>
            </a:r>
            <a:r>
              <a:rPr lang="en-US" dirty="0">
                <a:solidFill>
                  <a:srgbClr val="0000FF"/>
                </a:solidFill>
              </a:rPr>
              <a:t>m.  (HEC 217)</a:t>
            </a:r>
          </a:p>
          <a:p>
            <a:r>
              <a:rPr lang="en-US" dirty="0">
                <a:solidFill>
                  <a:srgbClr val="0000FF"/>
                </a:solidFill>
              </a:rPr>
              <a:t>		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381000" y="2362200"/>
            <a:ext cx="7772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Who am I and where  to find me?</a:t>
            </a:r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533400" y="609600"/>
            <a:ext cx="7772400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400" b="1">
                <a:solidFill>
                  <a:srgbClr val="0000FF"/>
                </a:solidFill>
              </a:rPr>
              <a:t>COP 4020 </a:t>
            </a:r>
            <a:br>
              <a:rPr lang="en-US" sz="4400" b="1">
                <a:solidFill>
                  <a:srgbClr val="0000FF"/>
                </a:solidFill>
              </a:rPr>
            </a:br>
            <a:r>
              <a:rPr lang="en-US" sz="4400" b="1">
                <a:solidFill>
                  <a:srgbClr val="0000FF"/>
                </a:solidFill>
              </a:rPr>
              <a:t>Programming Language I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>
                <a:ea typeface="ＭＳ Ｐゴシック" pitchFamily="34" charset="-128"/>
              </a:rPr>
              <a:t>Major Concepts introduced in ALGOL(1):</a:t>
            </a:r>
          </a:p>
        </p:txBody>
      </p:sp>
      <p:sp>
        <p:nvSpPr>
          <p:cNvPr id="5427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400" smtClean="0">
                <a:ea typeface="ＭＳ Ｐゴシック" pitchFamily="34" charset="-128"/>
              </a:rPr>
              <a:t>Language definition: a formal definition in Backus Naur Form (BNF) was used to define the syntax for the first time; this led to syntax-directed compilers.</a:t>
            </a:r>
          </a:p>
          <a:p>
            <a:pPr eaLnBrk="1" hangingPunct="1">
              <a:lnSpc>
                <a:spcPct val="80000"/>
              </a:lnSpc>
            </a:pPr>
            <a:endParaRPr lang="en-US" sz="2400" smtClean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400" smtClean="0">
                <a:ea typeface="ＭＳ Ｐゴシック" pitchFamily="34" charset="-128"/>
              </a:rPr>
              <a:t>ALGOL 60 was structured: It was the originally block structured language and variables were not visible outside the block in which they were declared.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2400" smtClean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400" smtClean="0">
                <a:ea typeface="ＭＳ Ｐゴシック" pitchFamily="34" charset="-128"/>
              </a:rPr>
              <a:t>Arrays could have variables bounds.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2400" smtClean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400" smtClean="0">
                <a:ea typeface="ＭＳ Ｐゴシック" pitchFamily="34" charset="-128"/>
              </a:rPr>
              <a:t>Contained several structured control statements: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pitchFamily="34" charset="0"/>
                <a:ea typeface="ＭＳ Ｐゴシック" pitchFamily="34" charset="-128"/>
              </a:rPr>
              <a:t>COP 4020 Programmin Language 1</a:t>
            </a:r>
          </a:p>
        </p:txBody>
      </p:sp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>
                <a:ea typeface="ＭＳ Ｐゴシック" pitchFamily="34" charset="-128"/>
              </a:rPr>
              <a:t>Major Concepts introduced in ALGOL(2):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>
                <a:ea typeface="ＭＳ Ｐゴシック" pitchFamily="34" charset="-128"/>
              </a:rPr>
              <a:t>Sequence: S1,S2,…,Sn</a:t>
            </a:r>
          </a:p>
          <a:p>
            <a:pPr eaLnBrk="1" hangingPunct="1">
              <a:lnSpc>
                <a:spcPct val="90000"/>
              </a:lnSpc>
            </a:pPr>
            <a:endParaRPr lang="en-US" smtClean="0"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US" smtClean="0">
                <a:ea typeface="ＭＳ Ｐゴシック" pitchFamily="34" charset="-128"/>
              </a:rPr>
              <a:t>Selection (IF-THEN-ELSE)</a:t>
            </a:r>
          </a:p>
          <a:p>
            <a:pPr eaLnBrk="1" hangingPunct="1">
              <a:lnSpc>
                <a:spcPct val="90000"/>
              </a:lnSpc>
            </a:pPr>
            <a:endParaRPr lang="en-US" smtClean="0"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US" smtClean="0">
                <a:ea typeface="ＭＳ Ｐゴシック" pitchFamily="34" charset="-128"/>
              </a:rPr>
              <a:t>Iteration (</a:t>
            </a:r>
            <a:r>
              <a:rPr lang="en-US" b="1" smtClean="0">
                <a:ea typeface="ＭＳ Ｐゴシック" pitchFamily="34" charset="-128"/>
              </a:rPr>
              <a:t>For </a:t>
            </a:r>
            <a:r>
              <a:rPr lang="en-US" smtClean="0">
                <a:ea typeface="ＭＳ Ｐゴシック" pitchFamily="34" charset="-128"/>
              </a:rPr>
              <a:t>I</a:t>
            </a:r>
            <a:r>
              <a:rPr lang="en-US" b="1" smtClean="0">
                <a:ea typeface="ＭＳ Ｐゴシック" pitchFamily="34" charset="-128"/>
              </a:rPr>
              <a:t> </a:t>
            </a:r>
            <a:r>
              <a:rPr lang="en-US" smtClean="0">
                <a:ea typeface="ＭＳ Ｐゴシック" pitchFamily="34" charset="-128"/>
              </a:rPr>
              <a:t>:= 1</a:t>
            </a:r>
            <a:r>
              <a:rPr lang="en-US" b="1" smtClean="0">
                <a:ea typeface="ＭＳ Ｐゴシック" pitchFamily="34" charset="-128"/>
              </a:rPr>
              <a:t> step </a:t>
            </a:r>
            <a:r>
              <a:rPr lang="en-US" smtClean="0">
                <a:ea typeface="ＭＳ Ｐゴシック" pitchFamily="34" charset="-128"/>
              </a:rPr>
              <a:t>1</a:t>
            </a:r>
            <a:r>
              <a:rPr lang="en-US" b="1" smtClean="0">
                <a:ea typeface="ＭＳ Ｐゴシック" pitchFamily="34" charset="-128"/>
              </a:rPr>
              <a:t> until </a:t>
            </a:r>
            <a:r>
              <a:rPr lang="en-US" smtClean="0">
                <a:ea typeface="ＭＳ Ｐゴシック" pitchFamily="34" charset="-128"/>
              </a:rPr>
              <a:t>n</a:t>
            </a:r>
            <a:r>
              <a:rPr lang="en-US" b="1" smtClean="0">
                <a:ea typeface="ＭＳ Ｐゴシック" pitchFamily="34" charset="-128"/>
              </a:rPr>
              <a:t> do</a:t>
            </a:r>
            <a:r>
              <a:rPr lang="en-US" smtClean="0">
                <a:ea typeface="ＭＳ Ｐゴシック" pitchFamily="34" charset="-128"/>
              </a:rPr>
              <a:t>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mtClean="0"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US" smtClean="0">
                <a:ea typeface="ＭＳ Ｐゴシック" pitchFamily="34" charset="-128"/>
              </a:rPr>
              <a:t>First language to introduce recursive procedures.</a:t>
            </a:r>
          </a:p>
          <a:p>
            <a:pPr eaLnBrk="1" hangingPunct="1">
              <a:lnSpc>
                <a:spcPct val="90000"/>
              </a:lnSpc>
            </a:pPr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>
                <a:ea typeface="ＭＳ Ｐゴシック" pitchFamily="34" charset="-128"/>
              </a:rPr>
              <a:t>Why ALGOL 60 did not supersede FORTRAN?</a:t>
            </a:r>
          </a:p>
        </p:txBody>
      </p:sp>
      <p:sp>
        <p:nvSpPr>
          <p:cNvPr id="5632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800" smtClean="0">
                <a:ea typeface="ＭＳ Ｐゴシック" pitchFamily="34" charset="-128"/>
              </a:rPr>
              <a:t>Compilers came out approximately three years after Fortran.</a:t>
            </a:r>
          </a:p>
          <a:p>
            <a:pPr eaLnBrk="1" hangingPunct="1"/>
            <a:r>
              <a:rPr lang="en-US" sz="2800" smtClean="0">
                <a:ea typeface="ＭＳ Ｐゴシック" pitchFamily="34" charset="-128"/>
              </a:rPr>
              <a:t>As it had more features than Fortran it was harder to learn.</a:t>
            </a:r>
          </a:p>
          <a:p>
            <a:pPr eaLnBrk="1" hangingPunct="1"/>
            <a:r>
              <a:rPr lang="en-US" sz="2800" smtClean="0">
                <a:ea typeface="ＭＳ Ｐゴシック" pitchFamily="34" charset="-128"/>
              </a:rPr>
              <a:t>IBM customers were happy with Fortran.</a:t>
            </a:r>
          </a:p>
          <a:p>
            <a:pPr eaLnBrk="1" hangingPunct="1"/>
            <a:r>
              <a:rPr lang="en-US" sz="2800" smtClean="0">
                <a:ea typeface="ＭＳ Ｐゴシック" pitchFamily="34" charset="-128"/>
              </a:rPr>
              <a:t>Fortran compilers were simpler to produce and more efficient.</a:t>
            </a:r>
          </a:p>
          <a:p>
            <a:pPr eaLnBrk="1" hangingPunct="1"/>
            <a:r>
              <a:rPr lang="en-US" sz="2800" smtClean="0">
                <a:ea typeface="ＭＳ Ｐゴシック" pitchFamily="34" charset="-128"/>
              </a:rPr>
              <a:t>Algol 60 had not official Input/output therefore they left this feature to the individual manufacturers.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pPr eaLnBrk="1" hangingPunct="1"/>
            <a:r>
              <a:rPr lang="en-US" sz="3200" smtClean="0">
                <a:ea typeface="ＭＳ Ｐゴシック" pitchFamily="34" charset="-128"/>
              </a:rPr>
              <a:t>Example of an Algol  program:</a:t>
            </a:r>
          </a:p>
        </p:txBody>
      </p:sp>
      <p:sp>
        <p:nvSpPr>
          <p:cNvPr id="573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686800" cy="490696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600" b="1" smtClean="0">
                <a:ea typeface="ＭＳ Ｐゴシック" pitchFamily="34" charset="-128"/>
              </a:rPr>
              <a:t>begin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600" b="1" smtClean="0">
                <a:ea typeface="ＭＳ Ｐゴシック" pitchFamily="34" charset="-128"/>
              </a:rPr>
              <a:t>comment</a:t>
            </a:r>
            <a:r>
              <a:rPr lang="en-US" sz="1600" smtClean="0">
                <a:ea typeface="ＭＳ Ｐゴシック" pitchFamily="34" charset="-128"/>
              </a:rPr>
              <a:t> this program finds the mean of n numbers and the number of values greater than the mean;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600" smtClean="0">
                <a:ea typeface="ＭＳ Ｐゴシック" pitchFamily="34" charset="-128"/>
              </a:rPr>
              <a:t>    </a:t>
            </a:r>
            <a:r>
              <a:rPr lang="en-US" sz="1600" b="1" smtClean="0">
                <a:ea typeface="ＭＳ Ｐゴシック" pitchFamily="34" charset="-128"/>
              </a:rPr>
              <a:t>integer</a:t>
            </a:r>
            <a:r>
              <a:rPr lang="en-US" sz="1600" smtClean="0">
                <a:ea typeface="ＭＳ Ｐゴシック" pitchFamily="34" charset="-128"/>
              </a:rPr>
              <a:t> n;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600" smtClean="0">
                <a:ea typeface="ＭＳ Ｐゴシック" pitchFamily="34" charset="-128"/>
              </a:rPr>
              <a:t>    </a:t>
            </a:r>
            <a:r>
              <a:rPr lang="en-US" sz="1600" b="1" smtClean="0">
                <a:ea typeface="ＭＳ Ｐゴシック" pitchFamily="34" charset="-128"/>
              </a:rPr>
              <a:t>read</a:t>
            </a:r>
            <a:r>
              <a:rPr lang="en-US" sz="1600" smtClean="0">
                <a:ea typeface="ＭＳ Ｐゴシック" pitchFamily="34" charset="-128"/>
              </a:rPr>
              <a:t>(n);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600" smtClean="0">
                <a:ea typeface="ＭＳ Ｐゴシック" pitchFamily="34" charset="-128"/>
              </a:rPr>
              <a:t>    </a:t>
            </a:r>
            <a:r>
              <a:rPr lang="en-US" sz="1600" b="1" smtClean="0">
                <a:ea typeface="ＭＳ Ｐゴシック" pitchFamily="34" charset="-128"/>
              </a:rPr>
              <a:t>begin</a:t>
            </a:r>
            <a:endParaRPr lang="en-US" sz="1600" smtClean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600" smtClean="0">
                <a:ea typeface="ＭＳ Ｐゴシック" pitchFamily="34" charset="-128"/>
              </a:rPr>
              <a:t>	</a:t>
            </a:r>
            <a:r>
              <a:rPr lang="en-US" sz="1600" b="1" smtClean="0">
                <a:ea typeface="ＭＳ Ｐゴシック" pitchFamily="34" charset="-128"/>
              </a:rPr>
              <a:t>real array</a:t>
            </a:r>
            <a:r>
              <a:rPr lang="en-US" sz="1600" smtClean="0">
                <a:ea typeface="ＭＳ Ｐゴシック" pitchFamily="34" charset="-128"/>
              </a:rPr>
              <a:t> a[1:n];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600" smtClean="0">
                <a:ea typeface="ＭＳ Ｐゴシック" pitchFamily="34" charset="-128"/>
              </a:rPr>
              <a:t>	</a:t>
            </a:r>
            <a:r>
              <a:rPr lang="en-US" sz="1600" b="1" smtClean="0">
                <a:ea typeface="ＭＳ Ｐゴシック" pitchFamily="34" charset="-128"/>
              </a:rPr>
              <a:t>integer</a:t>
            </a:r>
            <a:r>
              <a:rPr lang="en-US" sz="1600" smtClean="0">
                <a:ea typeface="ＭＳ Ｐゴシック" pitchFamily="34" charset="-128"/>
              </a:rPr>
              <a:t> i, number;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600" smtClean="0">
                <a:ea typeface="ＭＳ Ｐゴシック" pitchFamily="34" charset="-128"/>
              </a:rPr>
              <a:t>	</a:t>
            </a:r>
            <a:r>
              <a:rPr lang="en-US" sz="1600" b="1" smtClean="0">
                <a:ea typeface="ＭＳ Ｐゴシック" pitchFamily="34" charset="-128"/>
              </a:rPr>
              <a:t>real</a:t>
            </a:r>
            <a:r>
              <a:rPr lang="en-US" sz="1600" smtClean="0">
                <a:ea typeface="ＭＳ Ｐゴシック" pitchFamily="34" charset="-128"/>
              </a:rPr>
              <a:t> sum, mean;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600" smtClean="0">
                <a:ea typeface="ＭＳ Ｐゴシック" pitchFamily="34" charset="-128"/>
              </a:rPr>
              <a:t>	</a:t>
            </a:r>
            <a:r>
              <a:rPr lang="en-US" sz="1600" b="1" smtClean="0">
                <a:ea typeface="ＭＳ Ｐゴシック" pitchFamily="34" charset="-128"/>
              </a:rPr>
              <a:t>for</a:t>
            </a:r>
            <a:r>
              <a:rPr lang="en-US" sz="1600" smtClean="0">
                <a:ea typeface="ＭＳ Ｐゴシック" pitchFamily="34" charset="-128"/>
              </a:rPr>
              <a:t> i := 1 </a:t>
            </a:r>
            <a:r>
              <a:rPr lang="en-US" sz="1600" b="1" smtClean="0">
                <a:ea typeface="ＭＳ Ｐゴシック" pitchFamily="34" charset="-128"/>
              </a:rPr>
              <a:t>step</a:t>
            </a:r>
            <a:r>
              <a:rPr lang="en-US" sz="1600" smtClean="0">
                <a:ea typeface="ＭＳ Ｐゴシック" pitchFamily="34" charset="-128"/>
              </a:rPr>
              <a:t> 1 </a:t>
            </a:r>
            <a:r>
              <a:rPr lang="en-US" sz="1600" b="1" smtClean="0">
                <a:ea typeface="ＭＳ Ｐゴシック" pitchFamily="34" charset="-128"/>
              </a:rPr>
              <a:t>until</a:t>
            </a:r>
            <a:r>
              <a:rPr lang="en-US" sz="1600" smtClean="0">
                <a:ea typeface="ＭＳ Ｐゴシック" pitchFamily="34" charset="-128"/>
              </a:rPr>
              <a:t> n </a:t>
            </a:r>
            <a:r>
              <a:rPr lang="en-US" sz="1600" b="1" smtClean="0">
                <a:ea typeface="ＭＳ Ｐゴシック" pitchFamily="34" charset="-128"/>
              </a:rPr>
              <a:t>do</a:t>
            </a:r>
            <a:endParaRPr lang="en-US" sz="1600" smtClean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600" smtClean="0">
                <a:ea typeface="ＭＳ Ｐゴシック" pitchFamily="34" charset="-128"/>
              </a:rPr>
              <a:t>		</a:t>
            </a:r>
            <a:r>
              <a:rPr lang="en-US" sz="1600" b="1" smtClean="0">
                <a:ea typeface="ＭＳ Ｐゴシック" pitchFamily="34" charset="-128"/>
              </a:rPr>
              <a:t>read</a:t>
            </a:r>
            <a:r>
              <a:rPr lang="en-US" sz="1600" smtClean="0">
                <a:ea typeface="ＭＳ Ｐゴシック" pitchFamily="34" charset="-128"/>
              </a:rPr>
              <a:t>(a[i]);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600" smtClean="0">
                <a:ea typeface="ＭＳ Ｐゴシック" pitchFamily="34" charset="-128"/>
              </a:rPr>
              <a:t>	sum := 0.0;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600" smtClean="0">
                <a:ea typeface="ＭＳ Ｐゴシック" pitchFamily="34" charset="-128"/>
              </a:rPr>
              <a:t>	</a:t>
            </a:r>
            <a:r>
              <a:rPr lang="en-US" sz="1600" b="1" smtClean="0">
                <a:ea typeface="ＭＳ Ｐゴシック" pitchFamily="34" charset="-128"/>
              </a:rPr>
              <a:t>for</a:t>
            </a:r>
            <a:r>
              <a:rPr lang="en-US" sz="1600" smtClean="0">
                <a:ea typeface="ＭＳ Ｐゴシック" pitchFamily="34" charset="-128"/>
              </a:rPr>
              <a:t> i := 1 </a:t>
            </a:r>
            <a:r>
              <a:rPr lang="en-US" sz="1600" b="1" smtClean="0">
                <a:ea typeface="ＭＳ Ｐゴシック" pitchFamily="34" charset="-128"/>
              </a:rPr>
              <a:t>step</a:t>
            </a:r>
            <a:r>
              <a:rPr lang="en-US" sz="1600" smtClean="0">
                <a:ea typeface="ＭＳ Ｐゴシック" pitchFamily="34" charset="-128"/>
              </a:rPr>
              <a:t> 1 </a:t>
            </a:r>
            <a:r>
              <a:rPr lang="en-US" sz="1600" b="1" smtClean="0">
                <a:ea typeface="ＭＳ Ｐゴシック" pitchFamily="34" charset="-128"/>
              </a:rPr>
              <a:t>until</a:t>
            </a:r>
            <a:r>
              <a:rPr lang="en-US" sz="1600" smtClean="0">
                <a:ea typeface="ＭＳ Ｐゴシック" pitchFamily="34" charset="-128"/>
              </a:rPr>
              <a:t> n </a:t>
            </a:r>
            <a:r>
              <a:rPr lang="en-US" sz="1600" b="1" smtClean="0">
                <a:ea typeface="ＭＳ Ｐゴシック" pitchFamily="34" charset="-128"/>
              </a:rPr>
              <a:t>do</a:t>
            </a:r>
            <a:endParaRPr lang="en-US" sz="1600" smtClean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600" smtClean="0">
                <a:ea typeface="ＭＳ Ｐゴシック" pitchFamily="34" charset="-128"/>
              </a:rPr>
              <a:t>		sum := sum + a[i];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600" smtClean="0">
                <a:ea typeface="ＭＳ Ｐゴシック" pitchFamily="34" charset="-128"/>
              </a:rPr>
              <a:t>	mean := sum/n;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600" smtClean="0">
                <a:ea typeface="ＭＳ Ｐゴシック" pitchFamily="34" charset="-128"/>
              </a:rPr>
              <a:t>	number := 0;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600" smtClean="0">
                <a:ea typeface="ＭＳ Ｐゴシック" pitchFamily="34" charset="-128"/>
              </a:rPr>
              <a:t>	</a:t>
            </a:r>
            <a:r>
              <a:rPr lang="en-US" sz="1600" b="1" smtClean="0">
                <a:ea typeface="ＭＳ Ｐゴシック" pitchFamily="34" charset="-128"/>
              </a:rPr>
              <a:t>for</a:t>
            </a:r>
            <a:r>
              <a:rPr lang="en-US" sz="1600" smtClean="0">
                <a:ea typeface="ＭＳ Ｐゴシック" pitchFamily="34" charset="-128"/>
              </a:rPr>
              <a:t> i := 1 </a:t>
            </a:r>
            <a:r>
              <a:rPr lang="en-US" sz="1600" b="1" smtClean="0">
                <a:ea typeface="ＭＳ Ｐゴシック" pitchFamily="34" charset="-128"/>
              </a:rPr>
              <a:t>step</a:t>
            </a:r>
            <a:r>
              <a:rPr lang="en-US" sz="1600" smtClean="0">
                <a:ea typeface="ＭＳ Ｐゴシック" pitchFamily="34" charset="-128"/>
              </a:rPr>
              <a:t> 1 </a:t>
            </a:r>
            <a:r>
              <a:rPr lang="en-US" sz="1600" b="1" smtClean="0">
                <a:ea typeface="ＭＳ Ｐゴシック" pitchFamily="34" charset="-128"/>
              </a:rPr>
              <a:t>until</a:t>
            </a:r>
            <a:r>
              <a:rPr lang="en-US" sz="1600" smtClean="0">
                <a:ea typeface="ＭＳ Ｐゴシック" pitchFamily="34" charset="-128"/>
              </a:rPr>
              <a:t> n </a:t>
            </a:r>
            <a:r>
              <a:rPr lang="en-US" sz="1600" b="1" smtClean="0">
                <a:ea typeface="ＭＳ Ｐゴシック" pitchFamily="34" charset="-128"/>
              </a:rPr>
              <a:t>do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600" b="1" smtClean="0">
                <a:ea typeface="ＭＳ Ｐゴシック" pitchFamily="34" charset="-128"/>
              </a:rPr>
              <a:t>		if </a:t>
            </a:r>
            <a:r>
              <a:rPr lang="en-US" sz="1600" smtClean="0">
                <a:ea typeface="ＭＳ Ｐゴシック" pitchFamily="34" charset="-128"/>
              </a:rPr>
              <a:t>a[i] &gt; mean</a:t>
            </a:r>
            <a:r>
              <a:rPr lang="en-US" sz="1600" b="1" smtClean="0">
                <a:ea typeface="ＭＳ Ｐゴシック" pitchFamily="34" charset="-128"/>
              </a:rPr>
              <a:t> then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600" b="1" smtClean="0">
                <a:ea typeface="ＭＳ Ｐゴシック" pitchFamily="34" charset="-128"/>
              </a:rPr>
              <a:t>			</a:t>
            </a:r>
            <a:r>
              <a:rPr lang="en-US" sz="1600" smtClean="0">
                <a:ea typeface="ＭＳ Ｐゴシック" pitchFamily="34" charset="-128"/>
              </a:rPr>
              <a:t>number := number + 1;</a:t>
            </a:r>
            <a:endParaRPr lang="en-US" sz="1600" b="1" smtClean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600" b="1" smtClean="0">
                <a:ea typeface="ＭＳ Ｐゴシック" pitchFamily="34" charset="-128"/>
              </a:rPr>
              <a:t>      write</a:t>
            </a:r>
            <a:r>
              <a:rPr lang="en-US" sz="1600" smtClean="0">
                <a:ea typeface="ＭＳ Ｐゴシック" pitchFamily="34" charset="-128"/>
              </a:rPr>
              <a:t> (</a:t>
            </a:r>
            <a:r>
              <a:rPr lang="ja-JP" altLang="en-US" sz="1600" smtClean="0">
                <a:ea typeface="ＭＳ Ｐゴシック" pitchFamily="34" charset="-128"/>
              </a:rPr>
              <a:t>“</a:t>
            </a:r>
            <a:r>
              <a:rPr lang="en-US" altLang="ja-JP" sz="1600" smtClean="0">
                <a:ea typeface="ＭＳ Ｐゴシック" pitchFamily="34" charset="-128"/>
              </a:rPr>
              <a:t>MEAN = </a:t>
            </a:r>
            <a:r>
              <a:rPr lang="ja-JP" altLang="en-US" sz="1600" smtClean="0">
                <a:ea typeface="ＭＳ Ｐゴシック" pitchFamily="34" charset="-128"/>
              </a:rPr>
              <a:t>“</a:t>
            </a:r>
            <a:r>
              <a:rPr lang="en-US" altLang="ja-JP" sz="1600" smtClean="0">
                <a:ea typeface="ＭＳ Ｐゴシック" pitchFamily="34" charset="-128"/>
              </a:rPr>
              <a:t>, mean, </a:t>
            </a:r>
            <a:r>
              <a:rPr lang="ja-JP" altLang="en-US" sz="1600" smtClean="0">
                <a:ea typeface="ＭＳ Ｐゴシック" pitchFamily="34" charset="-128"/>
              </a:rPr>
              <a:t>“</a:t>
            </a:r>
            <a:r>
              <a:rPr lang="en-US" altLang="ja-JP" sz="1600" smtClean="0">
                <a:ea typeface="ＭＳ Ｐゴシック" pitchFamily="34" charset="-128"/>
              </a:rPr>
              <a:t>NUMBER OVER MEAN = </a:t>
            </a:r>
            <a:r>
              <a:rPr lang="ja-JP" altLang="en-US" sz="1600" smtClean="0">
                <a:ea typeface="ＭＳ Ｐゴシック" pitchFamily="34" charset="-128"/>
              </a:rPr>
              <a:t>“</a:t>
            </a:r>
            <a:r>
              <a:rPr lang="en-US" altLang="ja-JP" sz="1600" smtClean="0">
                <a:ea typeface="ＭＳ Ｐゴシック" pitchFamily="34" charset="-128"/>
              </a:rPr>
              <a:t>, number);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600" smtClean="0">
                <a:ea typeface="ＭＳ Ｐゴシック" pitchFamily="34" charset="-128"/>
              </a:rPr>
              <a:t>    </a:t>
            </a:r>
            <a:r>
              <a:rPr lang="en-US" sz="1600" b="1" smtClean="0">
                <a:ea typeface="ＭＳ Ｐゴシック" pitchFamily="34" charset="-128"/>
              </a:rPr>
              <a:t>end</a:t>
            </a:r>
            <a:r>
              <a:rPr lang="en-US" sz="1600" smtClean="0">
                <a:ea typeface="ＭＳ Ｐゴシック" pitchFamily="34" charset="-128"/>
              </a:rPr>
              <a:t>;</a:t>
            </a:r>
            <a:endParaRPr lang="en-US" sz="1600" b="1" smtClean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600" b="1" smtClean="0">
                <a:ea typeface="ＭＳ Ｐゴシック" pitchFamily="34" charset="-128"/>
              </a:rPr>
              <a:t>end;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4"/>
          <p:cNvSpPr>
            <a:spLocks noChangeArrowheads="1"/>
          </p:cNvSpPr>
          <p:nvPr/>
        </p:nvSpPr>
        <p:spPr bwMode="auto">
          <a:xfrm>
            <a:off x="533400" y="-103188"/>
            <a:ext cx="7924800" cy="6683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endParaRPr lang="en-US"/>
          </a:p>
          <a:p>
            <a:pPr algn="ctr"/>
            <a:r>
              <a:rPr lang="en-US" b="1"/>
              <a:t>ALGOL 60</a:t>
            </a:r>
          </a:p>
          <a:p>
            <a:r>
              <a:rPr lang="en-US"/>
              <a:t>			</a:t>
            </a:r>
          </a:p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/>
              <a:t>ALGOL W(1966)  	ALGOL68 	 SIMULA 67	BCPL</a:t>
            </a:r>
          </a:p>
          <a:p>
            <a:r>
              <a:rPr lang="en-US"/>
              <a:t>		</a:t>
            </a:r>
          </a:p>
          <a:p>
            <a:r>
              <a:rPr lang="en-US"/>
              <a:t>	</a:t>
            </a:r>
          </a:p>
          <a:p>
            <a:endParaRPr lang="en-US"/>
          </a:p>
          <a:p>
            <a:r>
              <a:rPr lang="en-US"/>
              <a:t>    PASCAL						  C	</a:t>
            </a:r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/>
              <a:t>   MODULA						  C++						    </a:t>
            </a:r>
          </a:p>
          <a:p>
            <a:r>
              <a:rPr lang="en-US"/>
              <a:t>			ADA(83)			</a:t>
            </a:r>
          </a:p>
          <a:p>
            <a:r>
              <a:rPr lang="en-US"/>
              <a:t>				 </a:t>
            </a:r>
          </a:p>
          <a:p>
            <a:r>
              <a:rPr lang="en-US"/>
              <a:t>   OBERON</a:t>
            </a:r>
          </a:p>
          <a:p>
            <a:r>
              <a:rPr lang="en-US"/>
              <a:t>        					Eiffel(90)</a:t>
            </a:r>
          </a:p>
          <a:p>
            <a:r>
              <a:rPr lang="en-US"/>
              <a:t> 		        </a:t>
            </a:r>
          </a:p>
          <a:p>
            <a:r>
              <a:rPr lang="en-US"/>
              <a:t>			ADA(95)				JAVA</a:t>
            </a:r>
          </a:p>
          <a:p>
            <a:r>
              <a:rPr lang="en-US"/>
              <a:t> </a:t>
            </a:r>
          </a:p>
        </p:txBody>
      </p:sp>
      <p:sp>
        <p:nvSpPr>
          <p:cNvPr id="58370" name="Line 5"/>
          <p:cNvSpPr>
            <a:spLocks noChangeShapeType="1"/>
          </p:cNvSpPr>
          <p:nvPr/>
        </p:nvSpPr>
        <p:spPr bwMode="auto">
          <a:xfrm>
            <a:off x="7239000" y="20574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8371" name="Line 6"/>
          <p:cNvSpPr>
            <a:spLocks noChangeShapeType="1"/>
          </p:cNvSpPr>
          <p:nvPr/>
        </p:nvSpPr>
        <p:spPr bwMode="auto">
          <a:xfrm flipV="1">
            <a:off x="1371600" y="1066800"/>
            <a:ext cx="5867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8372" name="Line 7"/>
          <p:cNvSpPr>
            <a:spLocks noChangeShapeType="1"/>
          </p:cNvSpPr>
          <p:nvPr/>
        </p:nvSpPr>
        <p:spPr bwMode="auto">
          <a:xfrm>
            <a:off x="1371600" y="10668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8373" name="Line 8"/>
          <p:cNvSpPr>
            <a:spLocks noChangeShapeType="1"/>
          </p:cNvSpPr>
          <p:nvPr/>
        </p:nvSpPr>
        <p:spPr bwMode="auto">
          <a:xfrm>
            <a:off x="3810000" y="10668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8374" name="Line 9"/>
          <p:cNvSpPr>
            <a:spLocks noChangeShapeType="1"/>
          </p:cNvSpPr>
          <p:nvPr/>
        </p:nvSpPr>
        <p:spPr bwMode="auto">
          <a:xfrm>
            <a:off x="5715000" y="10668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8375" name="Line 10"/>
          <p:cNvSpPr>
            <a:spLocks noChangeShapeType="1"/>
          </p:cNvSpPr>
          <p:nvPr/>
        </p:nvSpPr>
        <p:spPr bwMode="auto">
          <a:xfrm>
            <a:off x="7239000" y="10668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8376" name="Line 11"/>
          <p:cNvSpPr>
            <a:spLocks noChangeShapeType="1"/>
          </p:cNvSpPr>
          <p:nvPr/>
        </p:nvSpPr>
        <p:spPr bwMode="auto">
          <a:xfrm>
            <a:off x="1371600" y="20574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8377" name="Line 12"/>
          <p:cNvSpPr>
            <a:spLocks noChangeShapeType="1"/>
          </p:cNvSpPr>
          <p:nvPr/>
        </p:nvSpPr>
        <p:spPr bwMode="auto">
          <a:xfrm>
            <a:off x="5715000" y="1981200"/>
            <a:ext cx="1447800" cy="2057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8378" name="Line 13"/>
          <p:cNvSpPr>
            <a:spLocks noChangeShapeType="1"/>
          </p:cNvSpPr>
          <p:nvPr/>
        </p:nvSpPr>
        <p:spPr bwMode="auto">
          <a:xfrm>
            <a:off x="7239000" y="2971800"/>
            <a:ext cx="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8379" name="Line 14"/>
          <p:cNvSpPr>
            <a:spLocks noChangeShapeType="1"/>
          </p:cNvSpPr>
          <p:nvPr/>
        </p:nvSpPr>
        <p:spPr bwMode="auto">
          <a:xfrm>
            <a:off x="1371600" y="3048000"/>
            <a:ext cx="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8380" name="Line 15"/>
          <p:cNvSpPr>
            <a:spLocks noChangeShapeType="1"/>
          </p:cNvSpPr>
          <p:nvPr/>
        </p:nvSpPr>
        <p:spPr bwMode="auto">
          <a:xfrm>
            <a:off x="1371600" y="4343400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8381" name="Line 16"/>
          <p:cNvSpPr>
            <a:spLocks noChangeShapeType="1"/>
          </p:cNvSpPr>
          <p:nvPr/>
        </p:nvSpPr>
        <p:spPr bwMode="auto">
          <a:xfrm>
            <a:off x="1371600" y="3048000"/>
            <a:ext cx="205740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8382" name="Line 17"/>
          <p:cNvSpPr>
            <a:spLocks noChangeShapeType="1"/>
          </p:cNvSpPr>
          <p:nvPr/>
        </p:nvSpPr>
        <p:spPr bwMode="auto">
          <a:xfrm>
            <a:off x="3581400" y="4953000"/>
            <a:ext cx="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8383" name="Line 18"/>
          <p:cNvSpPr>
            <a:spLocks noChangeShapeType="1"/>
          </p:cNvSpPr>
          <p:nvPr/>
        </p:nvSpPr>
        <p:spPr bwMode="auto">
          <a:xfrm>
            <a:off x="7239000" y="4495800"/>
            <a:ext cx="0" cy="144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8384" name="Line 19"/>
          <p:cNvSpPr>
            <a:spLocks noChangeShapeType="1"/>
          </p:cNvSpPr>
          <p:nvPr/>
        </p:nvSpPr>
        <p:spPr bwMode="auto">
          <a:xfrm>
            <a:off x="4495800" y="5334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8385" name="Line 20"/>
          <p:cNvSpPr>
            <a:spLocks noChangeShapeType="1"/>
          </p:cNvSpPr>
          <p:nvPr/>
        </p:nvSpPr>
        <p:spPr bwMode="auto">
          <a:xfrm flipH="1">
            <a:off x="5410200" y="1981200"/>
            <a:ext cx="304800" cy="3352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8386" name="Line 21"/>
          <p:cNvSpPr>
            <a:spLocks noChangeShapeType="1"/>
          </p:cNvSpPr>
          <p:nvPr/>
        </p:nvSpPr>
        <p:spPr bwMode="auto">
          <a:xfrm>
            <a:off x="4267200" y="4876800"/>
            <a:ext cx="990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Text Box 4"/>
          <p:cNvSpPr txBox="1">
            <a:spLocks noChangeArrowheads="1"/>
          </p:cNvSpPr>
          <p:nvPr/>
        </p:nvSpPr>
        <p:spPr bwMode="auto">
          <a:xfrm>
            <a:off x="533400" y="533400"/>
            <a:ext cx="8001000" cy="5303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/>
              <a:t>The successor  of ALGOL 60 was ALGOL W which was proposed by Wirth and Hoare in 1966 . </a:t>
            </a:r>
          </a:p>
          <a:p>
            <a:endParaRPr lang="en-US" sz="2400"/>
          </a:p>
          <a:p>
            <a:r>
              <a:rPr lang="en-US" sz="2400"/>
              <a:t>The more important changes and additions were(1):</a:t>
            </a:r>
          </a:p>
          <a:p>
            <a:endParaRPr lang="en-US" sz="2400"/>
          </a:p>
          <a:p>
            <a:pPr>
              <a:buFont typeface="Wingdings" pitchFamily="2" charset="2"/>
              <a:buChar char="§"/>
            </a:pPr>
            <a:r>
              <a:rPr lang="en-US" sz="2400">
                <a:latin typeface="Garamond" pitchFamily="18" charset="0"/>
              </a:rPr>
              <a:t>  </a:t>
            </a:r>
            <a:r>
              <a:rPr lang="en-US"/>
              <a:t>Records and references allowed linked list, trees and graphs.</a:t>
            </a:r>
          </a:p>
          <a:p>
            <a:pPr>
              <a:buFont typeface="Wingdings" pitchFamily="2" charset="2"/>
              <a:buNone/>
            </a:pPr>
            <a:endParaRPr lang="en-US"/>
          </a:p>
          <a:p>
            <a:pPr>
              <a:buFont typeface="Wingdings" pitchFamily="2" charset="2"/>
              <a:buChar char="§"/>
            </a:pPr>
            <a:r>
              <a:rPr lang="en-US"/>
              <a:t>  The case statement.</a:t>
            </a:r>
          </a:p>
          <a:p>
            <a:pPr>
              <a:buFont typeface="Wingdings" pitchFamily="2" charset="2"/>
              <a:buNone/>
            </a:pPr>
            <a:endParaRPr lang="en-US"/>
          </a:p>
          <a:p>
            <a:pPr>
              <a:buFont typeface="Wingdings" pitchFamily="2" charset="2"/>
              <a:buChar char="§"/>
            </a:pPr>
            <a:r>
              <a:rPr lang="en-US"/>
              <a:t>  Changes which separate  </a:t>
            </a:r>
            <a:r>
              <a:rPr lang="ja-JP" altLang="en-US"/>
              <a:t>“</a:t>
            </a:r>
            <a:r>
              <a:rPr lang="en-US" altLang="ja-JP"/>
              <a:t>for</a:t>
            </a:r>
            <a:r>
              <a:rPr lang="ja-JP" altLang="en-US"/>
              <a:t>”</a:t>
            </a:r>
            <a:r>
              <a:rPr lang="en-US" altLang="ja-JP"/>
              <a:t> and </a:t>
            </a:r>
            <a:r>
              <a:rPr lang="ja-JP" altLang="en-US"/>
              <a:t>“</a:t>
            </a:r>
            <a:r>
              <a:rPr lang="en-US" altLang="ja-JP"/>
              <a:t>While</a:t>
            </a:r>
            <a:r>
              <a:rPr lang="ja-JP" altLang="en-US"/>
              <a:t>”</a:t>
            </a:r>
            <a:r>
              <a:rPr lang="en-US" altLang="ja-JP"/>
              <a:t>.</a:t>
            </a:r>
          </a:p>
          <a:p>
            <a:pPr>
              <a:buFont typeface="Wingdings" pitchFamily="2" charset="2"/>
              <a:buNone/>
            </a:pPr>
            <a:endParaRPr lang="en-US"/>
          </a:p>
          <a:p>
            <a:pPr>
              <a:buFont typeface="Wingdings" pitchFamily="2" charset="2"/>
              <a:buChar char="§"/>
            </a:pPr>
            <a:r>
              <a:rPr lang="en-US"/>
              <a:t>  Procedures and function parameters could be passed by values </a:t>
            </a:r>
          </a:p>
          <a:p>
            <a:pPr>
              <a:buFont typeface="Wingdings" pitchFamily="2" charset="2"/>
              <a:buNone/>
            </a:pPr>
            <a:r>
              <a:rPr lang="en-US"/>
              <a:t>    and by name.</a:t>
            </a:r>
          </a:p>
          <a:p>
            <a:pPr>
              <a:buFont typeface="Wingdings" pitchFamily="2" charset="2"/>
              <a:buNone/>
            </a:pPr>
            <a:endParaRPr lang="en-US"/>
          </a:p>
          <a:p>
            <a:pPr>
              <a:buFont typeface="Wingdings" pitchFamily="2" charset="2"/>
              <a:buChar char="§"/>
            </a:pPr>
            <a:r>
              <a:rPr lang="en-US"/>
              <a:t>  Long real and complex data type were introduced (complex  </a:t>
            </a:r>
          </a:p>
          <a:p>
            <a:pPr>
              <a:buFont typeface="Wingdings" pitchFamily="2" charset="2"/>
              <a:buNone/>
            </a:pPr>
            <a:r>
              <a:rPr lang="en-US"/>
              <a:t>    arithmetic)</a:t>
            </a:r>
          </a:p>
          <a:p>
            <a:pPr>
              <a:buFont typeface="Wingdings" pitchFamily="2" charset="2"/>
              <a:buChar char="§"/>
            </a:pP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pitchFamily="34" charset="0"/>
                <a:ea typeface="ＭＳ Ｐゴシック" pitchFamily="34" charset="-128"/>
              </a:rPr>
              <a:t>COP 4020 Programmin Language 1</a:t>
            </a:r>
          </a:p>
        </p:txBody>
      </p:sp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914400"/>
            <a:ext cx="8153400" cy="1447800"/>
          </a:xfrm>
        </p:spPr>
        <p:txBody>
          <a:bodyPr/>
          <a:lstStyle/>
          <a:p>
            <a:pPr algn="l" eaLnBrk="1" hangingPunct="1"/>
            <a:r>
              <a:rPr lang="en-US" sz="2400" smtClean="0">
                <a:solidFill>
                  <a:schemeClr val="tx1"/>
                </a:solidFill>
                <a:ea typeface="ＭＳ Ｐゴシック" pitchFamily="34" charset="-128"/>
              </a:rPr>
              <a:t>The successor  of ALGOL 60 was ALGOL W which was proposed by Wirth and Hoare in 1966 . </a:t>
            </a:r>
            <a:br>
              <a:rPr lang="en-US" sz="2400" smtClean="0">
                <a:solidFill>
                  <a:schemeClr val="tx1"/>
                </a:solidFill>
                <a:ea typeface="ＭＳ Ｐゴシック" pitchFamily="34" charset="-128"/>
              </a:rPr>
            </a:br>
            <a:r>
              <a:rPr lang="en-US" sz="2400" smtClean="0">
                <a:solidFill>
                  <a:schemeClr val="tx1"/>
                </a:solidFill>
                <a:ea typeface="ＭＳ Ｐゴシック" pitchFamily="34" charset="-128"/>
              </a:rPr>
              <a:t/>
            </a:r>
            <a:br>
              <a:rPr lang="en-US" sz="2400" smtClean="0">
                <a:solidFill>
                  <a:schemeClr val="tx1"/>
                </a:solidFill>
                <a:ea typeface="ＭＳ Ｐゴシック" pitchFamily="34" charset="-128"/>
              </a:rPr>
            </a:br>
            <a:r>
              <a:rPr lang="en-US" sz="2400" smtClean="0">
                <a:solidFill>
                  <a:schemeClr val="tx1"/>
                </a:solidFill>
                <a:ea typeface="ＭＳ Ｐゴシック" pitchFamily="34" charset="-128"/>
              </a:rPr>
              <a:t>The more important changes and additions were(2):</a:t>
            </a:r>
            <a:r>
              <a:rPr lang="en-US" sz="4000" smtClean="0">
                <a:solidFill>
                  <a:schemeClr val="tx1"/>
                </a:solidFill>
                <a:ea typeface="ＭＳ Ｐゴシック" pitchFamily="34" charset="-128"/>
              </a:rPr>
              <a:t/>
            </a:r>
            <a:br>
              <a:rPr lang="en-US" sz="4000" smtClean="0">
                <a:solidFill>
                  <a:schemeClr val="tx1"/>
                </a:solidFill>
                <a:ea typeface="ＭＳ Ｐゴシック" pitchFamily="34" charset="-128"/>
              </a:rPr>
            </a:br>
            <a:endParaRPr lang="en-US" sz="4000" smtClean="0">
              <a:solidFill>
                <a:schemeClr val="tx1"/>
              </a:solidFill>
              <a:ea typeface="ＭＳ Ｐゴシック" pitchFamily="34" charset="-128"/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514600"/>
            <a:ext cx="8229600" cy="3611563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 </a:t>
            </a:r>
            <a:r>
              <a:rPr lang="en-US" sz="1800" smtClean="0">
                <a:ea typeface="ＭＳ Ｐゴシック" pitchFamily="34" charset="-128"/>
              </a:rPr>
              <a:t>The bits data type gave low-level processing ability.</a:t>
            </a:r>
          </a:p>
          <a:p>
            <a:pPr eaLnBrk="1" hangingPunct="1"/>
            <a:endParaRPr lang="en-US" sz="1800" smtClean="0">
              <a:ea typeface="ＭＳ Ｐゴシック" pitchFamily="34" charset="-128"/>
            </a:endParaRPr>
          </a:p>
          <a:p>
            <a:pPr eaLnBrk="1" hangingPunct="1"/>
            <a:r>
              <a:rPr lang="en-US" sz="1800" smtClean="0">
                <a:ea typeface="ＭＳ Ｐゴシック" pitchFamily="34" charset="-128"/>
              </a:rPr>
              <a:t>  Some string facilities were included.</a:t>
            </a:r>
          </a:p>
          <a:p>
            <a:pPr eaLnBrk="1" hangingPunct="1"/>
            <a:endParaRPr lang="en-US" sz="1800" smtClean="0">
              <a:ea typeface="ＭＳ Ｐゴシック" pitchFamily="34" charset="-128"/>
            </a:endParaRPr>
          </a:p>
          <a:p>
            <a:pPr eaLnBrk="1" hangingPunct="1"/>
            <a:r>
              <a:rPr lang="en-US" sz="1800" smtClean="0">
                <a:ea typeface="ＭＳ Ｐゴシック" pitchFamily="34" charset="-128"/>
              </a:rPr>
              <a:t>Assert statement were allowed and the assertion tested   during a  program run.</a:t>
            </a:r>
          </a:p>
          <a:p>
            <a:pPr eaLnBrk="1" hangingPunct="1"/>
            <a:endParaRPr lang="en-US" sz="1800" smtClean="0">
              <a:ea typeface="ＭＳ Ｐゴシック" pitchFamily="34" charset="-128"/>
            </a:endParaRPr>
          </a:p>
          <a:p>
            <a:pPr eaLnBrk="1" hangingPunct="1"/>
            <a:r>
              <a:rPr lang="en-US" sz="1800" smtClean="0">
                <a:ea typeface="ＭＳ Ｐゴシック" pitchFamily="34" charset="-128"/>
              </a:rPr>
              <a:t>  Concurrent execution was implemented (B6700)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Text Box 5"/>
          <p:cNvSpPr txBox="1">
            <a:spLocks noChangeArrowheads="1"/>
          </p:cNvSpPr>
          <p:nvPr/>
        </p:nvSpPr>
        <p:spPr bwMode="auto">
          <a:xfrm>
            <a:off x="533400" y="1066800"/>
            <a:ext cx="7543800" cy="454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>
                <a:latin typeface="Garamond" pitchFamily="18" charset="0"/>
              </a:rPr>
              <a:t>The next step was ALGOL 68 which amid its interesting features introduced:</a:t>
            </a:r>
          </a:p>
          <a:p>
            <a:endParaRPr lang="en-US" sz="2800">
              <a:latin typeface="Garamond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en-US" sz="2800">
                <a:latin typeface="Garamond" pitchFamily="18" charset="0"/>
              </a:rPr>
              <a:t>  </a:t>
            </a:r>
            <a:r>
              <a:rPr lang="en-US" sz="2000"/>
              <a:t>An economy of constructs: produce a core </a:t>
            </a:r>
          </a:p>
          <a:p>
            <a:pPr>
              <a:buFont typeface="Wingdings" pitchFamily="2" charset="2"/>
              <a:buNone/>
            </a:pPr>
            <a:r>
              <a:rPr lang="en-US" sz="2000"/>
              <a:t>    language with a small number of powerful </a:t>
            </a:r>
          </a:p>
          <a:p>
            <a:pPr>
              <a:buFont typeface="Wingdings" pitchFamily="2" charset="2"/>
              <a:buNone/>
            </a:pPr>
            <a:r>
              <a:rPr lang="en-US" sz="2000"/>
              <a:t>    constructs.</a:t>
            </a:r>
          </a:p>
          <a:p>
            <a:pPr>
              <a:buFont typeface="Wingdings" pitchFamily="2" charset="2"/>
              <a:buNone/>
            </a:pPr>
            <a:endParaRPr lang="en-US" sz="2000"/>
          </a:p>
          <a:p>
            <a:pPr>
              <a:buFont typeface="Wingdings" pitchFamily="2" charset="2"/>
              <a:buChar char="§"/>
            </a:pPr>
            <a:r>
              <a:rPr lang="en-US" sz="2000"/>
              <a:t>  Orthogonality: This was its major design goal. </a:t>
            </a:r>
          </a:p>
          <a:p>
            <a:pPr>
              <a:buFont typeface="Wingdings" pitchFamily="2" charset="2"/>
              <a:buNone/>
            </a:pPr>
            <a:r>
              <a:rPr lang="en-US" sz="2000"/>
              <a:t>    There ware no interactions between constructs   </a:t>
            </a:r>
          </a:p>
          <a:p>
            <a:pPr>
              <a:buFont typeface="Wingdings" pitchFamily="2" charset="2"/>
              <a:buNone/>
            </a:pPr>
            <a:r>
              <a:rPr lang="en-US" sz="2000"/>
              <a:t>    when they were combined. Having determined </a:t>
            </a:r>
          </a:p>
          <a:p>
            <a:pPr>
              <a:buFont typeface="Wingdings" pitchFamily="2" charset="2"/>
              <a:buNone/>
            </a:pPr>
            <a:r>
              <a:rPr lang="en-US" sz="2000"/>
              <a:t>    how a feature worked in one situation, it could be    </a:t>
            </a:r>
          </a:p>
          <a:p>
            <a:pPr>
              <a:buFont typeface="Wingdings" pitchFamily="2" charset="2"/>
              <a:buNone/>
            </a:pPr>
            <a:r>
              <a:rPr lang="en-US" sz="2000"/>
              <a:t>    expected to behave in a similar way in any other </a:t>
            </a:r>
          </a:p>
          <a:p>
            <a:pPr>
              <a:buFont typeface="Wingdings" pitchFamily="2" charset="2"/>
              <a:buNone/>
            </a:pPr>
            <a:r>
              <a:rPr lang="en-US" sz="2000"/>
              <a:t>    situation.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pitchFamily="34" charset="0"/>
                <a:ea typeface="ＭＳ Ｐゴシック" pitchFamily="34" charset="-128"/>
              </a:rPr>
              <a:t>COP 4020 Programmin Language 1</a:t>
            </a:r>
          </a:p>
        </p:txBody>
      </p:sp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Run-time stack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The run-time stack and the activation record allows us to have more than one instance (incomplete execution) of a subprogram at a given time.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Recursion adds the possibility of multiple simultaneous activations (incomplete execution) of a subprogram at a given time.</a:t>
            </a:r>
          </a:p>
          <a:p>
            <a:pPr eaLnBrk="1" hangingPunct="1">
              <a:buFontTx/>
              <a:buNone/>
            </a:pPr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Footer Placehold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pitchFamily="34" charset="0"/>
                <a:ea typeface="ＭＳ Ｐゴシック" pitchFamily="34" charset="-128"/>
              </a:rPr>
              <a:t>COP 4020 Programmin Language 1</a:t>
            </a:r>
          </a:p>
        </p:txBody>
      </p:sp>
      <p:sp>
        <p:nvSpPr>
          <p:cNvPr id="63490" name="Rectangle 2"/>
          <p:cNvSpPr>
            <a:spLocks noChangeArrowheads="1"/>
          </p:cNvSpPr>
          <p:nvPr/>
        </p:nvSpPr>
        <p:spPr bwMode="auto">
          <a:xfrm>
            <a:off x="5486400" y="838200"/>
            <a:ext cx="2895600" cy="5486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3491" name="Rectangle 3"/>
          <p:cNvSpPr>
            <a:spLocks noChangeArrowheads="1"/>
          </p:cNvSpPr>
          <p:nvPr/>
        </p:nvSpPr>
        <p:spPr bwMode="auto">
          <a:xfrm>
            <a:off x="304800" y="838200"/>
            <a:ext cx="4876800" cy="4800600"/>
          </a:xfrm>
          <a:prstGeom prst="rect">
            <a:avLst/>
          </a:prstGeom>
          <a:solidFill>
            <a:srgbClr val="FFFF99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3492" name="Rectangle 4"/>
          <p:cNvSpPr>
            <a:spLocks noChangeArrowheads="1"/>
          </p:cNvSpPr>
          <p:nvPr/>
        </p:nvSpPr>
        <p:spPr bwMode="auto">
          <a:xfrm>
            <a:off x="609600" y="1600200"/>
            <a:ext cx="4419600" cy="3352800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3493" name="Rectangle 5"/>
          <p:cNvSpPr>
            <a:spLocks noChangeArrowheads="1"/>
          </p:cNvSpPr>
          <p:nvPr/>
        </p:nvSpPr>
        <p:spPr bwMode="auto">
          <a:xfrm>
            <a:off x="838200" y="2667000"/>
            <a:ext cx="3886200" cy="1676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3494" name="Rectangle 6"/>
          <p:cNvSpPr>
            <a:spLocks noChangeArrowheads="1"/>
          </p:cNvSpPr>
          <p:nvPr/>
        </p:nvSpPr>
        <p:spPr bwMode="auto">
          <a:xfrm>
            <a:off x="304800" y="838200"/>
            <a:ext cx="4724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program P0;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var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R1, T1: real;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A1: array[0:5,0:20] of real;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 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procedure P1(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X: real;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var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T: real;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Y: array[0:5,0:20] of real;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 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procedure P2;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var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	R2, T2: real;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	A2: array[0:5,0:20] of real;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begin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	R2 := 5;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	T2 := 25;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	P1(R2, T2, A2);  /*  calls P1 */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end;(* P2 *)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 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begin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P2;	     /* calls P2 */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end; (* P1 *)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 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begin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P1(R1, T1, A1);	/* calls P1 */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end;(* program *)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63495" name="Text Box 7"/>
          <p:cNvSpPr txBox="1">
            <a:spLocks noChangeArrowheads="1"/>
          </p:cNvSpPr>
          <p:nvPr/>
        </p:nvSpPr>
        <p:spPr bwMode="auto">
          <a:xfrm>
            <a:off x="2133600" y="3810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Program</a:t>
            </a:r>
          </a:p>
        </p:txBody>
      </p:sp>
      <p:sp>
        <p:nvSpPr>
          <p:cNvPr id="63496" name="Text Box 8"/>
          <p:cNvSpPr txBox="1">
            <a:spLocks noChangeArrowheads="1"/>
          </p:cNvSpPr>
          <p:nvPr/>
        </p:nvSpPr>
        <p:spPr bwMode="auto">
          <a:xfrm>
            <a:off x="6477000" y="3810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Stack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Footer Placehold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pitchFamily="34" charset="0"/>
                <a:ea typeface="ＭＳ Ｐゴシック" pitchFamily="34" charset="-128"/>
              </a:rPr>
              <a:t>COP 4020 Programmin Language 1</a:t>
            </a:r>
          </a:p>
        </p:txBody>
      </p:sp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762000" y="2590800"/>
            <a:ext cx="7391400" cy="252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 dirty="0"/>
              <a:t>Lecture meetings: </a:t>
            </a:r>
            <a:r>
              <a:rPr lang="en-US" sz="2000" dirty="0">
                <a:solidFill>
                  <a:srgbClr val="0000FF"/>
                </a:solidFill>
              </a:rPr>
              <a:t>MW  12:00 p.m. – 1:50 p.m.</a:t>
            </a:r>
            <a:r>
              <a:rPr lang="en-US" sz="2000" dirty="0" smtClean="0">
                <a:solidFill>
                  <a:srgbClr val="0000FF"/>
                </a:solidFill>
              </a:rPr>
              <a:t>(HEC 110)</a:t>
            </a:r>
            <a:endParaRPr lang="en-US" sz="2000" dirty="0">
              <a:solidFill>
                <a:srgbClr val="0000FF"/>
              </a:solidFill>
            </a:endParaRPr>
          </a:p>
          <a:p>
            <a:endParaRPr lang="en-US" sz="2000" dirty="0">
              <a:solidFill>
                <a:srgbClr val="0000FF"/>
              </a:solidFill>
            </a:endParaRPr>
          </a:p>
          <a:p>
            <a:endParaRPr lang="en-US" sz="2000" b="1" dirty="0"/>
          </a:p>
          <a:p>
            <a:r>
              <a:rPr lang="en-US" sz="2000" b="1" dirty="0"/>
              <a:t> </a:t>
            </a:r>
            <a:endParaRPr lang="en-US" sz="2000" dirty="0">
              <a:solidFill>
                <a:srgbClr val="0000FF"/>
              </a:solidFill>
            </a:endParaRPr>
          </a:p>
          <a:p>
            <a:r>
              <a:rPr lang="en-US" sz="2000" dirty="0">
                <a:solidFill>
                  <a:srgbClr val="0000FF"/>
                </a:solidFill>
              </a:rPr>
              <a:t>		 </a:t>
            </a:r>
          </a:p>
          <a:p>
            <a:endParaRPr lang="en-US" sz="2000" dirty="0">
              <a:solidFill>
                <a:srgbClr val="0000FF"/>
              </a:solidFill>
            </a:endParaRPr>
          </a:p>
          <a:p>
            <a:r>
              <a:rPr lang="en-US" sz="2000" b="1" dirty="0"/>
              <a:t>Web page:</a:t>
            </a:r>
            <a:r>
              <a:rPr lang="en-US" dirty="0"/>
              <a:t> </a:t>
            </a:r>
            <a:r>
              <a:rPr lang="en-US" b="1" dirty="0">
                <a:hlinkClick r:id="rId3"/>
              </a:rPr>
              <a:t>http://www.cs.ucf.edu/courses/cop4020/</a:t>
            </a:r>
            <a:r>
              <a:rPr lang="en-US" b="1" dirty="0" smtClean="0">
                <a:hlinkClick r:id="rId3"/>
              </a:rPr>
              <a:t>sum2012/</a:t>
            </a:r>
            <a:endParaRPr lang="en-US" b="1" dirty="0"/>
          </a:p>
          <a:p>
            <a:endParaRPr lang="en-US" b="1" dirty="0"/>
          </a:p>
        </p:txBody>
      </p:sp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533400" y="609600"/>
            <a:ext cx="7772400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400" b="1">
                <a:solidFill>
                  <a:srgbClr val="0000FF"/>
                </a:solidFill>
              </a:rPr>
              <a:t>COP 4020 </a:t>
            </a:r>
            <a:br>
              <a:rPr lang="en-US" sz="4400" b="1">
                <a:solidFill>
                  <a:srgbClr val="0000FF"/>
                </a:solidFill>
              </a:rPr>
            </a:br>
            <a:r>
              <a:rPr lang="en-US" sz="4400" b="1">
                <a:solidFill>
                  <a:srgbClr val="0000FF"/>
                </a:solidFill>
              </a:rPr>
              <a:t>Programming Language I</a:t>
            </a:r>
            <a:br>
              <a:rPr lang="en-US" sz="4400" b="1">
                <a:solidFill>
                  <a:srgbClr val="0000FF"/>
                </a:solidFill>
              </a:rPr>
            </a:br>
            <a:r>
              <a:rPr lang="en-US" sz="4400" b="1">
                <a:solidFill>
                  <a:srgbClr val="0000FF"/>
                </a:solidFill>
              </a:rPr>
              <a:t>Course information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Footer Placehold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pitchFamily="34" charset="0"/>
                <a:ea typeface="ＭＳ Ｐゴシック" pitchFamily="34" charset="-128"/>
              </a:rPr>
              <a:t>COP 4020 Programmin Language 1</a:t>
            </a:r>
          </a:p>
        </p:txBody>
      </p:sp>
      <p:sp>
        <p:nvSpPr>
          <p:cNvPr id="64514" name="Rectangle 2"/>
          <p:cNvSpPr>
            <a:spLocks noChangeArrowheads="1"/>
          </p:cNvSpPr>
          <p:nvPr/>
        </p:nvSpPr>
        <p:spPr bwMode="auto">
          <a:xfrm>
            <a:off x="5486400" y="838200"/>
            <a:ext cx="2895600" cy="5486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4515" name="Rectangle 3"/>
          <p:cNvSpPr>
            <a:spLocks noChangeArrowheads="1"/>
          </p:cNvSpPr>
          <p:nvPr/>
        </p:nvSpPr>
        <p:spPr bwMode="auto">
          <a:xfrm>
            <a:off x="304800" y="838200"/>
            <a:ext cx="4876800" cy="4724400"/>
          </a:xfrm>
          <a:prstGeom prst="rect">
            <a:avLst/>
          </a:prstGeom>
          <a:solidFill>
            <a:srgbClr val="FFFF99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4516" name="Rectangle 4"/>
          <p:cNvSpPr>
            <a:spLocks noChangeArrowheads="1"/>
          </p:cNvSpPr>
          <p:nvPr/>
        </p:nvSpPr>
        <p:spPr bwMode="auto">
          <a:xfrm>
            <a:off x="533400" y="1701800"/>
            <a:ext cx="4495800" cy="3251200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4517" name="Rectangle 5"/>
          <p:cNvSpPr>
            <a:spLocks noChangeArrowheads="1"/>
          </p:cNvSpPr>
          <p:nvPr/>
        </p:nvSpPr>
        <p:spPr bwMode="auto">
          <a:xfrm>
            <a:off x="762000" y="2743200"/>
            <a:ext cx="4191000" cy="1600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4518" name="Rectangle 6"/>
          <p:cNvSpPr>
            <a:spLocks noChangeArrowheads="1"/>
          </p:cNvSpPr>
          <p:nvPr/>
        </p:nvSpPr>
        <p:spPr bwMode="auto">
          <a:xfrm>
            <a:off x="304800" y="914400"/>
            <a:ext cx="4724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program P0;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var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R1, T1: real;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A1: array[0:5,0:20] of real;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 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procedure P1(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X: real;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var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T: real;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Y: array[0:5,0:20] of real;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 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procedure P2;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var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	R2, T2: real;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	A2: array[0:5,0:20] of real;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begin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	R2 := 5;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	T2 := 25;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	P1(R2, T2, A2);  /* calls P1 */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end;(* P2 *)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 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begin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P2;	     /* calls P2 */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end; (* P1 *)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 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begin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P1(R1, T1, A1);	   /* calls P1 */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end;(* program *)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64519" name="Text Box 7"/>
          <p:cNvSpPr txBox="1">
            <a:spLocks noChangeArrowheads="1"/>
          </p:cNvSpPr>
          <p:nvPr/>
        </p:nvSpPr>
        <p:spPr bwMode="auto">
          <a:xfrm>
            <a:off x="2133600" y="3810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Program</a:t>
            </a:r>
          </a:p>
        </p:txBody>
      </p:sp>
      <p:sp>
        <p:nvSpPr>
          <p:cNvPr id="64520" name="Text Box 8"/>
          <p:cNvSpPr txBox="1">
            <a:spLocks noChangeArrowheads="1"/>
          </p:cNvSpPr>
          <p:nvPr/>
        </p:nvSpPr>
        <p:spPr bwMode="auto">
          <a:xfrm>
            <a:off x="6477000" y="3810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Stack</a:t>
            </a:r>
          </a:p>
        </p:txBody>
      </p:sp>
      <p:grpSp>
        <p:nvGrpSpPr>
          <p:cNvPr id="64521" name="Group 9"/>
          <p:cNvGrpSpPr>
            <a:grpSpLocks/>
          </p:cNvGrpSpPr>
          <p:nvPr/>
        </p:nvGrpSpPr>
        <p:grpSpPr bwMode="auto">
          <a:xfrm>
            <a:off x="5562600" y="5791200"/>
            <a:ext cx="2743200" cy="457200"/>
            <a:chOff x="3648" y="3120"/>
            <a:chExt cx="1728" cy="288"/>
          </a:xfrm>
        </p:grpSpPr>
        <p:sp>
          <p:nvSpPr>
            <p:cNvPr id="64523" name="Rectangle 10"/>
            <p:cNvSpPr>
              <a:spLocks noChangeArrowheads="1"/>
            </p:cNvSpPr>
            <p:nvPr/>
          </p:nvSpPr>
          <p:spPr bwMode="auto">
            <a:xfrm>
              <a:off x="3648" y="3120"/>
              <a:ext cx="1728" cy="288"/>
            </a:xfrm>
            <a:prstGeom prst="rect">
              <a:avLst/>
            </a:prstGeom>
            <a:solidFill>
              <a:srgbClr val="FFFF99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524" name="Rectangle 11"/>
            <p:cNvSpPr>
              <a:spLocks noChangeArrowheads="1"/>
            </p:cNvSpPr>
            <p:nvPr/>
          </p:nvSpPr>
          <p:spPr bwMode="auto">
            <a:xfrm>
              <a:off x="3696" y="3120"/>
              <a:ext cx="168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200">
                  <a:latin typeface="Times New Roman" pitchFamily="18" charset="0"/>
                  <a:cs typeface="Times New Roman" pitchFamily="18" charset="0"/>
                </a:rPr>
                <a:t>Working space for Procedure P0, the main program</a:t>
              </a:r>
            </a:p>
          </p:txBody>
        </p:sp>
      </p:grpSp>
      <p:sp>
        <p:nvSpPr>
          <p:cNvPr id="64522" name="Text Box 12"/>
          <p:cNvSpPr txBox="1">
            <a:spLocks noChangeArrowheads="1"/>
          </p:cNvSpPr>
          <p:nvPr/>
        </p:nvSpPr>
        <p:spPr bwMode="auto">
          <a:xfrm>
            <a:off x="8382000" y="5737225"/>
            <a:ext cx="762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000">
                <a:latin typeface="Times New Roman" pitchFamily="18" charset="0"/>
              </a:rPr>
              <a:t>Activation record for P0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Footer Placehold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pitchFamily="34" charset="0"/>
                <a:ea typeface="ＭＳ Ｐゴシック" pitchFamily="34" charset="-128"/>
              </a:rPr>
              <a:t>COP 4020 Programmin Language 1</a:t>
            </a:r>
          </a:p>
        </p:txBody>
      </p:sp>
      <p:sp>
        <p:nvSpPr>
          <p:cNvPr id="65538" name="Rectangle 2"/>
          <p:cNvSpPr>
            <a:spLocks noChangeArrowheads="1"/>
          </p:cNvSpPr>
          <p:nvPr/>
        </p:nvSpPr>
        <p:spPr bwMode="auto">
          <a:xfrm>
            <a:off x="5499100" y="838200"/>
            <a:ext cx="2895600" cy="5486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5539" name="Rectangle 3"/>
          <p:cNvSpPr>
            <a:spLocks noChangeArrowheads="1"/>
          </p:cNvSpPr>
          <p:nvPr/>
        </p:nvSpPr>
        <p:spPr bwMode="auto">
          <a:xfrm>
            <a:off x="304800" y="838200"/>
            <a:ext cx="4876800" cy="4724400"/>
          </a:xfrm>
          <a:prstGeom prst="rect">
            <a:avLst/>
          </a:prstGeom>
          <a:solidFill>
            <a:srgbClr val="FFFF99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5540" name="Rectangle 4"/>
          <p:cNvSpPr>
            <a:spLocks noChangeArrowheads="1"/>
          </p:cNvSpPr>
          <p:nvPr/>
        </p:nvSpPr>
        <p:spPr bwMode="auto">
          <a:xfrm>
            <a:off x="533400" y="1701800"/>
            <a:ext cx="4495800" cy="3251200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5541" name="Rectangle 5"/>
          <p:cNvSpPr>
            <a:spLocks noChangeArrowheads="1"/>
          </p:cNvSpPr>
          <p:nvPr/>
        </p:nvSpPr>
        <p:spPr bwMode="auto">
          <a:xfrm>
            <a:off x="762000" y="2743200"/>
            <a:ext cx="4191000" cy="1600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5542" name="Rectangle 6"/>
          <p:cNvSpPr>
            <a:spLocks noChangeArrowheads="1"/>
          </p:cNvSpPr>
          <p:nvPr/>
        </p:nvSpPr>
        <p:spPr bwMode="auto">
          <a:xfrm>
            <a:off x="304800" y="914400"/>
            <a:ext cx="4724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program P0;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var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R1, T1: real;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A1: array[0:5,0:20] of real;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 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procedure P1(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X: real;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var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T: real;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Y: array[0:5,0:20] of real;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 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procedure P2;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var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	R2, T2: real;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	A2: array[0:5,0:20] of real;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begin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	R2 := 5;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	T2 := 25;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	P1(R2, T2, A2);  /* calls P1 */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end;(* P2 *)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 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begin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P2;	     /* calls P2 */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end; (* P1 *)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 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begin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P1(R1, T1, A1);	   /* calls P1 */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end;(* program *)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65543" name="Text Box 7"/>
          <p:cNvSpPr txBox="1">
            <a:spLocks noChangeArrowheads="1"/>
          </p:cNvSpPr>
          <p:nvPr/>
        </p:nvSpPr>
        <p:spPr bwMode="auto">
          <a:xfrm>
            <a:off x="2133600" y="3810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Program</a:t>
            </a:r>
          </a:p>
        </p:txBody>
      </p:sp>
      <p:sp>
        <p:nvSpPr>
          <p:cNvPr id="65544" name="Text Box 8"/>
          <p:cNvSpPr txBox="1">
            <a:spLocks noChangeArrowheads="1"/>
          </p:cNvSpPr>
          <p:nvPr/>
        </p:nvSpPr>
        <p:spPr bwMode="auto">
          <a:xfrm>
            <a:off x="6489700" y="3810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Stack</a:t>
            </a:r>
          </a:p>
        </p:txBody>
      </p:sp>
      <p:grpSp>
        <p:nvGrpSpPr>
          <p:cNvPr id="65545" name="Group 9"/>
          <p:cNvGrpSpPr>
            <a:grpSpLocks/>
          </p:cNvGrpSpPr>
          <p:nvPr/>
        </p:nvGrpSpPr>
        <p:grpSpPr bwMode="auto">
          <a:xfrm>
            <a:off x="5575300" y="5283200"/>
            <a:ext cx="2743200" cy="457200"/>
            <a:chOff x="3648" y="3120"/>
            <a:chExt cx="1728" cy="288"/>
          </a:xfrm>
        </p:grpSpPr>
        <p:sp>
          <p:nvSpPr>
            <p:cNvPr id="65556" name="Rectangle 10"/>
            <p:cNvSpPr>
              <a:spLocks noChangeArrowheads="1"/>
            </p:cNvSpPr>
            <p:nvPr/>
          </p:nvSpPr>
          <p:spPr bwMode="auto">
            <a:xfrm>
              <a:off x="3648" y="3120"/>
              <a:ext cx="1728" cy="288"/>
            </a:xfrm>
            <a:prstGeom prst="rect">
              <a:avLst/>
            </a:prstGeom>
            <a:solidFill>
              <a:srgbClr val="FFFF99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5557" name="Rectangle 11"/>
            <p:cNvSpPr>
              <a:spLocks noChangeArrowheads="1"/>
            </p:cNvSpPr>
            <p:nvPr/>
          </p:nvSpPr>
          <p:spPr bwMode="auto">
            <a:xfrm>
              <a:off x="3696" y="3120"/>
              <a:ext cx="168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200">
                  <a:latin typeface="Times New Roman" pitchFamily="18" charset="0"/>
                  <a:cs typeface="Times New Roman" pitchFamily="18" charset="0"/>
                </a:rPr>
                <a:t>Working space for Procedure P0, the main program</a:t>
              </a:r>
            </a:p>
          </p:txBody>
        </p:sp>
      </p:grpSp>
      <p:grpSp>
        <p:nvGrpSpPr>
          <p:cNvPr id="65546" name="Group 12"/>
          <p:cNvGrpSpPr>
            <a:grpSpLocks/>
          </p:cNvGrpSpPr>
          <p:nvPr/>
        </p:nvGrpSpPr>
        <p:grpSpPr bwMode="auto">
          <a:xfrm>
            <a:off x="5575300" y="5994400"/>
            <a:ext cx="2743200" cy="274638"/>
            <a:chOff x="3648" y="3120"/>
            <a:chExt cx="1728" cy="312"/>
          </a:xfrm>
        </p:grpSpPr>
        <p:sp>
          <p:nvSpPr>
            <p:cNvPr id="65554" name="Rectangle 13"/>
            <p:cNvSpPr>
              <a:spLocks noChangeArrowheads="1"/>
            </p:cNvSpPr>
            <p:nvPr/>
          </p:nvSpPr>
          <p:spPr bwMode="auto">
            <a:xfrm>
              <a:off x="3648" y="3120"/>
              <a:ext cx="1728" cy="288"/>
            </a:xfrm>
            <a:prstGeom prst="rect">
              <a:avLst/>
            </a:prstGeom>
            <a:solidFill>
              <a:srgbClr val="FFFF99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5555" name="Rectangle 14"/>
            <p:cNvSpPr>
              <a:spLocks noChangeArrowheads="1"/>
            </p:cNvSpPr>
            <p:nvPr/>
          </p:nvSpPr>
          <p:spPr bwMode="auto">
            <a:xfrm>
              <a:off x="3696" y="3120"/>
              <a:ext cx="1680" cy="3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200">
                  <a:latin typeface="Times New Roman" pitchFamily="18" charset="0"/>
                  <a:cs typeface="Times New Roman" pitchFamily="18" charset="0"/>
                </a:rPr>
                <a:t>Memory for  variable R1</a:t>
              </a:r>
            </a:p>
          </p:txBody>
        </p:sp>
      </p:grpSp>
      <p:sp>
        <p:nvSpPr>
          <p:cNvPr id="65547" name="AutoShape 15"/>
          <p:cNvSpPr>
            <a:spLocks noChangeArrowheads="1"/>
          </p:cNvSpPr>
          <p:nvPr/>
        </p:nvSpPr>
        <p:spPr bwMode="auto">
          <a:xfrm>
            <a:off x="444500" y="1257300"/>
            <a:ext cx="304800" cy="1524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65548" name="Group 16"/>
          <p:cNvGrpSpPr>
            <a:grpSpLocks/>
          </p:cNvGrpSpPr>
          <p:nvPr/>
        </p:nvGrpSpPr>
        <p:grpSpPr bwMode="auto">
          <a:xfrm>
            <a:off x="5575300" y="5740400"/>
            <a:ext cx="2743200" cy="274638"/>
            <a:chOff x="3648" y="3120"/>
            <a:chExt cx="1728" cy="312"/>
          </a:xfrm>
        </p:grpSpPr>
        <p:sp>
          <p:nvSpPr>
            <p:cNvPr id="65552" name="Rectangle 17"/>
            <p:cNvSpPr>
              <a:spLocks noChangeArrowheads="1"/>
            </p:cNvSpPr>
            <p:nvPr/>
          </p:nvSpPr>
          <p:spPr bwMode="auto">
            <a:xfrm>
              <a:off x="3648" y="3120"/>
              <a:ext cx="1728" cy="288"/>
            </a:xfrm>
            <a:prstGeom prst="rect">
              <a:avLst/>
            </a:prstGeom>
            <a:solidFill>
              <a:srgbClr val="FFFF99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5553" name="Rectangle 18"/>
            <p:cNvSpPr>
              <a:spLocks noChangeArrowheads="1"/>
            </p:cNvSpPr>
            <p:nvPr/>
          </p:nvSpPr>
          <p:spPr bwMode="auto">
            <a:xfrm>
              <a:off x="3696" y="3120"/>
              <a:ext cx="1680" cy="3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200">
                  <a:latin typeface="Times New Roman" pitchFamily="18" charset="0"/>
                  <a:cs typeface="Times New Roman" pitchFamily="18" charset="0"/>
                </a:rPr>
                <a:t>Memory for  variable T1</a:t>
              </a:r>
            </a:p>
          </p:txBody>
        </p:sp>
      </p:grpSp>
      <p:sp>
        <p:nvSpPr>
          <p:cNvPr id="65549" name="AutoShape 19"/>
          <p:cNvSpPr>
            <a:spLocks noChangeArrowheads="1"/>
          </p:cNvSpPr>
          <p:nvPr/>
        </p:nvSpPr>
        <p:spPr bwMode="auto">
          <a:xfrm>
            <a:off x="5181600" y="6045200"/>
            <a:ext cx="304800" cy="1524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5550" name="AutoShape 20"/>
          <p:cNvSpPr>
            <a:spLocks noChangeArrowheads="1"/>
          </p:cNvSpPr>
          <p:nvPr/>
        </p:nvSpPr>
        <p:spPr bwMode="auto">
          <a:xfrm>
            <a:off x="5181600" y="5791200"/>
            <a:ext cx="304800" cy="1524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5551" name="Text Box 21"/>
          <p:cNvSpPr txBox="1">
            <a:spLocks noChangeArrowheads="1"/>
          </p:cNvSpPr>
          <p:nvPr/>
        </p:nvSpPr>
        <p:spPr bwMode="auto">
          <a:xfrm>
            <a:off x="8382000" y="5486400"/>
            <a:ext cx="762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000">
                <a:latin typeface="Times New Roman" pitchFamily="18" charset="0"/>
              </a:rPr>
              <a:t>Activation record for P0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Footer Placehold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pitchFamily="34" charset="0"/>
                <a:ea typeface="ＭＳ Ｐゴシック" pitchFamily="34" charset="-128"/>
              </a:rPr>
              <a:t>COP 4020 Programmin Language 1</a:t>
            </a:r>
          </a:p>
        </p:txBody>
      </p:sp>
      <p:sp>
        <p:nvSpPr>
          <p:cNvPr id="66562" name="Rectangle 2"/>
          <p:cNvSpPr>
            <a:spLocks noChangeArrowheads="1"/>
          </p:cNvSpPr>
          <p:nvPr/>
        </p:nvSpPr>
        <p:spPr bwMode="auto">
          <a:xfrm>
            <a:off x="5499100" y="838200"/>
            <a:ext cx="2895600" cy="5486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6563" name="Rectangle 3"/>
          <p:cNvSpPr>
            <a:spLocks noChangeArrowheads="1"/>
          </p:cNvSpPr>
          <p:nvPr/>
        </p:nvSpPr>
        <p:spPr bwMode="auto">
          <a:xfrm>
            <a:off x="304800" y="838200"/>
            <a:ext cx="4876800" cy="4724400"/>
          </a:xfrm>
          <a:prstGeom prst="rect">
            <a:avLst/>
          </a:prstGeom>
          <a:solidFill>
            <a:srgbClr val="FFFF99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6564" name="Rectangle 4"/>
          <p:cNvSpPr>
            <a:spLocks noChangeArrowheads="1"/>
          </p:cNvSpPr>
          <p:nvPr/>
        </p:nvSpPr>
        <p:spPr bwMode="auto">
          <a:xfrm>
            <a:off x="533400" y="1701800"/>
            <a:ext cx="4495800" cy="3251200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6565" name="Rectangle 5"/>
          <p:cNvSpPr>
            <a:spLocks noChangeArrowheads="1"/>
          </p:cNvSpPr>
          <p:nvPr/>
        </p:nvSpPr>
        <p:spPr bwMode="auto">
          <a:xfrm>
            <a:off x="762000" y="2743200"/>
            <a:ext cx="4191000" cy="1600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6566" name="Rectangle 6"/>
          <p:cNvSpPr>
            <a:spLocks noChangeArrowheads="1"/>
          </p:cNvSpPr>
          <p:nvPr/>
        </p:nvSpPr>
        <p:spPr bwMode="auto">
          <a:xfrm>
            <a:off x="304800" y="914400"/>
            <a:ext cx="4724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program P0;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var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R1, T1: real;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A1: array[0:5,0:20] of real;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 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procedure P1(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X: real;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var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T: real;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Y: array[0:5,0:20] of real;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 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procedure P2;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var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	R2, T2: real;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	A2: array[0:5,0:20] of real;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begin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	R2 := 5;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	T2 := 25;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	P1(R2, T2, A2);  /*  calls P1 */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end;(* P2 *)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 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begin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P2;	     /* calls P2 */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end; (* P1 *)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 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begin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P1(R1, T1, A1);	   /* calls P1 */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end;(* program *)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2133600" y="3810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Program</a:t>
            </a:r>
          </a:p>
        </p:txBody>
      </p:sp>
      <p:sp>
        <p:nvSpPr>
          <p:cNvPr id="66568" name="Text Box 8"/>
          <p:cNvSpPr txBox="1">
            <a:spLocks noChangeArrowheads="1"/>
          </p:cNvSpPr>
          <p:nvPr/>
        </p:nvSpPr>
        <p:spPr bwMode="auto">
          <a:xfrm>
            <a:off x="6489700" y="3810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Stack</a:t>
            </a:r>
          </a:p>
        </p:txBody>
      </p:sp>
      <p:grpSp>
        <p:nvGrpSpPr>
          <p:cNvPr id="66569" name="Group 9"/>
          <p:cNvGrpSpPr>
            <a:grpSpLocks/>
          </p:cNvGrpSpPr>
          <p:nvPr/>
        </p:nvGrpSpPr>
        <p:grpSpPr bwMode="auto">
          <a:xfrm>
            <a:off x="5575300" y="5029200"/>
            <a:ext cx="2743200" cy="457200"/>
            <a:chOff x="3648" y="3120"/>
            <a:chExt cx="1728" cy="288"/>
          </a:xfrm>
        </p:grpSpPr>
        <p:sp>
          <p:nvSpPr>
            <p:cNvPr id="66582" name="Rectangle 10"/>
            <p:cNvSpPr>
              <a:spLocks noChangeArrowheads="1"/>
            </p:cNvSpPr>
            <p:nvPr/>
          </p:nvSpPr>
          <p:spPr bwMode="auto">
            <a:xfrm>
              <a:off x="3648" y="3120"/>
              <a:ext cx="1728" cy="288"/>
            </a:xfrm>
            <a:prstGeom prst="rect">
              <a:avLst/>
            </a:prstGeom>
            <a:solidFill>
              <a:srgbClr val="FFFF99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6583" name="Rectangle 11"/>
            <p:cNvSpPr>
              <a:spLocks noChangeArrowheads="1"/>
            </p:cNvSpPr>
            <p:nvPr/>
          </p:nvSpPr>
          <p:spPr bwMode="auto">
            <a:xfrm>
              <a:off x="3696" y="3120"/>
              <a:ext cx="168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200">
                  <a:latin typeface="Times New Roman" pitchFamily="18" charset="0"/>
                  <a:cs typeface="Times New Roman" pitchFamily="18" charset="0"/>
                </a:rPr>
                <a:t>Working space for Procedure P0, the main program</a:t>
              </a:r>
            </a:p>
          </p:txBody>
        </p:sp>
      </p:grpSp>
      <p:grpSp>
        <p:nvGrpSpPr>
          <p:cNvPr id="66570" name="Group 12"/>
          <p:cNvGrpSpPr>
            <a:grpSpLocks/>
          </p:cNvGrpSpPr>
          <p:nvPr/>
        </p:nvGrpSpPr>
        <p:grpSpPr bwMode="auto">
          <a:xfrm>
            <a:off x="5575300" y="5740400"/>
            <a:ext cx="2743200" cy="274638"/>
            <a:chOff x="3648" y="3120"/>
            <a:chExt cx="1728" cy="312"/>
          </a:xfrm>
        </p:grpSpPr>
        <p:sp>
          <p:nvSpPr>
            <p:cNvPr id="66580" name="Rectangle 13"/>
            <p:cNvSpPr>
              <a:spLocks noChangeArrowheads="1"/>
            </p:cNvSpPr>
            <p:nvPr/>
          </p:nvSpPr>
          <p:spPr bwMode="auto">
            <a:xfrm>
              <a:off x="3648" y="3120"/>
              <a:ext cx="1728" cy="288"/>
            </a:xfrm>
            <a:prstGeom prst="rect">
              <a:avLst/>
            </a:prstGeom>
            <a:solidFill>
              <a:srgbClr val="FFFF99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6581" name="Rectangle 14"/>
            <p:cNvSpPr>
              <a:spLocks noChangeArrowheads="1"/>
            </p:cNvSpPr>
            <p:nvPr/>
          </p:nvSpPr>
          <p:spPr bwMode="auto">
            <a:xfrm>
              <a:off x="3696" y="3120"/>
              <a:ext cx="1680" cy="3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200">
                  <a:latin typeface="Times New Roman" pitchFamily="18" charset="0"/>
                  <a:cs typeface="Times New Roman" pitchFamily="18" charset="0"/>
                </a:rPr>
                <a:t>Memory for  variable T1</a:t>
              </a:r>
            </a:p>
          </p:txBody>
        </p:sp>
      </p:grpSp>
      <p:sp>
        <p:nvSpPr>
          <p:cNvPr id="66571" name="AutoShape 15"/>
          <p:cNvSpPr>
            <a:spLocks noChangeArrowheads="1"/>
          </p:cNvSpPr>
          <p:nvPr/>
        </p:nvSpPr>
        <p:spPr bwMode="auto">
          <a:xfrm>
            <a:off x="444500" y="1409700"/>
            <a:ext cx="304800" cy="1524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66572" name="Group 16"/>
          <p:cNvGrpSpPr>
            <a:grpSpLocks/>
          </p:cNvGrpSpPr>
          <p:nvPr/>
        </p:nvGrpSpPr>
        <p:grpSpPr bwMode="auto">
          <a:xfrm>
            <a:off x="5575300" y="5486400"/>
            <a:ext cx="2743200" cy="274638"/>
            <a:chOff x="3648" y="3120"/>
            <a:chExt cx="1728" cy="312"/>
          </a:xfrm>
        </p:grpSpPr>
        <p:sp>
          <p:nvSpPr>
            <p:cNvPr id="66578" name="Rectangle 17"/>
            <p:cNvSpPr>
              <a:spLocks noChangeArrowheads="1"/>
            </p:cNvSpPr>
            <p:nvPr/>
          </p:nvSpPr>
          <p:spPr bwMode="auto">
            <a:xfrm>
              <a:off x="3648" y="3120"/>
              <a:ext cx="1728" cy="288"/>
            </a:xfrm>
            <a:prstGeom prst="rect">
              <a:avLst/>
            </a:prstGeom>
            <a:solidFill>
              <a:srgbClr val="FFFF99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6579" name="Rectangle 18"/>
            <p:cNvSpPr>
              <a:spLocks noChangeArrowheads="1"/>
            </p:cNvSpPr>
            <p:nvPr/>
          </p:nvSpPr>
          <p:spPr bwMode="auto">
            <a:xfrm>
              <a:off x="3696" y="3120"/>
              <a:ext cx="1680" cy="3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200">
                  <a:latin typeface="Times New Roman" pitchFamily="18" charset="0"/>
                  <a:cs typeface="Times New Roman" pitchFamily="18" charset="0"/>
                </a:rPr>
                <a:t>Pointer to elements of A1</a:t>
              </a:r>
            </a:p>
          </p:txBody>
        </p:sp>
      </p:grpSp>
      <p:grpSp>
        <p:nvGrpSpPr>
          <p:cNvPr id="66573" name="Group 19"/>
          <p:cNvGrpSpPr>
            <a:grpSpLocks/>
          </p:cNvGrpSpPr>
          <p:nvPr/>
        </p:nvGrpSpPr>
        <p:grpSpPr bwMode="auto">
          <a:xfrm>
            <a:off x="5575300" y="5994400"/>
            <a:ext cx="2743200" cy="274638"/>
            <a:chOff x="3648" y="3120"/>
            <a:chExt cx="1728" cy="312"/>
          </a:xfrm>
        </p:grpSpPr>
        <p:sp>
          <p:nvSpPr>
            <p:cNvPr id="66576" name="Rectangle 20"/>
            <p:cNvSpPr>
              <a:spLocks noChangeArrowheads="1"/>
            </p:cNvSpPr>
            <p:nvPr/>
          </p:nvSpPr>
          <p:spPr bwMode="auto">
            <a:xfrm>
              <a:off x="3648" y="3120"/>
              <a:ext cx="1728" cy="288"/>
            </a:xfrm>
            <a:prstGeom prst="rect">
              <a:avLst/>
            </a:prstGeom>
            <a:solidFill>
              <a:srgbClr val="FFFF99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6577" name="Rectangle 21"/>
            <p:cNvSpPr>
              <a:spLocks noChangeArrowheads="1"/>
            </p:cNvSpPr>
            <p:nvPr/>
          </p:nvSpPr>
          <p:spPr bwMode="auto">
            <a:xfrm>
              <a:off x="3696" y="3120"/>
              <a:ext cx="1680" cy="3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200">
                  <a:latin typeface="Times New Roman" pitchFamily="18" charset="0"/>
                  <a:cs typeface="Times New Roman" pitchFamily="18" charset="0"/>
                </a:rPr>
                <a:t>Memory for  variable R1</a:t>
              </a:r>
            </a:p>
          </p:txBody>
        </p:sp>
      </p:grpSp>
      <p:sp>
        <p:nvSpPr>
          <p:cNvPr id="66574" name="AutoShape 22"/>
          <p:cNvSpPr>
            <a:spLocks noChangeArrowheads="1"/>
          </p:cNvSpPr>
          <p:nvPr/>
        </p:nvSpPr>
        <p:spPr bwMode="auto">
          <a:xfrm>
            <a:off x="5181600" y="5549900"/>
            <a:ext cx="304800" cy="1524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6575" name="Text Box 23"/>
          <p:cNvSpPr txBox="1">
            <a:spLocks noChangeArrowheads="1"/>
          </p:cNvSpPr>
          <p:nvPr/>
        </p:nvSpPr>
        <p:spPr bwMode="auto">
          <a:xfrm>
            <a:off x="8382000" y="5410200"/>
            <a:ext cx="762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000">
                <a:latin typeface="Times New Roman" pitchFamily="18" charset="0"/>
              </a:rPr>
              <a:t>Activation record for P0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Footer Placehold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pitchFamily="34" charset="0"/>
                <a:ea typeface="ＭＳ Ｐゴシック" pitchFamily="34" charset="-128"/>
              </a:rPr>
              <a:t>COP 4020 Programmin Language 1</a:t>
            </a:r>
          </a:p>
        </p:txBody>
      </p:sp>
      <p:sp>
        <p:nvSpPr>
          <p:cNvPr id="67586" name="Rectangle 2"/>
          <p:cNvSpPr>
            <a:spLocks noChangeArrowheads="1"/>
          </p:cNvSpPr>
          <p:nvPr/>
        </p:nvSpPr>
        <p:spPr bwMode="auto">
          <a:xfrm>
            <a:off x="5499100" y="838200"/>
            <a:ext cx="2895600" cy="5486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7587" name="Rectangle 3"/>
          <p:cNvSpPr>
            <a:spLocks noChangeArrowheads="1"/>
          </p:cNvSpPr>
          <p:nvPr/>
        </p:nvSpPr>
        <p:spPr bwMode="auto">
          <a:xfrm>
            <a:off x="304800" y="838200"/>
            <a:ext cx="4876800" cy="4724400"/>
          </a:xfrm>
          <a:prstGeom prst="rect">
            <a:avLst/>
          </a:prstGeom>
          <a:solidFill>
            <a:srgbClr val="FFFF99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7588" name="Rectangle 4"/>
          <p:cNvSpPr>
            <a:spLocks noChangeArrowheads="1"/>
          </p:cNvSpPr>
          <p:nvPr/>
        </p:nvSpPr>
        <p:spPr bwMode="auto">
          <a:xfrm>
            <a:off x="533400" y="1701800"/>
            <a:ext cx="4495800" cy="3251200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7589" name="Rectangle 5"/>
          <p:cNvSpPr>
            <a:spLocks noChangeArrowheads="1"/>
          </p:cNvSpPr>
          <p:nvPr/>
        </p:nvSpPr>
        <p:spPr bwMode="auto">
          <a:xfrm>
            <a:off x="762000" y="2743200"/>
            <a:ext cx="4191000" cy="1600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7590" name="Rectangle 6"/>
          <p:cNvSpPr>
            <a:spLocks noChangeArrowheads="1"/>
          </p:cNvSpPr>
          <p:nvPr/>
        </p:nvSpPr>
        <p:spPr bwMode="auto">
          <a:xfrm>
            <a:off x="304800" y="914400"/>
            <a:ext cx="4724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program P0;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var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R1, T1: real;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A1: array[0:5,0:20] of real;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 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procedure P1(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X: real;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var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T: real;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Y: array[0:5,0:20] of real;)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 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procedure P2;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var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	R2, T2: real;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	A2: array[0:5,0:20] of real;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begin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	R2 := 5;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	T2 := 25;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	P1(R2, T2, A2);  /*  calls P1 */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end;(* P2 *)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 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begin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P2;	     /* calls P2 */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end; (* P1 *)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 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begin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P1(R1, T1, A1);	   /* calls P1 */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end;(* program *)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67591" name="Text Box 7"/>
          <p:cNvSpPr txBox="1">
            <a:spLocks noChangeArrowheads="1"/>
          </p:cNvSpPr>
          <p:nvPr/>
        </p:nvSpPr>
        <p:spPr bwMode="auto">
          <a:xfrm>
            <a:off x="2133600" y="3810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Program</a:t>
            </a:r>
          </a:p>
        </p:txBody>
      </p:sp>
      <p:sp>
        <p:nvSpPr>
          <p:cNvPr id="67592" name="Text Box 8"/>
          <p:cNvSpPr txBox="1">
            <a:spLocks noChangeArrowheads="1"/>
          </p:cNvSpPr>
          <p:nvPr/>
        </p:nvSpPr>
        <p:spPr bwMode="auto">
          <a:xfrm>
            <a:off x="6489700" y="3810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Stack</a:t>
            </a:r>
          </a:p>
        </p:txBody>
      </p:sp>
      <p:grpSp>
        <p:nvGrpSpPr>
          <p:cNvPr id="67593" name="Group 9"/>
          <p:cNvGrpSpPr>
            <a:grpSpLocks/>
          </p:cNvGrpSpPr>
          <p:nvPr/>
        </p:nvGrpSpPr>
        <p:grpSpPr bwMode="auto">
          <a:xfrm>
            <a:off x="5575300" y="4775200"/>
            <a:ext cx="2743200" cy="457200"/>
            <a:chOff x="3648" y="3120"/>
            <a:chExt cx="1728" cy="288"/>
          </a:xfrm>
        </p:grpSpPr>
        <p:sp>
          <p:nvSpPr>
            <p:cNvPr id="67609" name="Rectangle 10"/>
            <p:cNvSpPr>
              <a:spLocks noChangeArrowheads="1"/>
            </p:cNvSpPr>
            <p:nvPr/>
          </p:nvSpPr>
          <p:spPr bwMode="auto">
            <a:xfrm>
              <a:off x="3648" y="3120"/>
              <a:ext cx="1728" cy="288"/>
            </a:xfrm>
            <a:prstGeom prst="rect">
              <a:avLst/>
            </a:prstGeom>
            <a:solidFill>
              <a:srgbClr val="FFFF99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7610" name="Rectangle 11"/>
            <p:cNvSpPr>
              <a:spLocks noChangeArrowheads="1"/>
            </p:cNvSpPr>
            <p:nvPr/>
          </p:nvSpPr>
          <p:spPr bwMode="auto">
            <a:xfrm>
              <a:off x="3696" y="3120"/>
              <a:ext cx="168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200">
                  <a:latin typeface="Times New Roman" pitchFamily="18" charset="0"/>
                  <a:cs typeface="Times New Roman" pitchFamily="18" charset="0"/>
                </a:rPr>
                <a:t>Working space for Procedure P0, the main program</a:t>
              </a:r>
            </a:p>
          </p:txBody>
        </p:sp>
      </p:grpSp>
      <p:grpSp>
        <p:nvGrpSpPr>
          <p:cNvPr id="67594" name="Group 12"/>
          <p:cNvGrpSpPr>
            <a:grpSpLocks/>
          </p:cNvGrpSpPr>
          <p:nvPr/>
        </p:nvGrpSpPr>
        <p:grpSpPr bwMode="auto">
          <a:xfrm>
            <a:off x="5575300" y="5740400"/>
            <a:ext cx="2743200" cy="274638"/>
            <a:chOff x="3648" y="3120"/>
            <a:chExt cx="1728" cy="312"/>
          </a:xfrm>
        </p:grpSpPr>
        <p:sp>
          <p:nvSpPr>
            <p:cNvPr id="67607" name="Rectangle 13"/>
            <p:cNvSpPr>
              <a:spLocks noChangeArrowheads="1"/>
            </p:cNvSpPr>
            <p:nvPr/>
          </p:nvSpPr>
          <p:spPr bwMode="auto">
            <a:xfrm>
              <a:off x="3648" y="3120"/>
              <a:ext cx="1728" cy="288"/>
            </a:xfrm>
            <a:prstGeom prst="rect">
              <a:avLst/>
            </a:prstGeom>
            <a:solidFill>
              <a:srgbClr val="FFFF99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7608" name="Rectangle 14"/>
            <p:cNvSpPr>
              <a:spLocks noChangeArrowheads="1"/>
            </p:cNvSpPr>
            <p:nvPr/>
          </p:nvSpPr>
          <p:spPr bwMode="auto">
            <a:xfrm>
              <a:off x="3696" y="3120"/>
              <a:ext cx="1680" cy="3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200">
                  <a:latin typeface="Times New Roman" pitchFamily="18" charset="0"/>
                  <a:cs typeface="Times New Roman" pitchFamily="18" charset="0"/>
                </a:rPr>
                <a:t>Memory for  variable T1</a:t>
              </a:r>
            </a:p>
          </p:txBody>
        </p:sp>
      </p:grpSp>
      <p:sp>
        <p:nvSpPr>
          <p:cNvPr id="67595" name="AutoShape 15"/>
          <p:cNvSpPr>
            <a:spLocks noChangeArrowheads="1"/>
          </p:cNvSpPr>
          <p:nvPr/>
        </p:nvSpPr>
        <p:spPr bwMode="auto">
          <a:xfrm>
            <a:off x="292100" y="1739900"/>
            <a:ext cx="304800" cy="1524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67596" name="Group 16"/>
          <p:cNvGrpSpPr>
            <a:grpSpLocks/>
          </p:cNvGrpSpPr>
          <p:nvPr/>
        </p:nvGrpSpPr>
        <p:grpSpPr bwMode="auto">
          <a:xfrm>
            <a:off x="5575300" y="5486400"/>
            <a:ext cx="2743200" cy="274638"/>
            <a:chOff x="3648" y="3120"/>
            <a:chExt cx="1728" cy="312"/>
          </a:xfrm>
        </p:grpSpPr>
        <p:sp>
          <p:nvSpPr>
            <p:cNvPr id="67605" name="Rectangle 17"/>
            <p:cNvSpPr>
              <a:spLocks noChangeArrowheads="1"/>
            </p:cNvSpPr>
            <p:nvPr/>
          </p:nvSpPr>
          <p:spPr bwMode="auto">
            <a:xfrm>
              <a:off x="3648" y="3120"/>
              <a:ext cx="1728" cy="288"/>
            </a:xfrm>
            <a:prstGeom prst="rect">
              <a:avLst/>
            </a:prstGeom>
            <a:solidFill>
              <a:srgbClr val="FFFF99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7606" name="Rectangle 18"/>
            <p:cNvSpPr>
              <a:spLocks noChangeArrowheads="1"/>
            </p:cNvSpPr>
            <p:nvPr/>
          </p:nvSpPr>
          <p:spPr bwMode="auto">
            <a:xfrm>
              <a:off x="3696" y="3120"/>
              <a:ext cx="1680" cy="3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200">
                  <a:latin typeface="Times New Roman" pitchFamily="18" charset="0"/>
                  <a:cs typeface="Times New Roman" pitchFamily="18" charset="0"/>
                </a:rPr>
                <a:t>Pointer to elements of A1</a:t>
              </a:r>
            </a:p>
          </p:txBody>
        </p:sp>
      </p:grpSp>
      <p:grpSp>
        <p:nvGrpSpPr>
          <p:cNvPr id="67597" name="Group 19"/>
          <p:cNvGrpSpPr>
            <a:grpSpLocks/>
          </p:cNvGrpSpPr>
          <p:nvPr/>
        </p:nvGrpSpPr>
        <p:grpSpPr bwMode="auto">
          <a:xfrm>
            <a:off x="5575300" y="5994400"/>
            <a:ext cx="2743200" cy="274638"/>
            <a:chOff x="3648" y="3120"/>
            <a:chExt cx="1728" cy="312"/>
          </a:xfrm>
        </p:grpSpPr>
        <p:sp>
          <p:nvSpPr>
            <p:cNvPr id="67603" name="Rectangle 20"/>
            <p:cNvSpPr>
              <a:spLocks noChangeArrowheads="1"/>
            </p:cNvSpPr>
            <p:nvPr/>
          </p:nvSpPr>
          <p:spPr bwMode="auto">
            <a:xfrm>
              <a:off x="3648" y="3120"/>
              <a:ext cx="1728" cy="288"/>
            </a:xfrm>
            <a:prstGeom prst="rect">
              <a:avLst/>
            </a:prstGeom>
            <a:solidFill>
              <a:srgbClr val="FFFF99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7604" name="Rectangle 21"/>
            <p:cNvSpPr>
              <a:spLocks noChangeArrowheads="1"/>
            </p:cNvSpPr>
            <p:nvPr/>
          </p:nvSpPr>
          <p:spPr bwMode="auto">
            <a:xfrm>
              <a:off x="3696" y="3120"/>
              <a:ext cx="1680" cy="3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200">
                  <a:latin typeface="Times New Roman" pitchFamily="18" charset="0"/>
                  <a:cs typeface="Times New Roman" pitchFamily="18" charset="0"/>
                </a:rPr>
                <a:t>Memory for  variable R1</a:t>
              </a:r>
            </a:p>
          </p:txBody>
        </p:sp>
      </p:grpSp>
      <p:sp>
        <p:nvSpPr>
          <p:cNvPr id="67598" name="AutoShape 22"/>
          <p:cNvSpPr>
            <a:spLocks noChangeArrowheads="1"/>
          </p:cNvSpPr>
          <p:nvPr/>
        </p:nvSpPr>
        <p:spPr bwMode="auto">
          <a:xfrm>
            <a:off x="5181600" y="5283200"/>
            <a:ext cx="304800" cy="1524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67599" name="Group 23"/>
          <p:cNvGrpSpPr>
            <a:grpSpLocks/>
          </p:cNvGrpSpPr>
          <p:nvPr/>
        </p:nvGrpSpPr>
        <p:grpSpPr bwMode="auto">
          <a:xfrm>
            <a:off x="5575300" y="5232400"/>
            <a:ext cx="2743200" cy="274638"/>
            <a:chOff x="3648" y="3120"/>
            <a:chExt cx="1728" cy="312"/>
          </a:xfrm>
        </p:grpSpPr>
        <p:sp>
          <p:nvSpPr>
            <p:cNvPr id="67601" name="Rectangle 24"/>
            <p:cNvSpPr>
              <a:spLocks noChangeArrowheads="1"/>
            </p:cNvSpPr>
            <p:nvPr/>
          </p:nvSpPr>
          <p:spPr bwMode="auto">
            <a:xfrm>
              <a:off x="3648" y="3120"/>
              <a:ext cx="1728" cy="288"/>
            </a:xfrm>
            <a:prstGeom prst="rect">
              <a:avLst/>
            </a:prstGeom>
            <a:solidFill>
              <a:srgbClr val="FFFF99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7602" name="Rectangle 25"/>
            <p:cNvSpPr>
              <a:spLocks noChangeArrowheads="1"/>
            </p:cNvSpPr>
            <p:nvPr/>
          </p:nvSpPr>
          <p:spPr bwMode="auto">
            <a:xfrm>
              <a:off x="3696" y="3120"/>
              <a:ext cx="1680" cy="3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200">
                  <a:latin typeface="Times New Roman" pitchFamily="18" charset="0"/>
                  <a:cs typeface="Times New Roman" pitchFamily="18" charset="0"/>
                </a:rPr>
                <a:t>Reference to procedure P1</a:t>
              </a:r>
            </a:p>
          </p:txBody>
        </p:sp>
      </p:grpSp>
      <p:sp>
        <p:nvSpPr>
          <p:cNvPr id="67600" name="Text Box 26"/>
          <p:cNvSpPr txBox="1">
            <a:spLocks noChangeArrowheads="1"/>
          </p:cNvSpPr>
          <p:nvPr/>
        </p:nvSpPr>
        <p:spPr bwMode="auto">
          <a:xfrm>
            <a:off x="8382000" y="5257800"/>
            <a:ext cx="762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000">
                <a:latin typeface="Times New Roman" pitchFamily="18" charset="0"/>
              </a:rPr>
              <a:t>Activation record for P0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Footer Placehold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pitchFamily="34" charset="0"/>
                <a:ea typeface="ＭＳ Ｐゴシック" pitchFamily="34" charset="-128"/>
              </a:rPr>
              <a:t>COP 4020 Programmin Language 1</a:t>
            </a:r>
          </a:p>
        </p:txBody>
      </p:sp>
      <p:sp>
        <p:nvSpPr>
          <p:cNvPr id="68610" name="Rectangle 2"/>
          <p:cNvSpPr>
            <a:spLocks noChangeArrowheads="1"/>
          </p:cNvSpPr>
          <p:nvPr/>
        </p:nvSpPr>
        <p:spPr bwMode="auto">
          <a:xfrm>
            <a:off x="5486400" y="838200"/>
            <a:ext cx="2895600" cy="5486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8611" name="Rectangle 3"/>
          <p:cNvSpPr>
            <a:spLocks noChangeArrowheads="1"/>
          </p:cNvSpPr>
          <p:nvPr/>
        </p:nvSpPr>
        <p:spPr bwMode="auto">
          <a:xfrm>
            <a:off x="304800" y="838200"/>
            <a:ext cx="4876800" cy="4724400"/>
          </a:xfrm>
          <a:prstGeom prst="rect">
            <a:avLst/>
          </a:prstGeom>
          <a:solidFill>
            <a:srgbClr val="FFFF99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8612" name="Rectangle 4"/>
          <p:cNvSpPr>
            <a:spLocks noChangeArrowheads="1"/>
          </p:cNvSpPr>
          <p:nvPr/>
        </p:nvSpPr>
        <p:spPr bwMode="auto">
          <a:xfrm>
            <a:off x="533400" y="1701800"/>
            <a:ext cx="4495800" cy="3251200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8613" name="Rectangle 5"/>
          <p:cNvSpPr>
            <a:spLocks noChangeArrowheads="1"/>
          </p:cNvSpPr>
          <p:nvPr/>
        </p:nvSpPr>
        <p:spPr bwMode="auto">
          <a:xfrm>
            <a:off x="762000" y="2743200"/>
            <a:ext cx="4191000" cy="1600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8614" name="Rectangle 6"/>
          <p:cNvSpPr>
            <a:spLocks noChangeArrowheads="1"/>
          </p:cNvSpPr>
          <p:nvPr/>
        </p:nvSpPr>
        <p:spPr bwMode="auto">
          <a:xfrm>
            <a:off x="304800" y="914400"/>
            <a:ext cx="4724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program P0;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var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R1, T1: real;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A1: array[0:5,0:20] of real;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 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procedure P1(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X: real;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var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T: real;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Y: array[0:5,0:20] of real;)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 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procedure P2;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var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	R2, T2: real;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	A2: array[0:5,0:20] of real;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begin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	R2 := 5;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	T2 := 25;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	P1(R2, T2, A2);  /*  calls P1 */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end;(* P2 *)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 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begin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P2;	     /* calls P2 */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end; (* P1 *)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 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begin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P1(R1, T1, A1);	   /* calls P1 */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end;(* program *)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68615" name="Text Box 7"/>
          <p:cNvSpPr txBox="1">
            <a:spLocks noChangeArrowheads="1"/>
          </p:cNvSpPr>
          <p:nvPr/>
        </p:nvSpPr>
        <p:spPr bwMode="auto">
          <a:xfrm>
            <a:off x="2133600" y="3810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Program</a:t>
            </a:r>
          </a:p>
        </p:txBody>
      </p:sp>
      <p:sp>
        <p:nvSpPr>
          <p:cNvPr id="68616" name="Text Box 8"/>
          <p:cNvSpPr txBox="1">
            <a:spLocks noChangeArrowheads="1"/>
          </p:cNvSpPr>
          <p:nvPr/>
        </p:nvSpPr>
        <p:spPr bwMode="auto">
          <a:xfrm>
            <a:off x="6477000" y="3810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Stack</a:t>
            </a:r>
          </a:p>
        </p:txBody>
      </p:sp>
      <p:grpSp>
        <p:nvGrpSpPr>
          <p:cNvPr id="68617" name="Group 9"/>
          <p:cNvGrpSpPr>
            <a:grpSpLocks/>
          </p:cNvGrpSpPr>
          <p:nvPr/>
        </p:nvGrpSpPr>
        <p:grpSpPr bwMode="auto">
          <a:xfrm>
            <a:off x="5562600" y="4775200"/>
            <a:ext cx="2743200" cy="457200"/>
            <a:chOff x="3648" y="3120"/>
            <a:chExt cx="1728" cy="288"/>
          </a:xfrm>
        </p:grpSpPr>
        <p:sp>
          <p:nvSpPr>
            <p:cNvPr id="68636" name="Rectangle 10"/>
            <p:cNvSpPr>
              <a:spLocks noChangeArrowheads="1"/>
            </p:cNvSpPr>
            <p:nvPr/>
          </p:nvSpPr>
          <p:spPr bwMode="auto">
            <a:xfrm>
              <a:off x="3648" y="3120"/>
              <a:ext cx="1728" cy="288"/>
            </a:xfrm>
            <a:prstGeom prst="rect">
              <a:avLst/>
            </a:prstGeom>
            <a:solidFill>
              <a:srgbClr val="FFFF99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8637" name="Rectangle 11"/>
            <p:cNvSpPr>
              <a:spLocks noChangeArrowheads="1"/>
            </p:cNvSpPr>
            <p:nvPr/>
          </p:nvSpPr>
          <p:spPr bwMode="auto">
            <a:xfrm>
              <a:off x="3696" y="3120"/>
              <a:ext cx="168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200">
                  <a:latin typeface="Times New Roman" pitchFamily="18" charset="0"/>
                  <a:cs typeface="Times New Roman" pitchFamily="18" charset="0"/>
                </a:rPr>
                <a:t>Working space for Procedure P0, the main program</a:t>
              </a:r>
            </a:p>
          </p:txBody>
        </p:sp>
      </p:grpSp>
      <p:grpSp>
        <p:nvGrpSpPr>
          <p:cNvPr id="68618" name="Group 12"/>
          <p:cNvGrpSpPr>
            <a:grpSpLocks/>
          </p:cNvGrpSpPr>
          <p:nvPr/>
        </p:nvGrpSpPr>
        <p:grpSpPr bwMode="auto">
          <a:xfrm>
            <a:off x="5562600" y="5740400"/>
            <a:ext cx="2743200" cy="274638"/>
            <a:chOff x="3648" y="3120"/>
            <a:chExt cx="1728" cy="312"/>
          </a:xfrm>
        </p:grpSpPr>
        <p:sp>
          <p:nvSpPr>
            <p:cNvPr id="68634" name="Rectangle 13"/>
            <p:cNvSpPr>
              <a:spLocks noChangeArrowheads="1"/>
            </p:cNvSpPr>
            <p:nvPr/>
          </p:nvSpPr>
          <p:spPr bwMode="auto">
            <a:xfrm>
              <a:off x="3648" y="3120"/>
              <a:ext cx="1728" cy="288"/>
            </a:xfrm>
            <a:prstGeom prst="rect">
              <a:avLst/>
            </a:prstGeom>
            <a:solidFill>
              <a:srgbClr val="FFFF99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8635" name="Rectangle 14"/>
            <p:cNvSpPr>
              <a:spLocks noChangeArrowheads="1"/>
            </p:cNvSpPr>
            <p:nvPr/>
          </p:nvSpPr>
          <p:spPr bwMode="auto">
            <a:xfrm>
              <a:off x="3696" y="3120"/>
              <a:ext cx="1680" cy="3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200">
                  <a:latin typeface="Times New Roman" pitchFamily="18" charset="0"/>
                  <a:cs typeface="Times New Roman" pitchFamily="18" charset="0"/>
                </a:rPr>
                <a:t>Memory for  variable T1</a:t>
              </a:r>
            </a:p>
          </p:txBody>
        </p:sp>
      </p:grpSp>
      <p:sp>
        <p:nvSpPr>
          <p:cNvPr id="68619" name="AutoShape 15"/>
          <p:cNvSpPr>
            <a:spLocks noChangeArrowheads="1"/>
          </p:cNvSpPr>
          <p:nvPr/>
        </p:nvSpPr>
        <p:spPr bwMode="auto">
          <a:xfrm>
            <a:off x="508000" y="5219700"/>
            <a:ext cx="304800" cy="1524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68620" name="Group 16"/>
          <p:cNvGrpSpPr>
            <a:grpSpLocks/>
          </p:cNvGrpSpPr>
          <p:nvPr/>
        </p:nvGrpSpPr>
        <p:grpSpPr bwMode="auto">
          <a:xfrm>
            <a:off x="5562600" y="5486400"/>
            <a:ext cx="2743200" cy="274638"/>
            <a:chOff x="3648" y="3120"/>
            <a:chExt cx="1728" cy="312"/>
          </a:xfrm>
        </p:grpSpPr>
        <p:sp>
          <p:nvSpPr>
            <p:cNvPr id="68632" name="Rectangle 17"/>
            <p:cNvSpPr>
              <a:spLocks noChangeArrowheads="1"/>
            </p:cNvSpPr>
            <p:nvPr/>
          </p:nvSpPr>
          <p:spPr bwMode="auto">
            <a:xfrm>
              <a:off x="3648" y="3120"/>
              <a:ext cx="1728" cy="288"/>
            </a:xfrm>
            <a:prstGeom prst="rect">
              <a:avLst/>
            </a:prstGeom>
            <a:solidFill>
              <a:srgbClr val="FFFF99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8633" name="Rectangle 18"/>
            <p:cNvSpPr>
              <a:spLocks noChangeArrowheads="1"/>
            </p:cNvSpPr>
            <p:nvPr/>
          </p:nvSpPr>
          <p:spPr bwMode="auto">
            <a:xfrm>
              <a:off x="3696" y="3120"/>
              <a:ext cx="1680" cy="3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200">
                  <a:latin typeface="Times New Roman" pitchFamily="18" charset="0"/>
                  <a:cs typeface="Times New Roman" pitchFamily="18" charset="0"/>
                </a:rPr>
                <a:t>Pointer to elements of A1</a:t>
              </a:r>
            </a:p>
          </p:txBody>
        </p:sp>
      </p:grpSp>
      <p:grpSp>
        <p:nvGrpSpPr>
          <p:cNvPr id="68621" name="Group 19"/>
          <p:cNvGrpSpPr>
            <a:grpSpLocks/>
          </p:cNvGrpSpPr>
          <p:nvPr/>
        </p:nvGrpSpPr>
        <p:grpSpPr bwMode="auto">
          <a:xfrm>
            <a:off x="5562600" y="5994400"/>
            <a:ext cx="2743200" cy="274638"/>
            <a:chOff x="3648" y="3120"/>
            <a:chExt cx="1728" cy="312"/>
          </a:xfrm>
        </p:grpSpPr>
        <p:sp>
          <p:nvSpPr>
            <p:cNvPr id="68630" name="Rectangle 20"/>
            <p:cNvSpPr>
              <a:spLocks noChangeArrowheads="1"/>
            </p:cNvSpPr>
            <p:nvPr/>
          </p:nvSpPr>
          <p:spPr bwMode="auto">
            <a:xfrm>
              <a:off x="3648" y="3120"/>
              <a:ext cx="1728" cy="288"/>
            </a:xfrm>
            <a:prstGeom prst="rect">
              <a:avLst/>
            </a:prstGeom>
            <a:solidFill>
              <a:srgbClr val="FFFF99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8631" name="Rectangle 21"/>
            <p:cNvSpPr>
              <a:spLocks noChangeArrowheads="1"/>
            </p:cNvSpPr>
            <p:nvPr/>
          </p:nvSpPr>
          <p:spPr bwMode="auto">
            <a:xfrm>
              <a:off x="3696" y="3120"/>
              <a:ext cx="1680" cy="3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200">
                  <a:latin typeface="Times New Roman" pitchFamily="18" charset="0"/>
                  <a:cs typeface="Times New Roman" pitchFamily="18" charset="0"/>
                </a:rPr>
                <a:t>Memory for  variable R1</a:t>
              </a:r>
            </a:p>
          </p:txBody>
        </p:sp>
      </p:grpSp>
      <p:grpSp>
        <p:nvGrpSpPr>
          <p:cNvPr id="68622" name="Group 22"/>
          <p:cNvGrpSpPr>
            <a:grpSpLocks/>
          </p:cNvGrpSpPr>
          <p:nvPr/>
        </p:nvGrpSpPr>
        <p:grpSpPr bwMode="auto">
          <a:xfrm>
            <a:off x="5562600" y="5232400"/>
            <a:ext cx="2743200" cy="274638"/>
            <a:chOff x="3648" y="3120"/>
            <a:chExt cx="1728" cy="312"/>
          </a:xfrm>
        </p:grpSpPr>
        <p:sp>
          <p:nvSpPr>
            <p:cNvPr id="68628" name="Rectangle 23"/>
            <p:cNvSpPr>
              <a:spLocks noChangeArrowheads="1"/>
            </p:cNvSpPr>
            <p:nvPr/>
          </p:nvSpPr>
          <p:spPr bwMode="auto">
            <a:xfrm>
              <a:off x="3648" y="3120"/>
              <a:ext cx="1728" cy="288"/>
            </a:xfrm>
            <a:prstGeom prst="rect">
              <a:avLst/>
            </a:prstGeom>
            <a:solidFill>
              <a:srgbClr val="FFFF99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8629" name="Rectangle 24"/>
            <p:cNvSpPr>
              <a:spLocks noChangeArrowheads="1"/>
            </p:cNvSpPr>
            <p:nvPr/>
          </p:nvSpPr>
          <p:spPr bwMode="auto">
            <a:xfrm>
              <a:off x="3696" y="3120"/>
              <a:ext cx="1680" cy="3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200">
                  <a:latin typeface="Times New Roman" pitchFamily="18" charset="0"/>
                  <a:cs typeface="Times New Roman" pitchFamily="18" charset="0"/>
                </a:rPr>
                <a:t>Reference to procedure P1</a:t>
              </a:r>
            </a:p>
          </p:txBody>
        </p:sp>
      </p:grpSp>
      <p:grpSp>
        <p:nvGrpSpPr>
          <p:cNvPr id="68623" name="Group 25"/>
          <p:cNvGrpSpPr>
            <a:grpSpLocks/>
          </p:cNvGrpSpPr>
          <p:nvPr/>
        </p:nvGrpSpPr>
        <p:grpSpPr bwMode="auto">
          <a:xfrm>
            <a:off x="5562600" y="4241800"/>
            <a:ext cx="2743200" cy="457200"/>
            <a:chOff x="3648" y="2515"/>
            <a:chExt cx="1728" cy="288"/>
          </a:xfrm>
        </p:grpSpPr>
        <p:sp>
          <p:nvSpPr>
            <p:cNvPr id="68626" name="Rectangle 26"/>
            <p:cNvSpPr>
              <a:spLocks noChangeArrowheads="1"/>
            </p:cNvSpPr>
            <p:nvPr/>
          </p:nvSpPr>
          <p:spPr bwMode="auto">
            <a:xfrm>
              <a:off x="3648" y="2515"/>
              <a:ext cx="1728" cy="288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8627" name="Rectangle 27"/>
            <p:cNvSpPr>
              <a:spLocks noChangeArrowheads="1"/>
            </p:cNvSpPr>
            <p:nvPr/>
          </p:nvSpPr>
          <p:spPr bwMode="auto">
            <a:xfrm>
              <a:off x="3696" y="2571"/>
              <a:ext cx="1680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200">
                  <a:latin typeface="Times New Roman" pitchFamily="18" charset="0"/>
                  <a:cs typeface="Times New Roman" pitchFamily="18" charset="0"/>
                </a:rPr>
                <a:t>Working space for Procedure P1</a:t>
              </a:r>
            </a:p>
          </p:txBody>
        </p:sp>
      </p:grpSp>
      <p:sp>
        <p:nvSpPr>
          <p:cNvPr id="68624" name="Text Box 28"/>
          <p:cNvSpPr txBox="1">
            <a:spLocks noChangeArrowheads="1"/>
          </p:cNvSpPr>
          <p:nvPr/>
        </p:nvSpPr>
        <p:spPr bwMode="auto">
          <a:xfrm>
            <a:off x="8382000" y="5241925"/>
            <a:ext cx="762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000">
                <a:latin typeface="Times New Roman" pitchFamily="18" charset="0"/>
              </a:rPr>
              <a:t>Activation record for P0</a:t>
            </a:r>
          </a:p>
        </p:txBody>
      </p:sp>
      <p:sp>
        <p:nvSpPr>
          <p:cNvPr id="68625" name="Text Box 29"/>
          <p:cNvSpPr txBox="1">
            <a:spLocks noChangeArrowheads="1"/>
          </p:cNvSpPr>
          <p:nvPr/>
        </p:nvSpPr>
        <p:spPr bwMode="auto">
          <a:xfrm>
            <a:off x="8382000" y="4203700"/>
            <a:ext cx="762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000">
                <a:latin typeface="Times New Roman" pitchFamily="18" charset="0"/>
              </a:rPr>
              <a:t>Activation record for P1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Footer Placehold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pitchFamily="34" charset="0"/>
                <a:ea typeface="ＭＳ Ｐゴシック" pitchFamily="34" charset="-128"/>
              </a:rPr>
              <a:t>COP 4020 Programmin Language 1</a:t>
            </a:r>
          </a:p>
        </p:txBody>
      </p:sp>
      <p:sp>
        <p:nvSpPr>
          <p:cNvPr id="69634" name="Rectangle 2"/>
          <p:cNvSpPr>
            <a:spLocks noChangeArrowheads="1"/>
          </p:cNvSpPr>
          <p:nvPr/>
        </p:nvSpPr>
        <p:spPr bwMode="auto">
          <a:xfrm>
            <a:off x="5499100" y="838200"/>
            <a:ext cx="2895600" cy="5486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9635" name="Rectangle 3"/>
          <p:cNvSpPr>
            <a:spLocks noChangeArrowheads="1"/>
          </p:cNvSpPr>
          <p:nvPr/>
        </p:nvSpPr>
        <p:spPr bwMode="auto">
          <a:xfrm>
            <a:off x="304800" y="838200"/>
            <a:ext cx="4876800" cy="4724400"/>
          </a:xfrm>
          <a:prstGeom prst="rect">
            <a:avLst/>
          </a:prstGeom>
          <a:solidFill>
            <a:srgbClr val="FFFF99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9636" name="Rectangle 4"/>
          <p:cNvSpPr>
            <a:spLocks noChangeArrowheads="1"/>
          </p:cNvSpPr>
          <p:nvPr/>
        </p:nvSpPr>
        <p:spPr bwMode="auto">
          <a:xfrm>
            <a:off x="533400" y="1701800"/>
            <a:ext cx="4495800" cy="3251200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9637" name="Rectangle 5"/>
          <p:cNvSpPr>
            <a:spLocks noChangeArrowheads="1"/>
          </p:cNvSpPr>
          <p:nvPr/>
        </p:nvSpPr>
        <p:spPr bwMode="auto">
          <a:xfrm>
            <a:off x="762000" y="2743200"/>
            <a:ext cx="4191000" cy="1600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9638" name="Rectangle 6"/>
          <p:cNvSpPr>
            <a:spLocks noChangeArrowheads="1"/>
          </p:cNvSpPr>
          <p:nvPr/>
        </p:nvSpPr>
        <p:spPr bwMode="auto">
          <a:xfrm>
            <a:off x="304800" y="914400"/>
            <a:ext cx="4724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program P0;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var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R1, T1: real;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A1: array[0:5,0:20] of real;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 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procedure P1(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X: real;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var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T: real;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Y: array[0:5,0:20] of real;)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 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procedure P2;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var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	R2, T2: real;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	A2: array[0:5,0:20] of real;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begin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	R2 := 5;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	T2 := 25;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	P1(R2, T2, A2);  /*  calls P1 */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end;(* P2 *)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 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begin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P2;	     /* calls P2 */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end; (* P1 *)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 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begin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P1(R1, T1, A1);	   /* calls P1 */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end;(* program *)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69639" name="Text Box 7"/>
          <p:cNvSpPr txBox="1">
            <a:spLocks noChangeArrowheads="1"/>
          </p:cNvSpPr>
          <p:nvPr/>
        </p:nvSpPr>
        <p:spPr bwMode="auto">
          <a:xfrm>
            <a:off x="2133600" y="3810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Program</a:t>
            </a:r>
          </a:p>
        </p:txBody>
      </p:sp>
      <p:sp>
        <p:nvSpPr>
          <p:cNvPr id="69640" name="Text Box 8"/>
          <p:cNvSpPr txBox="1">
            <a:spLocks noChangeArrowheads="1"/>
          </p:cNvSpPr>
          <p:nvPr/>
        </p:nvSpPr>
        <p:spPr bwMode="auto">
          <a:xfrm>
            <a:off x="6489700" y="3810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Stack</a:t>
            </a:r>
          </a:p>
        </p:txBody>
      </p:sp>
      <p:grpSp>
        <p:nvGrpSpPr>
          <p:cNvPr id="69641" name="Group 9"/>
          <p:cNvGrpSpPr>
            <a:grpSpLocks/>
          </p:cNvGrpSpPr>
          <p:nvPr/>
        </p:nvGrpSpPr>
        <p:grpSpPr bwMode="auto">
          <a:xfrm>
            <a:off x="5575300" y="4775200"/>
            <a:ext cx="2743200" cy="457200"/>
            <a:chOff x="3648" y="3120"/>
            <a:chExt cx="1728" cy="288"/>
          </a:xfrm>
        </p:grpSpPr>
        <p:sp>
          <p:nvSpPr>
            <p:cNvPr id="69664" name="Rectangle 10"/>
            <p:cNvSpPr>
              <a:spLocks noChangeArrowheads="1"/>
            </p:cNvSpPr>
            <p:nvPr/>
          </p:nvSpPr>
          <p:spPr bwMode="auto">
            <a:xfrm>
              <a:off x="3648" y="3120"/>
              <a:ext cx="1728" cy="288"/>
            </a:xfrm>
            <a:prstGeom prst="rect">
              <a:avLst/>
            </a:prstGeom>
            <a:solidFill>
              <a:srgbClr val="FFFF99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9665" name="Rectangle 11"/>
            <p:cNvSpPr>
              <a:spLocks noChangeArrowheads="1"/>
            </p:cNvSpPr>
            <p:nvPr/>
          </p:nvSpPr>
          <p:spPr bwMode="auto">
            <a:xfrm>
              <a:off x="3696" y="3120"/>
              <a:ext cx="168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200">
                  <a:latin typeface="Times New Roman" pitchFamily="18" charset="0"/>
                  <a:cs typeface="Times New Roman" pitchFamily="18" charset="0"/>
                </a:rPr>
                <a:t>Working space for Procedure P0, the main program</a:t>
              </a:r>
            </a:p>
          </p:txBody>
        </p:sp>
      </p:grpSp>
      <p:grpSp>
        <p:nvGrpSpPr>
          <p:cNvPr id="69642" name="Group 12"/>
          <p:cNvGrpSpPr>
            <a:grpSpLocks/>
          </p:cNvGrpSpPr>
          <p:nvPr/>
        </p:nvGrpSpPr>
        <p:grpSpPr bwMode="auto">
          <a:xfrm>
            <a:off x="5575300" y="5740400"/>
            <a:ext cx="2743200" cy="274638"/>
            <a:chOff x="3648" y="3120"/>
            <a:chExt cx="1728" cy="312"/>
          </a:xfrm>
        </p:grpSpPr>
        <p:sp>
          <p:nvSpPr>
            <p:cNvPr id="69662" name="Rectangle 13"/>
            <p:cNvSpPr>
              <a:spLocks noChangeArrowheads="1"/>
            </p:cNvSpPr>
            <p:nvPr/>
          </p:nvSpPr>
          <p:spPr bwMode="auto">
            <a:xfrm>
              <a:off x="3648" y="3120"/>
              <a:ext cx="1728" cy="288"/>
            </a:xfrm>
            <a:prstGeom prst="rect">
              <a:avLst/>
            </a:prstGeom>
            <a:solidFill>
              <a:srgbClr val="FFFF99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9663" name="Rectangle 14"/>
            <p:cNvSpPr>
              <a:spLocks noChangeArrowheads="1"/>
            </p:cNvSpPr>
            <p:nvPr/>
          </p:nvSpPr>
          <p:spPr bwMode="auto">
            <a:xfrm>
              <a:off x="3696" y="3120"/>
              <a:ext cx="1680" cy="3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200">
                  <a:latin typeface="Times New Roman" pitchFamily="18" charset="0"/>
                  <a:cs typeface="Times New Roman" pitchFamily="18" charset="0"/>
                </a:rPr>
                <a:t>Memory for  variable T1</a:t>
              </a:r>
            </a:p>
          </p:txBody>
        </p:sp>
      </p:grpSp>
      <p:sp>
        <p:nvSpPr>
          <p:cNvPr id="69643" name="AutoShape 15"/>
          <p:cNvSpPr>
            <a:spLocks noChangeArrowheads="1"/>
          </p:cNvSpPr>
          <p:nvPr/>
        </p:nvSpPr>
        <p:spPr bwMode="auto">
          <a:xfrm>
            <a:off x="508000" y="1854200"/>
            <a:ext cx="304800" cy="1524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69644" name="Group 16"/>
          <p:cNvGrpSpPr>
            <a:grpSpLocks/>
          </p:cNvGrpSpPr>
          <p:nvPr/>
        </p:nvGrpSpPr>
        <p:grpSpPr bwMode="auto">
          <a:xfrm>
            <a:off x="5575300" y="5486400"/>
            <a:ext cx="2743200" cy="274638"/>
            <a:chOff x="3648" y="3120"/>
            <a:chExt cx="1728" cy="312"/>
          </a:xfrm>
        </p:grpSpPr>
        <p:sp>
          <p:nvSpPr>
            <p:cNvPr id="69660" name="Rectangle 17"/>
            <p:cNvSpPr>
              <a:spLocks noChangeArrowheads="1"/>
            </p:cNvSpPr>
            <p:nvPr/>
          </p:nvSpPr>
          <p:spPr bwMode="auto">
            <a:xfrm>
              <a:off x="3648" y="3120"/>
              <a:ext cx="1728" cy="288"/>
            </a:xfrm>
            <a:prstGeom prst="rect">
              <a:avLst/>
            </a:prstGeom>
            <a:solidFill>
              <a:srgbClr val="FFFF99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9661" name="Rectangle 18"/>
            <p:cNvSpPr>
              <a:spLocks noChangeArrowheads="1"/>
            </p:cNvSpPr>
            <p:nvPr/>
          </p:nvSpPr>
          <p:spPr bwMode="auto">
            <a:xfrm>
              <a:off x="3696" y="3120"/>
              <a:ext cx="1680" cy="3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200">
                  <a:latin typeface="Times New Roman" pitchFamily="18" charset="0"/>
                  <a:cs typeface="Times New Roman" pitchFamily="18" charset="0"/>
                </a:rPr>
                <a:t>Pointer to elements of A1</a:t>
              </a:r>
            </a:p>
          </p:txBody>
        </p:sp>
      </p:grpSp>
      <p:grpSp>
        <p:nvGrpSpPr>
          <p:cNvPr id="69645" name="Group 19"/>
          <p:cNvGrpSpPr>
            <a:grpSpLocks/>
          </p:cNvGrpSpPr>
          <p:nvPr/>
        </p:nvGrpSpPr>
        <p:grpSpPr bwMode="auto">
          <a:xfrm>
            <a:off x="5575300" y="5994400"/>
            <a:ext cx="2743200" cy="274638"/>
            <a:chOff x="3648" y="3120"/>
            <a:chExt cx="1728" cy="312"/>
          </a:xfrm>
        </p:grpSpPr>
        <p:sp>
          <p:nvSpPr>
            <p:cNvPr id="69658" name="Rectangle 20"/>
            <p:cNvSpPr>
              <a:spLocks noChangeArrowheads="1"/>
            </p:cNvSpPr>
            <p:nvPr/>
          </p:nvSpPr>
          <p:spPr bwMode="auto">
            <a:xfrm>
              <a:off x="3648" y="3120"/>
              <a:ext cx="1728" cy="288"/>
            </a:xfrm>
            <a:prstGeom prst="rect">
              <a:avLst/>
            </a:prstGeom>
            <a:solidFill>
              <a:srgbClr val="FFFF99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9659" name="Rectangle 21"/>
            <p:cNvSpPr>
              <a:spLocks noChangeArrowheads="1"/>
            </p:cNvSpPr>
            <p:nvPr/>
          </p:nvSpPr>
          <p:spPr bwMode="auto">
            <a:xfrm>
              <a:off x="3696" y="3120"/>
              <a:ext cx="1680" cy="3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200">
                  <a:latin typeface="Times New Roman" pitchFamily="18" charset="0"/>
                  <a:cs typeface="Times New Roman" pitchFamily="18" charset="0"/>
                </a:rPr>
                <a:t>Memory for  variable R1</a:t>
              </a:r>
            </a:p>
          </p:txBody>
        </p:sp>
      </p:grpSp>
      <p:grpSp>
        <p:nvGrpSpPr>
          <p:cNvPr id="69646" name="Group 22"/>
          <p:cNvGrpSpPr>
            <a:grpSpLocks/>
          </p:cNvGrpSpPr>
          <p:nvPr/>
        </p:nvGrpSpPr>
        <p:grpSpPr bwMode="auto">
          <a:xfrm>
            <a:off x="5575300" y="5232400"/>
            <a:ext cx="2743200" cy="274638"/>
            <a:chOff x="3648" y="3120"/>
            <a:chExt cx="1728" cy="312"/>
          </a:xfrm>
        </p:grpSpPr>
        <p:sp>
          <p:nvSpPr>
            <p:cNvPr id="69656" name="Rectangle 23"/>
            <p:cNvSpPr>
              <a:spLocks noChangeArrowheads="1"/>
            </p:cNvSpPr>
            <p:nvPr/>
          </p:nvSpPr>
          <p:spPr bwMode="auto">
            <a:xfrm>
              <a:off x="3648" y="3120"/>
              <a:ext cx="1728" cy="288"/>
            </a:xfrm>
            <a:prstGeom prst="rect">
              <a:avLst/>
            </a:prstGeom>
            <a:solidFill>
              <a:srgbClr val="FFFF99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9657" name="Rectangle 24"/>
            <p:cNvSpPr>
              <a:spLocks noChangeArrowheads="1"/>
            </p:cNvSpPr>
            <p:nvPr/>
          </p:nvSpPr>
          <p:spPr bwMode="auto">
            <a:xfrm>
              <a:off x="3696" y="3120"/>
              <a:ext cx="1680" cy="3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200">
                  <a:latin typeface="Times New Roman" pitchFamily="18" charset="0"/>
                  <a:cs typeface="Times New Roman" pitchFamily="18" charset="0"/>
                </a:rPr>
                <a:t>Reference to procedure P1</a:t>
              </a:r>
            </a:p>
          </p:txBody>
        </p:sp>
      </p:grpSp>
      <p:grpSp>
        <p:nvGrpSpPr>
          <p:cNvPr id="69647" name="Group 25"/>
          <p:cNvGrpSpPr>
            <a:grpSpLocks/>
          </p:cNvGrpSpPr>
          <p:nvPr/>
        </p:nvGrpSpPr>
        <p:grpSpPr bwMode="auto">
          <a:xfrm>
            <a:off x="5575300" y="3987800"/>
            <a:ext cx="2743200" cy="457200"/>
            <a:chOff x="3648" y="2515"/>
            <a:chExt cx="1728" cy="288"/>
          </a:xfrm>
        </p:grpSpPr>
        <p:sp>
          <p:nvSpPr>
            <p:cNvPr id="69654" name="Rectangle 26"/>
            <p:cNvSpPr>
              <a:spLocks noChangeArrowheads="1"/>
            </p:cNvSpPr>
            <p:nvPr/>
          </p:nvSpPr>
          <p:spPr bwMode="auto">
            <a:xfrm>
              <a:off x="3648" y="2515"/>
              <a:ext cx="1728" cy="288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9655" name="Rectangle 27"/>
            <p:cNvSpPr>
              <a:spLocks noChangeArrowheads="1"/>
            </p:cNvSpPr>
            <p:nvPr/>
          </p:nvSpPr>
          <p:spPr bwMode="auto">
            <a:xfrm>
              <a:off x="3696" y="2571"/>
              <a:ext cx="1680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200">
                  <a:latin typeface="Times New Roman" pitchFamily="18" charset="0"/>
                  <a:cs typeface="Times New Roman" pitchFamily="18" charset="0"/>
                </a:rPr>
                <a:t>Working space for Procedure P1</a:t>
              </a:r>
            </a:p>
          </p:txBody>
        </p:sp>
      </p:grpSp>
      <p:grpSp>
        <p:nvGrpSpPr>
          <p:cNvPr id="69648" name="Group 28"/>
          <p:cNvGrpSpPr>
            <a:grpSpLocks/>
          </p:cNvGrpSpPr>
          <p:nvPr/>
        </p:nvGrpSpPr>
        <p:grpSpPr bwMode="auto">
          <a:xfrm>
            <a:off x="5575300" y="4445000"/>
            <a:ext cx="2743200" cy="274638"/>
            <a:chOff x="3648" y="2800"/>
            <a:chExt cx="1728" cy="173"/>
          </a:xfrm>
        </p:grpSpPr>
        <p:sp>
          <p:nvSpPr>
            <p:cNvPr id="69652" name="Rectangle 29"/>
            <p:cNvSpPr>
              <a:spLocks noChangeArrowheads="1"/>
            </p:cNvSpPr>
            <p:nvPr/>
          </p:nvSpPr>
          <p:spPr bwMode="auto">
            <a:xfrm>
              <a:off x="3648" y="2800"/>
              <a:ext cx="1728" cy="160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9653" name="Rectangle 30"/>
            <p:cNvSpPr>
              <a:spLocks noChangeArrowheads="1"/>
            </p:cNvSpPr>
            <p:nvPr/>
          </p:nvSpPr>
          <p:spPr bwMode="auto">
            <a:xfrm>
              <a:off x="3696" y="2800"/>
              <a:ext cx="1680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200">
                  <a:latin typeface="Times New Roman" pitchFamily="18" charset="0"/>
                  <a:cs typeface="Times New Roman" pitchFamily="18" charset="0"/>
                </a:rPr>
                <a:t>Memory for  variable X</a:t>
              </a:r>
            </a:p>
          </p:txBody>
        </p:sp>
      </p:grpSp>
      <p:sp>
        <p:nvSpPr>
          <p:cNvPr id="69649" name="AutoShape 31"/>
          <p:cNvSpPr>
            <a:spLocks noChangeArrowheads="1"/>
          </p:cNvSpPr>
          <p:nvPr/>
        </p:nvSpPr>
        <p:spPr bwMode="auto">
          <a:xfrm>
            <a:off x="5181600" y="4495800"/>
            <a:ext cx="304800" cy="1524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9650" name="Text Box 32"/>
          <p:cNvSpPr txBox="1">
            <a:spLocks noChangeArrowheads="1"/>
          </p:cNvSpPr>
          <p:nvPr/>
        </p:nvSpPr>
        <p:spPr bwMode="auto">
          <a:xfrm>
            <a:off x="8382000" y="5241925"/>
            <a:ext cx="762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000">
                <a:latin typeface="Times New Roman" pitchFamily="18" charset="0"/>
              </a:rPr>
              <a:t>Activation record for P0</a:t>
            </a:r>
          </a:p>
        </p:txBody>
      </p:sp>
      <p:sp>
        <p:nvSpPr>
          <p:cNvPr id="69651" name="Text Box 33"/>
          <p:cNvSpPr txBox="1">
            <a:spLocks noChangeArrowheads="1"/>
          </p:cNvSpPr>
          <p:nvPr/>
        </p:nvSpPr>
        <p:spPr bwMode="auto">
          <a:xfrm>
            <a:off x="8382000" y="4076700"/>
            <a:ext cx="762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000">
                <a:latin typeface="Times New Roman" pitchFamily="18" charset="0"/>
              </a:rPr>
              <a:t>Activation record for P1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Footer Placehold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pitchFamily="34" charset="0"/>
                <a:ea typeface="ＭＳ Ｐゴシック" pitchFamily="34" charset="-128"/>
              </a:rPr>
              <a:t>COP 4020 Programmin Language 1</a:t>
            </a:r>
          </a:p>
        </p:txBody>
      </p:sp>
      <p:sp>
        <p:nvSpPr>
          <p:cNvPr id="70658" name="Rectangle 2"/>
          <p:cNvSpPr>
            <a:spLocks noChangeArrowheads="1"/>
          </p:cNvSpPr>
          <p:nvPr/>
        </p:nvSpPr>
        <p:spPr bwMode="auto">
          <a:xfrm>
            <a:off x="5499100" y="838200"/>
            <a:ext cx="2895600" cy="5486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0659" name="Rectangle 3"/>
          <p:cNvSpPr>
            <a:spLocks noChangeArrowheads="1"/>
          </p:cNvSpPr>
          <p:nvPr/>
        </p:nvSpPr>
        <p:spPr bwMode="auto">
          <a:xfrm>
            <a:off x="304800" y="838200"/>
            <a:ext cx="4876800" cy="4724400"/>
          </a:xfrm>
          <a:prstGeom prst="rect">
            <a:avLst/>
          </a:prstGeom>
          <a:solidFill>
            <a:srgbClr val="FFFF99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0660" name="Rectangle 4"/>
          <p:cNvSpPr>
            <a:spLocks noChangeArrowheads="1"/>
          </p:cNvSpPr>
          <p:nvPr/>
        </p:nvSpPr>
        <p:spPr bwMode="auto">
          <a:xfrm>
            <a:off x="533400" y="1701800"/>
            <a:ext cx="4495800" cy="3251200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0661" name="Rectangle 5"/>
          <p:cNvSpPr>
            <a:spLocks noChangeArrowheads="1"/>
          </p:cNvSpPr>
          <p:nvPr/>
        </p:nvSpPr>
        <p:spPr bwMode="auto">
          <a:xfrm>
            <a:off x="762000" y="2743200"/>
            <a:ext cx="4191000" cy="1600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0662" name="Rectangle 6"/>
          <p:cNvSpPr>
            <a:spLocks noChangeArrowheads="1"/>
          </p:cNvSpPr>
          <p:nvPr/>
        </p:nvSpPr>
        <p:spPr bwMode="auto">
          <a:xfrm>
            <a:off x="304800" y="914400"/>
            <a:ext cx="4724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program P0;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var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R1, T1: real;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A1: array[0:5,0:20] of real;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 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procedure P1(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X: real;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var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T: real;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Y: array[0:5,0:20] of real;)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 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procedure P2;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var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	R2, T2: real;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	A2: array[0:5,0:20] of real;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begin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	R2 := 5;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	T2 := 25;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	P1(R2, T2, A2);  /* calls P1 */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end;(* P2 *)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 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begin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P2;	     /* calls P2 */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end; (* P1 *)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 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begin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P1(R1, T1, A1);	   /* calls P1 */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end;(* program *)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70663" name="Text Box 7"/>
          <p:cNvSpPr txBox="1">
            <a:spLocks noChangeArrowheads="1"/>
          </p:cNvSpPr>
          <p:nvPr/>
        </p:nvSpPr>
        <p:spPr bwMode="auto">
          <a:xfrm>
            <a:off x="2133600" y="3810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Program</a:t>
            </a:r>
          </a:p>
        </p:txBody>
      </p:sp>
      <p:sp>
        <p:nvSpPr>
          <p:cNvPr id="70664" name="Text Box 8"/>
          <p:cNvSpPr txBox="1">
            <a:spLocks noChangeArrowheads="1"/>
          </p:cNvSpPr>
          <p:nvPr/>
        </p:nvSpPr>
        <p:spPr bwMode="auto">
          <a:xfrm>
            <a:off x="6489700" y="3810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Stack</a:t>
            </a:r>
          </a:p>
        </p:txBody>
      </p:sp>
      <p:grpSp>
        <p:nvGrpSpPr>
          <p:cNvPr id="70665" name="Group 9"/>
          <p:cNvGrpSpPr>
            <a:grpSpLocks/>
          </p:cNvGrpSpPr>
          <p:nvPr/>
        </p:nvGrpSpPr>
        <p:grpSpPr bwMode="auto">
          <a:xfrm>
            <a:off x="5575300" y="4775200"/>
            <a:ext cx="2743200" cy="457200"/>
            <a:chOff x="3648" y="3120"/>
            <a:chExt cx="1728" cy="288"/>
          </a:xfrm>
        </p:grpSpPr>
        <p:sp>
          <p:nvSpPr>
            <p:cNvPr id="70691" name="Rectangle 10"/>
            <p:cNvSpPr>
              <a:spLocks noChangeArrowheads="1"/>
            </p:cNvSpPr>
            <p:nvPr/>
          </p:nvSpPr>
          <p:spPr bwMode="auto">
            <a:xfrm>
              <a:off x="3648" y="3120"/>
              <a:ext cx="1728" cy="288"/>
            </a:xfrm>
            <a:prstGeom prst="rect">
              <a:avLst/>
            </a:prstGeom>
            <a:solidFill>
              <a:srgbClr val="FFFF99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0692" name="Rectangle 11"/>
            <p:cNvSpPr>
              <a:spLocks noChangeArrowheads="1"/>
            </p:cNvSpPr>
            <p:nvPr/>
          </p:nvSpPr>
          <p:spPr bwMode="auto">
            <a:xfrm>
              <a:off x="3696" y="3120"/>
              <a:ext cx="168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200">
                  <a:latin typeface="Times New Roman" pitchFamily="18" charset="0"/>
                  <a:cs typeface="Times New Roman" pitchFamily="18" charset="0"/>
                </a:rPr>
                <a:t>Working space for Procedure P0, the main program</a:t>
              </a:r>
            </a:p>
          </p:txBody>
        </p:sp>
      </p:grpSp>
      <p:grpSp>
        <p:nvGrpSpPr>
          <p:cNvPr id="70666" name="Group 12"/>
          <p:cNvGrpSpPr>
            <a:grpSpLocks/>
          </p:cNvGrpSpPr>
          <p:nvPr/>
        </p:nvGrpSpPr>
        <p:grpSpPr bwMode="auto">
          <a:xfrm>
            <a:off x="5575300" y="5740400"/>
            <a:ext cx="2743200" cy="274638"/>
            <a:chOff x="3648" y="3120"/>
            <a:chExt cx="1728" cy="312"/>
          </a:xfrm>
        </p:grpSpPr>
        <p:sp>
          <p:nvSpPr>
            <p:cNvPr id="70689" name="Rectangle 13"/>
            <p:cNvSpPr>
              <a:spLocks noChangeArrowheads="1"/>
            </p:cNvSpPr>
            <p:nvPr/>
          </p:nvSpPr>
          <p:spPr bwMode="auto">
            <a:xfrm>
              <a:off x="3648" y="3120"/>
              <a:ext cx="1728" cy="288"/>
            </a:xfrm>
            <a:prstGeom prst="rect">
              <a:avLst/>
            </a:prstGeom>
            <a:solidFill>
              <a:srgbClr val="FFFF99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0690" name="Rectangle 14"/>
            <p:cNvSpPr>
              <a:spLocks noChangeArrowheads="1"/>
            </p:cNvSpPr>
            <p:nvPr/>
          </p:nvSpPr>
          <p:spPr bwMode="auto">
            <a:xfrm>
              <a:off x="3696" y="3120"/>
              <a:ext cx="1680" cy="3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200">
                  <a:latin typeface="Times New Roman" pitchFamily="18" charset="0"/>
                  <a:cs typeface="Times New Roman" pitchFamily="18" charset="0"/>
                </a:rPr>
                <a:t>Memory for  variable T1</a:t>
              </a:r>
            </a:p>
          </p:txBody>
        </p:sp>
      </p:grpSp>
      <p:sp>
        <p:nvSpPr>
          <p:cNvPr id="70667" name="AutoShape 15"/>
          <p:cNvSpPr>
            <a:spLocks noChangeArrowheads="1"/>
          </p:cNvSpPr>
          <p:nvPr/>
        </p:nvSpPr>
        <p:spPr bwMode="auto">
          <a:xfrm>
            <a:off x="508000" y="2324100"/>
            <a:ext cx="304800" cy="1524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70668" name="Group 16"/>
          <p:cNvGrpSpPr>
            <a:grpSpLocks/>
          </p:cNvGrpSpPr>
          <p:nvPr/>
        </p:nvGrpSpPr>
        <p:grpSpPr bwMode="auto">
          <a:xfrm>
            <a:off x="5575300" y="5486400"/>
            <a:ext cx="2743200" cy="274638"/>
            <a:chOff x="3648" y="3120"/>
            <a:chExt cx="1728" cy="312"/>
          </a:xfrm>
        </p:grpSpPr>
        <p:sp>
          <p:nvSpPr>
            <p:cNvPr id="70687" name="Rectangle 17"/>
            <p:cNvSpPr>
              <a:spLocks noChangeArrowheads="1"/>
            </p:cNvSpPr>
            <p:nvPr/>
          </p:nvSpPr>
          <p:spPr bwMode="auto">
            <a:xfrm>
              <a:off x="3648" y="3120"/>
              <a:ext cx="1728" cy="288"/>
            </a:xfrm>
            <a:prstGeom prst="rect">
              <a:avLst/>
            </a:prstGeom>
            <a:solidFill>
              <a:srgbClr val="FFFF99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0688" name="Rectangle 18"/>
            <p:cNvSpPr>
              <a:spLocks noChangeArrowheads="1"/>
            </p:cNvSpPr>
            <p:nvPr/>
          </p:nvSpPr>
          <p:spPr bwMode="auto">
            <a:xfrm>
              <a:off x="3696" y="3120"/>
              <a:ext cx="1680" cy="3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200">
                  <a:latin typeface="Times New Roman" pitchFamily="18" charset="0"/>
                  <a:cs typeface="Times New Roman" pitchFamily="18" charset="0"/>
                </a:rPr>
                <a:t>Pointer to elements of A1</a:t>
              </a:r>
            </a:p>
          </p:txBody>
        </p:sp>
      </p:grpSp>
      <p:grpSp>
        <p:nvGrpSpPr>
          <p:cNvPr id="70669" name="Group 19"/>
          <p:cNvGrpSpPr>
            <a:grpSpLocks/>
          </p:cNvGrpSpPr>
          <p:nvPr/>
        </p:nvGrpSpPr>
        <p:grpSpPr bwMode="auto">
          <a:xfrm>
            <a:off x="5575300" y="5994400"/>
            <a:ext cx="2743200" cy="274638"/>
            <a:chOff x="3648" y="3120"/>
            <a:chExt cx="1728" cy="312"/>
          </a:xfrm>
        </p:grpSpPr>
        <p:sp>
          <p:nvSpPr>
            <p:cNvPr id="70685" name="Rectangle 20"/>
            <p:cNvSpPr>
              <a:spLocks noChangeArrowheads="1"/>
            </p:cNvSpPr>
            <p:nvPr/>
          </p:nvSpPr>
          <p:spPr bwMode="auto">
            <a:xfrm>
              <a:off x="3648" y="3120"/>
              <a:ext cx="1728" cy="288"/>
            </a:xfrm>
            <a:prstGeom prst="rect">
              <a:avLst/>
            </a:prstGeom>
            <a:solidFill>
              <a:srgbClr val="FFFF99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0686" name="Rectangle 21"/>
            <p:cNvSpPr>
              <a:spLocks noChangeArrowheads="1"/>
            </p:cNvSpPr>
            <p:nvPr/>
          </p:nvSpPr>
          <p:spPr bwMode="auto">
            <a:xfrm>
              <a:off x="3696" y="3120"/>
              <a:ext cx="1680" cy="3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200">
                  <a:latin typeface="Times New Roman" pitchFamily="18" charset="0"/>
                  <a:cs typeface="Times New Roman" pitchFamily="18" charset="0"/>
                </a:rPr>
                <a:t>Memory for  variable R1</a:t>
              </a:r>
            </a:p>
          </p:txBody>
        </p:sp>
      </p:grpSp>
      <p:grpSp>
        <p:nvGrpSpPr>
          <p:cNvPr id="70670" name="Group 22"/>
          <p:cNvGrpSpPr>
            <a:grpSpLocks/>
          </p:cNvGrpSpPr>
          <p:nvPr/>
        </p:nvGrpSpPr>
        <p:grpSpPr bwMode="auto">
          <a:xfrm>
            <a:off x="5575300" y="5232400"/>
            <a:ext cx="2743200" cy="274638"/>
            <a:chOff x="3648" y="3120"/>
            <a:chExt cx="1728" cy="312"/>
          </a:xfrm>
        </p:grpSpPr>
        <p:sp>
          <p:nvSpPr>
            <p:cNvPr id="70683" name="Rectangle 23"/>
            <p:cNvSpPr>
              <a:spLocks noChangeArrowheads="1"/>
            </p:cNvSpPr>
            <p:nvPr/>
          </p:nvSpPr>
          <p:spPr bwMode="auto">
            <a:xfrm>
              <a:off x="3648" y="3120"/>
              <a:ext cx="1728" cy="288"/>
            </a:xfrm>
            <a:prstGeom prst="rect">
              <a:avLst/>
            </a:prstGeom>
            <a:solidFill>
              <a:srgbClr val="FFFF99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0684" name="Rectangle 24"/>
            <p:cNvSpPr>
              <a:spLocks noChangeArrowheads="1"/>
            </p:cNvSpPr>
            <p:nvPr/>
          </p:nvSpPr>
          <p:spPr bwMode="auto">
            <a:xfrm>
              <a:off x="3696" y="3120"/>
              <a:ext cx="1680" cy="3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200">
                  <a:latin typeface="Times New Roman" pitchFamily="18" charset="0"/>
                  <a:cs typeface="Times New Roman" pitchFamily="18" charset="0"/>
                </a:rPr>
                <a:t>Reference to procedure P1</a:t>
              </a:r>
            </a:p>
          </p:txBody>
        </p:sp>
      </p:grpSp>
      <p:grpSp>
        <p:nvGrpSpPr>
          <p:cNvPr id="70671" name="Group 25"/>
          <p:cNvGrpSpPr>
            <a:grpSpLocks/>
          </p:cNvGrpSpPr>
          <p:nvPr/>
        </p:nvGrpSpPr>
        <p:grpSpPr bwMode="auto">
          <a:xfrm>
            <a:off x="5575300" y="3746500"/>
            <a:ext cx="2743200" cy="457200"/>
            <a:chOff x="3648" y="2515"/>
            <a:chExt cx="1728" cy="288"/>
          </a:xfrm>
        </p:grpSpPr>
        <p:sp>
          <p:nvSpPr>
            <p:cNvPr id="70681" name="Rectangle 26"/>
            <p:cNvSpPr>
              <a:spLocks noChangeArrowheads="1"/>
            </p:cNvSpPr>
            <p:nvPr/>
          </p:nvSpPr>
          <p:spPr bwMode="auto">
            <a:xfrm>
              <a:off x="3648" y="2515"/>
              <a:ext cx="1728" cy="288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0682" name="Rectangle 27"/>
            <p:cNvSpPr>
              <a:spLocks noChangeArrowheads="1"/>
            </p:cNvSpPr>
            <p:nvPr/>
          </p:nvSpPr>
          <p:spPr bwMode="auto">
            <a:xfrm>
              <a:off x="3696" y="2571"/>
              <a:ext cx="1680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200">
                  <a:latin typeface="Times New Roman" pitchFamily="18" charset="0"/>
                  <a:cs typeface="Times New Roman" pitchFamily="18" charset="0"/>
                </a:rPr>
                <a:t>Working space for Procedure P1</a:t>
              </a:r>
            </a:p>
          </p:txBody>
        </p:sp>
      </p:grpSp>
      <p:grpSp>
        <p:nvGrpSpPr>
          <p:cNvPr id="70672" name="Group 28"/>
          <p:cNvGrpSpPr>
            <a:grpSpLocks/>
          </p:cNvGrpSpPr>
          <p:nvPr/>
        </p:nvGrpSpPr>
        <p:grpSpPr bwMode="auto">
          <a:xfrm>
            <a:off x="5575300" y="4449763"/>
            <a:ext cx="2743200" cy="274637"/>
            <a:chOff x="3648" y="2800"/>
            <a:chExt cx="1728" cy="173"/>
          </a:xfrm>
        </p:grpSpPr>
        <p:sp>
          <p:nvSpPr>
            <p:cNvPr id="70679" name="Rectangle 29"/>
            <p:cNvSpPr>
              <a:spLocks noChangeArrowheads="1"/>
            </p:cNvSpPr>
            <p:nvPr/>
          </p:nvSpPr>
          <p:spPr bwMode="auto">
            <a:xfrm>
              <a:off x="3648" y="2800"/>
              <a:ext cx="1728" cy="160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0680" name="Rectangle 30"/>
            <p:cNvSpPr>
              <a:spLocks noChangeArrowheads="1"/>
            </p:cNvSpPr>
            <p:nvPr/>
          </p:nvSpPr>
          <p:spPr bwMode="auto">
            <a:xfrm>
              <a:off x="3696" y="2800"/>
              <a:ext cx="1680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200">
                  <a:latin typeface="Times New Roman" pitchFamily="18" charset="0"/>
                  <a:cs typeface="Times New Roman" pitchFamily="18" charset="0"/>
                </a:rPr>
                <a:t>Memory for  variable X</a:t>
              </a:r>
            </a:p>
          </p:txBody>
        </p:sp>
      </p:grpSp>
      <p:grpSp>
        <p:nvGrpSpPr>
          <p:cNvPr id="70673" name="Group 31"/>
          <p:cNvGrpSpPr>
            <a:grpSpLocks/>
          </p:cNvGrpSpPr>
          <p:nvPr/>
        </p:nvGrpSpPr>
        <p:grpSpPr bwMode="auto">
          <a:xfrm>
            <a:off x="5575300" y="4195763"/>
            <a:ext cx="2743200" cy="274637"/>
            <a:chOff x="3648" y="2800"/>
            <a:chExt cx="1728" cy="173"/>
          </a:xfrm>
        </p:grpSpPr>
        <p:sp>
          <p:nvSpPr>
            <p:cNvPr id="70677" name="Rectangle 32"/>
            <p:cNvSpPr>
              <a:spLocks noChangeArrowheads="1"/>
            </p:cNvSpPr>
            <p:nvPr/>
          </p:nvSpPr>
          <p:spPr bwMode="auto">
            <a:xfrm>
              <a:off x="3648" y="2800"/>
              <a:ext cx="1728" cy="160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0678" name="Rectangle 33"/>
            <p:cNvSpPr>
              <a:spLocks noChangeArrowheads="1"/>
            </p:cNvSpPr>
            <p:nvPr/>
          </p:nvSpPr>
          <p:spPr bwMode="auto">
            <a:xfrm>
              <a:off x="3696" y="2800"/>
              <a:ext cx="1680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200">
                  <a:latin typeface="Times New Roman" pitchFamily="18" charset="0"/>
                  <a:cs typeface="Times New Roman" pitchFamily="18" charset="0"/>
                </a:rPr>
                <a:t>Pointer to variable T1</a:t>
              </a:r>
            </a:p>
          </p:txBody>
        </p:sp>
      </p:grpSp>
      <p:sp>
        <p:nvSpPr>
          <p:cNvPr id="70674" name="AutoShape 34"/>
          <p:cNvSpPr>
            <a:spLocks noChangeArrowheads="1"/>
          </p:cNvSpPr>
          <p:nvPr/>
        </p:nvSpPr>
        <p:spPr bwMode="auto">
          <a:xfrm>
            <a:off x="5181600" y="4267200"/>
            <a:ext cx="304800" cy="1524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0675" name="Text Box 35"/>
          <p:cNvSpPr txBox="1">
            <a:spLocks noChangeArrowheads="1"/>
          </p:cNvSpPr>
          <p:nvPr/>
        </p:nvSpPr>
        <p:spPr bwMode="auto">
          <a:xfrm>
            <a:off x="8382000" y="5241925"/>
            <a:ext cx="762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000">
                <a:latin typeface="Times New Roman" pitchFamily="18" charset="0"/>
              </a:rPr>
              <a:t>Activation record for P0</a:t>
            </a:r>
          </a:p>
        </p:txBody>
      </p:sp>
      <p:sp>
        <p:nvSpPr>
          <p:cNvPr id="70676" name="Text Box 36"/>
          <p:cNvSpPr txBox="1">
            <a:spLocks noChangeArrowheads="1"/>
          </p:cNvSpPr>
          <p:nvPr/>
        </p:nvSpPr>
        <p:spPr bwMode="auto">
          <a:xfrm>
            <a:off x="8382000" y="3962400"/>
            <a:ext cx="762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000">
                <a:latin typeface="Times New Roman" pitchFamily="18" charset="0"/>
              </a:rPr>
              <a:t>Activation record for P1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Footer Placehold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pitchFamily="34" charset="0"/>
                <a:ea typeface="ＭＳ Ｐゴシック" pitchFamily="34" charset="-128"/>
              </a:rPr>
              <a:t>COP 4020 Programmin Language 1</a:t>
            </a:r>
          </a:p>
        </p:txBody>
      </p:sp>
      <p:sp>
        <p:nvSpPr>
          <p:cNvPr id="71682" name="Rectangle 2"/>
          <p:cNvSpPr>
            <a:spLocks noChangeArrowheads="1"/>
          </p:cNvSpPr>
          <p:nvPr/>
        </p:nvSpPr>
        <p:spPr bwMode="auto">
          <a:xfrm>
            <a:off x="5499100" y="838200"/>
            <a:ext cx="2895600" cy="5486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683" name="Rectangle 3"/>
          <p:cNvSpPr>
            <a:spLocks noChangeArrowheads="1"/>
          </p:cNvSpPr>
          <p:nvPr/>
        </p:nvSpPr>
        <p:spPr bwMode="auto">
          <a:xfrm>
            <a:off x="304800" y="838200"/>
            <a:ext cx="4876800" cy="4724400"/>
          </a:xfrm>
          <a:prstGeom prst="rect">
            <a:avLst/>
          </a:prstGeom>
          <a:solidFill>
            <a:srgbClr val="FFFF99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684" name="Rectangle 4"/>
          <p:cNvSpPr>
            <a:spLocks noChangeArrowheads="1"/>
          </p:cNvSpPr>
          <p:nvPr/>
        </p:nvSpPr>
        <p:spPr bwMode="auto">
          <a:xfrm>
            <a:off x="533400" y="1701800"/>
            <a:ext cx="4495800" cy="3251200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685" name="Rectangle 5"/>
          <p:cNvSpPr>
            <a:spLocks noChangeArrowheads="1"/>
          </p:cNvSpPr>
          <p:nvPr/>
        </p:nvSpPr>
        <p:spPr bwMode="auto">
          <a:xfrm>
            <a:off x="762000" y="2743200"/>
            <a:ext cx="4191000" cy="1600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686" name="Rectangle 6"/>
          <p:cNvSpPr>
            <a:spLocks noChangeArrowheads="1"/>
          </p:cNvSpPr>
          <p:nvPr/>
        </p:nvSpPr>
        <p:spPr bwMode="auto">
          <a:xfrm>
            <a:off x="304800" y="914400"/>
            <a:ext cx="4724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program P0;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var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R1, T1: real;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A1: array[0:5,0:20] of real;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 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procedure P1(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X: real;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var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T: real;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Y: array[0:5,0:20] of real;)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 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procedure P2;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var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	R2, T2: real;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	A2: array[0:5,0:20] of real;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begin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	R2 := 5;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	T2 := 25;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	P1(R2, T2, A2);  /* calls P1 */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end;(* P2 *)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 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begin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P2;	     /* calls P2 */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end; (* P1 *)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 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begin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P1(R1, T1, A1);	  /* calls P1 */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end;(* program *)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71687" name="Text Box 7"/>
          <p:cNvSpPr txBox="1">
            <a:spLocks noChangeArrowheads="1"/>
          </p:cNvSpPr>
          <p:nvPr/>
        </p:nvSpPr>
        <p:spPr bwMode="auto">
          <a:xfrm>
            <a:off x="2133600" y="3810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Program</a:t>
            </a:r>
          </a:p>
        </p:txBody>
      </p:sp>
      <p:sp>
        <p:nvSpPr>
          <p:cNvPr id="71688" name="Text Box 8"/>
          <p:cNvSpPr txBox="1">
            <a:spLocks noChangeArrowheads="1"/>
          </p:cNvSpPr>
          <p:nvPr/>
        </p:nvSpPr>
        <p:spPr bwMode="auto">
          <a:xfrm>
            <a:off x="6489700" y="3810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Stack</a:t>
            </a:r>
          </a:p>
        </p:txBody>
      </p:sp>
      <p:grpSp>
        <p:nvGrpSpPr>
          <p:cNvPr id="71689" name="Group 9"/>
          <p:cNvGrpSpPr>
            <a:grpSpLocks/>
          </p:cNvGrpSpPr>
          <p:nvPr/>
        </p:nvGrpSpPr>
        <p:grpSpPr bwMode="auto">
          <a:xfrm>
            <a:off x="5575300" y="4775200"/>
            <a:ext cx="2743200" cy="457200"/>
            <a:chOff x="3648" y="3120"/>
            <a:chExt cx="1728" cy="288"/>
          </a:xfrm>
        </p:grpSpPr>
        <p:sp>
          <p:nvSpPr>
            <p:cNvPr id="71718" name="Rectangle 10"/>
            <p:cNvSpPr>
              <a:spLocks noChangeArrowheads="1"/>
            </p:cNvSpPr>
            <p:nvPr/>
          </p:nvSpPr>
          <p:spPr bwMode="auto">
            <a:xfrm>
              <a:off x="3648" y="3120"/>
              <a:ext cx="1728" cy="288"/>
            </a:xfrm>
            <a:prstGeom prst="rect">
              <a:avLst/>
            </a:prstGeom>
            <a:solidFill>
              <a:srgbClr val="FFFF99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9" name="Rectangle 11"/>
            <p:cNvSpPr>
              <a:spLocks noChangeArrowheads="1"/>
            </p:cNvSpPr>
            <p:nvPr/>
          </p:nvSpPr>
          <p:spPr bwMode="auto">
            <a:xfrm>
              <a:off x="3696" y="3120"/>
              <a:ext cx="168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200">
                  <a:latin typeface="Times New Roman" pitchFamily="18" charset="0"/>
                  <a:cs typeface="Times New Roman" pitchFamily="18" charset="0"/>
                </a:rPr>
                <a:t>Working space for Procedure P0, the main program</a:t>
              </a:r>
            </a:p>
          </p:txBody>
        </p:sp>
      </p:grpSp>
      <p:grpSp>
        <p:nvGrpSpPr>
          <p:cNvPr id="71690" name="Group 12"/>
          <p:cNvGrpSpPr>
            <a:grpSpLocks/>
          </p:cNvGrpSpPr>
          <p:nvPr/>
        </p:nvGrpSpPr>
        <p:grpSpPr bwMode="auto">
          <a:xfrm>
            <a:off x="5575300" y="5740400"/>
            <a:ext cx="2743200" cy="274638"/>
            <a:chOff x="3648" y="3120"/>
            <a:chExt cx="1728" cy="312"/>
          </a:xfrm>
        </p:grpSpPr>
        <p:sp>
          <p:nvSpPr>
            <p:cNvPr id="71716" name="Rectangle 13"/>
            <p:cNvSpPr>
              <a:spLocks noChangeArrowheads="1"/>
            </p:cNvSpPr>
            <p:nvPr/>
          </p:nvSpPr>
          <p:spPr bwMode="auto">
            <a:xfrm>
              <a:off x="3648" y="3120"/>
              <a:ext cx="1728" cy="288"/>
            </a:xfrm>
            <a:prstGeom prst="rect">
              <a:avLst/>
            </a:prstGeom>
            <a:solidFill>
              <a:srgbClr val="FFFF99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7" name="Rectangle 14"/>
            <p:cNvSpPr>
              <a:spLocks noChangeArrowheads="1"/>
            </p:cNvSpPr>
            <p:nvPr/>
          </p:nvSpPr>
          <p:spPr bwMode="auto">
            <a:xfrm>
              <a:off x="3696" y="3120"/>
              <a:ext cx="1680" cy="3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200">
                  <a:latin typeface="Times New Roman" pitchFamily="18" charset="0"/>
                  <a:cs typeface="Times New Roman" pitchFamily="18" charset="0"/>
                </a:rPr>
                <a:t>Memory for  variable T1</a:t>
              </a:r>
            </a:p>
          </p:txBody>
        </p:sp>
      </p:grpSp>
      <p:sp>
        <p:nvSpPr>
          <p:cNvPr id="71691" name="AutoShape 15"/>
          <p:cNvSpPr>
            <a:spLocks noChangeArrowheads="1"/>
          </p:cNvSpPr>
          <p:nvPr/>
        </p:nvSpPr>
        <p:spPr bwMode="auto">
          <a:xfrm>
            <a:off x="508000" y="2476500"/>
            <a:ext cx="304800" cy="1524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71692" name="Group 16"/>
          <p:cNvGrpSpPr>
            <a:grpSpLocks/>
          </p:cNvGrpSpPr>
          <p:nvPr/>
        </p:nvGrpSpPr>
        <p:grpSpPr bwMode="auto">
          <a:xfrm>
            <a:off x="5575300" y="5486400"/>
            <a:ext cx="2743200" cy="274638"/>
            <a:chOff x="3648" y="3120"/>
            <a:chExt cx="1728" cy="312"/>
          </a:xfrm>
        </p:grpSpPr>
        <p:sp>
          <p:nvSpPr>
            <p:cNvPr id="71714" name="Rectangle 17"/>
            <p:cNvSpPr>
              <a:spLocks noChangeArrowheads="1"/>
            </p:cNvSpPr>
            <p:nvPr/>
          </p:nvSpPr>
          <p:spPr bwMode="auto">
            <a:xfrm>
              <a:off x="3648" y="3120"/>
              <a:ext cx="1728" cy="288"/>
            </a:xfrm>
            <a:prstGeom prst="rect">
              <a:avLst/>
            </a:prstGeom>
            <a:solidFill>
              <a:srgbClr val="FFFF99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5" name="Rectangle 18"/>
            <p:cNvSpPr>
              <a:spLocks noChangeArrowheads="1"/>
            </p:cNvSpPr>
            <p:nvPr/>
          </p:nvSpPr>
          <p:spPr bwMode="auto">
            <a:xfrm>
              <a:off x="3696" y="3120"/>
              <a:ext cx="1680" cy="3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200">
                  <a:latin typeface="Times New Roman" pitchFamily="18" charset="0"/>
                  <a:cs typeface="Times New Roman" pitchFamily="18" charset="0"/>
                </a:rPr>
                <a:t>Pointer to elements of A1</a:t>
              </a:r>
            </a:p>
          </p:txBody>
        </p:sp>
      </p:grpSp>
      <p:grpSp>
        <p:nvGrpSpPr>
          <p:cNvPr id="71693" name="Group 19"/>
          <p:cNvGrpSpPr>
            <a:grpSpLocks/>
          </p:cNvGrpSpPr>
          <p:nvPr/>
        </p:nvGrpSpPr>
        <p:grpSpPr bwMode="auto">
          <a:xfrm>
            <a:off x="5575300" y="5994400"/>
            <a:ext cx="2743200" cy="274638"/>
            <a:chOff x="3648" y="3120"/>
            <a:chExt cx="1728" cy="312"/>
          </a:xfrm>
        </p:grpSpPr>
        <p:sp>
          <p:nvSpPr>
            <p:cNvPr id="71712" name="Rectangle 20"/>
            <p:cNvSpPr>
              <a:spLocks noChangeArrowheads="1"/>
            </p:cNvSpPr>
            <p:nvPr/>
          </p:nvSpPr>
          <p:spPr bwMode="auto">
            <a:xfrm>
              <a:off x="3648" y="3120"/>
              <a:ext cx="1728" cy="288"/>
            </a:xfrm>
            <a:prstGeom prst="rect">
              <a:avLst/>
            </a:prstGeom>
            <a:solidFill>
              <a:srgbClr val="FFFF99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3" name="Rectangle 21"/>
            <p:cNvSpPr>
              <a:spLocks noChangeArrowheads="1"/>
            </p:cNvSpPr>
            <p:nvPr/>
          </p:nvSpPr>
          <p:spPr bwMode="auto">
            <a:xfrm>
              <a:off x="3696" y="3120"/>
              <a:ext cx="1680" cy="3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200">
                  <a:latin typeface="Times New Roman" pitchFamily="18" charset="0"/>
                  <a:cs typeface="Times New Roman" pitchFamily="18" charset="0"/>
                </a:rPr>
                <a:t>Memory for  variable R1</a:t>
              </a:r>
            </a:p>
          </p:txBody>
        </p:sp>
      </p:grpSp>
      <p:grpSp>
        <p:nvGrpSpPr>
          <p:cNvPr id="71694" name="Group 22"/>
          <p:cNvGrpSpPr>
            <a:grpSpLocks/>
          </p:cNvGrpSpPr>
          <p:nvPr/>
        </p:nvGrpSpPr>
        <p:grpSpPr bwMode="auto">
          <a:xfrm>
            <a:off x="5575300" y="5232400"/>
            <a:ext cx="2743200" cy="274638"/>
            <a:chOff x="3648" y="3120"/>
            <a:chExt cx="1728" cy="312"/>
          </a:xfrm>
        </p:grpSpPr>
        <p:sp>
          <p:nvSpPr>
            <p:cNvPr id="71710" name="Rectangle 23"/>
            <p:cNvSpPr>
              <a:spLocks noChangeArrowheads="1"/>
            </p:cNvSpPr>
            <p:nvPr/>
          </p:nvSpPr>
          <p:spPr bwMode="auto">
            <a:xfrm>
              <a:off x="3648" y="3120"/>
              <a:ext cx="1728" cy="288"/>
            </a:xfrm>
            <a:prstGeom prst="rect">
              <a:avLst/>
            </a:prstGeom>
            <a:solidFill>
              <a:srgbClr val="FFFF99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1" name="Rectangle 24"/>
            <p:cNvSpPr>
              <a:spLocks noChangeArrowheads="1"/>
            </p:cNvSpPr>
            <p:nvPr/>
          </p:nvSpPr>
          <p:spPr bwMode="auto">
            <a:xfrm>
              <a:off x="3696" y="3120"/>
              <a:ext cx="1680" cy="3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200">
                  <a:latin typeface="Times New Roman" pitchFamily="18" charset="0"/>
                  <a:cs typeface="Times New Roman" pitchFamily="18" charset="0"/>
                </a:rPr>
                <a:t>Reference to procedure P1</a:t>
              </a:r>
            </a:p>
          </p:txBody>
        </p:sp>
      </p:grpSp>
      <p:grpSp>
        <p:nvGrpSpPr>
          <p:cNvPr id="71695" name="Group 25"/>
          <p:cNvGrpSpPr>
            <a:grpSpLocks/>
          </p:cNvGrpSpPr>
          <p:nvPr/>
        </p:nvGrpSpPr>
        <p:grpSpPr bwMode="auto">
          <a:xfrm>
            <a:off x="5575300" y="3484563"/>
            <a:ext cx="2743200" cy="457200"/>
            <a:chOff x="3648" y="2515"/>
            <a:chExt cx="1728" cy="288"/>
          </a:xfrm>
        </p:grpSpPr>
        <p:sp>
          <p:nvSpPr>
            <p:cNvPr id="71708" name="Rectangle 26"/>
            <p:cNvSpPr>
              <a:spLocks noChangeArrowheads="1"/>
            </p:cNvSpPr>
            <p:nvPr/>
          </p:nvSpPr>
          <p:spPr bwMode="auto">
            <a:xfrm>
              <a:off x="3648" y="2515"/>
              <a:ext cx="1728" cy="288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9" name="Rectangle 27"/>
            <p:cNvSpPr>
              <a:spLocks noChangeArrowheads="1"/>
            </p:cNvSpPr>
            <p:nvPr/>
          </p:nvSpPr>
          <p:spPr bwMode="auto">
            <a:xfrm>
              <a:off x="3696" y="2571"/>
              <a:ext cx="1680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200">
                  <a:latin typeface="Times New Roman" pitchFamily="18" charset="0"/>
                  <a:cs typeface="Times New Roman" pitchFamily="18" charset="0"/>
                </a:rPr>
                <a:t>Working space for Procedure P1</a:t>
              </a:r>
            </a:p>
          </p:txBody>
        </p:sp>
      </p:grpSp>
      <p:grpSp>
        <p:nvGrpSpPr>
          <p:cNvPr id="71696" name="Group 28"/>
          <p:cNvGrpSpPr>
            <a:grpSpLocks/>
          </p:cNvGrpSpPr>
          <p:nvPr/>
        </p:nvGrpSpPr>
        <p:grpSpPr bwMode="auto">
          <a:xfrm>
            <a:off x="5575300" y="4449763"/>
            <a:ext cx="2743200" cy="274637"/>
            <a:chOff x="3648" y="2800"/>
            <a:chExt cx="1728" cy="173"/>
          </a:xfrm>
        </p:grpSpPr>
        <p:sp>
          <p:nvSpPr>
            <p:cNvPr id="71706" name="Rectangle 29"/>
            <p:cNvSpPr>
              <a:spLocks noChangeArrowheads="1"/>
            </p:cNvSpPr>
            <p:nvPr/>
          </p:nvSpPr>
          <p:spPr bwMode="auto">
            <a:xfrm>
              <a:off x="3648" y="2800"/>
              <a:ext cx="1728" cy="160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7" name="Rectangle 30"/>
            <p:cNvSpPr>
              <a:spLocks noChangeArrowheads="1"/>
            </p:cNvSpPr>
            <p:nvPr/>
          </p:nvSpPr>
          <p:spPr bwMode="auto">
            <a:xfrm>
              <a:off x="3696" y="2800"/>
              <a:ext cx="1680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200">
                  <a:latin typeface="Times New Roman" pitchFamily="18" charset="0"/>
                  <a:cs typeface="Times New Roman" pitchFamily="18" charset="0"/>
                </a:rPr>
                <a:t>Memory for  variable X</a:t>
              </a:r>
            </a:p>
          </p:txBody>
        </p:sp>
      </p:grpSp>
      <p:grpSp>
        <p:nvGrpSpPr>
          <p:cNvPr id="71697" name="Group 31"/>
          <p:cNvGrpSpPr>
            <a:grpSpLocks/>
          </p:cNvGrpSpPr>
          <p:nvPr/>
        </p:nvGrpSpPr>
        <p:grpSpPr bwMode="auto">
          <a:xfrm>
            <a:off x="5575300" y="4195763"/>
            <a:ext cx="2743200" cy="274637"/>
            <a:chOff x="3648" y="2800"/>
            <a:chExt cx="1728" cy="173"/>
          </a:xfrm>
        </p:grpSpPr>
        <p:sp>
          <p:nvSpPr>
            <p:cNvPr id="71704" name="Rectangle 32"/>
            <p:cNvSpPr>
              <a:spLocks noChangeArrowheads="1"/>
            </p:cNvSpPr>
            <p:nvPr/>
          </p:nvSpPr>
          <p:spPr bwMode="auto">
            <a:xfrm>
              <a:off x="3648" y="2800"/>
              <a:ext cx="1728" cy="160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5" name="Rectangle 33"/>
            <p:cNvSpPr>
              <a:spLocks noChangeArrowheads="1"/>
            </p:cNvSpPr>
            <p:nvPr/>
          </p:nvSpPr>
          <p:spPr bwMode="auto">
            <a:xfrm>
              <a:off x="3696" y="2800"/>
              <a:ext cx="1680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200">
                  <a:latin typeface="Times New Roman" pitchFamily="18" charset="0"/>
                  <a:cs typeface="Times New Roman" pitchFamily="18" charset="0"/>
                </a:rPr>
                <a:t>Pointer to variable T1</a:t>
              </a:r>
            </a:p>
          </p:txBody>
        </p:sp>
      </p:grpSp>
      <p:grpSp>
        <p:nvGrpSpPr>
          <p:cNvPr id="71698" name="Group 34"/>
          <p:cNvGrpSpPr>
            <a:grpSpLocks/>
          </p:cNvGrpSpPr>
          <p:nvPr/>
        </p:nvGrpSpPr>
        <p:grpSpPr bwMode="auto">
          <a:xfrm>
            <a:off x="5575300" y="3941763"/>
            <a:ext cx="2743200" cy="274637"/>
            <a:chOff x="3648" y="2800"/>
            <a:chExt cx="1728" cy="173"/>
          </a:xfrm>
        </p:grpSpPr>
        <p:sp>
          <p:nvSpPr>
            <p:cNvPr id="71702" name="Rectangle 35"/>
            <p:cNvSpPr>
              <a:spLocks noChangeArrowheads="1"/>
            </p:cNvSpPr>
            <p:nvPr/>
          </p:nvSpPr>
          <p:spPr bwMode="auto">
            <a:xfrm>
              <a:off x="3648" y="2800"/>
              <a:ext cx="1728" cy="160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3" name="Rectangle 36"/>
            <p:cNvSpPr>
              <a:spLocks noChangeArrowheads="1"/>
            </p:cNvSpPr>
            <p:nvPr/>
          </p:nvSpPr>
          <p:spPr bwMode="auto">
            <a:xfrm>
              <a:off x="3696" y="2800"/>
              <a:ext cx="1680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200">
                  <a:latin typeface="Times New Roman" pitchFamily="18" charset="0"/>
                  <a:cs typeface="Times New Roman" pitchFamily="18" charset="0"/>
                </a:rPr>
                <a:t>Indirect pointer to elements of A1</a:t>
              </a:r>
            </a:p>
          </p:txBody>
        </p:sp>
      </p:grpSp>
      <p:sp>
        <p:nvSpPr>
          <p:cNvPr id="71699" name="AutoShape 37"/>
          <p:cNvSpPr>
            <a:spLocks noChangeArrowheads="1"/>
          </p:cNvSpPr>
          <p:nvPr/>
        </p:nvSpPr>
        <p:spPr bwMode="auto">
          <a:xfrm>
            <a:off x="5181600" y="4013200"/>
            <a:ext cx="304800" cy="1524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00" name="Text Box 38"/>
          <p:cNvSpPr txBox="1">
            <a:spLocks noChangeArrowheads="1"/>
          </p:cNvSpPr>
          <p:nvPr/>
        </p:nvSpPr>
        <p:spPr bwMode="auto">
          <a:xfrm>
            <a:off x="8382000" y="5241925"/>
            <a:ext cx="762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000">
                <a:latin typeface="Times New Roman" pitchFamily="18" charset="0"/>
              </a:rPr>
              <a:t>Activation record for P0</a:t>
            </a:r>
          </a:p>
        </p:txBody>
      </p:sp>
      <p:sp>
        <p:nvSpPr>
          <p:cNvPr id="71701" name="Text Box 39"/>
          <p:cNvSpPr txBox="1">
            <a:spLocks noChangeArrowheads="1"/>
          </p:cNvSpPr>
          <p:nvPr/>
        </p:nvSpPr>
        <p:spPr bwMode="auto">
          <a:xfrm>
            <a:off x="8382000" y="3886200"/>
            <a:ext cx="762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000">
                <a:latin typeface="Times New Roman" pitchFamily="18" charset="0"/>
              </a:rPr>
              <a:t>Activation record for P1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Footer Placehold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pitchFamily="34" charset="0"/>
                <a:ea typeface="ＭＳ Ｐゴシック" pitchFamily="34" charset="-128"/>
              </a:rPr>
              <a:t>COP 4020 Programmin Language 1</a:t>
            </a:r>
          </a:p>
        </p:txBody>
      </p:sp>
      <p:sp>
        <p:nvSpPr>
          <p:cNvPr id="72706" name="Rectangle 2"/>
          <p:cNvSpPr>
            <a:spLocks noChangeArrowheads="1"/>
          </p:cNvSpPr>
          <p:nvPr/>
        </p:nvSpPr>
        <p:spPr bwMode="auto">
          <a:xfrm>
            <a:off x="5499100" y="838200"/>
            <a:ext cx="2895600" cy="5486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707" name="Rectangle 3"/>
          <p:cNvSpPr>
            <a:spLocks noChangeArrowheads="1"/>
          </p:cNvSpPr>
          <p:nvPr/>
        </p:nvSpPr>
        <p:spPr bwMode="auto">
          <a:xfrm>
            <a:off x="304800" y="838200"/>
            <a:ext cx="4876800" cy="4724400"/>
          </a:xfrm>
          <a:prstGeom prst="rect">
            <a:avLst/>
          </a:prstGeom>
          <a:solidFill>
            <a:srgbClr val="FFFF99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708" name="Rectangle 4"/>
          <p:cNvSpPr>
            <a:spLocks noChangeArrowheads="1"/>
          </p:cNvSpPr>
          <p:nvPr/>
        </p:nvSpPr>
        <p:spPr bwMode="auto">
          <a:xfrm>
            <a:off x="533400" y="1701800"/>
            <a:ext cx="4495800" cy="3251200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709" name="Rectangle 5"/>
          <p:cNvSpPr>
            <a:spLocks noChangeArrowheads="1"/>
          </p:cNvSpPr>
          <p:nvPr/>
        </p:nvSpPr>
        <p:spPr bwMode="auto">
          <a:xfrm>
            <a:off x="762000" y="2743200"/>
            <a:ext cx="4191000" cy="1600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710" name="Rectangle 6"/>
          <p:cNvSpPr>
            <a:spLocks noChangeArrowheads="1"/>
          </p:cNvSpPr>
          <p:nvPr/>
        </p:nvSpPr>
        <p:spPr bwMode="auto">
          <a:xfrm>
            <a:off x="304800" y="914400"/>
            <a:ext cx="4724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program P0;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var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R1, T1: real;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A1: array[0:5,0:20] of real;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 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procedure P1(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X: real;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var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T: real;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Y: array[0:5,0:20] of real;)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 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procedure P2;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var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	R2, T2: real;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	A2: array[0:5,0:20] of real;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begin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	R2 := 5;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	T2 := 25;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	P1(R2, T2, A2);  /* calls P1 */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end;(* P2 *)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 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begin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P2;	     /* calls P2 */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end; (* P1 *)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 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begin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P1(R1, T1, A1);	  /* calls P1 */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end;(* program *)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72711" name="Text Box 7"/>
          <p:cNvSpPr txBox="1">
            <a:spLocks noChangeArrowheads="1"/>
          </p:cNvSpPr>
          <p:nvPr/>
        </p:nvSpPr>
        <p:spPr bwMode="auto">
          <a:xfrm>
            <a:off x="2133600" y="3810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Program</a:t>
            </a:r>
          </a:p>
        </p:txBody>
      </p:sp>
      <p:sp>
        <p:nvSpPr>
          <p:cNvPr id="72712" name="Text Box 8"/>
          <p:cNvSpPr txBox="1">
            <a:spLocks noChangeArrowheads="1"/>
          </p:cNvSpPr>
          <p:nvPr/>
        </p:nvSpPr>
        <p:spPr bwMode="auto">
          <a:xfrm>
            <a:off x="6489700" y="3810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Stack</a:t>
            </a:r>
          </a:p>
        </p:txBody>
      </p:sp>
      <p:grpSp>
        <p:nvGrpSpPr>
          <p:cNvPr id="72713" name="Group 9"/>
          <p:cNvGrpSpPr>
            <a:grpSpLocks/>
          </p:cNvGrpSpPr>
          <p:nvPr/>
        </p:nvGrpSpPr>
        <p:grpSpPr bwMode="auto">
          <a:xfrm>
            <a:off x="5575300" y="4775200"/>
            <a:ext cx="2743200" cy="457200"/>
            <a:chOff x="3648" y="3120"/>
            <a:chExt cx="1728" cy="288"/>
          </a:xfrm>
        </p:grpSpPr>
        <p:sp>
          <p:nvSpPr>
            <p:cNvPr id="72745" name="Rectangle 10"/>
            <p:cNvSpPr>
              <a:spLocks noChangeArrowheads="1"/>
            </p:cNvSpPr>
            <p:nvPr/>
          </p:nvSpPr>
          <p:spPr bwMode="auto">
            <a:xfrm>
              <a:off x="3648" y="3120"/>
              <a:ext cx="1728" cy="288"/>
            </a:xfrm>
            <a:prstGeom prst="rect">
              <a:avLst/>
            </a:prstGeom>
            <a:solidFill>
              <a:srgbClr val="FFFF99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746" name="Rectangle 11"/>
            <p:cNvSpPr>
              <a:spLocks noChangeArrowheads="1"/>
            </p:cNvSpPr>
            <p:nvPr/>
          </p:nvSpPr>
          <p:spPr bwMode="auto">
            <a:xfrm>
              <a:off x="3696" y="3120"/>
              <a:ext cx="168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200">
                  <a:latin typeface="Times New Roman" pitchFamily="18" charset="0"/>
                  <a:cs typeface="Times New Roman" pitchFamily="18" charset="0"/>
                </a:rPr>
                <a:t>Working space for Procedure P0, the main program</a:t>
              </a:r>
            </a:p>
          </p:txBody>
        </p:sp>
      </p:grpSp>
      <p:grpSp>
        <p:nvGrpSpPr>
          <p:cNvPr id="72714" name="Group 12"/>
          <p:cNvGrpSpPr>
            <a:grpSpLocks/>
          </p:cNvGrpSpPr>
          <p:nvPr/>
        </p:nvGrpSpPr>
        <p:grpSpPr bwMode="auto">
          <a:xfrm>
            <a:off x="5575300" y="5740400"/>
            <a:ext cx="2743200" cy="274638"/>
            <a:chOff x="3648" y="3120"/>
            <a:chExt cx="1728" cy="312"/>
          </a:xfrm>
        </p:grpSpPr>
        <p:sp>
          <p:nvSpPr>
            <p:cNvPr id="72743" name="Rectangle 13"/>
            <p:cNvSpPr>
              <a:spLocks noChangeArrowheads="1"/>
            </p:cNvSpPr>
            <p:nvPr/>
          </p:nvSpPr>
          <p:spPr bwMode="auto">
            <a:xfrm>
              <a:off x="3648" y="3120"/>
              <a:ext cx="1728" cy="288"/>
            </a:xfrm>
            <a:prstGeom prst="rect">
              <a:avLst/>
            </a:prstGeom>
            <a:solidFill>
              <a:srgbClr val="FFFF99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744" name="Rectangle 14"/>
            <p:cNvSpPr>
              <a:spLocks noChangeArrowheads="1"/>
            </p:cNvSpPr>
            <p:nvPr/>
          </p:nvSpPr>
          <p:spPr bwMode="auto">
            <a:xfrm>
              <a:off x="3696" y="3120"/>
              <a:ext cx="1680" cy="3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200">
                  <a:latin typeface="Times New Roman" pitchFamily="18" charset="0"/>
                  <a:cs typeface="Times New Roman" pitchFamily="18" charset="0"/>
                </a:rPr>
                <a:t>Memory for  variable T1</a:t>
              </a:r>
            </a:p>
          </p:txBody>
        </p:sp>
      </p:grpSp>
      <p:sp>
        <p:nvSpPr>
          <p:cNvPr id="72715" name="AutoShape 15"/>
          <p:cNvSpPr>
            <a:spLocks noChangeArrowheads="1"/>
          </p:cNvSpPr>
          <p:nvPr/>
        </p:nvSpPr>
        <p:spPr bwMode="auto">
          <a:xfrm>
            <a:off x="508000" y="2781300"/>
            <a:ext cx="304800" cy="1524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72716" name="Group 16"/>
          <p:cNvGrpSpPr>
            <a:grpSpLocks/>
          </p:cNvGrpSpPr>
          <p:nvPr/>
        </p:nvGrpSpPr>
        <p:grpSpPr bwMode="auto">
          <a:xfrm>
            <a:off x="5575300" y="5486400"/>
            <a:ext cx="2743200" cy="274638"/>
            <a:chOff x="3648" y="3120"/>
            <a:chExt cx="1728" cy="312"/>
          </a:xfrm>
        </p:grpSpPr>
        <p:sp>
          <p:nvSpPr>
            <p:cNvPr id="72741" name="Rectangle 17"/>
            <p:cNvSpPr>
              <a:spLocks noChangeArrowheads="1"/>
            </p:cNvSpPr>
            <p:nvPr/>
          </p:nvSpPr>
          <p:spPr bwMode="auto">
            <a:xfrm>
              <a:off x="3648" y="3120"/>
              <a:ext cx="1728" cy="288"/>
            </a:xfrm>
            <a:prstGeom prst="rect">
              <a:avLst/>
            </a:prstGeom>
            <a:solidFill>
              <a:srgbClr val="FFFF99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742" name="Rectangle 18"/>
            <p:cNvSpPr>
              <a:spLocks noChangeArrowheads="1"/>
            </p:cNvSpPr>
            <p:nvPr/>
          </p:nvSpPr>
          <p:spPr bwMode="auto">
            <a:xfrm>
              <a:off x="3696" y="3120"/>
              <a:ext cx="1680" cy="3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200">
                  <a:latin typeface="Times New Roman" pitchFamily="18" charset="0"/>
                  <a:cs typeface="Times New Roman" pitchFamily="18" charset="0"/>
                </a:rPr>
                <a:t>Pointer to elements of A1</a:t>
              </a:r>
            </a:p>
          </p:txBody>
        </p:sp>
      </p:grpSp>
      <p:grpSp>
        <p:nvGrpSpPr>
          <p:cNvPr id="72717" name="Group 19"/>
          <p:cNvGrpSpPr>
            <a:grpSpLocks/>
          </p:cNvGrpSpPr>
          <p:nvPr/>
        </p:nvGrpSpPr>
        <p:grpSpPr bwMode="auto">
          <a:xfrm>
            <a:off x="5575300" y="5994400"/>
            <a:ext cx="2743200" cy="274638"/>
            <a:chOff x="3648" y="3120"/>
            <a:chExt cx="1728" cy="312"/>
          </a:xfrm>
        </p:grpSpPr>
        <p:sp>
          <p:nvSpPr>
            <p:cNvPr id="72739" name="Rectangle 20"/>
            <p:cNvSpPr>
              <a:spLocks noChangeArrowheads="1"/>
            </p:cNvSpPr>
            <p:nvPr/>
          </p:nvSpPr>
          <p:spPr bwMode="auto">
            <a:xfrm>
              <a:off x="3648" y="3120"/>
              <a:ext cx="1728" cy="288"/>
            </a:xfrm>
            <a:prstGeom prst="rect">
              <a:avLst/>
            </a:prstGeom>
            <a:solidFill>
              <a:srgbClr val="FFFF99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740" name="Rectangle 21"/>
            <p:cNvSpPr>
              <a:spLocks noChangeArrowheads="1"/>
            </p:cNvSpPr>
            <p:nvPr/>
          </p:nvSpPr>
          <p:spPr bwMode="auto">
            <a:xfrm>
              <a:off x="3696" y="3120"/>
              <a:ext cx="1680" cy="3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200">
                  <a:latin typeface="Times New Roman" pitchFamily="18" charset="0"/>
                  <a:cs typeface="Times New Roman" pitchFamily="18" charset="0"/>
                </a:rPr>
                <a:t>Memory for  variable R1</a:t>
              </a:r>
            </a:p>
          </p:txBody>
        </p:sp>
      </p:grpSp>
      <p:grpSp>
        <p:nvGrpSpPr>
          <p:cNvPr id="72718" name="Group 22"/>
          <p:cNvGrpSpPr>
            <a:grpSpLocks/>
          </p:cNvGrpSpPr>
          <p:nvPr/>
        </p:nvGrpSpPr>
        <p:grpSpPr bwMode="auto">
          <a:xfrm>
            <a:off x="5575300" y="5232400"/>
            <a:ext cx="2743200" cy="274638"/>
            <a:chOff x="3648" y="3120"/>
            <a:chExt cx="1728" cy="312"/>
          </a:xfrm>
        </p:grpSpPr>
        <p:sp>
          <p:nvSpPr>
            <p:cNvPr id="72737" name="Rectangle 23"/>
            <p:cNvSpPr>
              <a:spLocks noChangeArrowheads="1"/>
            </p:cNvSpPr>
            <p:nvPr/>
          </p:nvSpPr>
          <p:spPr bwMode="auto">
            <a:xfrm>
              <a:off x="3648" y="3120"/>
              <a:ext cx="1728" cy="288"/>
            </a:xfrm>
            <a:prstGeom prst="rect">
              <a:avLst/>
            </a:prstGeom>
            <a:solidFill>
              <a:srgbClr val="FFFF99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738" name="Rectangle 24"/>
            <p:cNvSpPr>
              <a:spLocks noChangeArrowheads="1"/>
            </p:cNvSpPr>
            <p:nvPr/>
          </p:nvSpPr>
          <p:spPr bwMode="auto">
            <a:xfrm>
              <a:off x="3696" y="3120"/>
              <a:ext cx="1680" cy="3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200">
                  <a:latin typeface="Times New Roman" pitchFamily="18" charset="0"/>
                  <a:cs typeface="Times New Roman" pitchFamily="18" charset="0"/>
                </a:rPr>
                <a:t>Reference to procedure P1</a:t>
              </a:r>
            </a:p>
          </p:txBody>
        </p:sp>
      </p:grpSp>
      <p:grpSp>
        <p:nvGrpSpPr>
          <p:cNvPr id="72719" name="Group 25"/>
          <p:cNvGrpSpPr>
            <a:grpSpLocks/>
          </p:cNvGrpSpPr>
          <p:nvPr/>
        </p:nvGrpSpPr>
        <p:grpSpPr bwMode="auto">
          <a:xfrm>
            <a:off x="5575300" y="3225800"/>
            <a:ext cx="2743200" cy="457200"/>
            <a:chOff x="3648" y="2515"/>
            <a:chExt cx="1728" cy="288"/>
          </a:xfrm>
        </p:grpSpPr>
        <p:sp>
          <p:nvSpPr>
            <p:cNvPr id="72735" name="Rectangle 26"/>
            <p:cNvSpPr>
              <a:spLocks noChangeArrowheads="1"/>
            </p:cNvSpPr>
            <p:nvPr/>
          </p:nvSpPr>
          <p:spPr bwMode="auto">
            <a:xfrm>
              <a:off x="3648" y="2515"/>
              <a:ext cx="1728" cy="288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736" name="Rectangle 27"/>
            <p:cNvSpPr>
              <a:spLocks noChangeArrowheads="1"/>
            </p:cNvSpPr>
            <p:nvPr/>
          </p:nvSpPr>
          <p:spPr bwMode="auto">
            <a:xfrm>
              <a:off x="3696" y="2571"/>
              <a:ext cx="1680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200">
                  <a:latin typeface="Times New Roman" pitchFamily="18" charset="0"/>
                  <a:cs typeface="Times New Roman" pitchFamily="18" charset="0"/>
                </a:rPr>
                <a:t>Working space for Procedure P1</a:t>
              </a:r>
            </a:p>
          </p:txBody>
        </p:sp>
      </p:grpSp>
      <p:grpSp>
        <p:nvGrpSpPr>
          <p:cNvPr id="72720" name="Group 28"/>
          <p:cNvGrpSpPr>
            <a:grpSpLocks/>
          </p:cNvGrpSpPr>
          <p:nvPr/>
        </p:nvGrpSpPr>
        <p:grpSpPr bwMode="auto">
          <a:xfrm>
            <a:off x="5575300" y="4449763"/>
            <a:ext cx="2743200" cy="274637"/>
            <a:chOff x="3648" y="2800"/>
            <a:chExt cx="1728" cy="173"/>
          </a:xfrm>
        </p:grpSpPr>
        <p:sp>
          <p:nvSpPr>
            <p:cNvPr id="72733" name="Rectangle 29"/>
            <p:cNvSpPr>
              <a:spLocks noChangeArrowheads="1"/>
            </p:cNvSpPr>
            <p:nvPr/>
          </p:nvSpPr>
          <p:spPr bwMode="auto">
            <a:xfrm>
              <a:off x="3648" y="2800"/>
              <a:ext cx="1728" cy="160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734" name="Rectangle 30"/>
            <p:cNvSpPr>
              <a:spLocks noChangeArrowheads="1"/>
            </p:cNvSpPr>
            <p:nvPr/>
          </p:nvSpPr>
          <p:spPr bwMode="auto">
            <a:xfrm>
              <a:off x="3696" y="2800"/>
              <a:ext cx="1680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200">
                  <a:latin typeface="Times New Roman" pitchFamily="18" charset="0"/>
                  <a:cs typeface="Times New Roman" pitchFamily="18" charset="0"/>
                </a:rPr>
                <a:t>Memory for  variable X</a:t>
              </a:r>
            </a:p>
          </p:txBody>
        </p:sp>
      </p:grpSp>
      <p:grpSp>
        <p:nvGrpSpPr>
          <p:cNvPr id="72721" name="Group 31"/>
          <p:cNvGrpSpPr>
            <a:grpSpLocks/>
          </p:cNvGrpSpPr>
          <p:nvPr/>
        </p:nvGrpSpPr>
        <p:grpSpPr bwMode="auto">
          <a:xfrm>
            <a:off x="5575300" y="4195763"/>
            <a:ext cx="2743200" cy="274637"/>
            <a:chOff x="3648" y="2800"/>
            <a:chExt cx="1728" cy="173"/>
          </a:xfrm>
        </p:grpSpPr>
        <p:sp>
          <p:nvSpPr>
            <p:cNvPr id="72731" name="Rectangle 32"/>
            <p:cNvSpPr>
              <a:spLocks noChangeArrowheads="1"/>
            </p:cNvSpPr>
            <p:nvPr/>
          </p:nvSpPr>
          <p:spPr bwMode="auto">
            <a:xfrm>
              <a:off x="3648" y="2800"/>
              <a:ext cx="1728" cy="160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732" name="Rectangle 33"/>
            <p:cNvSpPr>
              <a:spLocks noChangeArrowheads="1"/>
            </p:cNvSpPr>
            <p:nvPr/>
          </p:nvSpPr>
          <p:spPr bwMode="auto">
            <a:xfrm>
              <a:off x="3696" y="2800"/>
              <a:ext cx="1680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200">
                  <a:latin typeface="Times New Roman" pitchFamily="18" charset="0"/>
                  <a:cs typeface="Times New Roman" pitchFamily="18" charset="0"/>
                </a:rPr>
                <a:t>Pointer to variable T1</a:t>
              </a:r>
            </a:p>
          </p:txBody>
        </p:sp>
      </p:grpSp>
      <p:grpSp>
        <p:nvGrpSpPr>
          <p:cNvPr id="72722" name="Group 34"/>
          <p:cNvGrpSpPr>
            <a:grpSpLocks/>
          </p:cNvGrpSpPr>
          <p:nvPr/>
        </p:nvGrpSpPr>
        <p:grpSpPr bwMode="auto">
          <a:xfrm>
            <a:off x="5575300" y="3941763"/>
            <a:ext cx="2743200" cy="274637"/>
            <a:chOff x="3648" y="2800"/>
            <a:chExt cx="1728" cy="173"/>
          </a:xfrm>
        </p:grpSpPr>
        <p:sp>
          <p:nvSpPr>
            <p:cNvPr id="72729" name="Rectangle 35"/>
            <p:cNvSpPr>
              <a:spLocks noChangeArrowheads="1"/>
            </p:cNvSpPr>
            <p:nvPr/>
          </p:nvSpPr>
          <p:spPr bwMode="auto">
            <a:xfrm>
              <a:off x="3648" y="2800"/>
              <a:ext cx="1728" cy="160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730" name="Rectangle 36"/>
            <p:cNvSpPr>
              <a:spLocks noChangeArrowheads="1"/>
            </p:cNvSpPr>
            <p:nvPr/>
          </p:nvSpPr>
          <p:spPr bwMode="auto">
            <a:xfrm>
              <a:off x="3696" y="2800"/>
              <a:ext cx="1680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200">
                  <a:latin typeface="Times New Roman" pitchFamily="18" charset="0"/>
                  <a:cs typeface="Times New Roman" pitchFamily="18" charset="0"/>
                </a:rPr>
                <a:t>Indirect pointer to elements of A1</a:t>
              </a:r>
            </a:p>
          </p:txBody>
        </p:sp>
      </p:grpSp>
      <p:grpSp>
        <p:nvGrpSpPr>
          <p:cNvPr id="72723" name="Group 37"/>
          <p:cNvGrpSpPr>
            <a:grpSpLocks/>
          </p:cNvGrpSpPr>
          <p:nvPr/>
        </p:nvGrpSpPr>
        <p:grpSpPr bwMode="auto">
          <a:xfrm>
            <a:off x="5575300" y="3683000"/>
            <a:ext cx="2743200" cy="274638"/>
            <a:chOff x="3648" y="2800"/>
            <a:chExt cx="1728" cy="173"/>
          </a:xfrm>
        </p:grpSpPr>
        <p:sp>
          <p:nvSpPr>
            <p:cNvPr id="72727" name="Rectangle 38"/>
            <p:cNvSpPr>
              <a:spLocks noChangeArrowheads="1"/>
            </p:cNvSpPr>
            <p:nvPr/>
          </p:nvSpPr>
          <p:spPr bwMode="auto">
            <a:xfrm>
              <a:off x="3648" y="2800"/>
              <a:ext cx="1728" cy="160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728" name="Rectangle 39"/>
            <p:cNvSpPr>
              <a:spLocks noChangeArrowheads="1"/>
            </p:cNvSpPr>
            <p:nvPr/>
          </p:nvSpPr>
          <p:spPr bwMode="auto">
            <a:xfrm>
              <a:off x="3696" y="2800"/>
              <a:ext cx="1680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200">
                  <a:latin typeface="Times New Roman" pitchFamily="18" charset="0"/>
                  <a:cs typeface="Times New Roman" pitchFamily="18" charset="0"/>
                </a:rPr>
                <a:t>Reference to procedure P2</a:t>
              </a:r>
            </a:p>
          </p:txBody>
        </p:sp>
      </p:grpSp>
      <p:sp>
        <p:nvSpPr>
          <p:cNvPr id="72724" name="AutoShape 40"/>
          <p:cNvSpPr>
            <a:spLocks noChangeArrowheads="1"/>
          </p:cNvSpPr>
          <p:nvPr/>
        </p:nvSpPr>
        <p:spPr bwMode="auto">
          <a:xfrm>
            <a:off x="5181600" y="3746500"/>
            <a:ext cx="304800" cy="1524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725" name="Text Box 41"/>
          <p:cNvSpPr txBox="1">
            <a:spLocks noChangeArrowheads="1"/>
          </p:cNvSpPr>
          <p:nvPr/>
        </p:nvSpPr>
        <p:spPr bwMode="auto">
          <a:xfrm>
            <a:off x="8382000" y="5241925"/>
            <a:ext cx="762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000">
                <a:latin typeface="Times New Roman" pitchFamily="18" charset="0"/>
              </a:rPr>
              <a:t>Activation record for P0</a:t>
            </a:r>
          </a:p>
        </p:txBody>
      </p:sp>
      <p:sp>
        <p:nvSpPr>
          <p:cNvPr id="72726" name="Text Box 42"/>
          <p:cNvSpPr txBox="1">
            <a:spLocks noChangeArrowheads="1"/>
          </p:cNvSpPr>
          <p:nvPr/>
        </p:nvSpPr>
        <p:spPr bwMode="auto">
          <a:xfrm>
            <a:off x="8382000" y="3733800"/>
            <a:ext cx="762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000">
                <a:latin typeface="Times New Roman" pitchFamily="18" charset="0"/>
              </a:rPr>
              <a:t>Activation record for P1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Footer Placehold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pitchFamily="34" charset="0"/>
                <a:ea typeface="ＭＳ Ｐゴシック" pitchFamily="34" charset="-128"/>
              </a:rPr>
              <a:t>COP 4020 Programmin Language 1</a:t>
            </a:r>
          </a:p>
        </p:txBody>
      </p:sp>
      <p:sp>
        <p:nvSpPr>
          <p:cNvPr id="73730" name="Rectangle 2"/>
          <p:cNvSpPr>
            <a:spLocks noChangeArrowheads="1"/>
          </p:cNvSpPr>
          <p:nvPr/>
        </p:nvSpPr>
        <p:spPr bwMode="auto">
          <a:xfrm>
            <a:off x="5486400" y="838200"/>
            <a:ext cx="2895600" cy="5486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31" name="Rectangle 3"/>
          <p:cNvSpPr>
            <a:spLocks noChangeArrowheads="1"/>
          </p:cNvSpPr>
          <p:nvPr/>
        </p:nvSpPr>
        <p:spPr bwMode="auto">
          <a:xfrm>
            <a:off x="304800" y="838200"/>
            <a:ext cx="4876800" cy="4724400"/>
          </a:xfrm>
          <a:prstGeom prst="rect">
            <a:avLst/>
          </a:prstGeom>
          <a:solidFill>
            <a:srgbClr val="FFFF99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32" name="Rectangle 4"/>
          <p:cNvSpPr>
            <a:spLocks noChangeArrowheads="1"/>
          </p:cNvSpPr>
          <p:nvPr/>
        </p:nvSpPr>
        <p:spPr bwMode="auto">
          <a:xfrm>
            <a:off x="533400" y="1701800"/>
            <a:ext cx="4495800" cy="3251200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33" name="Rectangle 5"/>
          <p:cNvSpPr>
            <a:spLocks noChangeArrowheads="1"/>
          </p:cNvSpPr>
          <p:nvPr/>
        </p:nvSpPr>
        <p:spPr bwMode="auto">
          <a:xfrm>
            <a:off x="762000" y="2743200"/>
            <a:ext cx="4191000" cy="1600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34" name="Rectangle 6"/>
          <p:cNvSpPr>
            <a:spLocks noChangeArrowheads="1"/>
          </p:cNvSpPr>
          <p:nvPr/>
        </p:nvSpPr>
        <p:spPr bwMode="auto">
          <a:xfrm>
            <a:off x="304800" y="914400"/>
            <a:ext cx="4724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program P0;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var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R1, T1: real;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A1: array[0:5,0:20] of real;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 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procedure P1(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X: real;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var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T: real;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Y: array[0:5,0:20] of real;)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 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procedure P2;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var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	R2, T2: real;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	A2: array[0:5,0:20] of real;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begin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	R2 := 5;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	T2 := 25;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	P1(R2, T2, A2);  /* calls P1 */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end;(* P2 *)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 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begin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P2;	     /* calls P2 */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end; (* P1 *)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 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begin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P1(R1, T1, A1);	  /* calls P1 */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end;(* program *)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73735" name="Text Box 7"/>
          <p:cNvSpPr txBox="1">
            <a:spLocks noChangeArrowheads="1"/>
          </p:cNvSpPr>
          <p:nvPr/>
        </p:nvSpPr>
        <p:spPr bwMode="auto">
          <a:xfrm>
            <a:off x="2133600" y="3810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Program</a:t>
            </a:r>
          </a:p>
        </p:txBody>
      </p:sp>
      <p:sp>
        <p:nvSpPr>
          <p:cNvPr id="73736" name="Text Box 8"/>
          <p:cNvSpPr txBox="1">
            <a:spLocks noChangeArrowheads="1"/>
          </p:cNvSpPr>
          <p:nvPr/>
        </p:nvSpPr>
        <p:spPr bwMode="auto">
          <a:xfrm>
            <a:off x="6477000" y="3810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Stack</a:t>
            </a:r>
          </a:p>
        </p:txBody>
      </p:sp>
      <p:grpSp>
        <p:nvGrpSpPr>
          <p:cNvPr id="73737" name="Group 9"/>
          <p:cNvGrpSpPr>
            <a:grpSpLocks/>
          </p:cNvGrpSpPr>
          <p:nvPr/>
        </p:nvGrpSpPr>
        <p:grpSpPr bwMode="auto">
          <a:xfrm>
            <a:off x="5562600" y="4775200"/>
            <a:ext cx="2743200" cy="457200"/>
            <a:chOff x="3648" y="3120"/>
            <a:chExt cx="1728" cy="288"/>
          </a:xfrm>
        </p:grpSpPr>
        <p:sp>
          <p:nvSpPr>
            <p:cNvPr id="73772" name="Rectangle 10"/>
            <p:cNvSpPr>
              <a:spLocks noChangeArrowheads="1"/>
            </p:cNvSpPr>
            <p:nvPr/>
          </p:nvSpPr>
          <p:spPr bwMode="auto">
            <a:xfrm>
              <a:off x="3648" y="3120"/>
              <a:ext cx="1728" cy="288"/>
            </a:xfrm>
            <a:prstGeom prst="rect">
              <a:avLst/>
            </a:prstGeom>
            <a:solidFill>
              <a:srgbClr val="FFFF99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3773" name="Rectangle 11"/>
            <p:cNvSpPr>
              <a:spLocks noChangeArrowheads="1"/>
            </p:cNvSpPr>
            <p:nvPr/>
          </p:nvSpPr>
          <p:spPr bwMode="auto">
            <a:xfrm>
              <a:off x="3696" y="3120"/>
              <a:ext cx="168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200">
                  <a:latin typeface="Times New Roman" pitchFamily="18" charset="0"/>
                  <a:cs typeface="Times New Roman" pitchFamily="18" charset="0"/>
                </a:rPr>
                <a:t>Working space for Procedure P0, the main program</a:t>
              </a:r>
            </a:p>
          </p:txBody>
        </p:sp>
      </p:grpSp>
      <p:grpSp>
        <p:nvGrpSpPr>
          <p:cNvPr id="73738" name="Group 12"/>
          <p:cNvGrpSpPr>
            <a:grpSpLocks/>
          </p:cNvGrpSpPr>
          <p:nvPr/>
        </p:nvGrpSpPr>
        <p:grpSpPr bwMode="auto">
          <a:xfrm>
            <a:off x="5562600" y="5740400"/>
            <a:ext cx="2743200" cy="274638"/>
            <a:chOff x="3648" y="3120"/>
            <a:chExt cx="1728" cy="312"/>
          </a:xfrm>
        </p:grpSpPr>
        <p:sp>
          <p:nvSpPr>
            <p:cNvPr id="73770" name="Rectangle 13"/>
            <p:cNvSpPr>
              <a:spLocks noChangeArrowheads="1"/>
            </p:cNvSpPr>
            <p:nvPr/>
          </p:nvSpPr>
          <p:spPr bwMode="auto">
            <a:xfrm>
              <a:off x="3648" y="3120"/>
              <a:ext cx="1728" cy="288"/>
            </a:xfrm>
            <a:prstGeom prst="rect">
              <a:avLst/>
            </a:prstGeom>
            <a:solidFill>
              <a:srgbClr val="FFFF99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3771" name="Rectangle 14"/>
            <p:cNvSpPr>
              <a:spLocks noChangeArrowheads="1"/>
            </p:cNvSpPr>
            <p:nvPr/>
          </p:nvSpPr>
          <p:spPr bwMode="auto">
            <a:xfrm>
              <a:off x="3696" y="3120"/>
              <a:ext cx="1680" cy="3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200">
                  <a:latin typeface="Times New Roman" pitchFamily="18" charset="0"/>
                  <a:cs typeface="Times New Roman" pitchFamily="18" charset="0"/>
                </a:rPr>
                <a:t>Memory for  variable T1</a:t>
              </a:r>
            </a:p>
          </p:txBody>
        </p:sp>
      </p:grpSp>
      <p:sp>
        <p:nvSpPr>
          <p:cNvPr id="73739" name="AutoShape 15"/>
          <p:cNvSpPr>
            <a:spLocks noChangeArrowheads="1"/>
          </p:cNvSpPr>
          <p:nvPr/>
        </p:nvSpPr>
        <p:spPr bwMode="auto">
          <a:xfrm>
            <a:off x="698500" y="4597400"/>
            <a:ext cx="304800" cy="1524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73740" name="Group 16"/>
          <p:cNvGrpSpPr>
            <a:grpSpLocks/>
          </p:cNvGrpSpPr>
          <p:nvPr/>
        </p:nvGrpSpPr>
        <p:grpSpPr bwMode="auto">
          <a:xfrm>
            <a:off x="5562600" y="5486400"/>
            <a:ext cx="2743200" cy="274638"/>
            <a:chOff x="3648" y="3120"/>
            <a:chExt cx="1728" cy="312"/>
          </a:xfrm>
        </p:grpSpPr>
        <p:sp>
          <p:nvSpPr>
            <p:cNvPr id="73768" name="Rectangle 17"/>
            <p:cNvSpPr>
              <a:spLocks noChangeArrowheads="1"/>
            </p:cNvSpPr>
            <p:nvPr/>
          </p:nvSpPr>
          <p:spPr bwMode="auto">
            <a:xfrm>
              <a:off x="3648" y="3120"/>
              <a:ext cx="1728" cy="288"/>
            </a:xfrm>
            <a:prstGeom prst="rect">
              <a:avLst/>
            </a:prstGeom>
            <a:solidFill>
              <a:srgbClr val="FFFF99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3769" name="Rectangle 18"/>
            <p:cNvSpPr>
              <a:spLocks noChangeArrowheads="1"/>
            </p:cNvSpPr>
            <p:nvPr/>
          </p:nvSpPr>
          <p:spPr bwMode="auto">
            <a:xfrm>
              <a:off x="3696" y="3120"/>
              <a:ext cx="1680" cy="3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200">
                  <a:latin typeface="Times New Roman" pitchFamily="18" charset="0"/>
                  <a:cs typeface="Times New Roman" pitchFamily="18" charset="0"/>
                </a:rPr>
                <a:t>Pointer to elements of A1</a:t>
              </a:r>
            </a:p>
          </p:txBody>
        </p:sp>
      </p:grpSp>
      <p:grpSp>
        <p:nvGrpSpPr>
          <p:cNvPr id="73741" name="Group 19"/>
          <p:cNvGrpSpPr>
            <a:grpSpLocks/>
          </p:cNvGrpSpPr>
          <p:nvPr/>
        </p:nvGrpSpPr>
        <p:grpSpPr bwMode="auto">
          <a:xfrm>
            <a:off x="5562600" y="5994400"/>
            <a:ext cx="2743200" cy="274638"/>
            <a:chOff x="3648" y="3120"/>
            <a:chExt cx="1728" cy="312"/>
          </a:xfrm>
        </p:grpSpPr>
        <p:sp>
          <p:nvSpPr>
            <p:cNvPr id="73766" name="Rectangle 20"/>
            <p:cNvSpPr>
              <a:spLocks noChangeArrowheads="1"/>
            </p:cNvSpPr>
            <p:nvPr/>
          </p:nvSpPr>
          <p:spPr bwMode="auto">
            <a:xfrm>
              <a:off x="3648" y="3120"/>
              <a:ext cx="1728" cy="288"/>
            </a:xfrm>
            <a:prstGeom prst="rect">
              <a:avLst/>
            </a:prstGeom>
            <a:solidFill>
              <a:srgbClr val="FFFF99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3767" name="Rectangle 21"/>
            <p:cNvSpPr>
              <a:spLocks noChangeArrowheads="1"/>
            </p:cNvSpPr>
            <p:nvPr/>
          </p:nvSpPr>
          <p:spPr bwMode="auto">
            <a:xfrm>
              <a:off x="3696" y="3120"/>
              <a:ext cx="1680" cy="3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200">
                  <a:latin typeface="Times New Roman" pitchFamily="18" charset="0"/>
                  <a:cs typeface="Times New Roman" pitchFamily="18" charset="0"/>
                </a:rPr>
                <a:t>Memory for  variable R1</a:t>
              </a:r>
            </a:p>
          </p:txBody>
        </p:sp>
      </p:grpSp>
      <p:grpSp>
        <p:nvGrpSpPr>
          <p:cNvPr id="73742" name="Group 22"/>
          <p:cNvGrpSpPr>
            <a:grpSpLocks/>
          </p:cNvGrpSpPr>
          <p:nvPr/>
        </p:nvGrpSpPr>
        <p:grpSpPr bwMode="auto">
          <a:xfrm>
            <a:off x="5562600" y="5232400"/>
            <a:ext cx="2743200" cy="274638"/>
            <a:chOff x="3648" y="3120"/>
            <a:chExt cx="1728" cy="312"/>
          </a:xfrm>
        </p:grpSpPr>
        <p:sp>
          <p:nvSpPr>
            <p:cNvPr id="73764" name="Rectangle 23"/>
            <p:cNvSpPr>
              <a:spLocks noChangeArrowheads="1"/>
            </p:cNvSpPr>
            <p:nvPr/>
          </p:nvSpPr>
          <p:spPr bwMode="auto">
            <a:xfrm>
              <a:off x="3648" y="3120"/>
              <a:ext cx="1728" cy="288"/>
            </a:xfrm>
            <a:prstGeom prst="rect">
              <a:avLst/>
            </a:prstGeom>
            <a:solidFill>
              <a:srgbClr val="FFFF99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3765" name="Rectangle 24"/>
            <p:cNvSpPr>
              <a:spLocks noChangeArrowheads="1"/>
            </p:cNvSpPr>
            <p:nvPr/>
          </p:nvSpPr>
          <p:spPr bwMode="auto">
            <a:xfrm>
              <a:off x="3696" y="3120"/>
              <a:ext cx="1680" cy="3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200">
                  <a:latin typeface="Times New Roman" pitchFamily="18" charset="0"/>
                  <a:cs typeface="Times New Roman" pitchFamily="18" charset="0"/>
                </a:rPr>
                <a:t>Reference to procedure P1</a:t>
              </a:r>
            </a:p>
          </p:txBody>
        </p:sp>
      </p:grpSp>
      <p:grpSp>
        <p:nvGrpSpPr>
          <p:cNvPr id="73743" name="Group 25"/>
          <p:cNvGrpSpPr>
            <a:grpSpLocks/>
          </p:cNvGrpSpPr>
          <p:nvPr/>
        </p:nvGrpSpPr>
        <p:grpSpPr bwMode="auto">
          <a:xfrm>
            <a:off x="5562600" y="2679700"/>
            <a:ext cx="2743200" cy="457200"/>
            <a:chOff x="3648" y="1664"/>
            <a:chExt cx="1728" cy="288"/>
          </a:xfrm>
        </p:grpSpPr>
        <p:sp>
          <p:nvSpPr>
            <p:cNvPr id="73762" name="Rectangle 26"/>
            <p:cNvSpPr>
              <a:spLocks noChangeArrowheads="1"/>
            </p:cNvSpPr>
            <p:nvPr/>
          </p:nvSpPr>
          <p:spPr bwMode="auto">
            <a:xfrm>
              <a:off x="3648" y="1664"/>
              <a:ext cx="1728" cy="28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3763" name="Rectangle 27"/>
            <p:cNvSpPr>
              <a:spLocks noChangeArrowheads="1"/>
            </p:cNvSpPr>
            <p:nvPr/>
          </p:nvSpPr>
          <p:spPr bwMode="auto">
            <a:xfrm>
              <a:off x="3696" y="1720"/>
              <a:ext cx="1680" cy="173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200">
                  <a:latin typeface="Times New Roman" pitchFamily="18" charset="0"/>
                  <a:cs typeface="Times New Roman" pitchFamily="18" charset="0"/>
                </a:rPr>
                <a:t>Working space for Procedure P2</a:t>
              </a:r>
            </a:p>
          </p:txBody>
        </p:sp>
      </p:grpSp>
      <p:sp>
        <p:nvSpPr>
          <p:cNvPr id="73744" name="Text Box 28"/>
          <p:cNvSpPr txBox="1">
            <a:spLocks noChangeArrowheads="1"/>
          </p:cNvSpPr>
          <p:nvPr/>
        </p:nvSpPr>
        <p:spPr bwMode="auto">
          <a:xfrm>
            <a:off x="8382000" y="5241925"/>
            <a:ext cx="762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000">
                <a:latin typeface="Times New Roman" pitchFamily="18" charset="0"/>
              </a:rPr>
              <a:t>Activation record for P0</a:t>
            </a:r>
          </a:p>
        </p:txBody>
      </p:sp>
      <p:sp>
        <p:nvSpPr>
          <p:cNvPr id="73745" name="Text Box 29"/>
          <p:cNvSpPr txBox="1">
            <a:spLocks noChangeArrowheads="1"/>
          </p:cNvSpPr>
          <p:nvPr/>
        </p:nvSpPr>
        <p:spPr bwMode="auto">
          <a:xfrm>
            <a:off x="8382000" y="3695700"/>
            <a:ext cx="762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000">
                <a:latin typeface="Times New Roman" pitchFamily="18" charset="0"/>
              </a:rPr>
              <a:t>Activation record for P1</a:t>
            </a:r>
          </a:p>
        </p:txBody>
      </p:sp>
      <p:sp>
        <p:nvSpPr>
          <p:cNvPr id="73746" name="Text Box 30"/>
          <p:cNvSpPr txBox="1">
            <a:spLocks noChangeArrowheads="1"/>
          </p:cNvSpPr>
          <p:nvPr/>
        </p:nvSpPr>
        <p:spPr bwMode="auto">
          <a:xfrm>
            <a:off x="8382000" y="2616200"/>
            <a:ext cx="762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000">
                <a:latin typeface="Times New Roman" pitchFamily="18" charset="0"/>
              </a:rPr>
              <a:t>Activation record for P2</a:t>
            </a:r>
          </a:p>
        </p:txBody>
      </p:sp>
      <p:grpSp>
        <p:nvGrpSpPr>
          <p:cNvPr id="73747" name="Group 31"/>
          <p:cNvGrpSpPr>
            <a:grpSpLocks/>
          </p:cNvGrpSpPr>
          <p:nvPr/>
        </p:nvGrpSpPr>
        <p:grpSpPr bwMode="auto">
          <a:xfrm>
            <a:off x="5575300" y="3225800"/>
            <a:ext cx="2743200" cy="457200"/>
            <a:chOff x="3648" y="2515"/>
            <a:chExt cx="1728" cy="288"/>
          </a:xfrm>
        </p:grpSpPr>
        <p:sp>
          <p:nvSpPr>
            <p:cNvPr id="73760" name="Rectangle 32"/>
            <p:cNvSpPr>
              <a:spLocks noChangeArrowheads="1"/>
            </p:cNvSpPr>
            <p:nvPr/>
          </p:nvSpPr>
          <p:spPr bwMode="auto">
            <a:xfrm>
              <a:off x="3648" y="2515"/>
              <a:ext cx="1728" cy="288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3761" name="Rectangle 33"/>
            <p:cNvSpPr>
              <a:spLocks noChangeArrowheads="1"/>
            </p:cNvSpPr>
            <p:nvPr/>
          </p:nvSpPr>
          <p:spPr bwMode="auto">
            <a:xfrm>
              <a:off x="3696" y="2571"/>
              <a:ext cx="1680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200">
                  <a:latin typeface="Times New Roman" pitchFamily="18" charset="0"/>
                  <a:cs typeface="Times New Roman" pitchFamily="18" charset="0"/>
                </a:rPr>
                <a:t>Working space for Procedure P1</a:t>
              </a:r>
            </a:p>
          </p:txBody>
        </p:sp>
      </p:grpSp>
      <p:grpSp>
        <p:nvGrpSpPr>
          <p:cNvPr id="73748" name="Group 34"/>
          <p:cNvGrpSpPr>
            <a:grpSpLocks/>
          </p:cNvGrpSpPr>
          <p:nvPr/>
        </p:nvGrpSpPr>
        <p:grpSpPr bwMode="auto">
          <a:xfrm>
            <a:off x="5575300" y="4449763"/>
            <a:ext cx="2743200" cy="274637"/>
            <a:chOff x="3648" y="2800"/>
            <a:chExt cx="1728" cy="173"/>
          </a:xfrm>
        </p:grpSpPr>
        <p:sp>
          <p:nvSpPr>
            <p:cNvPr id="73758" name="Rectangle 35"/>
            <p:cNvSpPr>
              <a:spLocks noChangeArrowheads="1"/>
            </p:cNvSpPr>
            <p:nvPr/>
          </p:nvSpPr>
          <p:spPr bwMode="auto">
            <a:xfrm>
              <a:off x="3648" y="2800"/>
              <a:ext cx="1728" cy="160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3759" name="Rectangle 36"/>
            <p:cNvSpPr>
              <a:spLocks noChangeArrowheads="1"/>
            </p:cNvSpPr>
            <p:nvPr/>
          </p:nvSpPr>
          <p:spPr bwMode="auto">
            <a:xfrm>
              <a:off x="3696" y="2800"/>
              <a:ext cx="1680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200">
                  <a:latin typeface="Times New Roman" pitchFamily="18" charset="0"/>
                  <a:cs typeface="Times New Roman" pitchFamily="18" charset="0"/>
                </a:rPr>
                <a:t>Memory for  variable X</a:t>
              </a:r>
            </a:p>
          </p:txBody>
        </p:sp>
      </p:grpSp>
      <p:grpSp>
        <p:nvGrpSpPr>
          <p:cNvPr id="73749" name="Group 37"/>
          <p:cNvGrpSpPr>
            <a:grpSpLocks/>
          </p:cNvGrpSpPr>
          <p:nvPr/>
        </p:nvGrpSpPr>
        <p:grpSpPr bwMode="auto">
          <a:xfrm>
            <a:off x="5575300" y="4195763"/>
            <a:ext cx="2743200" cy="274637"/>
            <a:chOff x="3648" y="2800"/>
            <a:chExt cx="1728" cy="173"/>
          </a:xfrm>
        </p:grpSpPr>
        <p:sp>
          <p:nvSpPr>
            <p:cNvPr id="73756" name="Rectangle 38"/>
            <p:cNvSpPr>
              <a:spLocks noChangeArrowheads="1"/>
            </p:cNvSpPr>
            <p:nvPr/>
          </p:nvSpPr>
          <p:spPr bwMode="auto">
            <a:xfrm>
              <a:off x="3648" y="2800"/>
              <a:ext cx="1728" cy="160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3757" name="Rectangle 39"/>
            <p:cNvSpPr>
              <a:spLocks noChangeArrowheads="1"/>
            </p:cNvSpPr>
            <p:nvPr/>
          </p:nvSpPr>
          <p:spPr bwMode="auto">
            <a:xfrm>
              <a:off x="3696" y="2800"/>
              <a:ext cx="1680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200">
                  <a:latin typeface="Times New Roman" pitchFamily="18" charset="0"/>
                  <a:cs typeface="Times New Roman" pitchFamily="18" charset="0"/>
                </a:rPr>
                <a:t>Pointer to variable T1</a:t>
              </a:r>
            </a:p>
          </p:txBody>
        </p:sp>
      </p:grpSp>
      <p:grpSp>
        <p:nvGrpSpPr>
          <p:cNvPr id="73750" name="Group 40"/>
          <p:cNvGrpSpPr>
            <a:grpSpLocks/>
          </p:cNvGrpSpPr>
          <p:nvPr/>
        </p:nvGrpSpPr>
        <p:grpSpPr bwMode="auto">
          <a:xfrm>
            <a:off x="5575300" y="3941763"/>
            <a:ext cx="2743200" cy="274637"/>
            <a:chOff x="3648" y="2800"/>
            <a:chExt cx="1728" cy="173"/>
          </a:xfrm>
        </p:grpSpPr>
        <p:sp>
          <p:nvSpPr>
            <p:cNvPr id="73754" name="Rectangle 41"/>
            <p:cNvSpPr>
              <a:spLocks noChangeArrowheads="1"/>
            </p:cNvSpPr>
            <p:nvPr/>
          </p:nvSpPr>
          <p:spPr bwMode="auto">
            <a:xfrm>
              <a:off x="3648" y="2800"/>
              <a:ext cx="1728" cy="160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3755" name="Rectangle 42"/>
            <p:cNvSpPr>
              <a:spLocks noChangeArrowheads="1"/>
            </p:cNvSpPr>
            <p:nvPr/>
          </p:nvSpPr>
          <p:spPr bwMode="auto">
            <a:xfrm>
              <a:off x="3696" y="2800"/>
              <a:ext cx="1680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200">
                  <a:latin typeface="Times New Roman" pitchFamily="18" charset="0"/>
                  <a:cs typeface="Times New Roman" pitchFamily="18" charset="0"/>
                </a:rPr>
                <a:t>Indirect pointer to elements of A1</a:t>
              </a:r>
            </a:p>
          </p:txBody>
        </p:sp>
      </p:grpSp>
      <p:grpSp>
        <p:nvGrpSpPr>
          <p:cNvPr id="73751" name="Group 43"/>
          <p:cNvGrpSpPr>
            <a:grpSpLocks/>
          </p:cNvGrpSpPr>
          <p:nvPr/>
        </p:nvGrpSpPr>
        <p:grpSpPr bwMode="auto">
          <a:xfrm>
            <a:off x="5575300" y="3683000"/>
            <a:ext cx="2743200" cy="274638"/>
            <a:chOff x="3648" y="2800"/>
            <a:chExt cx="1728" cy="173"/>
          </a:xfrm>
        </p:grpSpPr>
        <p:sp>
          <p:nvSpPr>
            <p:cNvPr id="73752" name="Rectangle 44"/>
            <p:cNvSpPr>
              <a:spLocks noChangeArrowheads="1"/>
            </p:cNvSpPr>
            <p:nvPr/>
          </p:nvSpPr>
          <p:spPr bwMode="auto">
            <a:xfrm>
              <a:off x="3648" y="2800"/>
              <a:ext cx="1728" cy="160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3753" name="Rectangle 45"/>
            <p:cNvSpPr>
              <a:spLocks noChangeArrowheads="1"/>
            </p:cNvSpPr>
            <p:nvPr/>
          </p:nvSpPr>
          <p:spPr bwMode="auto">
            <a:xfrm>
              <a:off x="3696" y="2800"/>
              <a:ext cx="1680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200">
                  <a:latin typeface="Times New Roman" pitchFamily="18" charset="0"/>
                  <a:cs typeface="Times New Roman" pitchFamily="18" charset="0"/>
                </a:rPr>
                <a:t>Reference to procedure P2</a:t>
              </a:r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Footer Placehold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pitchFamily="34" charset="0"/>
                <a:ea typeface="ＭＳ Ｐゴシック" pitchFamily="34" charset="-128"/>
              </a:rPr>
              <a:t>COP 4020 Programmin Language 1</a:t>
            </a:r>
          </a:p>
        </p:txBody>
      </p:sp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228600" y="2286000"/>
            <a:ext cx="8820150" cy="3662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/>
              <a:t>Course Outline: </a:t>
            </a:r>
            <a:r>
              <a:rPr lang="en-US"/>
              <a:t>This course is designed to provide a fundamental understanding of </a:t>
            </a:r>
          </a:p>
          <a:p>
            <a:r>
              <a:rPr lang="en-US"/>
              <a:t>the design and implementation issues surrounding programming languages and their </a:t>
            </a:r>
          </a:p>
          <a:p>
            <a:r>
              <a:rPr lang="en-US"/>
              <a:t>running environment.  Students will be exposed different models of computer </a:t>
            </a:r>
          </a:p>
          <a:p>
            <a:r>
              <a:rPr lang="en-US"/>
              <a:t>programming during the course, including: concurrent programming model, </a:t>
            </a:r>
          </a:p>
          <a:p>
            <a:r>
              <a:rPr lang="en-US"/>
              <a:t>declarative computation model and relational model. </a:t>
            </a:r>
          </a:p>
          <a:p>
            <a:endParaRPr lang="en-US" b="1"/>
          </a:p>
          <a:p>
            <a:r>
              <a:rPr lang="en-US" b="1"/>
              <a:t>Course Topics: </a:t>
            </a:r>
            <a:r>
              <a:rPr lang="en-US"/>
              <a:t>History of programming languages. Fundamental concepts of </a:t>
            </a:r>
          </a:p>
          <a:p>
            <a:r>
              <a:rPr lang="en-US"/>
              <a:t>programming languages, such as scope, binding, abstraction, encapsulation, typing </a:t>
            </a:r>
          </a:p>
          <a:p>
            <a:r>
              <a:rPr lang="en-US"/>
              <a:t>etc. Run time environment.  Lambda calculus.  Declarative computation model. </a:t>
            </a:r>
          </a:p>
          <a:p>
            <a:r>
              <a:rPr lang="en-US"/>
              <a:t>Concurrent programming model and message passing. Operational semantics, </a:t>
            </a:r>
          </a:p>
          <a:p>
            <a:r>
              <a:rPr lang="en-US"/>
              <a:t>axiomatic semantics, and denotational  semantics. Relational computation model.</a:t>
            </a:r>
          </a:p>
          <a:p>
            <a:endParaRPr lang="en-US"/>
          </a:p>
          <a:p>
            <a:r>
              <a:rPr lang="en-US" b="1"/>
              <a:t>Prerequisites: COP 3530C</a:t>
            </a:r>
            <a:r>
              <a:rPr lang="en-US"/>
              <a:t> </a:t>
            </a:r>
          </a:p>
        </p:txBody>
      </p:sp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533400" y="609600"/>
            <a:ext cx="7772400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400" b="1">
                <a:solidFill>
                  <a:srgbClr val="0000FF"/>
                </a:solidFill>
              </a:rPr>
              <a:t>COP 4020 </a:t>
            </a:r>
            <a:br>
              <a:rPr lang="en-US" sz="4400" b="1">
                <a:solidFill>
                  <a:srgbClr val="0000FF"/>
                </a:solidFill>
              </a:rPr>
            </a:br>
            <a:r>
              <a:rPr lang="en-US" sz="4400" b="1">
                <a:solidFill>
                  <a:srgbClr val="0000FF"/>
                </a:solidFill>
              </a:rPr>
              <a:t>Programming Language I</a:t>
            </a:r>
            <a:br>
              <a:rPr lang="en-US" sz="4400" b="1">
                <a:solidFill>
                  <a:srgbClr val="0000FF"/>
                </a:solidFill>
              </a:rPr>
            </a:br>
            <a:r>
              <a:rPr lang="en-US" sz="4400" b="1">
                <a:solidFill>
                  <a:srgbClr val="0000FF"/>
                </a:solidFill>
              </a:rPr>
              <a:t>Course outline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Footer Placehold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pitchFamily="34" charset="0"/>
                <a:ea typeface="ＭＳ Ｐゴシック" pitchFamily="34" charset="-128"/>
              </a:rPr>
              <a:t>COP 4020 Programmin Language 1</a:t>
            </a:r>
          </a:p>
        </p:txBody>
      </p:sp>
      <p:sp>
        <p:nvSpPr>
          <p:cNvPr id="74754" name="Rectangle 2"/>
          <p:cNvSpPr>
            <a:spLocks noChangeArrowheads="1"/>
          </p:cNvSpPr>
          <p:nvPr/>
        </p:nvSpPr>
        <p:spPr bwMode="auto">
          <a:xfrm>
            <a:off x="5499100" y="838200"/>
            <a:ext cx="2895600" cy="5486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55" name="Rectangle 3"/>
          <p:cNvSpPr>
            <a:spLocks noChangeArrowheads="1"/>
          </p:cNvSpPr>
          <p:nvPr/>
        </p:nvSpPr>
        <p:spPr bwMode="auto">
          <a:xfrm>
            <a:off x="304800" y="838200"/>
            <a:ext cx="4876800" cy="4724400"/>
          </a:xfrm>
          <a:prstGeom prst="rect">
            <a:avLst/>
          </a:prstGeom>
          <a:solidFill>
            <a:srgbClr val="FFFF99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56" name="Rectangle 4"/>
          <p:cNvSpPr>
            <a:spLocks noChangeArrowheads="1"/>
          </p:cNvSpPr>
          <p:nvPr/>
        </p:nvSpPr>
        <p:spPr bwMode="auto">
          <a:xfrm>
            <a:off x="533400" y="1701800"/>
            <a:ext cx="4495800" cy="3251200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57" name="Rectangle 5"/>
          <p:cNvSpPr>
            <a:spLocks noChangeArrowheads="1"/>
          </p:cNvSpPr>
          <p:nvPr/>
        </p:nvSpPr>
        <p:spPr bwMode="auto">
          <a:xfrm>
            <a:off x="762000" y="2743200"/>
            <a:ext cx="4191000" cy="1600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58" name="Rectangle 6"/>
          <p:cNvSpPr>
            <a:spLocks noChangeArrowheads="1"/>
          </p:cNvSpPr>
          <p:nvPr/>
        </p:nvSpPr>
        <p:spPr bwMode="auto">
          <a:xfrm>
            <a:off x="304800" y="914400"/>
            <a:ext cx="4724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program P0;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var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R1, T1: real;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A1: array[0:5,0:20] of real;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 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procedure P1(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X: real;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var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T: real;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Y: array[0:5,0:20] of real;)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 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procedure P2;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var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	R2, T2: real;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	A2: array[0:5,0:20] of real;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begin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	R2 := 5;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	T2 := 25;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	P1(R2, T2, A2);  /* calls P1 */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end;(* P2 *)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 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begin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P2;	     /* calls P2 */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end; (* P1 *)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 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begin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P1(R1, T1, A1);	   /* calls P1 */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end;(* program *)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74759" name="Text Box 7"/>
          <p:cNvSpPr txBox="1">
            <a:spLocks noChangeArrowheads="1"/>
          </p:cNvSpPr>
          <p:nvPr/>
        </p:nvSpPr>
        <p:spPr bwMode="auto">
          <a:xfrm>
            <a:off x="2133600" y="3810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Program</a:t>
            </a:r>
          </a:p>
        </p:txBody>
      </p:sp>
      <p:sp>
        <p:nvSpPr>
          <p:cNvPr id="74760" name="Text Box 8"/>
          <p:cNvSpPr txBox="1">
            <a:spLocks noChangeArrowheads="1"/>
          </p:cNvSpPr>
          <p:nvPr/>
        </p:nvSpPr>
        <p:spPr bwMode="auto">
          <a:xfrm>
            <a:off x="6489700" y="3810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Stack</a:t>
            </a:r>
          </a:p>
        </p:txBody>
      </p:sp>
      <p:grpSp>
        <p:nvGrpSpPr>
          <p:cNvPr id="74761" name="Group 9"/>
          <p:cNvGrpSpPr>
            <a:grpSpLocks/>
          </p:cNvGrpSpPr>
          <p:nvPr/>
        </p:nvGrpSpPr>
        <p:grpSpPr bwMode="auto">
          <a:xfrm>
            <a:off x="5575300" y="4775200"/>
            <a:ext cx="2743200" cy="457200"/>
            <a:chOff x="3648" y="3120"/>
            <a:chExt cx="1728" cy="288"/>
          </a:xfrm>
        </p:grpSpPr>
        <p:sp>
          <p:nvSpPr>
            <p:cNvPr id="74801" name="Rectangle 10"/>
            <p:cNvSpPr>
              <a:spLocks noChangeArrowheads="1"/>
            </p:cNvSpPr>
            <p:nvPr/>
          </p:nvSpPr>
          <p:spPr bwMode="auto">
            <a:xfrm>
              <a:off x="3648" y="3120"/>
              <a:ext cx="1728" cy="288"/>
            </a:xfrm>
            <a:prstGeom prst="rect">
              <a:avLst/>
            </a:prstGeom>
            <a:solidFill>
              <a:srgbClr val="FFFF99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802" name="Rectangle 11"/>
            <p:cNvSpPr>
              <a:spLocks noChangeArrowheads="1"/>
            </p:cNvSpPr>
            <p:nvPr/>
          </p:nvSpPr>
          <p:spPr bwMode="auto">
            <a:xfrm>
              <a:off x="3696" y="3120"/>
              <a:ext cx="168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200">
                  <a:latin typeface="Times New Roman" pitchFamily="18" charset="0"/>
                  <a:cs typeface="Times New Roman" pitchFamily="18" charset="0"/>
                </a:rPr>
                <a:t>Working space for Procedure P0, the main program</a:t>
              </a:r>
            </a:p>
          </p:txBody>
        </p:sp>
      </p:grpSp>
      <p:grpSp>
        <p:nvGrpSpPr>
          <p:cNvPr id="74762" name="Group 12"/>
          <p:cNvGrpSpPr>
            <a:grpSpLocks/>
          </p:cNvGrpSpPr>
          <p:nvPr/>
        </p:nvGrpSpPr>
        <p:grpSpPr bwMode="auto">
          <a:xfrm>
            <a:off x="5575300" y="5740400"/>
            <a:ext cx="2743200" cy="274638"/>
            <a:chOff x="3648" y="3120"/>
            <a:chExt cx="1728" cy="312"/>
          </a:xfrm>
        </p:grpSpPr>
        <p:sp>
          <p:nvSpPr>
            <p:cNvPr id="74799" name="Rectangle 13"/>
            <p:cNvSpPr>
              <a:spLocks noChangeArrowheads="1"/>
            </p:cNvSpPr>
            <p:nvPr/>
          </p:nvSpPr>
          <p:spPr bwMode="auto">
            <a:xfrm>
              <a:off x="3648" y="3120"/>
              <a:ext cx="1728" cy="288"/>
            </a:xfrm>
            <a:prstGeom prst="rect">
              <a:avLst/>
            </a:prstGeom>
            <a:solidFill>
              <a:srgbClr val="FFFF99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800" name="Rectangle 14"/>
            <p:cNvSpPr>
              <a:spLocks noChangeArrowheads="1"/>
            </p:cNvSpPr>
            <p:nvPr/>
          </p:nvSpPr>
          <p:spPr bwMode="auto">
            <a:xfrm>
              <a:off x="3696" y="3120"/>
              <a:ext cx="1680" cy="3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200">
                  <a:latin typeface="Times New Roman" pitchFamily="18" charset="0"/>
                  <a:cs typeface="Times New Roman" pitchFamily="18" charset="0"/>
                </a:rPr>
                <a:t>Memory for  variable T1</a:t>
              </a:r>
            </a:p>
          </p:txBody>
        </p:sp>
      </p:grpSp>
      <p:sp>
        <p:nvSpPr>
          <p:cNvPr id="74763" name="AutoShape 15"/>
          <p:cNvSpPr>
            <a:spLocks noChangeArrowheads="1"/>
          </p:cNvSpPr>
          <p:nvPr/>
        </p:nvSpPr>
        <p:spPr bwMode="auto">
          <a:xfrm>
            <a:off x="914400" y="3073400"/>
            <a:ext cx="304800" cy="1524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74764" name="Group 16"/>
          <p:cNvGrpSpPr>
            <a:grpSpLocks/>
          </p:cNvGrpSpPr>
          <p:nvPr/>
        </p:nvGrpSpPr>
        <p:grpSpPr bwMode="auto">
          <a:xfrm>
            <a:off x="5575300" y="5486400"/>
            <a:ext cx="2743200" cy="274638"/>
            <a:chOff x="3648" y="3120"/>
            <a:chExt cx="1728" cy="312"/>
          </a:xfrm>
        </p:grpSpPr>
        <p:sp>
          <p:nvSpPr>
            <p:cNvPr id="74797" name="Rectangle 17"/>
            <p:cNvSpPr>
              <a:spLocks noChangeArrowheads="1"/>
            </p:cNvSpPr>
            <p:nvPr/>
          </p:nvSpPr>
          <p:spPr bwMode="auto">
            <a:xfrm>
              <a:off x="3648" y="3120"/>
              <a:ext cx="1728" cy="288"/>
            </a:xfrm>
            <a:prstGeom prst="rect">
              <a:avLst/>
            </a:prstGeom>
            <a:solidFill>
              <a:srgbClr val="FFFF99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798" name="Rectangle 18"/>
            <p:cNvSpPr>
              <a:spLocks noChangeArrowheads="1"/>
            </p:cNvSpPr>
            <p:nvPr/>
          </p:nvSpPr>
          <p:spPr bwMode="auto">
            <a:xfrm>
              <a:off x="3696" y="3120"/>
              <a:ext cx="1680" cy="3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200">
                  <a:latin typeface="Times New Roman" pitchFamily="18" charset="0"/>
                  <a:cs typeface="Times New Roman" pitchFamily="18" charset="0"/>
                </a:rPr>
                <a:t>Pointer to elements of A1</a:t>
              </a:r>
            </a:p>
          </p:txBody>
        </p:sp>
      </p:grpSp>
      <p:grpSp>
        <p:nvGrpSpPr>
          <p:cNvPr id="74765" name="Group 19"/>
          <p:cNvGrpSpPr>
            <a:grpSpLocks/>
          </p:cNvGrpSpPr>
          <p:nvPr/>
        </p:nvGrpSpPr>
        <p:grpSpPr bwMode="auto">
          <a:xfrm>
            <a:off x="5575300" y="5994400"/>
            <a:ext cx="2743200" cy="274638"/>
            <a:chOff x="3648" y="3120"/>
            <a:chExt cx="1728" cy="312"/>
          </a:xfrm>
        </p:grpSpPr>
        <p:sp>
          <p:nvSpPr>
            <p:cNvPr id="74795" name="Rectangle 20"/>
            <p:cNvSpPr>
              <a:spLocks noChangeArrowheads="1"/>
            </p:cNvSpPr>
            <p:nvPr/>
          </p:nvSpPr>
          <p:spPr bwMode="auto">
            <a:xfrm>
              <a:off x="3648" y="3120"/>
              <a:ext cx="1728" cy="288"/>
            </a:xfrm>
            <a:prstGeom prst="rect">
              <a:avLst/>
            </a:prstGeom>
            <a:solidFill>
              <a:srgbClr val="FFFF99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796" name="Rectangle 21"/>
            <p:cNvSpPr>
              <a:spLocks noChangeArrowheads="1"/>
            </p:cNvSpPr>
            <p:nvPr/>
          </p:nvSpPr>
          <p:spPr bwMode="auto">
            <a:xfrm>
              <a:off x="3696" y="3120"/>
              <a:ext cx="1680" cy="3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200">
                  <a:latin typeface="Times New Roman" pitchFamily="18" charset="0"/>
                  <a:cs typeface="Times New Roman" pitchFamily="18" charset="0"/>
                </a:rPr>
                <a:t>Memory for  variable R1</a:t>
              </a:r>
            </a:p>
          </p:txBody>
        </p:sp>
      </p:grpSp>
      <p:grpSp>
        <p:nvGrpSpPr>
          <p:cNvPr id="74766" name="Group 22"/>
          <p:cNvGrpSpPr>
            <a:grpSpLocks/>
          </p:cNvGrpSpPr>
          <p:nvPr/>
        </p:nvGrpSpPr>
        <p:grpSpPr bwMode="auto">
          <a:xfrm>
            <a:off x="5575300" y="5232400"/>
            <a:ext cx="2743200" cy="274638"/>
            <a:chOff x="3648" y="3120"/>
            <a:chExt cx="1728" cy="312"/>
          </a:xfrm>
        </p:grpSpPr>
        <p:sp>
          <p:nvSpPr>
            <p:cNvPr id="74793" name="Rectangle 23"/>
            <p:cNvSpPr>
              <a:spLocks noChangeArrowheads="1"/>
            </p:cNvSpPr>
            <p:nvPr/>
          </p:nvSpPr>
          <p:spPr bwMode="auto">
            <a:xfrm>
              <a:off x="3648" y="3120"/>
              <a:ext cx="1728" cy="288"/>
            </a:xfrm>
            <a:prstGeom prst="rect">
              <a:avLst/>
            </a:prstGeom>
            <a:solidFill>
              <a:srgbClr val="FFFF99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794" name="Rectangle 24"/>
            <p:cNvSpPr>
              <a:spLocks noChangeArrowheads="1"/>
            </p:cNvSpPr>
            <p:nvPr/>
          </p:nvSpPr>
          <p:spPr bwMode="auto">
            <a:xfrm>
              <a:off x="3696" y="3120"/>
              <a:ext cx="1680" cy="3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200">
                  <a:latin typeface="Times New Roman" pitchFamily="18" charset="0"/>
                  <a:cs typeface="Times New Roman" pitchFamily="18" charset="0"/>
                </a:rPr>
                <a:t>Reference to procedure P1</a:t>
              </a:r>
            </a:p>
          </p:txBody>
        </p:sp>
      </p:grpSp>
      <p:sp>
        <p:nvSpPr>
          <p:cNvPr id="74767" name="Rectangle 26"/>
          <p:cNvSpPr>
            <a:spLocks noChangeArrowheads="1"/>
          </p:cNvSpPr>
          <p:nvPr/>
        </p:nvSpPr>
        <p:spPr bwMode="auto">
          <a:xfrm>
            <a:off x="5575300" y="2184400"/>
            <a:ext cx="27432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68" name="Rectangle 27"/>
          <p:cNvSpPr>
            <a:spLocks noChangeArrowheads="1"/>
          </p:cNvSpPr>
          <p:nvPr/>
        </p:nvSpPr>
        <p:spPr bwMode="auto">
          <a:xfrm>
            <a:off x="5651500" y="2273300"/>
            <a:ext cx="26670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200">
                <a:latin typeface="Times New Roman" pitchFamily="18" charset="0"/>
                <a:cs typeface="Times New Roman" pitchFamily="18" charset="0"/>
              </a:rPr>
              <a:t>Working space for Procedure P2</a:t>
            </a:r>
          </a:p>
        </p:txBody>
      </p:sp>
      <p:sp>
        <p:nvSpPr>
          <p:cNvPr id="74769" name="Rectangle 29"/>
          <p:cNvSpPr>
            <a:spLocks noChangeArrowheads="1"/>
          </p:cNvSpPr>
          <p:nvPr/>
        </p:nvSpPr>
        <p:spPr bwMode="auto">
          <a:xfrm>
            <a:off x="5575300" y="2887663"/>
            <a:ext cx="2743200" cy="254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70" name="Rectangle 30"/>
          <p:cNvSpPr>
            <a:spLocks noChangeArrowheads="1"/>
          </p:cNvSpPr>
          <p:nvPr/>
        </p:nvSpPr>
        <p:spPr bwMode="auto">
          <a:xfrm>
            <a:off x="5651500" y="2887663"/>
            <a:ext cx="26670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200">
                <a:latin typeface="Times New Roman" pitchFamily="18" charset="0"/>
                <a:cs typeface="Times New Roman" pitchFamily="18" charset="0"/>
              </a:rPr>
              <a:t>Memory for the variable R2</a:t>
            </a:r>
          </a:p>
        </p:txBody>
      </p:sp>
      <p:sp>
        <p:nvSpPr>
          <p:cNvPr id="74771" name="AutoShape 31"/>
          <p:cNvSpPr>
            <a:spLocks noChangeArrowheads="1"/>
          </p:cNvSpPr>
          <p:nvPr/>
        </p:nvSpPr>
        <p:spPr bwMode="auto">
          <a:xfrm>
            <a:off x="5181600" y="2946400"/>
            <a:ext cx="304800" cy="1524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72" name="Rectangle 33"/>
          <p:cNvSpPr>
            <a:spLocks noChangeArrowheads="1"/>
          </p:cNvSpPr>
          <p:nvPr/>
        </p:nvSpPr>
        <p:spPr bwMode="auto">
          <a:xfrm>
            <a:off x="5575300" y="2641600"/>
            <a:ext cx="2743200" cy="254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73" name="Rectangle 34"/>
          <p:cNvSpPr>
            <a:spLocks noChangeArrowheads="1"/>
          </p:cNvSpPr>
          <p:nvPr/>
        </p:nvSpPr>
        <p:spPr bwMode="auto">
          <a:xfrm>
            <a:off x="5651500" y="2641600"/>
            <a:ext cx="26670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200">
                <a:latin typeface="Times New Roman" pitchFamily="18" charset="0"/>
                <a:cs typeface="Times New Roman" pitchFamily="18" charset="0"/>
              </a:rPr>
              <a:t>Memory for the variable T2</a:t>
            </a:r>
          </a:p>
        </p:txBody>
      </p:sp>
      <p:sp>
        <p:nvSpPr>
          <p:cNvPr id="74774" name="AutoShape 35"/>
          <p:cNvSpPr>
            <a:spLocks noChangeArrowheads="1"/>
          </p:cNvSpPr>
          <p:nvPr/>
        </p:nvSpPr>
        <p:spPr bwMode="auto">
          <a:xfrm>
            <a:off x="5181600" y="2692400"/>
            <a:ext cx="304800" cy="1524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75" name="Text Box 36"/>
          <p:cNvSpPr txBox="1">
            <a:spLocks noChangeArrowheads="1"/>
          </p:cNvSpPr>
          <p:nvPr/>
        </p:nvSpPr>
        <p:spPr bwMode="auto">
          <a:xfrm>
            <a:off x="8382000" y="5241925"/>
            <a:ext cx="762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000">
                <a:latin typeface="Times New Roman" pitchFamily="18" charset="0"/>
              </a:rPr>
              <a:t>Activation record for P0</a:t>
            </a:r>
          </a:p>
        </p:txBody>
      </p:sp>
      <p:sp>
        <p:nvSpPr>
          <p:cNvPr id="74776" name="Text Box 37"/>
          <p:cNvSpPr txBox="1">
            <a:spLocks noChangeArrowheads="1"/>
          </p:cNvSpPr>
          <p:nvPr/>
        </p:nvSpPr>
        <p:spPr bwMode="auto">
          <a:xfrm>
            <a:off x="8382000" y="3708400"/>
            <a:ext cx="762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000">
                <a:latin typeface="Times New Roman" pitchFamily="18" charset="0"/>
              </a:rPr>
              <a:t>Activation record for P1</a:t>
            </a:r>
          </a:p>
        </p:txBody>
      </p:sp>
      <p:sp>
        <p:nvSpPr>
          <p:cNvPr id="74777" name="Text Box 38"/>
          <p:cNvSpPr txBox="1">
            <a:spLocks noChangeArrowheads="1"/>
          </p:cNvSpPr>
          <p:nvPr/>
        </p:nvSpPr>
        <p:spPr bwMode="auto">
          <a:xfrm>
            <a:off x="8382000" y="2422525"/>
            <a:ext cx="762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000">
                <a:latin typeface="Times New Roman" pitchFamily="18" charset="0"/>
              </a:rPr>
              <a:t>Activation record for P2</a:t>
            </a:r>
          </a:p>
        </p:txBody>
      </p:sp>
      <p:grpSp>
        <p:nvGrpSpPr>
          <p:cNvPr id="74778" name="Group 39"/>
          <p:cNvGrpSpPr>
            <a:grpSpLocks/>
          </p:cNvGrpSpPr>
          <p:nvPr/>
        </p:nvGrpSpPr>
        <p:grpSpPr bwMode="auto">
          <a:xfrm>
            <a:off x="5575300" y="3225800"/>
            <a:ext cx="2743200" cy="457200"/>
            <a:chOff x="3648" y="2515"/>
            <a:chExt cx="1728" cy="288"/>
          </a:xfrm>
        </p:grpSpPr>
        <p:sp>
          <p:nvSpPr>
            <p:cNvPr id="74791" name="Rectangle 40"/>
            <p:cNvSpPr>
              <a:spLocks noChangeArrowheads="1"/>
            </p:cNvSpPr>
            <p:nvPr/>
          </p:nvSpPr>
          <p:spPr bwMode="auto">
            <a:xfrm>
              <a:off x="3648" y="2515"/>
              <a:ext cx="1728" cy="288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792" name="Rectangle 41"/>
            <p:cNvSpPr>
              <a:spLocks noChangeArrowheads="1"/>
            </p:cNvSpPr>
            <p:nvPr/>
          </p:nvSpPr>
          <p:spPr bwMode="auto">
            <a:xfrm>
              <a:off x="3696" y="2571"/>
              <a:ext cx="1680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200">
                  <a:latin typeface="Times New Roman" pitchFamily="18" charset="0"/>
                  <a:cs typeface="Times New Roman" pitchFamily="18" charset="0"/>
                </a:rPr>
                <a:t>Working space for Procedure P1</a:t>
              </a:r>
            </a:p>
          </p:txBody>
        </p:sp>
      </p:grpSp>
      <p:grpSp>
        <p:nvGrpSpPr>
          <p:cNvPr id="74779" name="Group 42"/>
          <p:cNvGrpSpPr>
            <a:grpSpLocks/>
          </p:cNvGrpSpPr>
          <p:nvPr/>
        </p:nvGrpSpPr>
        <p:grpSpPr bwMode="auto">
          <a:xfrm>
            <a:off x="5575300" y="4449763"/>
            <a:ext cx="2743200" cy="274637"/>
            <a:chOff x="3648" y="2800"/>
            <a:chExt cx="1728" cy="173"/>
          </a:xfrm>
        </p:grpSpPr>
        <p:sp>
          <p:nvSpPr>
            <p:cNvPr id="74789" name="Rectangle 43"/>
            <p:cNvSpPr>
              <a:spLocks noChangeArrowheads="1"/>
            </p:cNvSpPr>
            <p:nvPr/>
          </p:nvSpPr>
          <p:spPr bwMode="auto">
            <a:xfrm>
              <a:off x="3648" y="2800"/>
              <a:ext cx="1728" cy="160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790" name="Rectangle 44"/>
            <p:cNvSpPr>
              <a:spLocks noChangeArrowheads="1"/>
            </p:cNvSpPr>
            <p:nvPr/>
          </p:nvSpPr>
          <p:spPr bwMode="auto">
            <a:xfrm>
              <a:off x="3696" y="2800"/>
              <a:ext cx="1680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200">
                  <a:latin typeface="Times New Roman" pitchFamily="18" charset="0"/>
                  <a:cs typeface="Times New Roman" pitchFamily="18" charset="0"/>
                </a:rPr>
                <a:t>Memory for  variable X</a:t>
              </a:r>
            </a:p>
          </p:txBody>
        </p:sp>
      </p:grpSp>
      <p:grpSp>
        <p:nvGrpSpPr>
          <p:cNvPr id="74780" name="Group 45"/>
          <p:cNvGrpSpPr>
            <a:grpSpLocks/>
          </p:cNvGrpSpPr>
          <p:nvPr/>
        </p:nvGrpSpPr>
        <p:grpSpPr bwMode="auto">
          <a:xfrm>
            <a:off x="5575300" y="4195763"/>
            <a:ext cx="2743200" cy="274637"/>
            <a:chOff x="3648" y="2800"/>
            <a:chExt cx="1728" cy="173"/>
          </a:xfrm>
        </p:grpSpPr>
        <p:sp>
          <p:nvSpPr>
            <p:cNvPr id="74787" name="Rectangle 46"/>
            <p:cNvSpPr>
              <a:spLocks noChangeArrowheads="1"/>
            </p:cNvSpPr>
            <p:nvPr/>
          </p:nvSpPr>
          <p:spPr bwMode="auto">
            <a:xfrm>
              <a:off x="3648" y="2800"/>
              <a:ext cx="1728" cy="160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788" name="Rectangle 47"/>
            <p:cNvSpPr>
              <a:spLocks noChangeArrowheads="1"/>
            </p:cNvSpPr>
            <p:nvPr/>
          </p:nvSpPr>
          <p:spPr bwMode="auto">
            <a:xfrm>
              <a:off x="3696" y="2800"/>
              <a:ext cx="1680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200">
                  <a:latin typeface="Times New Roman" pitchFamily="18" charset="0"/>
                  <a:cs typeface="Times New Roman" pitchFamily="18" charset="0"/>
                </a:rPr>
                <a:t>Pointer to variable T1</a:t>
              </a:r>
            </a:p>
          </p:txBody>
        </p:sp>
      </p:grpSp>
      <p:grpSp>
        <p:nvGrpSpPr>
          <p:cNvPr id="74781" name="Group 48"/>
          <p:cNvGrpSpPr>
            <a:grpSpLocks/>
          </p:cNvGrpSpPr>
          <p:nvPr/>
        </p:nvGrpSpPr>
        <p:grpSpPr bwMode="auto">
          <a:xfrm>
            <a:off x="5575300" y="3941763"/>
            <a:ext cx="2743200" cy="274637"/>
            <a:chOff x="3648" y="2800"/>
            <a:chExt cx="1728" cy="173"/>
          </a:xfrm>
        </p:grpSpPr>
        <p:sp>
          <p:nvSpPr>
            <p:cNvPr id="74785" name="Rectangle 49"/>
            <p:cNvSpPr>
              <a:spLocks noChangeArrowheads="1"/>
            </p:cNvSpPr>
            <p:nvPr/>
          </p:nvSpPr>
          <p:spPr bwMode="auto">
            <a:xfrm>
              <a:off x="3648" y="2800"/>
              <a:ext cx="1728" cy="160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786" name="Rectangle 50"/>
            <p:cNvSpPr>
              <a:spLocks noChangeArrowheads="1"/>
            </p:cNvSpPr>
            <p:nvPr/>
          </p:nvSpPr>
          <p:spPr bwMode="auto">
            <a:xfrm>
              <a:off x="3696" y="2800"/>
              <a:ext cx="1680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200">
                  <a:latin typeface="Times New Roman" pitchFamily="18" charset="0"/>
                  <a:cs typeface="Times New Roman" pitchFamily="18" charset="0"/>
                </a:rPr>
                <a:t>Indirect pointer to elements of A1</a:t>
              </a:r>
            </a:p>
          </p:txBody>
        </p:sp>
      </p:grpSp>
      <p:grpSp>
        <p:nvGrpSpPr>
          <p:cNvPr id="74782" name="Group 51"/>
          <p:cNvGrpSpPr>
            <a:grpSpLocks/>
          </p:cNvGrpSpPr>
          <p:nvPr/>
        </p:nvGrpSpPr>
        <p:grpSpPr bwMode="auto">
          <a:xfrm>
            <a:off x="5575300" y="3683000"/>
            <a:ext cx="2743200" cy="274638"/>
            <a:chOff x="3648" y="2800"/>
            <a:chExt cx="1728" cy="173"/>
          </a:xfrm>
        </p:grpSpPr>
        <p:sp>
          <p:nvSpPr>
            <p:cNvPr id="74783" name="Rectangle 52"/>
            <p:cNvSpPr>
              <a:spLocks noChangeArrowheads="1"/>
            </p:cNvSpPr>
            <p:nvPr/>
          </p:nvSpPr>
          <p:spPr bwMode="auto">
            <a:xfrm>
              <a:off x="3648" y="2800"/>
              <a:ext cx="1728" cy="160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784" name="Rectangle 53"/>
            <p:cNvSpPr>
              <a:spLocks noChangeArrowheads="1"/>
            </p:cNvSpPr>
            <p:nvPr/>
          </p:nvSpPr>
          <p:spPr bwMode="auto">
            <a:xfrm>
              <a:off x="3696" y="2800"/>
              <a:ext cx="1680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200">
                  <a:latin typeface="Times New Roman" pitchFamily="18" charset="0"/>
                  <a:cs typeface="Times New Roman" pitchFamily="18" charset="0"/>
                </a:rPr>
                <a:t>Reference to procedure P2</a:t>
              </a:r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Footer Placehold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pitchFamily="34" charset="0"/>
                <a:ea typeface="ＭＳ Ｐゴシック" pitchFamily="34" charset="-128"/>
              </a:rPr>
              <a:t>COP 4020 Programmin Language 1</a:t>
            </a:r>
          </a:p>
        </p:txBody>
      </p:sp>
      <p:sp>
        <p:nvSpPr>
          <p:cNvPr id="75778" name="Rectangle 2"/>
          <p:cNvSpPr>
            <a:spLocks noChangeArrowheads="1"/>
          </p:cNvSpPr>
          <p:nvPr/>
        </p:nvSpPr>
        <p:spPr bwMode="auto">
          <a:xfrm>
            <a:off x="5499100" y="838200"/>
            <a:ext cx="2895600" cy="5486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779" name="Rectangle 3"/>
          <p:cNvSpPr>
            <a:spLocks noChangeArrowheads="1"/>
          </p:cNvSpPr>
          <p:nvPr/>
        </p:nvSpPr>
        <p:spPr bwMode="auto">
          <a:xfrm>
            <a:off x="304800" y="838200"/>
            <a:ext cx="4876800" cy="4724400"/>
          </a:xfrm>
          <a:prstGeom prst="rect">
            <a:avLst/>
          </a:prstGeom>
          <a:solidFill>
            <a:srgbClr val="FFFF99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780" name="Rectangle 4"/>
          <p:cNvSpPr>
            <a:spLocks noChangeArrowheads="1"/>
          </p:cNvSpPr>
          <p:nvPr/>
        </p:nvSpPr>
        <p:spPr bwMode="auto">
          <a:xfrm>
            <a:off x="533400" y="1701800"/>
            <a:ext cx="4495800" cy="3251200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781" name="Rectangle 5"/>
          <p:cNvSpPr>
            <a:spLocks noChangeArrowheads="1"/>
          </p:cNvSpPr>
          <p:nvPr/>
        </p:nvSpPr>
        <p:spPr bwMode="auto">
          <a:xfrm>
            <a:off x="762000" y="2743200"/>
            <a:ext cx="4191000" cy="1600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782" name="Rectangle 6"/>
          <p:cNvSpPr>
            <a:spLocks noChangeArrowheads="1"/>
          </p:cNvSpPr>
          <p:nvPr/>
        </p:nvSpPr>
        <p:spPr bwMode="auto">
          <a:xfrm>
            <a:off x="304800" y="914400"/>
            <a:ext cx="4724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program P0;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var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R1, T1: real;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A1: array[0:5,0:20] of real;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 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procedure P1(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X: real;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var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T: real;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Y: array[0:5,0:20] of real;)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 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procedure P2;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var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	R2, T2: real;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	A2: array[0:5,0:20] of real;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begin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	R2 := 5;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	T2 := 25;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	P1(R2, T2, A2);  /* calls P1 */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end;(* P2 *)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 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begin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	P2;	     /* calls P2 */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end; (* P1 *)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 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begin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	P1(R1, T1, A1);	  /* calls P1 */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r>
              <a:rPr lang="en-US" sz="1000">
                <a:latin typeface="Courier" charset="0"/>
                <a:cs typeface="Times New Roman" pitchFamily="18" charset="0"/>
              </a:rPr>
              <a:t>	end;(* program *)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</a:tabLst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75783" name="Text Box 7"/>
          <p:cNvSpPr txBox="1">
            <a:spLocks noChangeArrowheads="1"/>
          </p:cNvSpPr>
          <p:nvPr/>
        </p:nvSpPr>
        <p:spPr bwMode="auto">
          <a:xfrm>
            <a:off x="2133600" y="3810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Program</a:t>
            </a:r>
          </a:p>
        </p:txBody>
      </p:sp>
      <p:sp>
        <p:nvSpPr>
          <p:cNvPr id="75784" name="Text Box 8"/>
          <p:cNvSpPr txBox="1">
            <a:spLocks noChangeArrowheads="1"/>
          </p:cNvSpPr>
          <p:nvPr/>
        </p:nvSpPr>
        <p:spPr bwMode="auto">
          <a:xfrm>
            <a:off x="6489700" y="3810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Stack</a:t>
            </a:r>
          </a:p>
        </p:txBody>
      </p:sp>
      <p:grpSp>
        <p:nvGrpSpPr>
          <p:cNvPr id="75785" name="Group 9"/>
          <p:cNvGrpSpPr>
            <a:grpSpLocks/>
          </p:cNvGrpSpPr>
          <p:nvPr/>
        </p:nvGrpSpPr>
        <p:grpSpPr bwMode="auto">
          <a:xfrm>
            <a:off x="5575300" y="4775200"/>
            <a:ext cx="2743200" cy="457200"/>
            <a:chOff x="3648" y="3120"/>
            <a:chExt cx="1728" cy="288"/>
          </a:xfrm>
        </p:grpSpPr>
        <p:sp>
          <p:nvSpPr>
            <p:cNvPr id="75826" name="Rectangle 10"/>
            <p:cNvSpPr>
              <a:spLocks noChangeArrowheads="1"/>
            </p:cNvSpPr>
            <p:nvPr/>
          </p:nvSpPr>
          <p:spPr bwMode="auto">
            <a:xfrm>
              <a:off x="3648" y="3120"/>
              <a:ext cx="1728" cy="288"/>
            </a:xfrm>
            <a:prstGeom prst="rect">
              <a:avLst/>
            </a:prstGeom>
            <a:solidFill>
              <a:srgbClr val="FFFF99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827" name="Rectangle 11"/>
            <p:cNvSpPr>
              <a:spLocks noChangeArrowheads="1"/>
            </p:cNvSpPr>
            <p:nvPr/>
          </p:nvSpPr>
          <p:spPr bwMode="auto">
            <a:xfrm>
              <a:off x="3696" y="3120"/>
              <a:ext cx="168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200">
                  <a:latin typeface="Times New Roman" pitchFamily="18" charset="0"/>
                  <a:cs typeface="Times New Roman" pitchFamily="18" charset="0"/>
                </a:rPr>
                <a:t>Working space for Procedure P0, the main program</a:t>
              </a:r>
            </a:p>
          </p:txBody>
        </p:sp>
      </p:grpSp>
      <p:grpSp>
        <p:nvGrpSpPr>
          <p:cNvPr id="75786" name="Group 12"/>
          <p:cNvGrpSpPr>
            <a:grpSpLocks/>
          </p:cNvGrpSpPr>
          <p:nvPr/>
        </p:nvGrpSpPr>
        <p:grpSpPr bwMode="auto">
          <a:xfrm>
            <a:off x="5575300" y="5740400"/>
            <a:ext cx="2743200" cy="274638"/>
            <a:chOff x="3648" y="3120"/>
            <a:chExt cx="1728" cy="312"/>
          </a:xfrm>
        </p:grpSpPr>
        <p:sp>
          <p:nvSpPr>
            <p:cNvPr id="75824" name="Rectangle 13"/>
            <p:cNvSpPr>
              <a:spLocks noChangeArrowheads="1"/>
            </p:cNvSpPr>
            <p:nvPr/>
          </p:nvSpPr>
          <p:spPr bwMode="auto">
            <a:xfrm>
              <a:off x="3648" y="3120"/>
              <a:ext cx="1728" cy="288"/>
            </a:xfrm>
            <a:prstGeom prst="rect">
              <a:avLst/>
            </a:prstGeom>
            <a:solidFill>
              <a:srgbClr val="FFFF99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825" name="Rectangle 14"/>
            <p:cNvSpPr>
              <a:spLocks noChangeArrowheads="1"/>
            </p:cNvSpPr>
            <p:nvPr/>
          </p:nvSpPr>
          <p:spPr bwMode="auto">
            <a:xfrm>
              <a:off x="3696" y="3120"/>
              <a:ext cx="1680" cy="3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200">
                  <a:latin typeface="Times New Roman" pitchFamily="18" charset="0"/>
                  <a:cs typeface="Times New Roman" pitchFamily="18" charset="0"/>
                </a:rPr>
                <a:t>Memory for  variable T1</a:t>
              </a:r>
            </a:p>
          </p:txBody>
        </p:sp>
      </p:grpSp>
      <p:sp>
        <p:nvSpPr>
          <p:cNvPr id="75787" name="AutoShape 15"/>
          <p:cNvSpPr>
            <a:spLocks noChangeArrowheads="1"/>
          </p:cNvSpPr>
          <p:nvPr/>
        </p:nvSpPr>
        <p:spPr bwMode="auto">
          <a:xfrm>
            <a:off x="914400" y="3238500"/>
            <a:ext cx="304800" cy="1524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75788" name="Group 16"/>
          <p:cNvGrpSpPr>
            <a:grpSpLocks/>
          </p:cNvGrpSpPr>
          <p:nvPr/>
        </p:nvGrpSpPr>
        <p:grpSpPr bwMode="auto">
          <a:xfrm>
            <a:off x="5575300" y="5486400"/>
            <a:ext cx="2743200" cy="274638"/>
            <a:chOff x="3648" y="3120"/>
            <a:chExt cx="1728" cy="312"/>
          </a:xfrm>
        </p:grpSpPr>
        <p:sp>
          <p:nvSpPr>
            <p:cNvPr id="75822" name="Rectangle 17"/>
            <p:cNvSpPr>
              <a:spLocks noChangeArrowheads="1"/>
            </p:cNvSpPr>
            <p:nvPr/>
          </p:nvSpPr>
          <p:spPr bwMode="auto">
            <a:xfrm>
              <a:off x="3648" y="3120"/>
              <a:ext cx="1728" cy="288"/>
            </a:xfrm>
            <a:prstGeom prst="rect">
              <a:avLst/>
            </a:prstGeom>
            <a:solidFill>
              <a:srgbClr val="FFFF99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823" name="Rectangle 18"/>
            <p:cNvSpPr>
              <a:spLocks noChangeArrowheads="1"/>
            </p:cNvSpPr>
            <p:nvPr/>
          </p:nvSpPr>
          <p:spPr bwMode="auto">
            <a:xfrm>
              <a:off x="3696" y="3120"/>
              <a:ext cx="1680" cy="3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200">
                  <a:latin typeface="Times New Roman" pitchFamily="18" charset="0"/>
                  <a:cs typeface="Times New Roman" pitchFamily="18" charset="0"/>
                </a:rPr>
                <a:t>Pointer to elements of A1</a:t>
              </a:r>
            </a:p>
          </p:txBody>
        </p:sp>
      </p:grpSp>
      <p:grpSp>
        <p:nvGrpSpPr>
          <p:cNvPr id="75789" name="Group 19"/>
          <p:cNvGrpSpPr>
            <a:grpSpLocks/>
          </p:cNvGrpSpPr>
          <p:nvPr/>
        </p:nvGrpSpPr>
        <p:grpSpPr bwMode="auto">
          <a:xfrm>
            <a:off x="5575300" y="5994400"/>
            <a:ext cx="2743200" cy="274638"/>
            <a:chOff x="3648" y="3120"/>
            <a:chExt cx="1728" cy="312"/>
          </a:xfrm>
        </p:grpSpPr>
        <p:sp>
          <p:nvSpPr>
            <p:cNvPr id="75820" name="Rectangle 20"/>
            <p:cNvSpPr>
              <a:spLocks noChangeArrowheads="1"/>
            </p:cNvSpPr>
            <p:nvPr/>
          </p:nvSpPr>
          <p:spPr bwMode="auto">
            <a:xfrm>
              <a:off x="3648" y="3120"/>
              <a:ext cx="1728" cy="288"/>
            </a:xfrm>
            <a:prstGeom prst="rect">
              <a:avLst/>
            </a:prstGeom>
            <a:solidFill>
              <a:srgbClr val="FFFF99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821" name="Rectangle 21"/>
            <p:cNvSpPr>
              <a:spLocks noChangeArrowheads="1"/>
            </p:cNvSpPr>
            <p:nvPr/>
          </p:nvSpPr>
          <p:spPr bwMode="auto">
            <a:xfrm>
              <a:off x="3696" y="3120"/>
              <a:ext cx="1680" cy="3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200">
                  <a:latin typeface="Times New Roman" pitchFamily="18" charset="0"/>
                  <a:cs typeface="Times New Roman" pitchFamily="18" charset="0"/>
                </a:rPr>
                <a:t>Memory for  variable R1</a:t>
              </a:r>
            </a:p>
          </p:txBody>
        </p:sp>
      </p:grpSp>
      <p:grpSp>
        <p:nvGrpSpPr>
          <p:cNvPr id="75790" name="Group 22"/>
          <p:cNvGrpSpPr>
            <a:grpSpLocks/>
          </p:cNvGrpSpPr>
          <p:nvPr/>
        </p:nvGrpSpPr>
        <p:grpSpPr bwMode="auto">
          <a:xfrm>
            <a:off x="5575300" y="5232400"/>
            <a:ext cx="2743200" cy="274638"/>
            <a:chOff x="3648" y="3120"/>
            <a:chExt cx="1728" cy="312"/>
          </a:xfrm>
        </p:grpSpPr>
        <p:sp>
          <p:nvSpPr>
            <p:cNvPr id="75818" name="Rectangle 23"/>
            <p:cNvSpPr>
              <a:spLocks noChangeArrowheads="1"/>
            </p:cNvSpPr>
            <p:nvPr/>
          </p:nvSpPr>
          <p:spPr bwMode="auto">
            <a:xfrm>
              <a:off x="3648" y="3120"/>
              <a:ext cx="1728" cy="288"/>
            </a:xfrm>
            <a:prstGeom prst="rect">
              <a:avLst/>
            </a:prstGeom>
            <a:solidFill>
              <a:srgbClr val="FFFF99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819" name="Rectangle 24"/>
            <p:cNvSpPr>
              <a:spLocks noChangeArrowheads="1"/>
            </p:cNvSpPr>
            <p:nvPr/>
          </p:nvSpPr>
          <p:spPr bwMode="auto">
            <a:xfrm>
              <a:off x="3696" y="3120"/>
              <a:ext cx="1680" cy="3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200">
                  <a:latin typeface="Times New Roman" pitchFamily="18" charset="0"/>
                  <a:cs typeface="Times New Roman" pitchFamily="18" charset="0"/>
                </a:rPr>
                <a:t>Reference to procedure P1</a:t>
              </a:r>
            </a:p>
          </p:txBody>
        </p:sp>
      </p:grpSp>
      <p:sp>
        <p:nvSpPr>
          <p:cNvPr id="75791" name="Rectangle 26"/>
          <p:cNvSpPr>
            <a:spLocks noChangeArrowheads="1"/>
          </p:cNvSpPr>
          <p:nvPr/>
        </p:nvSpPr>
        <p:spPr bwMode="auto">
          <a:xfrm>
            <a:off x="5575300" y="1930400"/>
            <a:ext cx="27432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792" name="Rectangle 27"/>
          <p:cNvSpPr>
            <a:spLocks noChangeArrowheads="1"/>
          </p:cNvSpPr>
          <p:nvPr/>
        </p:nvSpPr>
        <p:spPr bwMode="auto">
          <a:xfrm>
            <a:off x="5651500" y="2019300"/>
            <a:ext cx="26670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200">
                <a:latin typeface="Times New Roman" pitchFamily="18" charset="0"/>
                <a:cs typeface="Times New Roman" pitchFamily="18" charset="0"/>
              </a:rPr>
              <a:t>Working space for Procedure P2</a:t>
            </a:r>
          </a:p>
        </p:txBody>
      </p:sp>
      <p:sp>
        <p:nvSpPr>
          <p:cNvPr id="75793" name="Rectangle 29"/>
          <p:cNvSpPr>
            <a:spLocks noChangeArrowheads="1"/>
          </p:cNvSpPr>
          <p:nvPr/>
        </p:nvSpPr>
        <p:spPr bwMode="auto">
          <a:xfrm>
            <a:off x="5575300" y="2887663"/>
            <a:ext cx="2743200" cy="254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794" name="Rectangle 30"/>
          <p:cNvSpPr>
            <a:spLocks noChangeArrowheads="1"/>
          </p:cNvSpPr>
          <p:nvPr/>
        </p:nvSpPr>
        <p:spPr bwMode="auto">
          <a:xfrm>
            <a:off x="5651500" y="2887663"/>
            <a:ext cx="26670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200">
                <a:latin typeface="Times New Roman" pitchFamily="18" charset="0"/>
                <a:cs typeface="Times New Roman" pitchFamily="18" charset="0"/>
              </a:rPr>
              <a:t>Memory for the variable R2</a:t>
            </a:r>
          </a:p>
        </p:txBody>
      </p:sp>
      <p:sp>
        <p:nvSpPr>
          <p:cNvPr id="75795" name="Rectangle 32"/>
          <p:cNvSpPr>
            <a:spLocks noChangeArrowheads="1"/>
          </p:cNvSpPr>
          <p:nvPr/>
        </p:nvSpPr>
        <p:spPr bwMode="auto">
          <a:xfrm>
            <a:off x="5575300" y="2641600"/>
            <a:ext cx="2743200" cy="254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796" name="Rectangle 33"/>
          <p:cNvSpPr>
            <a:spLocks noChangeArrowheads="1"/>
          </p:cNvSpPr>
          <p:nvPr/>
        </p:nvSpPr>
        <p:spPr bwMode="auto">
          <a:xfrm>
            <a:off x="5651500" y="2641600"/>
            <a:ext cx="26670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200">
                <a:latin typeface="Times New Roman" pitchFamily="18" charset="0"/>
                <a:cs typeface="Times New Roman" pitchFamily="18" charset="0"/>
              </a:rPr>
              <a:t>Memory for the variable T2</a:t>
            </a:r>
          </a:p>
        </p:txBody>
      </p:sp>
      <p:sp>
        <p:nvSpPr>
          <p:cNvPr id="75797" name="AutoShape 34"/>
          <p:cNvSpPr>
            <a:spLocks noChangeArrowheads="1"/>
          </p:cNvSpPr>
          <p:nvPr/>
        </p:nvSpPr>
        <p:spPr bwMode="auto">
          <a:xfrm>
            <a:off x="5181600" y="2438400"/>
            <a:ext cx="304800" cy="1524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798" name="Rectangle 36"/>
          <p:cNvSpPr>
            <a:spLocks noChangeArrowheads="1"/>
          </p:cNvSpPr>
          <p:nvPr/>
        </p:nvSpPr>
        <p:spPr bwMode="auto">
          <a:xfrm>
            <a:off x="5575300" y="2387600"/>
            <a:ext cx="2743200" cy="254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799" name="Rectangle 37"/>
          <p:cNvSpPr>
            <a:spLocks noChangeArrowheads="1"/>
          </p:cNvSpPr>
          <p:nvPr/>
        </p:nvSpPr>
        <p:spPr bwMode="auto">
          <a:xfrm>
            <a:off x="5651500" y="2387600"/>
            <a:ext cx="26670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200">
                <a:latin typeface="Times New Roman" pitchFamily="18" charset="0"/>
                <a:cs typeface="Times New Roman" pitchFamily="18" charset="0"/>
              </a:rPr>
              <a:t>Pointer to the elements of A2</a:t>
            </a:r>
          </a:p>
        </p:txBody>
      </p:sp>
      <p:sp>
        <p:nvSpPr>
          <p:cNvPr id="75800" name="Text Box 38"/>
          <p:cNvSpPr txBox="1">
            <a:spLocks noChangeArrowheads="1"/>
          </p:cNvSpPr>
          <p:nvPr/>
        </p:nvSpPr>
        <p:spPr bwMode="auto">
          <a:xfrm>
            <a:off x="8382000" y="5241925"/>
            <a:ext cx="762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000">
                <a:latin typeface="Times New Roman" pitchFamily="18" charset="0"/>
              </a:rPr>
              <a:t>Activation record for P0</a:t>
            </a:r>
          </a:p>
        </p:txBody>
      </p:sp>
      <p:sp>
        <p:nvSpPr>
          <p:cNvPr id="75801" name="Text Box 39"/>
          <p:cNvSpPr txBox="1">
            <a:spLocks noChangeArrowheads="1"/>
          </p:cNvSpPr>
          <p:nvPr/>
        </p:nvSpPr>
        <p:spPr bwMode="auto">
          <a:xfrm>
            <a:off x="8382000" y="3733800"/>
            <a:ext cx="762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000">
                <a:latin typeface="Times New Roman" pitchFamily="18" charset="0"/>
              </a:rPr>
              <a:t>Activation record for P1</a:t>
            </a:r>
          </a:p>
        </p:txBody>
      </p:sp>
      <p:sp>
        <p:nvSpPr>
          <p:cNvPr id="75802" name="Text Box 40"/>
          <p:cNvSpPr txBox="1">
            <a:spLocks noChangeArrowheads="1"/>
          </p:cNvSpPr>
          <p:nvPr/>
        </p:nvSpPr>
        <p:spPr bwMode="auto">
          <a:xfrm>
            <a:off x="8382000" y="2324100"/>
            <a:ext cx="762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000">
                <a:latin typeface="Times New Roman" pitchFamily="18" charset="0"/>
              </a:rPr>
              <a:t>Activation record for P2</a:t>
            </a:r>
          </a:p>
        </p:txBody>
      </p:sp>
      <p:grpSp>
        <p:nvGrpSpPr>
          <p:cNvPr id="75803" name="Group 41"/>
          <p:cNvGrpSpPr>
            <a:grpSpLocks/>
          </p:cNvGrpSpPr>
          <p:nvPr/>
        </p:nvGrpSpPr>
        <p:grpSpPr bwMode="auto">
          <a:xfrm>
            <a:off x="5575300" y="3225800"/>
            <a:ext cx="2743200" cy="457200"/>
            <a:chOff x="3648" y="2515"/>
            <a:chExt cx="1728" cy="288"/>
          </a:xfrm>
        </p:grpSpPr>
        <p:sp>
          <p:nvSpPr>
            <p:cNvPr id="75816" name="Rectangle 42"/>
            <p:cNvSpPr>
              <a:spLocks noChangeArrowheads="1"/>
            </p:cNvSpPr>
            <p:nvPr/>
          </p:nvSpPr>
          <p:spPr bwMode="auto">
            <a:xfrm>
              <a:off x="3648" y="2515"/>
              <a:ext cx="1728" cy="288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817" name="Rectangle 43"/>
            <p:cNvSpPr>
              <a:spLocks noChangeArrowheads="1"/>
            </p:cNvSpPr>
            <p:nvPr/>
          </p:nvSpPr>
          <p:spPr bwMode="auto">
            <a:xfrm>
              <a:off x="3696" y="2571"/>
              <a:ext cx="1680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200">
                  <a:latin typeface="Times New Roman" pitchFamily="18" charset="0"/>
                  <a:cs typeface="Times New Roman" pitchFamily="18" charset="0"/>
                </a:rPr>
                <a:t>Working space for Procedure P1</a:t>
              </a:r>
            </a:p>
          </p:txBody>
        </p:sp>
      </p:grpSp>
      <p:grpSp>
        <p:nvGrpSpPr>
          <p:cNvPr id="75804" name="Group 44"/>
          <p:cNvGrpSpPr>
            <a:grpSpLocks/>
          </p:cNvGrpSpPr>
          <p:nvPr/>
        </p:nvGrpSpPr>
        <p:grpSpPr bwMode="auto">
          <a:xfrm>
            <a:off x="5575300" y="4449763"/>
            <a:ext cx="2743200" cy="274637"/>
            <a:chOff x="3648" y="2800"/>
            <a:chExt cx="1728" cy="173"/>
          </a:xfrm>
        </p:grpSpPr>
        <p:sp>
          <p:nvSpPr>
            <p:cNvPr id="75814" name="Rectangle 45"/>
            <p:cNvSpPr>
              <a:spLocks noChangeArrowheads="1"/>
            </p:cNvSpPr>
            <p:nvPr/>
          </p:nvSpPr>
          <p:spPr bwMode="auto">
            <a:xfrm>
              <a:off x="3648" y="2800"/>
              <a:ext cx="1728" cy="160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815" name="Rectangle 46"/>
            <p:cNvSpPr>
              <a:spLocks noChangeArrowheads="1"/>
            </p:cNvSpPr>
            <p:nvPr/>
          </p:nvSpPr>
          <p:spPr bwMode="auto">
            <a:xfrm>
              <a:off x="3696" y="2800"/>
              <a:ext cx="1680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200">
                  <a:latin typeface="Times New Roman" pitchFamily="18" charset="0"/>
                  <a:cs typeface="Times New Roman" pitchFamily="18" charset="0"/>
                </a:rPr>
                <a:t>Memory for  variable X</a:t>
              </a:r>
            </a:p>
          </p:txBody>
        </p:sp>
      </p:grpSp>
      <p:grpSp>
        <p:nvGrpSpPr>
          <p:cNvPr id="75805" name="Group 47"/>
          <p:cNvGrpSpPr>
            <a:grpSpLocks/>
          </p:cNvGrpSpPr>
          <p:nvPr/>
        </p:nvGrpSpPr>
        <p:grpSpPr bwMode="auto">
          <a:xfrm>
            <a:off x="5575300" y="4195763"/>
            <a:ext cx="2743200" cy="274637"/>
            <a:chOff x="3648" y="2800"/>
            <a:chExt cx="1728" cy="173"/>
          </a:xfrm>
        </p:grpSpPr>
        <p:sp>
          <p:nvSpPr>
            <p:cNvPr id="75812" name="Rectangle 48"/>
            <p:cNvSpPr>
              <a:spLocks noChangeArrowheads="1"/>
            </p:cNvSpPr>
            <p:nvPr/>
          </p:nvSpPr>
          <p:spPr bwMode="auto">
            <a:xfrm>
              <a:off x="3648" y="2800"/>
              <a:ext cx="1728" cy="160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813" name="Rectangle 49"/>
            <p:cNvSpPr>
              <a:spLocks noChangeArrowheads="1"/>
            </p:cNvSpPr>
            <p:nvPr/>
          </p:nvSpPr>
          <p:spPr bwMode="auto">
            <a:xfrm>
              <a:off x="3696" y="2800"/>
              <a:ext cx="1680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200">
                  <a:latin typeface="Times New Roman" pitchFamily="18" charset="0"/>
                  <a:cs typeface="Times New Roman" pitchFamily="18" charset="0"/>
                </a:rPr>
                <a:t>Pointer to variable T1</a:t>
              </a:r>
            </a:p>
          </p:txBody>
        </p:sp>
      </p:grpSp>
      <p:grpSp>
        <p:nvGrpSpPr>
          <p:cNvPr id="75806" name="Group 50"/>
          <p:cNvGrpSpPr>
            <a:grpSpLocks/>
          </p:cNvGrpSpPr>
          <p:nvPr/>
        </p:nvGrpSpPr>
        <p:grpSpPr bwMode="auto">
          <a:xfrm>
            <a:off x="5575300" y="3941763"/>
            <a:ext cx="2743200" cy="274637"/>
            <a:chOff x="3648" y="2800"/>
            <a:chExt cx="1728" cy="173"/>
          </a:xfrm>
        </p:grpSpPr>
        <p:sp>
          <p:nvSpPr>
            <p:cNvPr id="75810" name="Rectangle 51"/>
            <p:cNvSpPr>
              <a:spLocks noChangeArrowheads="1"/>
            </p:cNvSpPr>
            <p:nvPr/>
          </p:nvSpPr>
          <p:spPr bwMode="auto">
            <a:xfrm>
              <a:off x="3648" y="2800"/>
              <a:ext cx="1728" cy="160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811" name="Rectangle 52"/>
            <p:cNvSpPr>
              <a:spLocks noChangeArrowheads="1"/>
            </p:cNvSpPr>
            <p:nvPr/>
          </p:nvSpPr>
          <p:spPr bwMode="auto">
            <a:xfrm>
              <a:off x="3696" y="2800"/>
              <a:ext cx="1680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200">
                  <a:latin typeface="Times New Roman" pitchFamily="18" charset="0"/>
                  <a:cs typeface="Times New Roman" pitchFamily="18" charset="0"/>
                </a:rPr>
                <a:t>Indirect pointer to elements of A1</a:t>
              </a:r>
            </a:p>
          </p:txBody>
        </p:sp>
      </p:grpSp>
      <p:grpSp>
        <p:nvGrpSpPr>
          <p:cNvPr id="75807" name="Group 53"/>
          <p:cNvGrpSpPr>
            <a:grpSpLocks/>
          </p:cNvGrpSpPr>
          <p:nvPr/>
        </p:nvGrpSpPr>
        <p:grpSpPr bwMode="auto">
          <a:xfrm>
            <a:off x="5575300" y="3683000"/>
            <a:ext cx="2743200" cy="274638"/>
            <a:chOff x="3648" y="2800"/>
            <a:chExt cx="1728" cy="173"/>
          </a:xfrm>
        </p:grpSpPr>
        <p:sp>
          <p:nvSpPr>
            <p:cNvPr id="75808" name="Rectangle 54"/>
            <p:cNvSpPr>
              <a:spLocks noChangeArrowheads="1"/>
            </p:cNvSpPr>
            <p:nvPr/>
          </p:nvSpPr>
          <p:spPr bwMode="auto">
            <a:xfrm>
              <a:off x="3648" y="2800"/>
              <a:ext cx="1728" cy="160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809" name="Rectangle 55"/>
            <p:cNvSpPr>
              <a:spLocks noChangeArrowheads="1"/>
            </p:cNvSpPr>
            <p:nvPr/>
          </p:nvSpPr>
          <p:spPr bwMode="auto">
            <a:xfrm>
              <a:off x="3696" y="2800"/>
              <a:ext cx="1680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200">
                  <a:latin typeface="Times New Roman" pitchFamily="18" charset="0"/>
                  <a:cs typeface="Times New Roman" pitchFamily="18" charset="0"/>
                </a:rPr>
                <a:t>Reference to procedure P2</a:t>
              </a:r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Footer Placehold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pitchFamily="34" charset="0"/>
                <a:ea typeface="ＭＳ Ｐゴシック" pitchFamily="34" charset="-128"/>
              </a:rPr>
              <a:t>COP 4020 Programmin Language 1</a:t>
            </a:r>
          </a:p>
        </p:txBody>
      </p:sp>
      <p:sp>
        <p:nvSpPr>
          <p:cNvPr id="76802" name="Rectangle 2"/>
          <p:cNvSpPr>
            <a:spLocks noChangeArrowheads="1"/>
          </p:cNvSpPr>
          <p:nvPr/>
        </p:nvSpPr>
        <p:spPr bwMode="auto">
          <a:xfrm>
            <a:off x="3213100" y="838200"/>
            <a:ext cx="2895600" cy="5486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6803" name="Text Box 3"/>
          <p:cNvSpPr txBox="1">
            <a:spLocks noChangeArrowheads="1"/>
          </p:cNvSpPr>
          <p:nvPr/>
        </p:nvSpPr>
        <p:spPr bwMode="auto">
          <a:xfrm>
            <a:off x="2514600" y="381000"/>
            <a:ext cx="5029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  Stack state while P2 is executing</a:t>
            </a:r>
          </a:p>
        </p:txBody>
      </p:sp>
      <p:grpSp>
        <p:nvGrpSpPr>
          <p:cNvPr id="76804" name="Group 4"/>
          <p:cNvGrpSpPr>
            <a:grpSpLocks/>
          </p:cNvGrpSpPr>
          <p:nvPr/>
        </p:nvGrpSpPr>
        <p:grpSpPr bwMode="auto">
          <a:xfrm>
            <a:off x="3289300" y="4775200"/>
            <a:ext cx="2743200" cy="457200"/>
            <a:chOff x="3648" y="3120"/>
            <a:chExt cx="1728" cy="288"/>
          </a:xfrm>
        </p:grpSpPr>
        <p:sp>
          <p:nvSpPr>
            <p:cNvPr id="76857" name="Rectangle 5"/>
            <p:cNvSpPr>
              <a:spLocks noChangeArrowheads="1"/>
            </p:cNvSpPr>
            <p:nvPr/>
          </p:nvSpPr>
          <p:spPr bwMode="auto">
            <a:xfrm>
              <a:off x="3648" y="3120"/>
              <a:ext cx="1728" cy="288"/>
            </a:xfrm>
            <a:prstGeom prst="rect">
              <a:avLst/>
            </a:prstGeom>
            <a:solidFill>
              <a:srgbClr val="FFFF99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58" name="Rectangle 6"/>
            <p:cNvSpPr>
              <a:spLocks noChangeArrowheads="1"/>
            </p:cNvSpPr>
            <p:nvPr/>
          </p:nvSpPr>
          <p:spPr bwMode="auto">
            <a:xfrm>
              <a:off x="3696" y="3120"/>
              <a:ext cx="168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200">
                  <a:latin typeface="Times New Roman" pitchFamily="18" charset="0"/>
                  <a:cs typeface="Times New Roman" pitchFamily="18" charset="0"/>
                </a:rPr>
                <a:t>Working space for Procedure P0, the main program</a:t>
              </a:r>
            </a:p>
          </p:txBody>
        </p:sp>
      </p:grpSp>
      <p:grpSp>
        <p:nvGrpSpPr>
          <p:cNvPr id="76805" name="Group 7"/>
          <p:cNvGrpSpPr>
            <a:grpSpLocks/>
          </p:cNvGrpSpPr>
          <p:nvPr/>
        </p:nvGrpSpPr>
        <p:grpSpPr bwMode="auto">
          <a:xfrm>
            <a:off x="3289300" y="5740400"/>
            <a:ext cx="2743200" cy="274638"/>
            <a:chOff x="3648" y="3120"/>
            <a:chExt cx="1728" cy="312"/>
          </a:xfrm>
        </p:grpSpPr>
        <p:sp>
          <p:nvSpPr>
            <p:cNvPr id="76855" name="Rectangle 8"/>
            <p:cNvSpPr>
              <a:spLocks noChangeArrowheads="1"/>
            </p:cNvSpPr>
            <p:nvPr/>
          </p:nvSpPr>
          <p:spPr bwMode="auto">
            <a:xfrm>
              <a:off x="3648" y="3120"/>
              <a:ext cx="1728" cy="288"/>
            </a:xfrm>
            <a:prstGeom prst="rect">
              <a:avLst/>
            </a:prstGeom>
            <a:solidFill>
              <a:srgbClr val="FFFF99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56" name="Rectangle 9"/>
            <p:cNvSpPr>
              <a:spLocks noChangeArrowheads="1"/>
            </p:cNvSpPr>
            <p:nvPr/>
          </p:nvSpPr>
          <p:spPr bwMode="auto">
            <a:xfrm>
              <a:off x="3696" y="3120"/>
              <a:ext cx="1680" cy="3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200">
                  <a:latin typeface="Times New Roman" pitchFamily="18" charset="0"/>
                  <a:cs typeface="Times New Roman" pitchFamily="18" charset="0"/>
                </a:rPr>
                <a:t>Memory for  variable T1</a:t>
              </a:r>
            </a:p>
          </p:txBody>
        </p:sp>
      </p:grpSp>
      <p:grpSp>
        <p:nvGrpSpPr>
          <p:cNvPr id="76806" name="Group 10"/>
          <p:cNvGrpSpPr>
            <a:grpSpLocks/>
          </p:cNvGrpSpPr>
          <p:nvPr/>
        </p:nvGrpSpPr>
        <p:grpSpPr bwMode="auto">
          <a:xfrm>
            <a:off x="3289300" y="5486400"/>
            <a:ext cx="2743200" cy="274638"/>
            <a:chOff x="3648" y="3120"/>
            <a:chExt cx="1728" cy="312"/>
          </a:xfrm>
        </p:grpSpPr>
        <p:sp>
          <p:nvSpPr>
            <p:cNvPr id="76853" name="Rectangle 11"/>
            <p:cNvSpPr>
              <a:spLocks noChangeArrowheads="1"/>
            </p:cNvSpPr>
            <p:nvPr/>
          </p:nvSpPr>
          <p:spPr bwMode="auto">
            <a:xfrm>
              <a:off x="3648" y="3120"/>
              <a:ext cx="1728" cy="288"/>
            </a:xfrm>
            <a:prstGeom prst="rect">
              <a:avLst/>
            </a:prstGeom>
            <a:solidFill>
              <a:srgbClr val="FFFF99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54" name="Rectangle 12"/>
            <p:cNvSpPr>
              <a:spLocks noChangeArrowheads="1"/>
            </p:cNvSpPr>
            <p:nvPr/>
          </p:nvSpPr>
          <p:spPr bwMode="auto">
            <a:xfrm>
              <a:off x="3696" y="3120"/>
              <a:ext cx="1680" cy="3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200">
                  <a:latin typeface="Times New Roman" pitchFamily="18" charset="0"/>
                  <a:cs typeface="Times New Roman" pitchFamily="18" charset="0"/>
                </a:rPr>
                <a:t>Pointer to elements of A1</a:t>
              </a:r>
            </a:p>
          </p:txBody>
        </p:sp>
      </p:grpSp>
      <p:grpSp>
        <p:nvGrpSpPr>
          <p:cNvPr id="76807" name="Group 13"/>
          <p:cNvGrpSpPr>
            <a:grpSpLocks/>
          </p:cNvGrpSpPr>
          <p:nvPr/>
        </p:nvGrpSpPr>
        <p:grpSpPr bwMode="auto">
          <a:xfrm>
            <a:off x="3289300" y="5994400"/>
            <a:ext cx="2743200" cy="274638"/>
            <a:chOff x="3648" y="3120"/>
            <a:chExt cx="1728" cy="312"/>
          </a:xfrm>
        </p:grpSpPr>
        <p:sp>
          <p:nvSpPr>
            <p:cNvPr id="76851" name="Rectangle 14"/>
            <p:cNvSpPr>
              <a:spLocks noChangeArrowheads="1"/>
            </p:cNvSpPr>
            <p:nvPr/>
          </p:nvSpPr>
          <p:spPr bwMode="auto">
            <a:xfrm>
              <a:off x="3648" y="3120"/>
              <a:ext cx="1728" cy="288"/>
            </a:xfrm>
            <a:prstGeom prst="rect">
              <a:avLst/>
            </a:prstGeom>
            <a:solidFill>
              <a:srgbClr val="FFFF99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52" name="Rectangle 15"/>
            <p:cNvSpPr>
              <a:spLocks noChangeArrowheads="1"/>
            </p:cNvSpPr>
            <p:nvPr/>
          </p:nvSpPr>
          <p:spPr bwMode="auto">
            <a:xfrm>
              <a:off x="3696" y="3120"/>
              <a:ext cx="1680" cy="3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200">
                  <a:latin typeface="Times New Roman" pitchFamily="18" charset="0"/>
                  <a:cs typeface="Times New Roman" pitchFamily="18" charset="0"/>
                </a:rPr>
                <a:t>Memory for  variable R1</a:t>
              </a:r>
            </a:p>
          </p:txBody>
        </p:sp>
      </p:grpSp>
      <p:grpSp>
        <p:nvGrpSpPr>
          <p:cNvPr id="76808" name="Group 16"/>
          <p:cNvGrpSpPr>
            <a:grpSpLocks/>
          </p:cNvGrpSpPr>
          <p:nvPr/>
        </p:nvGrpSpPr>
        <p:grpSpPr bwMode="auto">
          <a:xfrm>
            <a:off x="3289300" y="5232400"/>
            <a:ext cx="2743200" cy="274638"/>
            <a:chOff x="3648" y="3120"/>
            <a:chExt cx="1728" cy="312"/>
          </a:xfrm>
        </p:grpSpPr>
        <p:sp>
          <p:nvSpPr>
            <p:cNvPr id="76849" name="Rectangle 17"/>
            <p:cNvSpPr>
              <a:spLocks noChangeArrowheads="1"/>
            </p:cNvSpPr>
            <p:nvPr/>
          </p:nvSpPr>
          <p:spPr bwMode="auto">
            <a:xfrm>
              <a:off x="3648" y="3120"/>
              <a:ext cx="1728" cy="288"/>
            </a:xfrm>
            <a:prstGeom prst="rect">
              <a:avLst/>
            </a:prstGeom>
            <a:solidFill>
              <a:srgbClr val="FFFF99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50" name="Rectangle 18"/>
            <p:cNvSpPr>
              <a:spLocks noChangeArrowheads="1"/>
            </p:cNvSpPr>
            <p:nvPr/>
          </p:nvSpPr>
          <p:spPr bwMode="auto">
            <a:xfrm>
              <a:off x="3696" y="3120"/>
              <a:ext cx="1680" cy="3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200">
                  <a:latin typeface="Times New Roman" pitchFamily="18" charset="0"/>
                  <a:cs typeface="Times New Roman" pitchFamily="18" charset="0"/>
                </a:rPr>
                <a:t>Reference to procedure P1</a:t>
              </a:r>
            </a:p>
          </p:txBody>
        </p:sp>
      </p:grpSp>
      <p:sp>
        <p:nvSpPr>
          <p:cNvPr id="76809" name="Rectangle 20"/>
          <p:cNvSpPr>
            <a:spLocks noChangeArrowheads="1"/>
          </p:cNvSpPr>
          <p:nvPr/>
        </p:nvSpPr>
        <p:spPr bwMode="auto">
          <a:xfrm>
            <a:off x="3289300" y="1930400"/>
            <a:ext cx="27432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6810" name="Rectangle 21"/>
          <p:cNvSpPr>
            <a:spLocks noChangeArrowheads="1"/>
          </p:cNvSpPr>
          <p:nvPr/>
        </p:nvSpPr>
        <p:spPr bwMode="auto">
          <a:xfrm>
            <a:off x="3365500" y="2019300"/>
            <a:ext cx="26670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200">
                <a:latin typeface="Times New Roman" pitchFamily="18" charset="0"/>
                <a:cs typeface="Times New Roman" pitchFamily="18" charset="0"/>
              </a:rPr>
              <a:t>Working space for Procedure P2</a:t>
            </a:r>
          </a:p>
        </p:txBody>
      </p:sp>
      <p:sp>
        <p:nvSpPr>
          <p:cNvPr id="76811" name="Rectangle 23"/>
          <p:cNvSpPr>
            <a:spLocks noChangeArrowheads="1"/>
          </p:cNvSpPr>
          <p:nvPr/>
        </p:nvSpPr>
        <p:spPr bwMode="auto">
          <a:xfrm>
            <a:off x="3289300" y="2887663"/>
            <a:ext cx="2743200" cy="254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6812" name="Rectangle 24"/>
          <p:cNvSpPr>
            <a:spLocks noChangeArrowheads="1"/>
          </p:cNvSpPr>
          <p:nvPr/>
        </p:nvSpPr>
        <p:spPr bwMode="auto">
          <a:xfrm>
            <a:off x="3365500" y="2887663"/>
            <a:ext cx="26670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200">
                <a:latin typeface="Times New Roman" pitchFamily="18" charset="0"/>
                <a:cs typeface="Times New Roman" pitchFamily="18" charset="0"/>
              </a:rPr>
              <a:t>Memory for the variable R2</a:t>
            </a:r>
          </a:p>
        </p:txBody>
      </p:sp>
      <p:sp>
        <p:nvSpPr>
          <p:cNvPr id="76813" name="Rectangle 26"/>
          <p:cNvSpPr>
            <a:spLocks noChangeArrowheads="1"/>
          </p:cNvSpPr>
          <p:nvPr/>
        </p:nvSpPr>
        <p:spPr bwMode="auto">
          <a:xfrm>
            <a:off x="3289300" y="2641600"/>
            <a:ext cx="2743200" cy="254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6814" name="Rectangle 27"/>
          <p:cNvSpPr>
            <a:spLocks noChangeArrowheads="1"/>
          </p:cNvSpPr>
          <p:nvPr/>
        </p:nvSpPr>
        <p:spPr bwMode="auto">
          <a:xfrm>
            <a:off x="3365500" y="2641600"/>
            <a:ext cx="26670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200">
                <a:latin typeface="Times New Roman" pitchFamily="18" charset="0"/>
                <a:cs typeface="Times New Roman" pitchFamily="18" charset="0"/>
              </a:rPr>
              <a:t>Memory for the variable T2</a:t>
            </a:r>
          </a:p>
        </p:txBody>
      </p:sp>
      <p:sp>
        <p:nvSpPr>
          <p:cNvPr id="76815" name="Rectangle 29"/>
          <p:cNvSpPr>
            <a:spLocks noChangeArrowheads="1"/>
          </p:cNvSpPr>
          <p:nvPr/>
        </p:nvSpPr>
        <p:spPr bwMode="auto">
          <a:xfrm>
            <a:off x="3289300" y="2387600"/>
            <a:ext cx="2743200" cy="254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6816" name="Rectangle 30"/>
          <p:cNvSpPr>
            <a:spLocks noChangeArrowheads="1"/>
          </p:cNvSpPr>
          <p:nvPr/>
        </p:nvSpPr>
        <p:spPr bwMode="auto">
          <a:xfrm>
            <a:off x="3365500" y="2387600"/>
            <a:ext cx="26670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200">
                <a:latin typeface="Times New Roman" pitchFamily="18" charset="0"/>
                <a:cs typeface="Times New Roman" pitchFamily="18" charset="0"/>
              </a:rPr>
              <a:t>Pointer to the elements of A2</a:t>
            </a:r>
          </a:p>
        </p:txBody>
      </p:sp>
      <p:sp>
        <p:nvSpPr>
          <p:cNvPr id="76817" name="Text Box 31"/>
          <p:cNvSpPr txBox="1">
            <a:spLocks noChangeArrowheads="1"/>
          </p:cNvSpPr>
          <p:nvPr/>
        </p:nvSpPr>
        <p:spPr bwMode="auto">
          <a:xfrm>
            <a:off x="2286000" y="4876800"/>
            <a:ext cx="914400" cy="63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200" b="1">
                <a:latin typeface="Times New Roman" pitchFamily="18" charset="0"/>
              </a:rPr>
              <a:t>Activation record for P0</a:t>
            </a:r>
          </a:p>
        </p:txBody>
      </p:sp>
      <p:sp>
        <p:nvSpPr>
          <p:cNvPr id="76818" name="Text Box 32"/>
          <p:cNvSpPr txBox="1">
            <a:spLocks noChangeArrowheads="1"/>
          </p:cNvSpPr>
          <p:nvPr/>
        </p:nvSpPr>
        <p:spPr bwMode="auto">
          <a:xfrm>
            <a:off x="2286000" y="3429000"/>
            <a:ext cx="990600" cy="63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200" b="1">
                <a:latin typeface="Times New Roman" pitchFamily="18" charset="0"/>
              </a:rPr>
              <a:t>Activation record for P1</a:t>
            </a:r>
          </a:p>
        </p:txBody>
      </p:sp>
      <p:sp>
        <p:nvSpPr>
          <p:cNvPr id="76819" name="Text Box 33"/>
          <p:cNvSpPr txBox="1">
            <a:spLocks noChangeArrowheads="1"/>
          </p:cNvSpPr>
          <p:nvPr/>
        </p:nvSpPr>
        <p:spPr bwMode="auto">
          <a:xfrm>
            <a:off x="2286000" y="2209800"/>
            <a:ext cx="914400" cy="63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200" b="1">
                <a:latin typeface="Times New Roman" pitchFamily="18" charset="0"/>
              </a:rPr>
              <a:t>Activation record for P2</a:t>
            </a:r>
          </a:p>
        </p:txBody>
      </p:sp>
      <p:cxnSp>
        <p:nvCxnSpPr>
          <p:cNvPr id="76820" name="AutoShape 34"/>
          <p:cNvCxnSpPr>
            <a:cxnSpLocks noChangeShapeType="1"/>
            <a:endCxn id="76853" idx="1"/>
          </p:cNvCxnSpPr>
          <p:nvPr/>
        </p:nvCxnSpPr>
        <p:spPr bwMode="auto">
          <a:xfrm rot="10800000" flipH="1" flipV="1">
            <a:off x="3289300" y="4068763"/>
            <a:ext cx="1588" cy="1544637"/>
          </a:xfrm>
          <a:prstGeom prst="bentConnector3">
            <a:avLst>
              <a:gd name="adj1" fmla="val -111800000"/>
            </a:avLst>
          </a:prstGeom>
          <a:noFill/>
          <a:ln w="31750">
            <a:solidFill>
              <a:schemeClr val="tx1"/>
            </a:solidFill>
            <a:miter lim="800000"/>
            <a:headEnd/>
            <a:tailEnd type="triangle" w="sm" len="med"/>
          </a:ln>
        </p:spPr>
      </p:cxnSp>
      <p:cxnSp>
        <p:nvCxnSpPr>
          <p:cNvPr id="76821" name="AutoShape 35"/>
          <p:cNvCxnSpPr>
            <a:cxnSpLocks noChangeShapeType="1"/>
            <a:endCxn id="76855" idx="1"/>
          </p:cNvCxnSpPr>
          <p:nvPr/>
        </p:nvCxnSpPr>
        <p:spPr bwMode="auto">
          <a:xfrm rot="10800000" flipH="1" flipV="1">
            <a:off x="3289300" y="4322763"/>
            <a:ext cx="1588" cy="1544637"/>
          </a:xfrm>
          <a:prstGeom prst="bentConnector3">
            <a:avLst>
              <a:gd name="adj1" fmla="val -92300000"/>
            </a:avLst>
          </a:prstGeom>
          <a:noFill/>
          <a:ln w="31750">
            <a:solidFill>
              <a:schemeClr val="tx1"/>
            </a:solidFill>
            <a:miter lim="800000"/>
            <a:headEnd/>
            <a:tailEnd type="triangle" w="sm" len="med"/>
          </a:ln>
        </p:spPr>
      </p:cxnSp>
      <p:sp>
        <p:nvSpPr>
          <p:cNvPr id="76822" name="Rectangle 36"/>
          <p:cNvSpPr>
            <a:spLocks noChangeArrowheads="1"/>
          </p:cNvSpPr>
          <p:nvPr/>
        </p:nvSpPr>
        <p:spPr bwMode="auto">
          <a:xfrm>
            <a:off x="7239000" y="5054600"/>
            <a:ext cx="1143000" cy="609600"/>
          </a:xfrm>
          <a:prstGeom prst="rect">
            <a:avLst/>
          </a:prstGeom>
          <a:solidFill>
            <a:srgbClr val="FFFF99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6823" name="Text Box 37"/>
          <p:cNvSpPr txBox="1">
            <a:spLocks noChangeArrowheads="1"/>
          </p:cNvSpPr>
          <p:nvPr/>
        </p:nvSpPr>
        <p:spPr bwMode="auto">
          <a:xfrm>
            <a:off x="7239000" y="5224463"/>
            <a:ext cx="11430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200">
                <a:latin typeface="Times New Roman" pitchFamily="18" charset="0"/>
              </a:rPr>
              <a:t>P1 code</a:t>
            </a:r>
          </a:p>
        </p:txBody>
      </p:sp>
      <p:cxnSp>
        <p:nvCxnSpPr>
          <p:cNvPr id="76824" name="AutoShape 38"/>
          <p:cNvCxnSpPr>
            <a:cxnSpLocks noChangeShapeType="1"/>
            <a:stCxn id="76849" idx="3"/>
            <a:endCxn id="76822" idx="1"/>
          </p:cNvCxnSpPr>
          <p:nvPr/>
        </p:nvCxnSpPr>
        <p:spPr bwMode="auto">
          <a:xfrm>
            <a:off x="6032500" y="5359400"/>
            <a:ext cx="1206500" cy="0"/>
          </a:xfrm>
          <a:prstGeom prst="straightConnector1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sm" len="med"/>
          </a:ln>
        </p:spPr>
      </p:cxnSp>
      <p:sp>
        <p:nvSpPr>
          <p:cNvPr id="76825" name="Rectangle 39"/>
          <p:cNvSpPr>
            <a:spLocks noChangeArrowheads="1"/>
          </p:cNvSpPr>
          <p:nvPr/>
        </p:nvSpPr>
        <p:spPr bwMode="auto">
          <a:xfrm>
            <a:off x="7239000" y="5791200"/>
            <a:ext cx="1143000" cy="609600"/>
          </a:xfrm>
          <a:prstGeom prst="rect">
            <a:avLst/>
          </a:prstGeom>
          <a:solidFill>
            <a:srgbClr val="FFFF99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6826" name="Text Box 40"/>
          <p:cNvSpPr txBox="1">
            <a:spLocks noChangeArrowheads="1"/>
          </p:cNvSpPr>
          <p:nvPr/>
        </p:nvSpPr>
        <p:spPr bwMode="auto">
          <a:xfrm>
            <a:off x="7251700" y="5867400"/>
            <a:ext cx="1143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200">
                <a:latin typeface="Times New Roman" pitchFamily="18" charset="0"/>
              </a:rPr>
              <a:t>Elements of array A1</a:t>
            </a:r>
          </a:p>
        </p:txBody>
      </p:sp>
      <p:cxnSp>
        <p:nvCxnSpPr>
          <p:cNvPr id="76827" name="AutoShape 41"/>
          <p:cNvCxnSpPr>
            <a:cxnSpLocks noChangeShapeType="1"/>
            <a:stCxn id="76853" idx="3"/>
            <a:endCxn id="76825" idx="1"/>
          </p:cNvCxnSpPr>
          <p:nvPr/>
        </p:nvCxnSpPr>
        <p:spPr bwMode="auto">
          <a:xfrm>
            <a:off x="6032500" y="5613400"/>
            <a:ext cx="1206500" cy="482600"/>
          </a:xfrm>
          <a:prstGeom prst="bentConnector3">
            <a:avLst>
              <a:gd name="adj1" fmla="val 50000"/>
            </a:avLst>
          </a:prstGeom>
          <a:noFill/>
          <a:ln w="31750">
            <a:solidFill>
              <a:schemeClr val="tx1"/>
            </a:solidFill>
            <a:miter lim="800000"/>
            <a:headEnd/>
            <a:tailEnd type="triangle" w="sm" len="med"/>
          </a:ln>
        </p:spPr>
      </p:cxnSp>
      <p:grpSp>
        <p:nvGrpSpPr>
          <p:cNvPr id="76828" name="Group 42"/>
          <p:cNvGrpSpPr>
            <a:grpSpLocks/>
          </p:cNvGrpSpPr>
          <p:nvPr/>
        </p:nvGrpSpPr>
        <p:grpSpPr bwMode="auto">
          <a:xfrm>
            <a:off x="3289300" y="3225800"/>
            <a:ext cx="2743200" cy="457200"/>
            <a:chOff x="3648" y="2515"/>
            <a:chExt cx="1728" cy="288"/>
          </a:xfrm>
        </p:grpSpPr>
        <p:sp>
          <p:nvSpPr>
            <p:cNvPr id="76847" name="Rectangle 43"/>
            <p:cNvSpPr>
              <a:spLocks noChangeArrowheads="1"/>
            </p:cNvSpPr>
            <p:nvPr/>
          </p:nvSpPr>
          <p:spPr bwMode="auto">
            <a:xfrm>
              <a:off x="3648" y="2515"/>
              <a:ext cx="1728" cy="288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48" name="Rectangle 44"/>
            <p:cNvSpPr>
              <a:spLocks noChangeArrowheads="1"/>
            </p:cNvSpPr>
            <p:nvPr/>
          </p:nvSpPr>
          <p:spPr bwMode="auto">
            <a:xfrm>
              <a:off x="3696" y="2571"/>
              <a:ext cx="1680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200">
                  <a:latin typeface="Times New Roman" pitchFamily="18" charset="0"/>
                  <a:cs typeface="Times New Roman" pitchFamily="18" charset="0"/>
                </a:rPr>
                <a:t>Working space for Procedure P1</a:t>
              </a:r>
            </a:p>
          </p:txBody>
        </p:sp>
      </p:grpSp>
      <p:grpSp>
        <p:nvGrpSpPr>
          <p:cNvPr id="76829" name="Group 45"/>
          <p:cNvGrpSpPr>
            <a:grpSpLocks/>
          </p:cNvGrpSpPr>
          <p:nvPr/>
        </p:nvGrpSpPr>
        <p:grpSpPr bwMode="auto">
          <a:xfrm>
            <a:off x="3289300" y="4449763"/>
            <a:ext cx="2743200" cy="274637"/>
            <a:chOff x="3648" y="2800"/>
            <a:chExt cx="1728" cy="173"/>
          </a:xfrm>
        </p:grpSpPr>
        <p:sp>
          <p:nvSpPr>
            <p:cNvPr id="76845" name="Rectangle 46"/>
            <p:cNvSpPr>
              <a:spLocks noChangeArrowheads="1"/>
            </p:cNvSpPr>
            <p:nvPr/>
          </p:nvSpPr>
          <p:spPr bwMode="auto">
            <a:xfrm>
              <a:off x="3648" y="2800"/>
              <a:ext cx="1728" cy="160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46" name="Rectangle 47"/>
            <p:cNvSpPr>
              <a:spLocks noChangeArrowheads="1"/>
            </p:cNvSpPr>
            <p:nvPr/>
          </p:nvSpPr>
          <p:spPr bwMode="auto">
            <a:xfrm>
              <a:off x="3696" y="2800"/>
              <a:ext cx="1680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200">
                  <a:latin typeface="Times New Roman" pitchFamily="18" charset="0"/>
                  <a:cs typeface="Times New Roman" pitchFamily="18" charset="0"/>
                </a:rPr>
                <a:t>Memory for  variable X</a:t>
              </a:r>
            </a:p>
          </p:txBody>
        </p:sp>
      </p:grpSp>
      <p:grpSp>
        <p:nvGrpSpPr>
          <p:cNvPr id="76830" name="Group 48"/>
          <p:cNvGrpSpPr>
            <a:grpSpLocks/>
          </p:cNvGrpSpPr>
          <p:nvPr/>
        </p:nvGrpSpPr>
        <p:grpSpPr bwMode="auto">
          <a:xfrm>
            <a:off x="3289300" y="4195763"/>
            <a:ext cx="2743200" cy="274637"/>
            <a:chOff x="3648" y="2800"/>
            <a:chExt cx="1728" cy="173"/>
          </a:xfrm>
        </p:grpSpPr>
        <p:sp>
          <p:nvSpPr>
            <p:cNvPr id="76843" name="Rectangle 49"/>
            <p:cNvSpPr>
              <a:spLocks noChangeArrowheads="1"/>
            </p:cNvSpPr>
            <p:nvPr/>
          </p:nvSpPr>
          <p:spPr bwMode="auto">
            <a:xfrm>
              <a:off x="3648" y="2800"/>
              <a:ext cx="1728" cy="160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44" name="Rectangle 50"/>
            <p:cNvSpPr>
              <a:spLocks noChangeArrowheads="1"/>
            </p:cNvSpPr>
            <p:nvPr/>
          </p:nvSpPr>
          <p:spPr bwMode="auto">
            <a:xfrm>
              <a:off x="3696" y="2800"/>
              <a:ext cx="1680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200">
                  <a:latin typeface="Times New Roman" pitchFamily="18" charset="0"/>
                  <a:cs typeface="Times New Roman" pitchFamily="18" charset="0"/>
                </a:rPr>
                <a:t>Pointer to variable T1</a:t>
              </a:r>
            </a:p>
          </p:txBody>
        </p:sp>
      </p:grpSp>
      <p:grpSp>
        <p:nvGrpSpPr>
          <p:cNvPr id="76831" name="Group 51"/>
          <p:cNvGrpSpPr>
            <a:grpSpLocks/>
          </p:cNvGrpSpPr>
          <p:nvPr/>
        </p:nvGrpSpPr>
        <p:grpSpPr bwMode="auto">
          <a:xfrm>
            <a:off x="3289300" y="3941763"/>
            <a:ext cx="2743200" cy="274637"/>
            <a:chOff x="3648" y="2800"/>
            <a:chExt cx="1728" cy="173"/>
          </a:xfrm>
        </p:grpSpPr>
        <p:sp>
          <p:nvSpPr>
            <p:cNvPr id="76841" name="Rectangle 52"/>
            <p:cNvSpPr>
              <a:spLocks noChangeArrowheads="1"/>
            </p:cNvSpPr>
            <p:nvPr/>
          </p:nvSpPr>
          <p:spPr bwMode="auto">
            <a:xfrm>
              <a:off x="3648" y="2800"/>
              <a:ext cx="1728" cy="160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42" name="Rectangle 53"/>
            <p:cNvSpPr>
              <a:spLocks noChangeArrowheads="1"/>
            </p:cNvSpPr>
            <p:nvPr/>
          </p:nvSpPr>
          <p:spPr bwMode="auto">
            <a:xfrm>
              <a:off x="3696" y="2800"/>
              <a:ext cx="1680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200">
                  <a:latin typeface="Times New Roman" pitchFamily="18" charset="0"/>
                  <a:cs typeface="Times New Roman" pitchFamily="18" charset="0"/>
                </a:rPr>
                <a:t>Indirect pointer to elements of A1</a:t>
              </a:r>
            </a:p>
          </p:txBody>
        </p:sp>
      </p:grpSp>
      <p:grpSp>
        <p:nvGrpSpPr>
          <p:cNvPr id="76832" name="Group 54"/>
          <p:cNvGrpSpPr>
            <a:grpSpLocks/>
          </p:cNvGrpSpPr>
          <p:nvPr/>
        </p:nvGrpSpPr>
        <p:grpSpPr bwMode="auto">
          <a:xfrm>
            <a:off x="3289300" y="3683000"/>
            <a:ext cx="2743200" cy="274638"/>
            <a:chOff x="3648" y="2800"/>
            <a:chExt cx="1728" cy="173"/>
          </a:xfrm>
        </p:grpSpPr>
        <p:sp>
          <p:nvSpPr>
            <p:cNvPr id="76839" name="Rectangle 55"/>
            <p:cNvSpPr>
              <a:spLocks noChangeArrowheads="1"/>
            </p:cNvSpPr>
            <p:nvPr/>
          </p:nvSpPr>
          <p:spPr bwMode="auto">
            <a:xfrm>
              <a:off x="3648" y="2800"/>
              <a:ext cx="1728" cy="160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40" name="Rectangle 56"/>
            <p:cNvSpPr>
              <a:spLocks noChangeArrowheads="1"/>
            </p:cNvSpPr>
            <p:nvPr/>
          </p:nvSpPr>
          <p:spPr bwMode="auto">
            <a:xfrm>
              <a:off x="3696" y="2800"/>
              <a:ext cx="1680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200">
                  <a:latin typeface="Times New Roman" pitchFamily="18" charset="0"/>
                  <a:cs typeface="Times New Roman" pitchFamily="18" charset="0"/>
                </a:rPr>
                <a:t>Reference to procedure P2</a:t>
              </a:r>
            </a:p>
          </p:txBody>
        </p:sp>
      </p:grpSp>
      <p:sp>
        <p:nvSpPr>
          <p:cNvPr id="76833" name="Rectangle 57"/>
          <p:cNvSpPr>
            <a:spLocks noChangeArrowheads="1"/>
          </p:cNvSpPr>
          <p:nvPr/>
        </p:nvSpPr>
        <p:spPr bwMode="auto">
          <a:xfrm>
            <a:off x="7226300" y="3505200"/>
            <a:ext cx="1143000" cy="609600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6834" name="Text Box 58"/>
          <p:cNvSpPr txBox="1">
            <a:spLocks noChangeArrowheads="1"/>
          </p:cNvSpPr>
          <p:nvPr/>
        </p:nvSpPr>
        <p:spPr bwMode="auto">
          <a:xfrm>
            <a:off x="7226300" y="3675063"/>
            <a:ext cx="11430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200">
                <a:latin typeface="Times New Roman" pitchFamily="18" charset="0"/>
              </a:rPr>
              <a:t>P2 code</a:t>
            </a:r>
          </a:p>
        </p:txBody>
      </p:sp>
      <p:cxnSp>
        <p:nvCxnSpPr>
          <p:cNvPr id="76835" name="AutoShape 59"/>
          <p:cNvCxnSpPr>
            <a:cxnSpLocks noChangeShapeType="1"/>
            <a:stCxn id="76839" idx="3"/>
            <a:endCxn id="76833" idx="1"/>
          </p:cNvCxnSpPr>
          <p:nvPr/>
        </p:nvCxnSpPr>
        <p:spPr bwMode="auto">
          <a:xfrm>
            <a:off x="6032500" y="3810000"/>
            <a:ext cx="1193800" cy="0"/>
          </a:xfrm>
          <a:prstGeom prst="straightConnector1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sm" len="med"/>
          </a:ln>
        </p:spPr>
      </p:cxnSp>
      <p:sp>
        <p:nvSpPr>
          <p:cNvPr id="76836" name="Rectangle 60"/>
          <p:cNvSpPr>
            <a:spLocks noChangeArrowheads="1"/>
          </p:cNvSpPr>
          <p:nvPr/>
        </p:nvSpPr>
        <p:spPr bwMode="auto">
          <a:xfrm>
            <a:off x="7213600" y="2209800"/>
            <a:ext cx="1143000" cy="609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6837" name="Text Box 61"/>
          <p:cNvSpPr txBox="1">
            <a:spLocks noChangeArrowheads="1"/>
          </p:cNvSpPr>
          <p:nvPr/>
        </p:nvSpPr>
        <p:spPr bwMode="auto">
          <a:xfrm>
            <a:off x="7213600" y="2286000"/>
            <a:ext cx="1143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200">
                <a:latin typeface="Times New Roman" pitchFamily="18" charset="0"/>
              </a:rPr>
              <a:t>Elements of array A2</a:t>
            </a:r>
          </a:p>
        </p:txBody>
      </p:sp>
      <p:cxnSp>
        <p:nvCxnSpPr>
          <p:cNvPr id="76838" name="AutoShape 62"/>
          <p:cNvCxnSpPr>
            <a:cxnSpLocks noChangeShapeType="1"/>
            <a:stCxn id="76815" idx="3"/>
            <a:endCxn id="76836" idx="1"/>
          </p:cNvCxnSpPr>
          <p:nvPr/>
        </p:nvCxnSpPr>
        <p:spPr bwMode="auto">
          <a:xfrm>
            <a:off x="6032500" y="2514600"/>
            <a:ext cx="1181100" cy="0"/>
          </a:xfrm>
          <a:prstGeom prst="straightConnector1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sm" len="med"/>
          </a:ln>
        </p:spPr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Footer Placehold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pitchFamily="34" charset="0"/>
                <a:ea typeface="ＭＳ Ｐゴシック" pitchFamily="34" charset="-128"/>
              </a:rPr>
              <a:t>COP 4020 Programmin Language 1</a:t>
            </a:r>
          </a:p>
        </p:txBody>
      </p:sp>
      <p:sp>
        <p:nvSpPr>
          <p:cNvPr id="77826" name="Rectangle 4"/>
          <p:cNvSpPr>
            <a:spLocks noChangeArrowheads="1"/>
          </p:cNvSpPr>
          <p:nvPr/>
        </p:nvSpPr>
        <p:spPr bwMode="auto">
          <a:xfrm>
            <a:off x="533400" y="320675"/>
            <a:ext cx="7924800" cy="585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endParaRPr lang="en-US"/>
          </a:p>
          <a:p>
            <a:r>
              <a:rPr lang="en-US"/>
              <a:t>FORTRAN 0			Flow-Matic (Grace Hopper-57)</a:t>
            </a:r>
          </a:p>
          <a:p>
            <a:r>
              <a:rPr lang="en-US"/>
              <a:t>			</a:t>
            </a:r>
          </a:p>
          <a:p>
            <a:endParaRPr lang="en-US"/>
          </a:p>
          <a:p>
            <a:r>
              <a:rPr lang="en-US"/>
              <a:t>FORTRAN I(1957)        		</a:t>
            </a:r>
            <a:r>
              <a:rPr lang="en-US" b="1"/>
              <a:t>COBOL(1960)</a:t>
            </a:r>
            <a:r>
              <a:rPr lang="en-US"/>
              <a:t> 		ALGOL 58</a:t>
            </a:r>
          </a:p>
          <a:p>
            <a:r>
              <a:rPr lang="en-US"/>
              <a:t>			</a:t>
            </a:r>
          </a:p>
          <a:p>
            <a:endParaRPr lang="en-US"/>
          </a:p>
          <a:p>
            <a:r>
              <a:rPr lang="en-US"/>
              <a:t>FORTRAN II						ALGOL 60	</a:t>
            </a:r>
          </a:p>
          <a:p>
            <a:endParaRPr lang="en-US"/>
          </a:p>
          <a:p>
            <a:r>
              <a:rPr lang="en-US"/>
              <a:t>FORTRAN  IV</a:t>
            </a:r>
          </a:p>
          <a:p>
            <a:r>
              <a:rPr lang="en-US"/>
              <a:t>				</a:t>
            </a:r>
          </a:p>
          <a:p>
            <a:r>
              <a:rPr lang="en-US"/>
              <a:t>				PL/1(1964)</a:t>
            </a:r>
          </a:p>
          <a:p>
            <a:r>
              <a:rPr lang="en-US"/>
              <a:t>		       BASIC</a:t>
            </a:r>
          </a:p>
          <a:p>
            <a:r>
              <a:rPr lang="en-US"/>
              <a:t>FORTRAN  66	       </a:t>
            </a:r>
          </a:p>
          <a:p>
            <a:r>
              <a:rPr lang="en-US"/>
              <a:t> 		        </a:t>
            </a:r>
          </a:p>
          <a:p>
            <a:endParaRPr lang="en-US"/>
          </a:p>
          <a:p>
            <a:r>
              <a:rPr lang="en-US"/>
              <a:t>FORTRAN  77</a:t>
            </a:r>
          </a:p>
          <a:p>
            <a:endParaRPr lang="en-US"/>
          </a:p>
          <a:p>
            <a:endParaRPr lang="en-US"/>
          </a:p>
          <a:p>
            <a:r>
              <a:rPr lang="en-US"/>
              <a:t>FORTRAN 90</a:t>
            </a:r>
          </a:p>
        </p:txBody>
      </p:sp>
      <p:sp>
        <p:nvSpPr>
          <p:cNvPr id="77827" name="Line 5"/>
          <p:cNvSpPr>
            <a:spLocks noChangeShapeType="1"/>
          </p:cNvSpPr>
          <p:nvPr/>
        </p:nvSpPr>
        <p:spPr bwMode="auto">
          <a:xfrm>
            <a:off x="1219200" y="10668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77828" name="Line 6"/>
          <p:cNvSpPr>
            <a:spLocks noChangeShapeType="1"/>
          </p:cNvSpPr>
          <p:nvPr/>
        </p:nvSpPr>
        <p:spPr bwMode="auto">
          <a:xfrm>
            <a:off x="1219200" y="1752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77829" name="Line 7"/>
          <p:cNvSpPr>
            <a:spLocks noChangeShapeType="1"/>
          </p:cNvSpPr>
          <p:nvPr/>
        </p:nvSpPr>
        <p:spPr bwMode="auto">
          <a:xfrm>
            <a:off x="1219200" y="25908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77830" name="Line 8"/>
          <p:cNvSpPr>
            <a:spLocks noChangeShapeType="1"/>
          </p:cNvSpPr>
          <p:nvPr/>
        </p:nvSpPr>
        <p:spPr bwMode="auto">
          <a:xfrm>
            <a:off x="1219200" y="3581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77831" name="Line 9"/>
          <p:cNvSpPr>
            <a:spLocks noChangeShapeType="1"/>
          </p:cNvSpPr>
          <p:nvPr/>
        </p:nvSpPr>
        <p:spPr bwMode="auto">
          <a:xfrm>
            <a:off x="1219200" y="45720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77832" name="Line 10"/>
          <p:cNvSpPr>
            <a:spLocks noChangeShapeType="1"/>
          </p:cNvSpPr>
          <p:nvPr/>
        </p:nvSpPr>
        <p:spPr bwMode="auto">
          <a:xfrm>
            <a:off x="1219200" y="53340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77833" name="Line 11"/>
          <p:cNvSpPr>
            <a:spLocks noChangeShapeType="1"/>
          </p:cNvSpPr>
          <p:nvPr/>
        </p:nvSpPr>
        <p:spPr bwMode="auto">
          <a:xfrm>
            <a:off x="7620000" y="1752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77834" name="Line 12"/>
          <p:cNvSpPr>
            <a:spLocks noChangeShapeType="1"/>
          </p:cNvSpPr>
          <p:nvPr/>
        </p:nvSpPr>
        <p:spPr bwMode="auto">
          <a:xfrm>
            <a:off x="4800600" y="1828800"/>
            <a:ext cx="0" cy="1600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77835" name="Line 13"/>
          <p:cNvSpPr>
            <a:spLocks noChangeShapeType="1"/>
          </p:cNvSpPr>
          <p:nvPr/>
        </p:nvSpPr>
        <p:spPr bwMode="auto">
          <a:xfrm>
            <a:off x="2133600" y="3276600"/>
            <a:ext cx="25146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77836" name="Line 14"/>
          <p:cNvSpPr>
            <a:spLocks noChangeShapeType="1"/>
          </p:cNvSpPr>
          <p:nvPr/>
        </p:nvSpPr>
        <p:spPr bwMode="auto">
          <a:xfrm flipH="1">
            <a:off x="4953000" y="2514600"/>
            <a:ext cx="19050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77837" name="Line 15"/>
          <p:cNvSpPr>
            <a:spLocks noChangeShapeType="1"/>
          </p:cNvSpPr>
          <p:nvPr/>
        </p:nvSpPr>
        <p:spPr bwMode="auto">
          <a:xfrm>
            <a:off x="7620000" y="2667000"/>
            <a:ext cx="0" cy="2438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7838" name="Line 16"/>
          <p:cNvSpPr>
            <a:spLocks noChangeShapeType="1"/>
          </p:cNvSpPr>
          <p:nvPr/>
        </p:nvSpPr>
        <p:spPr bwMode="auto">
          <a:xfrm flipH="1">
            <a:off x="2286000" y="5105400"/>
            <a:ext cx="533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77839" name="Line 17"/>
          <p:cNvSpPr>
            <a:spLocks noChangeShapeType="1"/>
          </p:cNvSpPr>
          <p:nvPr/>
        </p:nvSpPr>
        <p:spPr bwMode="auto">
          <a:xfrm>
            <a:off x="2133600" y="3276600"/>
            <a:ext cx="6858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77840" name="Line 18"/>
          <p:cNvSpPr>
            <a:spLocks noChangeShapeType="1"/>
          </p:cNvSpPr>
          <p:nvPr/>
        </p:nvSpPr>
        <p:spPr bwMode="auto">
          <a:xfrm>
            <a:off x="4800600" y="990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smtClean="0">
                <a:ea typeface="ＭＳ Ｐゴシック" pitchFamily="34" charset="-128"/>
              </a:rPr>
              <a:t>COBOL </a:t>
            </a:r>
            <a:br>
              <a:rPr lang="en-US" sz="3200" smtClean="0">
                <a:ea typeface="ＭＳ Ｐゴシック" pitchFamily="34" charset="-128"/>
              </a:rPr>
            </a:br>
            <a:r>
              <a:rPr lang="en-US" sz="3200" smtClean="0">
                <a:ea typeface="ＭＳ Ｐゴシック" pitchFamily="34" charset="-128"/>
              </a:rPr>
              <a:t>(Common Business Oriented Language)</a:t>
            </a:r>
          </a:p>
        </p:txBody>
      </p:sp>
      <p:sp>
        <p:nvSpPr>
          <p:cNvPr id="7885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000" smtClean="0">
                <a:ea typeface="ＭＳ Ｐゴシック" pitchFamily="34" charset="-128"/>
              </a:rPr>
              <a:t> COBOL was based on  the Flow-Matic language(1957), developed by Grace Hopper, and IBM's specification of its planned Commercial Translator.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2000" smtClean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000" smtClean="0">
                <a:ea typeface="ＭＳ Ｐゴシック" pitchFamily="34" charset="-128"/>
              </a:rPr>
              <a:t> COBOL is essentially a data processing language and that is the reason why it differs significantly from FORTRAN and ALGOL.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000" smtClean="0">
                <a:ea typeface="ＭＳ Ｐゴシック" pitchFamily="34" charset="-128"/>
              </a:rPr>
              <a:t>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000" smtClean="0">
                <a:ea typeface="ＭＳ Ｐゴシック" pitchFamily="34" charset="-128"/>
              </a:rPr>
              <a:t>  Several design principles guided the design of COBOL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smtClean="0">
                <a:ea typeface="ＭＳ Ｐゴシック" pitchFamily="34" charset="-128"/>
              </a:rPr>
              <a:t>separate data &amp; procedures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smtClean="0">
                <a:ea typeface="ＭＳ Ｐゴシック" pitchFamily="34" charset="-128"/>
              </a:rPr>
              <a:t>machine dependent statements in one place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smtClean="0">
                <a:ea typeface="ＭＳ Ｐゴシック" pitchFamily="34" charset="-128"/>
              </a:rPr>
              <a:t>Naturalness (English-like form)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smtClean="0">
                <a:ea typeface="ＭＳ Ｐゴシック" pitchFamily="34" charset="-128"/>
              </a:rPr>
              <a:t>ease of transcription to require media (cards at the time)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smtClean="0">
                <a:ea typeface="ＭＳ Ｐゴシック" pitchFamily="34" charset="-128"/>
              </a:rPr>
              <a:t>effectiveness of problem structure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smtClean="0">
                <a:ea typeface="ＭＳ Ｐゴシック" pitchFamily="34" charset="-128"/>
              </a:rPr>
              <a:t>ease of implementation (for compiler writers)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smtClean="0">
                <a:ea typeface="ＭＳ Ｐゴシック" pitchFamily="34" charset="-128"/>
              </a:rPr>
              <a:t>physically available character set (printable)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smtClean="0">
                <a:ea typeface="ＭＳ Ｐゴシック" pitchFamily="34" charset="-128"/>
              </a:rPr>
              <a:t>long data names 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Footer Placehold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pitchFamily="34" charset="0"/>
                <a:ea typeface="ＭＳ Ｐゴシック" pitchFamily="34" charset="-128"/>
              </a:rPr>
              <a:t>COP 4020 Programmin Language 1</a:t>
            </a:r>
          </a:p>
        </p:txBody>
      </p:sp>
      <p:sp>
        <p:nvSpPr>
          <p:cNvPr id="79874" name="Text Box 4"/>
          <p:cNvSpPr txBox="1">
            <a:spLocks noChangeArrowheads="1"/>
          </p:cNvSpPr>
          <p:nvPr/>
        </p:nvSpPr>
        <p:spPr bwMode="auto">
          <a:xfrm>
            <a:off x="533400" y="762000"/>
            <a:ext cx="8610600" cy="4760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COBOL-60 (First Compiler – Only Three DIVISIONS)</a:t>
            </a:r>
          </a:p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/>
              <a:t>COBOL-68 (standardized version - (ANSI ) American National Standards Institute)</a:t>
            </a:r>
          </a:p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/>
              <a:t>COBOL-74 (revisions to improve COBOL-68 and interaction with remote devices ) </a:t>
            </a:r>
          </a:p>
          <a:p>
            <a:endParaRPr lang="en-US"/>
          </a:p>
          <a:p>
            <a:endParaRPr lang="en-US"/>
          </a:p>
          <a:p>
            <a:r>
              <a:rPr lang="en-US"/>
              <a:t> </a:t>
            </a:r>
          </a:p>
          <a:p>
            <a:r>
              <a:rPr lang="en-US"/>
              <a:t>COBOL-85 (facilities for structured programming - DB2 and SQL support)</a:t>
            </a:r>
          </a:p>
          <a:p>
            <a:endParaRPr lang="en-US"/>
          </a:p>
          <a:p>
            <a:endParaRPr lang="en-US"/>
          </a:p>
          <a:p>
            <a:r>
              <a:rPr lang="en-US"/>
              <a:t> </a:t>
            </a:r>
          </a:p>
          <a:p>
            <a:r>
              <a:rPr lang="en-US"/>
              <a:t>COBOL 2002 (Object Oriented Programming)</a:t>
            </a:r>
          </a:p>
        </p:txBody>
      </p:sp>
      <p:sp>
        <p:nvSpPr>
          <p:cNvPr id="79875" name="Line 5"/>
          <p:cNvSpPr>
            <a:spLocks noChangeShapeType="1"/>
          </p:cNvSpPr>
          <p:nvPr/>
        </p:nvSpPr>
        <p:spPr bwMode="auto">
          <a:xfrm>
            <a:off x="1295400" y="1143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79876" name="Line 6"/>
          <p:cNvSpPr>
            <a:spLocks noChangeShapeType="1"/>
          </p:cNvSpPr>
          <p:nvPr/>
        </p:nvSpPr>
        <p:spPr bwMode="auto">
          <a:xfrm>
            <a:off x="1295400" y="2209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79877" name="Line 7"/>
          <p:cNvSpPr>
            <a:spLocks noChangeShapeType="1"/>
          </p:cNvSpPr>
          <p:nvPr/>
        </p:nvSpPr>
        <p:spPr bwMode="auto">
          <a:xfrm>
            <a:off x="1295400" y="3352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79878" name="Line 8"/>
          <p:cNvSpPr>
            <a:spLocks noChangeShapeType="1"/>
          </p:cNvSpPr>
          <p:nvPr/>
        </p:nvSpPr>
        <p:spPr bwMode="auto">
          <a:xfrm>
            <a:off x="1295400" y="441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Main features:</a:t>
            </a:r>
          </a:p>
        </p:txBody>
      </p:sp>
      <p:sp>
        <p:nvSpPr>
          <p:cNvPr id="8089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The language is simple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No pointers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No user defined types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Record data type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Self documented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>
                <a:ea typeface="ＭＳ Ｐゴシック" pitchFamily="34" charset="-128"/>
              </a:rPr>
              <a:t>A COBOL program is divided in four parts or divisions:</a:t>
            </a:r>
          </a:p>
        </p:txBody>
      </p:sp>
      <p:sp>
        <p:nvSpPr>
          <p:cNvPr id="819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057400"/>
            <a:ext cx="8229600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2000" b="1" smtClean="0">
                <a:ea typeface="ＭＳ Ｐゴシック" pitchFamily="34" charset="-128"/>
              </a:rPr>
              <a:t>	Division Name 		Contains</a:t>
            </a:r>
          </a:p>
          <a:p>
            <a:pPr eaLnBrk="1" hangingPunct="1"/>
            <a:r>
              <a:rPr lang="en-US" sz="2000" smtClean="0">
                <a:ea typeface="ＭＳ Ｐゴシック" pitchFamily="34" charset="-128"/>
              </a:rPr>
              <a:t>IDENTIFICATION 		Program identification.</a:t>
            </a:r>
            <a:br>
              <a:rPr lang="en-US" sz="2000" smtClean="0">
                <a:ea typeface="ＭＳ Ｐゴシック" pitchFamily="34" charset="-128"/>
              </a:rPr>
            </a:br>
            <a:endParaRPr lang="en-US" sz="2000" smtClean="0">
              <a:ea typeface="ＭＳ Ｐゴシック" pitchFamily="34" charset="-128"/>
            </a:endParaRPr>
          </a:p>
          <a:p>
            <a:pPr eaLnBrk="1" hangingPunct="1"/>
            <a:r>
              <a:rPr lang="en-US" sz="2000" smtClean="0">
                <a:ea typeface="ＭＳ Ｐゴシック" pitchFamily="34" charset="-128"/>
              </a:rPr>
              <a:t>ENVIRONMENT 		Type of computer used.</a:t>
            </a:r>
            <a:br>
              <a:rPr lang="en-US" sz="2000" smtClean="0">
                <a:ea typeface="ＭＳ Ｐゴシック" pitchFamily="34" charset="-128"/>
              </a:rPr>
            </a:br>
            <a:endParaRPr lang="en-US" sz="2000" smtClean="0">
              <a:ea typeface="ＭＳ Ｐゴシック" pitchFamily="34" charset="-128"/>
            </a:endParaRPr>
          </a:p>
          <a:p>
            <a:pPr eaLnBrk="1" hangingPunct="1"/>
            <a:r>
              <a:rPr lang="en-US" sz="2000" smtClean="0">
                <a:ea typeface="ＭＳ Ｐゴシック" pitchFamily="34" charset="-128"/>
              </a:rPr>
              <a:t>DATA 			Buffers, constants, work areas.</a:t>
            </a:r>
            <a:br>
              <a:rPr lang="en-US" sz="2000" smtClean="0">
                <a:ea typeface="ＭＳ Ｐゴシック" pitchFamily="34" charset="-128"/>
              </a:rPr>
            </a:br>
            <a:endParaRPr lang="en-US" sz="2000" smtClean="0">
              <a:ea typeface="ＭＳ Ｐゴシック" pitchFamily="34" charset="-128"/>
            </a:endParaRPr>
          </a:p>
          <a:p>
            <a:pPr eaLnBrk="1" hangingPunct="1"/>
            <a:r>
              <a:rPr lang="en-US" sz="2000" smtClean="0">
                <a:ea typeface="ＭＳ Ｐゴシック" pitchFamily="34" charset="-128"/>
              </a:rPr>
              <a:t>PROCEDURE 		The processing (program logic). 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>
                <a:ea typeface="ＭＳ Ｐゴシック" pitchFamily="34" charset="-128"/>
              </a:rPr>
              <a:t>A COBOL program is divided in four parts:</a:t>
            </a:r>
          </a:p>
        </p:txBody>
      </p:sp>
      <p:sp>
        <p:nvSpPr>
          <p:cNvPr id="8294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The identification division: Contains commentary and program documentation.</a:t>
            </a:r>
          </a:p>
          <a:p>
            <a:pPr lvl="1" eaLnBrk="1" hangingPunct="1">
              <a:buFontTx/>
              <a:buNone/>
            </a:pPr>
            <a:r>
              <a:rPr lang="en-US" smtClean="0">
                <a:ea typeface="ＭＳ Ｐゴシック" pitchFamily="34" charset="-128"/>
              </a:rPr>
              <a:t>   000100 INDENTIFICATION DIVISION.</a:t>
            </a:r>
            <a:br>
              <a:rPr lang="en-US" smtClean="0">
                <a:ea typeface="ＭＳ Ｐゴシック" pitchFamily="34" charset="-128"/>
              </a:rPr>
            </a:br>
            <a:r>
              <a:rPr lang="en-US" smtClean="0">
                <a:ea typeface="ＭＳ Ｐゴシック" pitchFamily="34" charset="-128"/>
              </a:rPr>
              <a:t>000110 PROGRAM-ID. EXAMPLE-1-PROG.</a:t>
            </a:r>
            <a:br>
              <a:rPr lang="en-US" smtClean="0">
                <a:ea typeface="ＭＳ Ｐゴシック" pitchFamily="34" charset="-128"/>
              </a:rPr>
            </a:br>
            <a:r>
              <a:rPr lang="en-US" smtClean="0">
                <a:ea typeface="ＭＳ Ｐゴシック" pitchFamily="34" charset="-128"/>
              </a:rPr>
              <a:t>000120 AUTHOR. TIM R P BROWN.</a:t>
            </a:r>
            <a:br>
              <a:rPr lang="en-US" smtClean="0">
                <a:ea typeface="ＭＳ Ｐゴシック" pitchFamily="34" charset="-128"/>
              </a:rPr>
            </a:br>
            <a:r>
              <a:rPr lang="en-US" smtClean="0">
                <a:ea typeface="ＭＳ Ｐゴシック" pitchFamily="34" charset="-128"/>
              </a:rPr>
              <a:t>000130 INSTALLATION. XYZ GROUP.</a:t>
            </a:r>
            <a:br>
              <a:rPr lang="en-US" smtClean="0">
                <a:ea typeface="ＭＳ Ｐゴシック" pitchFamily="34" charset="-128"/>
              </a:rPr>
            </a:br>
            <a:r>
              <a:rPr lang="en-US" smtClean="0">
                <a:ea typeface="ＭＳ Ｐゴシック" pitchFamily="34" charset="-128"/>
              </a:rPr>
              <a:t>000140 DATE-WRITTEN. 5/15/06.</a:t>
            </a:r>
            <a:br>
              <a:rPr lang="en-US" smtClean="0">
                <a:ea typeface="ＭＳ Ｐゴシック" pitchFamily="34" charset="-128"/>
              </a:rPr>
            </a:br>
            <a:r>
              <a:rPr lang="en-US" smtClean="0">
                <a:ea typeface="ＭＳ Ｐゴシック" pitchFamily="34" charset="-128"/>
              </a:rPr>
              <a:t>000150 DATE-COMPILED.</a:t>
            </a:r>
            <a:br>
              <a:rPr lang="en-US" smtClean="0">
                <a:ea typeface="ＭＳ Ｐゴシック" pitchFamily="34" charset="-128"/>
              </a:rPr>
            </a:br>
            <a:r>
              <a:rPr lang="en-US" smtClean="0">
                <a:ea typeface="ＭＳ Ｐゴシック" pitchFamily="34" charset="-128"/>
              </a:rPr>
              <a:t>000160 SECURITY. LOCAL GROUP 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04800" y="685800"/>
            <a:ext cx="8229600" cy="452596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400" smtClean="0">
                <a:ea typeface="ＭＳ Ｐゴシック" pitchFamily="34" charset="-128"/>
              </a:rPr>
              <a:t>The environment division: Contain machine-dependent program specifications. Thus, it specifies the connections between the COBOL program and the external data file.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2400" smtClean="0">
              <a:ea typeface="ＭＳ Ｐゴシック" pitchFamily="34" charset="-128"/>
            </a:endParaRPr>
          </a:p>
          <a:p>
            <a:pPr lvl="1" eaLnBrk="1" hangingPunct="1">
              <a:lnSpc>
                <a:spcPct val="80000"/>
              </a:lnSpc>
              <a:buFontTx/>
              <a:buNone/>
            </a:pPr>
            <a:r>
              <a:rPr lang="en-US" sz="2000" smtClean="0">
                <a:ea typeface="ＭＳ Ｐゴシック" pitchFamily="34" charset="-128"/>
              </a:rPr>
              <a:t>  	000260 ENVIRONMENT DIVISION.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r>
              <a:rPr lang="en-US" sz="2000" smtClean="0">
                <a:ea typeface="ＭＳ Ｐゴシック" pitchFamily="34" charset="-128"/>
              </a:rPr>
              <a:t>   	000270 CONFIGURATION SECTION.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r>
              <a:rPr lang="en-US" sz="2000" smtClean="0">
                <a:ea typeface="ＭＳ Ｐゴシック" pitchFamily="34" charset="-128"/>
              </a:rPr>
              <a:t>   	000280 SOURCE-COMPUTER. IBM PC.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r>
              <a:rPr lang="en-US" sz="2000" smtClean="0">
                <a:ea typeface="ＭＳ Ｐゴシック" pitchFamily="34" charset="-128"/>
              </a:rPr>
              <a:t>   	000290 OBJECT-COMPUTER. IBM PC.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r>
              <a:rPr lang="en-US" sz="2000" smtClean="0">
                <a:ea typeface="ＭＳ Ｐゴシック" pitchFamily="34" charset="-128"/>
              </a:rPr>
              <a:t>   	000300 INPUT-OUTPUT SECTION.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r>
              <a:rPr lang="en-US" sz="2000" smtClean="0">
                <a:ea typeface="ＭＳ Ｐゴシック" pitchFamily="34" charset="-128"/>
              </a:rPr>
              <a:t>	000310 FILE-CONTROL.	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r>
              <a:rPr lang="en-US" sz="2000" smtClean="0">
                <a:ea typeface="ＭＳ Ｐゴシック" pitchFamily="34" charset="-128"/>
              </a:rPr>
              <a:t>	000320 SELECT INPUT-FILE ASSIGN TO 'input.dat</a:t>
            </a:r>
            <a:r>
              <a:rPr lang="ja-JP" altLang="en-US" sz="2000" smtClean="0">
                <a:ea typeface="ＭＳ Ｐゴシック" pitchFamily="34" charset="-128"/>
              </a:rPr>
              <a:t>‘</a:t>
            </a:r>
            <a:endParaRPr lang="en-US" altLang="ja-JP" sz="2000" smtClean="0">
              <a:ea typeface="ＭＳ Ｐゴシック" pitchFamily="34" charset="-128"/>
            </a:endParaRPr>
          </a:p>
          <a:p>
            <a:pPr lvl="1" eaLnBrk="1" hangingPunct="1">
              <a:lnSpc>
                <a:spcPct val="80000"/>
              </a:lnSpc>
              <a:buFontTx/>
              <a:buNone/>
            </a:pPr>
            <a:r>
              <a:rPr lang="en-US" sz="2000" smtClean="0">
                <a:ea typeface="ＭＳ Ｐゴシック" pitchFamily="34" charset="-128"/>
              </a:rPr>
              <a:t>	000330 ORGANIZATION IS LINE SEQUENTIAL.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r>
              <a:rPr lang="en-US" sz="2000" smtClean="0">
                <a:ea typeface="ＭＳ Ｐゴシック" pitchFamily="34" charset="-128"/>
              </a:rPr>
              <a:t>	000340 SELECT PRINT-FILE ASSIGN TO PRINTER.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Footer Placehold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pitchFamily="34" charset="0"/>
                <a:ea typeface="ＭＳ Ｐゴシック" pitchFamily="34" charset="-128"/>
              </a:rPr>
              <a:t>COP 4020 Programmin Language 1</a:t>
            </a:r>
          </a:p>
        </p:txBody>
      </p:sp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990600" y="2667000"/>
            <a:ext cx="523875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/>
              <a:t>Grading Policy:</a:t>
            </a:r>
            <a:r>
              <a:rPr lang="en-US"/>
              <a:t>	</a:t>
            </a:r>
            <a:r>
              <a:rPr lang="en-US">
                <a:solidFill>
                  <a:srgbClr val="0000FF"/>
                </a:solidFill>
              </a:rPr>
              <a:t>(15%) </a:t>
            </a:r>
            <a:r>
              <a:rPr lang="en-US" b="1">
                <a:solidFill>
                  <a:srgbClr val="0000FF"/>
                </a:solidFill>
              </a:rPr>
              <a:t>Exam #1</a:t>
            </a:r>
            <a:r>
              <a:rPr lang="en-US">
                <a:solidFill>
                  <a:srgbClr val="0000FF"/>
                </a:solidFill>
              </a:rPr>
              <a:t>  </a:t>
            </a:r>
          </a:p>
          <a:p>
            <a:r>
              <a:rPr lang="en-US">
                <a:solidFill>
                  <a:srgbClr val="0000FF"/>
                </a:solidFill>
              </a:rPr>
              <a:t>		(15%) </a:t>
            </a:r>
            <a:r>
              <a:rPr lang="en-US" b="1">
                <a:solidFill>
                  <a:srgbClr val="0000FF"/>
                </a:solidFill>
              </a:rPr>
              <a:t>Exam #2</a:t>
            </a:r>
            <a:endParaRPr lang="en-US">
              <a:solidFill>
                <a:srgbClr val="0000FF"/>
              </a:solidFill>
            </a:endParaRPr>
          </a:p>
          <a:p>
            <a:r>
              <a:rPr lang="en-US">
                <a:solidFill>
                  <a:srgbClr val="0000FF"/>
                </a:solidFill>
              </a:rPr>
              <a:t>		(15%) </a:t>
            </a:r>
            <a:r>
              <a:rPr lang="en-US" b="1">
                <a:solidFill>
                  <a:srgbClr val="0000FF"/>
                </a:solidFill>
              </a:rPr>
              <a:t>Presentation</a:t>
            </a:r>
            <a:endParaRPr lang="en-US">
              <a:solidFill>
                <a:srgbClr val="0000FF"/>
              </a:solidFill>
            </a:endParaRPr>
          </a:p>
          <a:p>
            <a:r>
              <a:rPr lang="en-US">
                <a:solidFill>
                  <a:srgbClr val="0000FF"/>
                </a:solidFill>
              </a:rPr>
              <a:t>		(25%) </a:t>
            </a:r>
            <a:r>
              <a:rPr lang="en-US" b="1">
                <a:solidFill>
                  <a:srgbClr val="0000FF"/>
                </a:solidFill>
              </a:rPr>
              <a:t>Final Exam</a:t>
            </a:r>
            <a:r>
              <a:rPr lang="en-US">
                <a:solidFill>
                  <a:srgbClr val="0000FF"/>
                </a:solidFill>
              </a:rPr>
              <a:t>   </a:t>
            </a:r>
            <a:r>
              <a:rPr lang="en-US" b="1">
                <a:solidFill>
                  <a:srgbClr val="0000FF"/>
                </a:solidFill>
              </a:rPr>
              <a:t> </a:t>
            </a:r>
            <a:endParaRPr lang="en-US">
              <a:solidFill>
                <a:srgbClr val="0000FF"/>
              </a:solidFill>
            </a:endParaRPr>
          </a:p>
          <a:p>
            <a:r>
              <a:rPr lang="en-US">
                <a:solidFill>
                  <a:srgbClr val="0000FF"/>
                </a:solidFill>
              </a:rPr>
              <a:t>		(30%) </a:t>
            </a:r>
            <a:r>
              <a:rPr lang="en-US" b="1">
                <a:solidFill>
                  <a:srgbClr val="0000FF"/>
                </a:solidFill>
              </a:rPr>
              <a:t>Programming projects.</a:t>
            </a:r>
            <a:endParaRPr lang="en-US">
              <a:solidFill>
                <a:srgbClr val="0000FF"/>
              </a:solidFill>
            </a:endParaRPr>
          </a:p>
          <a:p>
            <a:r>
              <a:rPr lang="en-US">
                <a:solidFill>
                  <a:srgbClr val="0000FF"/>
                </a:solidFill>
              </a:rPr>
              <a:t>		 </a:t>
            </a:r>
            <a:endParaRPr lang="en-US" b="1">
              <a:solidFill>
                <a:srgbClr val="0000FF"/>
              </a:solidFill>
            </a:endParaRPr>
          </a:p>
          <a:p>
            <a:endParaRPr lang="en-US" b="1">
              <a:solidFill>
                <a:srgbClr val="0000FF"/>
              </a:solidFill>
            </a:endParaRPr>
          </a:p>
          <a:p>
            <a:r>
              <a:rPr lang="en-US" b="1">
                <a:solidFill>
                  <a:srgbClr val="0000FF"/>
                </a:solidFill>
              </a:rPr>
              <a:t>	</a:t>
            </a:r>
            <a:r>
              <a:rPr lang="ja-JP" altLang="en-US" u="sng">
                <a:solidFill>
                  <a:srgbClr val="FF0000"/>
                </a:solidFill>
              </a:rPr>
              <a:t>“</a:t>
            </a:r>
            <a:r>
              <a:rPr lang="en-US" altLang="ja-JP" u="sng">
                <a:solidFill>
                  <a:srgbClr val="FF0000"/>
                </a:solidFill>
              </a:rPr>
              <a:t>Late assignments will not be accepted</a:t>
            </a:r>
            <a:r>
              <a:rPr lang="ja-JP" altLang="en-US" u="sng">
                <a:solidFill>
                  <a:srgbClr val="FF0000"/>
                </a:solidFill>
              </a:rPr>
              <a:t>”</a:t>
            </a:r>
            <a:r>
              <a:rPr lang="en-US" altLang="ja-JP" u="sng">
                <a:solidFill>
                  <a:srgbClr val="FF0000"/>
                </a:solidFill>
              </a:rPr>
              <a:t> </a:t>
            </a:r>
            <a:endParaRPr lang="en-US" u="sng">
              <a:solidFill>
                <a:srgbClr val="FF0000"/>
              </a:solidFill>
            </a:endParaRPr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533400" y="609600"/>
            <a:ext cx="7772400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400" b="1">
                <a:solidFill>
                  <a:srgbClr val="0000FF"/>
                </a:solidFill>
              </a:rPr>
              <a:t>COP 4020 </a:t>
            </a:r>
            <a:br>
              <a:rPr lang="en-US" sz="4400" b="1">
                <a:solidFill>
                  <a:srgbClr val="0000FF"/>
                </a:solidFill>
              </a:rPr>
            </a:br>
            <a:r>
              <a:rPr lang="en-US" sz="4400" b="1">
                <a:solidFill>
                  <a:srgbClr val="0000FF"/>
                </a:solidFill>
              </a:rPr>
              <a:t>Programming Language I </a:t>
            </a:r>
            <a:br>
              <a:rPr lang="en-US" sz="4400" b="1">
                <a:solidFill>
                  <a:srgbClr val="0000FF"/>
                </a:solidFill>
              </a:rPr>
            </a:br>
            <a:r>
              <a:rPr lang="en-US" sz="4400" b="1">
                <a:solidFill>
                  <a:srgbClr val="0000FF"/>
                </a:solidFill>
              </a:rPr>
              <a:t>Course outline (continued)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Text Box 4"/>
          <p:cNvSpPr txBox="1">
            <a:spLocks noChangeArrowheads="1"/>
          </p:cNvSpPr>
          <p:nvPr/>
        </p:nvSpPr>
        <p:spPr bwMode="auto">
          <a:xfrm>
            <a:off x="533400" y="533400"/>
            <a:ext cx="8001000" cy="5989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>
                <a:latin typeface="Garamond" pitchFamily="18" charset="0"/>
              </a:rPr>
              <a:t>  The data division:  Gives a logical description of the data.</a:t>
            </a:r>
          </a:p>
          <a:p>
            <a:pPr lvl="1"/>
            <a:r>
              <a:rPr lang="en-US" sz="1600">
                <a:latin typeface="Garamond" pitchFamily="18" charset="0"/>
              </a:rPr>
              <a:t>000800 DATA DIVISION.</a:t>
            </a:r>
          </a:p>
          <a:p>
            <a:pPr lvl="1"/>
            <a:r>
              <a:rPr lang="en-US" sz="1600">
                <a:latin typeface="Garamond" pitchFamily="18" charset="0"/>
              </a:rPr>
              <a:t>000900 FILE SECTION.</a:t>
            </a:r>
          </a:p>
          <a:p>
            <a:pPr lvl="1"/>
            <a:r>
              <a:rPr lang="en-US" sz="1600">
                <a:latin typeface="Garamond" pitchFamily="18" charset="0"/>
              </a:rPr>
              <a:t>001000 FD  SALESPERSON-FILE.</a:t>
            </a:r>
          </a:p>
          <a:p>
            <a:pPr lvl="1"/>
            <a:r>
              <a:rPr lang="en-US" sz="1600">
                <a:latin typeface="Garamond" pitchFamily="18" charset="0"/>
              </a:rPr>
              <a:t>001100 01  SALESPERSON-RECORD.</a:t>
            </a:r>
          </a:p>
          <a:p>
            <a:pPr lvl="1"/>
            <a:r>
              <a:rPr lang="en-US" sz="1600">
                <a:latin typeface="Garamond" pitchFamily="18" charset="0"/>
              </a:rPr>
              <a:t>001200     05  FILLER             	  PIC XX.</a:t>
            </a:r>
          </a:p>
          <a:p>
            <a:pPr lvl="1"/>
            <a:r>
              <a:rPr lang="en-US" sz="1600">
                <a:latin typeface="Garamond" pitchFamily="18" charset="0"/>
              </a:rPr>
              <a:t>001300     05  SP-NUMBER        PIC X(4).</a:t>
            </a:r>
          </a:p>
          <a:p>
            <a:pPr lvl="1"/>
            <a:r>
              <a:rPr lang="en-US" sz="1600">
                <a:latin typeface="Garamond" pitchFamily="18" charset="0"/>
              </a:rPr>
              <a:t>001400     05  SP-NAME             PIC X(18).</a:t>
            </a:r>
          </a:p>
          <a:p>
            <a:pPr lvl="1"/>
            <a:r>
              <a:rPr lang="en-US" sz="1600">
                <a:latin typeface="Garamond" pitchFamily="18" charset="0"/>
              </a:rPr>
              <a:t>001500     05  FILLER                 PIC X(21).</a:t>
            </a:r>
          </a:p>
          <a:p>
            <a:pPr lvl="1"/>
            <a:r>
              <a:rPr lang="en-US" sz="1600">
                <a:latin typeface="Garamond" pitchFamily="18" charset="0"/>
              </a:rPr>
              <a:t>001600     05  SP-CURRENT-SALES        PIC 9(5)V99.</a:t>
            </a:r>
          </a:p>
          <a:p>
            <a:pPr lvl="1"/>
            <a:r>
              <a:rPr lang="en-US" sz="1600">
                <a:latin typeface="Garamond" pitchFamily="18" charset="0"/>
              </a:rPr>
              <a:t>001700     05  SP-CURRENT-RETURNS  PIC 9(4)V99.</a:t>
            </a:r>
          </a:p>
          <a:p>
            <a:pPr lvl="1"/>
            <a:r>
              <a:rPr lang="en-US" sz="1600">
                <a:latin typeface="Garamond" pitchFamily="18" charset="0"/>
              </a:rPr>
              <a:t>001800 FD  REPORT-FILE.</a:t>
            </a:r>
          </a:p>
          <a:p>
            <a:pPr lvl="1"/>
            <a:r>
              <a:rPr lang="en-US" sz="1600">
                <a:latin typeface="Garamond" pitchFamily="18" charset="0"/>
              </a:rPr>
              <a:t>001900 01  REPORT-RECORD.</a:t>
            </a:r>
          </a:p>
          <a:p>
            <a:pPr lvl="1"/>
            <a:r>
              <a:rPr lang="en-US" sz="1600">
                <a:latin typeface="Garamond" pitchFamily="18" charset="0"/>
              </a:rPr>
              <a:t>002000     05  FILLER              PIC X(10).</a:t>
            </a:r>
          </a:p>
          <a:p>
            <a:pPr lvl="1"/>
            <a:r>
              <a:rPr lang="en-US" sz="1600">
                <a:latin typeface="Garamond" pitchFamily="18" charset="0"/>
              </a:rPr>
              <a:t>002100     05  RT-NUMBER           PIC X(4).</a:t>
            </a:r>
          </a:p>
          <a:p>
            <a:pPr lvl="1"/>
            <a:r>
              <a:rPr lang="en-US" sz="1600">
                <a:latin typeface="Garamond" pitchFamily="18" charset="0"/>
              </a:rPr>
              <a:t>002200     05  FILLER              PIC X(6).</a:t>
            </a:r>
          </a:p>
          <a:p>
            <a:pPr lvl="1"/>
            <a:r>
              <a:rPr lang="en-US" sz="1600">
                <a:latin typeface="Garamond" pitchFamily="18" charset="0"/>
              </a:rPr>
              <a:t>002300     05  RT-NAME             PIC X(18).</a:t>
            </a:r>
          </a:p>
          <a:p>
            <a:pPr lvl="1"/>
            <a:r>
              <a:rPr lang="en-US" sz="1600">
                <a:latin typeface="Garamond" pitchFamily="18" charset="0"/>
              </a:rPr>
              <a:t>002400     05  FILLER              PIC X(6).</a:t>
            </a:r>
          </a:p>
          <a:p>
            <a:pPr lvl="1"/>
            <a:r>
              <a:rPr lang="en-US" sz="1600">
                <a:latin typeface="Garamond" pitchFamily="18" charset="0"/>
              </a:rPr>
              <a:t>002500     05  RT-CURRENT-SALES    PIC ZZ,ZZZ.99.</a:t>
            </a:r>
          </a:p>
          <a:p>
            <a:pPr lvl="1"/>
            <a:r>
              <a:rPr lang="en-US" sz="1600">
                <a:latin typeface="Garamond" pitchFamily="18" charset="0"/>
              </a:rPr>
              <a:t>002600     05  FILLER              PIC X(6).</a:t>
            </a:r>
          </a:p>
          <a:p>
            <a:pPr lvl="1"/>
            <a:r>
              <a:rPr lang="en-US" sz="1600">
                <a:latin typeface="Garamond" pitchFamily="18" charset="0"/>
              </a:rPr>
              <a:t>002700     05  RT-CURRENT-RETURNS  PIC Z,ZZZ.99.</a:t>
            </a:r>
          </a:p>
          <a:p>
            <a:pPr lvl="1"/>
            <a:r>
              <a:rPr lang="en-US" sz="1600">
                <a:latin typeface="Garamond" pitchFamily="18" charset="0"/>
              </a:rPr>
              <a:t>002800     05  FILLER              PIC X(65).</a:t>
            </a:r>
          </a:p>
          <a:p>
            <a:pPr lvl="1"/>
            <a:r>
              <a:rPr lang="en-US" sz="1600">
                <a:latin typeface="Garamond" pitchFamily="18" charset="0"/>
              </a:rPr>
              <a:t>002900 WORKING-STORAGE SECTION.</a:t>
            </a:r>
          </a:p>
          <a:p>
            <a:pPr lvl="1"/>
            <a:r>
              <a:rPr lang="en-US" sz="1600">
                <a:latin typeface="Garamond" pitchFamily="18" charset="0"/>
              </a:rPr>
              <a:t>003000 01  WS-EOF-FLAG             PIC X.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1371600"/>
            <a:ext cx="8229600" cy="4525963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The procedure division: Contains the algorithms necessary to solve the problem.</a:t>
            </a:r>
          </a:p>
          <a:p>
            <a:pPr lvl="1" eaLnBrk="1" hangingPunct="1">
              <a:buFontTx/>
              <a:buNone/>
            </a:pPr>
            <a:r>
              <a:rPr lang="en-US" smtClean="0">
                <a:ea typeface="ＭＳ Ｐゴシック" pitchFamily="34" charset="-128"/>
              </a:rPr>
              <a:t>   000900 PROCEDURE DIVISION.</a:t>
            </a:r>
            <a:br>
              <a:rPr lang="en-US" smtClean="0">
                <a:ea typeface="ＭＳ Ｐゴシック" pitchFamily="34" charset="-128"/>
              </a:rPr>
            </a:br>
            <a:r>
              <a:rPr lang="en-US" smtClean="0">
                <a:ea typeface="ＭＳ Ｐゴシック" pitchFamily="34" charset="-128"/>
              </a:rPr>
              <a:t>000910 CONTROL-PARAGRAPH.</a:t>
            </a:r>
            <a:br>
              <a:rPr lang="en-US" smtClean="0">
                <a:ea typeface="ＭＳ Ｐゴシック" pitchFamily="34" charset="-128"/>
              </a:rPr>
            </a:br>
            <a:r>
              <a:rPr lang="en-US" smtClean="0">
                <a:ea typeface="ＭＳ Ｐゴシック" pitchFamily="34" charset="-128"/>
              </a:rPr>
              <a:t>000920 PERFORM READ-DATA-FILE</a:t>
            </a:r>
            <a:br>
              <a:rPr lang="en-US" smtClean="0">
                <a:ea typeface="ＭＳ Ｐゴシック" pitchFamily="34" charset="-128"/>
              </a:rPr>
            </a:br>
            <a:r>
              <a:rPr lang="en-US" smtClean="0">
                <a:ea typeface="ＭＳ Ｐゴシック" pitchFamily="34" charset="-128"/>
              </a:rPr>
              <a:t>000930 PERFORM CALULATE-PRICES</a:t>
            </a:r>
            <a:br>
              <a:rPr lang="en-US" smtClean="0">
                <a:ea typeface="ＭＳ Ｐゴシック" pitchFamily="34" charset="-128"/>
              </a:rPr>
            </a:br>
            <a:r>
              <a:rPr lang="en-US" smtClean="0">
                <a:ea typeface="ＭＳ Ｐゴシック" pitchFamily="34" charset="-128"/>
              </a:rPr>
              <a:t>000940 PERFORM PRINT-PRICE-REPORT</a:t>
            </a:r>
            <a:br>
              <a:rPr lang="en-US" smtClean="0">
                <a:ea typeface="ＭＳ Ｐゴシック" pitchFamily="34" charset="-128"/>
              </a:rPr>
            </a:br>
            <a:r>
              <a:rPr lang="en-US" smtClean="0">
                <a:ea typeface="ＭＳ Ｐゴシック" pitchFamily="34" charset="-128"/>
              </a:rPr>
              <a:t>000950 STOP RUN.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>
                <a:ea typeface="ＭＳ Ｐゴシック" pitchFamily="34" charset="-128"/>
              </a:rPr>
              <a:t>Example of a COBOL program(Hello world): </a:t>
            </a:r>
          </a:p>
        </p:txBody>
      </p:sp>
      <p:sp>
        <p:nvSpPr>
          <p:cNvPr id="8704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800" smtClean="0">
                <a:ea typeface="ＭＳ Ｐゴシック" pitchFamily="34" charset="-128"/>
              </a:rPr>
              <a:t>000010 IDENTIFICATION DIVISION.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800" smtClean="0">
                <a:ea typeface="ＭＳ Ｐゴシック" pitchFamily="34" charset="-128"/>
              </a:rPr>
              <a:t>000020 PROGRAM-ID.   HELLO-WORLD-PROG.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800" smtClean="0">
                <a:ea typeface="ＭＳ Ｐゴシック" pitchFamily="34" charset="-128"/>
              </a:rPr>
              <a:t>000030 AUTHOR.       TIMOTHY R P BROWN.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800" smtClean="0">
                <a:ea typeface="ＭＳ Ｐゴシック" pitchFamily="34" charset="-128"/>
              </a:rPr>
              <a:t>000040*The standard Hello world program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800" smtClean="0">
                <a:ea typeface="ＭＳ Ｐゴシック" pitchFamily="34" charset="-128"/>
              </a:rPr>
              <a:t>000050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800" smtClean="0">
                <a:ea typeface="ＭＳ Ｐゴシック" pitchFamily="34" charset="-128"/>
              </a:rPr>
              <a:t>000060 ENVIRONMENT DIVISION.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800" smtClean="0">
                <a:ea typeface="ＭＳ Ｐゴシック" pitchFamily="34" charset="-128"/>
              </a:rPr>
              <a:t>000070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800" smtClean="0">
                <a:ea typeface="ＭＳ Ｐゴシック" pitchFamily="34" charset="-128"/>
              </a:rPr>
              <a:t>000080 DATA DIVISION.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800" smtClean="0">
                <a:ea typeface="ＭＳ Ｐゴシック" pitchFamily="34" charset="-128"/>
              </a:rPr>
              <a:t>000090 WORKING-STORAGE SECTION.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800" smtClean="0">
                <a:ea typeface="ＭＳ Ｐゴシック" pitchFamily="34" charset="-128"/>
              </a:rPr>
              <a:t>000100 01 TEXT-OUT    PIC X(12) VALUE 'Hello World!'.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800" smtClean="0">
                <a:ea typeface="ＭＳ Ｐゴシック" pitchFamily="34" charset="-128"/>
              </a:rPr>
              <a:t>000110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800" smtClean="0">
                <a:ea typeface="ＭＳ Ｐゴシック" pitchFamily="34" charset="-128"/>
              </a:rPr>
              <a:t>000120 PROCEDURE DIVISION.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800" smtClean="0">
                <a:ea typeface="ＭＳ Ｐゴシック" pitchFamily="34" charset="-128"/>
              </a:rPr>
              <a:t>000130 MAIN-PARAGRAPH.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800" smtClean="0">
                <a:ea typeface="ＭＳ Ｐゴシック" pitchFamily="34" charset="-128"/>
              </a:rPr>
              <a:t>000140        DISPLAY TEXT-OUT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800" smtClean="0">
                <a:ea typeface="ＭＳ Ｐゴシック" pitchFamily="34" charset="-128"/>
              </a:rPr>
              <a:t>000150        STOP RUN.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Rectangle 4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sz="5400" smtClean="0">
                <a:ea typeface="ＭＳ Ｐゴシック" pitchFamily="34" charset="-128"/>
              </a:rPr>
              <a:t>Example program 2:</a:t>
            </a:r>
          </a:p>
        </p:txBody>
      </p:sp>
      <p:sp>
        <p:nvSpPr>
          <p:cNvPr id="8806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914400"/>
            <a:ext cx="8229600" cy="59436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en-US" sz="2400" b="1" smtClean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800" b="1" smtClean="0">
                <a:ea typeface="ＭＳ Ｐゴシック" pitchFamily="34" charset="-128"/>
              </a:rPr>
              <a:t>     000100 ID DIVISION.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800" b="1" smtClean="0">
                <a:ea typeface="ＭＳ Ｐゴシック" pitchFamily="34" charset="-128"/>
              </a:rPr>
              <a:t>     000200 PROGRAM-ID.  ACCEPT1.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800" b="1" smtClean="0">
                <a:ea typeface="ＭＳ Ｐゴシック" pitchFamily="34" charset="-128"/>
              </a:rPr>
              <a:t>     000300 DATA DIVISION.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800" b="1" smtClean="0">
                <a:ea typeface="ＭＳ Ｐゴシック" pitchFamily="34" charset="-128"/>
              </a:rPr>
              <a:t>     000400 WORKING-STORAGE  SECTION.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800" b="1" smtClean="0">
                <a:ea typeface="ＭＳ Ｐゴシック" pitchFamily="34" charset="-128"/>
              </a:rPr>
              <a:t>     000500 01  WS-FIRST-NUMBER      PIC 9(3).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800" b="1" smtClean="0">
                <a:ea typeface="ＭＳ Ｐゴシック" pitchFamily="34" charset="-128"/>
              </a:rPr>
              <a:t>     000600 01  WS-SECOND-NUMBER     PIC 9(3).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800" b="1" smtClean="0">
                <a:ea typeface="ＭＳ Ｐゴシック" pitchFamily="34" charset="-128"/>
              </a:rPr>
              <a:t>     000700 01  WS-TOTAL             PIC ZZZ9.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800" b="1" smtClean="0">
                <a:ea typeface="ＭＳ Ｐゴシック" pitchFamily="34" charset="-128"/>
              </a:rPr>
              <a:t>     000800*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800" b="1" smtClean="0">
                <a:ea typeface="ＭＳ Ｐゴシック" pitchFamily="34" charset="-128"/>
              </a:rPr>
              <a:t>     000900 PROCEDURE DIVISION.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800" b="1" smtClean="0">
                <a:ea typeface="ＭＳ Ｐゴシック" pitchFamily="34" charset="-128"/>
              </a:rPr>
              <a:t>     001000 0000-MAINLINE.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800" b="1" smtClean="0">
                <a:ea typeface="ＭＳ Ｐゴシック" pitchFamily="34" charset="-128"/>
              </a:rPr>
              <a:t>     001100   DISPLAY 'ENTER A NUMBER: '.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800" b="1" smtClean="0">
                <a:ea typeface="ＭＳ Ｐゴシック" pitchFamily="34" charset="-128"/>
              </a:rPr>
              <a:t>     001200   ACCEPT WS-FIRST-NUMBER.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800" b="1" smtClean="0">
                <a:ea typeface="ＭＳ Ｐゴシック" pitchFamily="34" charset="-128"/>
              </a:rPr>
              <a:t>     001300*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800" b="1" smtClean="0">
                <a:ea typeface="ＭＳ Ｐゴシック" pitchFamily="34" charset="-128"/>
              </a:rPr>
              <a:t>     001400   DISPLAY 'ANOTHER NUMBER: '.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800" b="1" smtClean="0">
                <a:ea typeface="ＭＳ Ｐゴシック" pitchFamily="34" charset="-128"/>
              </a:rPr>
              <a:t>     001500   ACCEPT WS-SECOND-NUMBER.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800" b="1" smtClean="0">
                <a:ea typeface="ＭＳ Ｐゴシック" pitchFamily="34" charset="-128"/>
              </a:rPr>
              <a:t>     001600*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800" b="1" smtClean="0">
                <a:ea typeface="ＭＳ Ｐゴシック" pitchFamily="34" charset="-128"/>
              </a:rPr>
              <a:t>     001700   COMPUTE WS-TOTAL = WS-FIRST-NUMBER + WS-SECOND-NUMBER.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800" b="1" smtClean="0">
                <a:ea typeface="ＭＳ Ｐゴシック" pitchFamily="34" charset="-128"/>
              </a:rPr>
              <a:t>     001800     DISPLAY 'THE TOTAL IS: ', WS-TOTAL.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800" b="1" smtClean="0">
                <a:ea typeface="ＭＳ Ｐゴシック" pitchFamily="34" charset="-128"/>
              </a:rPr>
              <a:t>     001900     STOP RUN.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smtClean="0">
                <a:ea typeface="ＭＳ Ｐゴシック" pitchFamily="34" charset="-128"/>
              </a:rPr>
              <a:t>    Some basic commands to be used in the Procedure Division:</a:t>
            </a:r>
          </a:p>
        </p:txBody>
      </p:sp>
      <p:sp>
        <p:nvSpPr>
          <p:cNvPr id="890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24000"/>
            <a:ext cx="8229600" cy="49069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800" smtClean="0">
                <a:ea typeface="ＭＳ Ｐゴシック" pitchFamily="34" charset="-128"/>
              </a:rPr>
              <a:t>MOVE zero to I, J, K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800" smtClean="0">
                <a:ea typeface="ＭＳ Ｐゴシック" pitchFamily="34" charset="-128"/>
              </a:rPr>
              <a:t>ADD </a:t>
            </a:r>
            <a:r>
              <a:rPr lang="en-US" sz="2800" i="1" smtClean="0">
                <a:ea typeface="ＭＳ Ｐゴシック" pitchFamily="34" charset="-128"/>
              </a:rPr>
              <a:t>a</a:t>
            </a:r>
            <a:r>
              <a:rPr lang="en-US" sz="2800" smtClean="0">
                <a:ea typeface="ＭＳ Ｐゴシック" pitchFamily="34" charset="-128"/>
              </a:rPr>
              <a:t> TO </a:t>
            </a:r>
            <a:r>
              <a:rPr lang="en-US" sz="2800" i="1" smtClean="0">
                <a:ea typeface="ＭＳ Ｐゴシック" pitchFamily="34" charset="-128"/>
              </a:rPr>
              <a:t>b</a:t>
            </a:r>
            <a:r>
              <a:rPr lang="en-US" sz="2800" smtClean="0">
                <a:ea typeface="ＭＳ Ｐゴシック" pitchFamily="34" charset="-128"/>
              </a:rPr>
              <a:t>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800" smtClean="0">
                <a:ea typeface="ＭＳ Ｐゴシック" pitchFamily="34" charset="-128"/>
              </a:rPr>
              <a:t>ADD </a:t>
            </a:r>
            <a:r>
              <a:rPr lang="en-US" sz="2800" i="1" smtClean="0">
                <a:ea typeface="ＭＳ Ｐゴシック" pitchFamily="34" charset="-128"/>
              </a:rPr>
              <a:t>c </a:t>
            </a:r>
            <a:r>
              <a:rPr lang="en-US" sz="2800" smtClean="0">
                <a:ea typeface="ＭＳ Ｐゴシック" pitchFamily="34" charset="-128"/>
              </a:rPr>
              <a:t> TO </a:t>
            </a:r>
            <a:r>
              <a:rPr lang="en-US" sz="2800" i="1" smtClean="0">
                <a:ea typeface="ＭＳ Ｐゴシック" pitchFamily="34" charset="-128"/>
              </a:rPr>
              <a:t>a</a:t>
            </a:r>
            <a:r>
              <a:rPr lang="en-US" sz="2800" smtClean="0">
                <a:ea typeface="ＭＳ Ｐゴシック" pitchFamily="34" charset="-128"/>
              </a:rPr>
              <a:t> GIVING </a:t>
            </a:r>
            <a:r>
              <a:rPr lang="en-US" sz="2800" i="1" smtClean="0">
                <a:ea typeface="ＭＳ Ｐゴシック" pitchFamily="34" charset="-128"/>
              </a:rPr>
              <a:t>c</a:t>
            </a:r>
            <a:r>
              <a:rPr lang="en-US" sz="2800" smtClean="0">
                <a:ea typeface="ＭＳ Ｐゴシック" pitchFamily="34" charset="-128"/>
              </a:rPr>
              <a:t>.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800" smtClean="0">
                <a:ea typeface="ＭＳ Ｐゴシック" pitchFamily="34" charset="-128"/>
              </a:rPr>
              <a:t>COMPUTE </a:t>
            </a:r>
            <a:r>
              <a:rPr lang="en-US" sz="2800" i="1" smtClean="0">
                <a:ea typeface="ＭＳ Ｐゴシック" pitchFamily="34" charset="-128"/>
              </a:rPr>
              <a:t>x</a:t>
            </a:r>
            <a:r>
              <a:rPr lang="en-US" sz="2800" smtClean="0">
                <a:ea typeface="ＭＳ Ｐゴシック" pitchFamily="34" charset="-128"/>
              </a:rPr>
              <a:t> = </a:t>
            </a:r>
            <a:r>
              <a:rPr lang="en-US" sz="2800" i="1" smtClean="0">
                <a:ea typeface="ＭＳ Ｐゴシック" pitchFamily="34" charset="-128"/>
              </a:rPr>
              <a:t>a</a:t>
            </a:r>
            <a:r>
              <a:rPr lang="en-US" sz="2800" smtClean="0">
                <a:ea typeface="ＭＳ Ｐゴシック" pitchFamily="34" charset="-128"/>
              </a:rPr>
              <a:t> + </a:t>
            </a:r>
            <a:r>
              <a:rPr lang="en-US" sz="2800" i="1" smtClean="0">
                <a:ea typeface="ＭＳ Ｐゴシック" pitchFamily="34" charset="-128"/>
              </a:rPr>
              <a:t>b</a:t>
            </a:r>
            <a:r>
              <a:rPr lang="en-US" sz="2800" smtClean="0">
                <a:ea typeface="ＭＳ Ｐゴシック" pitchFamily="34" charset="-128"/>
              </a:rPr>
              <a:t> * </a:t>
            </a:r>
            <a:r>
              <a:rPr lang="en-US" sz="2800" i="1" smtClean="0">
                <a:ea typeface="ＭＳ Ｐゴシック" pitchFamily="34" charset="-128"/>
              </a:rPr>
              <a:t>c</a:t>
            </a:r>
            <a:r>
              <a:rPr lang="en-US" sz="2800" smtClean="0">
                <a:ea typeface="ＭＳ Ｐゴシック" pitchFamily="34" charset="-128"/>
              </a:rPr>
              <a:t>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800" smtClean="0">
                <a:ea typeface="ＭＳ Ｐゴシック" pitchFamily="34" charset="-128"/>
              </a:rPr>
              <a:t>SORT </a:t>
            </a:r>
            <a:r>
              <a:rPr lang="en-US" sz="2800" i="1" smtClean="0">
                <a:ea typeface="ＭＳ Ｐゴシック" pitchFamily="34" charset="-128"/>
              </a:rPr>
              <a:t>input-file</a:t>
            </a:r>
            <a:r>
              <a:rPr lang="en-US" sz="2800" smtClean="0">
                <a:ea typeface="ＭＳ Ｐゴシック" pitchFamily="34" charset="-128"/>
              </a:rPr>
              <a:t>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800" smtClean="0">
                <a:ea typeface="ＭＳ Ｐゴシック" pitchFamily="34" charset="-128"/>
              </a:rPr>
              <a:t>    ON ASCENDING KEY  k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800" smtClean="0">
                <a:ea typeface="ＭＳ Ｐゴシック" pitchFamily="34" charset="-128"/>
              </a:rPr>
              <a:t>	 USING </a:t>
            </a:r>
            <a:r>
              <a:rPr lang="en-US" sz="2800" i="1" smtClean="0">
                <a:ea typeface="ＭＳ Ｐゴシック" pitchFamily="34" charset="-128"/>
              </a:rPr>
              <a:t>inventory-file</a:t>
            </a:r>
            <a:endParaRPr lang="en-US" sz="2800" smtClean="0"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800" smtClean="0">
                <a:ea typeface="ＭＳ Ｐゴシック" pitchFamily="34" charset="-128"/>
              </a:rPr>
              <a:t>	 GIVING </a:t>
            </a:r>
            <a:r>
              <a:rPr lang="en-US" sz="2800" i="1" smtClean="0">
                <a:ea typeface="ＭＳ Ｐゴシック" pitchFamily="34" charset="-128"/>
              </a:rPr>
              <a:t>sorted-inventory-file</a:t>
            </a:r>
            <a:endParaRPr lang="en-US" sz="2800" smtClean="0"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800" smtClean="0">
                <a:ea typeface="ＭＳ Ｐゴシック" pitchFamily="34" charset="-128"/>
              </a:rPr>
              <a:t>DISPLAY </a:t>
            </a:r>
            <a:r>
              <a:rPr lang="en-US" sz="2800" i="1" smtClean="0">
                <a:ea typeface="ＭＳ Ｐゴシック" pitchFamily="34" charset="-128"/>
              </a:rPr>
              <a:t>totalcost</a:t>
            </a:r>
            <a:r>
              <a:rPr lang="en-US" sz="2800" smtClean="0">
                <a:ea typeface="ＭＳ Ｐゴシック" pitchFamily="34" charset="-128"/>
              </a:rPr>
              <a:t>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800" smtClean="0">
                <a:ea typeface="ＭＳ Ｐゴシック" pitchFamily="34" charset="-128"/>
              </a:rPr>
              <a:t>ACCEPT </a:t>
            </a:r>
            <a:r>
              <a:rPr lang="en-US" sz="2800" i="1" smtClean="0">
                <a:ea typeface="ＭＳ Ｐゴシック" pitchFamily="34" charset="-128"/>
              </a:rPr>
              <a:t>identifier</a:t>
            </a:r>
            <a:r>
              <a:rPr lang="en-US" sz="2800" smtClean="0">
                <a:ea typeface="ＭＳ Ｐゴシック" pitchFamily="34" charset="-128"/>
              </a:rPr>
              <a:t>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Footer Placehold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pitchFamily="34" charset="0"/>
                <a:ea typeface="ＭＳ Ｐゴシック" pitchFamily="34" charset="-128"/>
              </a:rPr>
              <a:t>COP 4020 Programmin Language 1</a:t>
            </a:r>
          </a:p>
        </p:txBody>
      </p:sp>
      <p:sp>
        <p:nvSpPr>
          <p:cNvPr id="90114" name="Text Box 2"/>
          <p:cNvSpPr txBox="1">
            <a:spLocks noChangeArrowheads="1"/>
          </p:cNvSpPr>
          <p:nvPr/>
        </p:nvSpPr>
        <p:spPr bwMode="auto">
          <a:xfrm>
            <a:off x="293688" y="301625"/>
            <a:ext cx="8424862" cy="7761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buClr>
                <a:srgbClr val="000000"/>
              </a:buClr>
              <a:buSzPct val="100000"/>
              <a:buFont typeface="Arial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800">
                <a:latin typeface="Times New Roman" pitchFamily="18" charset="0"/>
              </a:rPr>
              <a:t>000020 IDENTIFICATION DIVISION.</a:t>
            </a:r>
          </a:p>
          <a:p>
            <a:pPr>
              <a:buClr>
                <a:srgbClr val="000000"/>
              </a:buClr>
              <a:buSzPct val="100000"/>
              <a:buFont typeface="Arial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800">
                <a:latin typeface="Times New Roman" pitchFamily="18" charset="0"/>
              </a:rPr>
              <a:t>000040 PROGRAM-ID.  MEAN.</a:t>
            </a:r>
          </a:p>
          <a:p>
            <a:pPr>
              <a:buClr>
                <a:srgbClr val="000000"/>
              </a:buClr>
              <a:buSzPct val="100000"/>
              <a:buFont typeface="Arial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800">
                <a:latin typeface="Times New Roman" pitchFamily="18" charset="0"/>
              </a:rPr>
              <a:t>000060 AUTHOR.  JOHN DOE.</a:t>
            </a:r>
          </a:p>
          <a:p>
            <a:pPr>
              <a:buClr>
                <a:srgbClr val="000000"/>
              </a:buClr>
              <a:buSzPct val="100000"/>
              <a:buFont typeface="Arial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800">
                <a:latin typeface="Times New Roman" pitchFamily="18" charset="0"/>
              </a:rPr>
              <a:t>000080 * Program to find the mean and number of values greater than the mean</a:t>
            </a:r>
          </a:p>
          <a:p>
            <a:pPr>
              <a:buClr>
                <a:srgbClr val="000000"/>
              </a:buClr>
              <a:buSzPct val="100000"/>
              <a:buFont typeface="Arial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800">
                <a:latin typeface="Times New Roman" pitchFamily="18" charset="0"/>
              </a:rPr>
              <a:t>000100</a:t>
            </a:r>
          </a:p>
          <a:p>
            <a:pPr>
              <a:buClr>
                <a:srgbClr val="000000"/>
              </a:buClr>
              <a:buSzPct val="100000"/>
              <a:buFont typeface="Arial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800">
                <a:latin typeface="Times New Roman" pitchFamily="18" charset="0"/>
              </a:rPr>
              <a:t>000120 DATA DIVISION.</a:t>
            </a:r>
          </a:p>
          <a:p>
            <a:pPr>
              <a:buClr>
                <a:srgbClr val="000000"/>
              </a:buClr>
              <a:buSzPct val="100000"/>
              <a:buFont typeface="Arial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800">
                <a:latin typeface="Times New Roman" pitchFamily="18" charset="0"/>
              </a:rPr>
              <a:t>000140 </a:t>
            </a:r>
          </a:p>
          <a:p>
            <a:pPr>
              <a:buClr>
                <a:srgbClr val="000000"/>
              </a:buClr>
              <a:buSzPct val="100000"/>
              <a:buFont typeface="Arial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800">
                <a:latin typeface="Times New Roman" pitchFamily="18" charset="0"/>
              </a:rPr>
              <a:t>000160 WORKING-STORAGE SECTION.</a:t>
            </a:r>
          </a:p>
          <a:p>
            <a:pPr>
              <a:buClr>
                <a:srgbClr val="000000"/>
              </a:buClr>
              <a:buSzPct val="100000"/>
              <a:buFont typeface="Arial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800">
                <a:latin typeface="Times New Roman" pitchFamily="18" charset="0"/>
              </a:rPr>
              <a:t>000180 01  N 	     PIC 999 VALUE ZEROS.</a:t>
            </a:r>
          </a:p>
          <a:p>
            <a:pPr>
              <a:buClr>
                <a:srgbClr val="000000"/>
              </a:buClr>
              <a:buSzPct val="100000"/>
              <a:buFont typeface="Arial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800">
                <a:latin typeface="Times New Roman" pitchFamily="18" charset="0"/>
              </a:rPr>
              <a:t>000200 01  I           	     PIC 999 VALUE ZEROS.</a:t>
            </a:r>
          </a:p>
          <a:p>
            <a:pPr>
              <a:buClr>
                <a:srgbClr val="000000"/>
              </a:buClr>
              <a:buSzPct val="100000"/>
              <a:buFont typeface="Arial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800">
                <a:latin typeface="Times New Roman" pitchFamily="18" charset="0"/>
              </a:rPr>
              <a:t>000220 01  NUMBER   PIC 999 VALUE ZEROS.</a:t>
            </a:r>
          </a:p>
          <a:p>
            <a:pPr>
              <a:buClr>
                <a:srgbClr val="000000"/>
              </a:buClr>
              <a:buSzPct val="100000"/>
              <a:buFont typeface="Arial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800">
                <a:latin typeface="Times New Roman" pitchFamily="18" charset="0"/>
              </a:rPr>
              <a:t>000240 01  MEAN	     PIC 999V999 VALUE ZEROS.</a:t>
            </a:r>
          </a:p>
          <a:p>
            <a:pPr>
              <a:buClr>
                <a:srgbClr val="000000"/>
              </a:buClr>
              <a:buSzPct val="100000"/>
              <a:buFont typeface="Arial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800">
                <a:latin typeface="Times New Roman" pitchFamily="18" charset="0"/>
              </a:rPr>
              <a:t>000260 01  SUM 	     PIC 999V999 VALUE ZEROS.</a:t>
            </a:r>
          </a:p>
          <a:p>
            <a:pPr>
              <a:buClr>
                <a:srgbClr val="000000"/>
              </a:buClr>
              <a:buSzPct val="100000"/>
              <a:buFont typeface="Arial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800">
                <a:latin typeface="Times New Roman" pitchFamily="18" charset="0"/>
              </a:rPr>
              <a:t>000280 01  A	     PIC 999V999 OCCURS 100 TIMES VALUE ZEROS.</a:t>
            </a:r>
          </a:p>
          <a:p>
            <a:pPr>
              <a:buClr>
                <a:srgbClr val="000000"/>
              </a:buClr>
              <a:buSzPct val="100000"/>
              <a:buFont typeface="Arial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800">
                <a:latin typeface="Times New Roman" pitchFamily="18" charset="0"/>
              </a:rPr>
              <a:t>000300</a:t>
            </a:r>
          </a:p>
          <a:p>
            <a:pPr>
              <a:buClr>
                <a:srgbClr val="000000"/>
              </a:buClr>
              <a:buSzPct val="100000"/>
              <a:buFont typeface="Arial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800">
                <a:latin typeface="Times New Roman" pitchFamily="18" charset="0"/>
              </a:rPr>
              <a:t>000320</a:t>
            </a:r>
          </a:p>
          <a:p>
            <a:pPr>
              <a:buClr>
                <a:srgbClr val="000000"/>
              </a:buClr>
              <a:buSzPct val="100000"/>
              <a:buFont typeface="Arial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800">
                <a:latin typeface="Times New Roman" pitchFamily="18" charset="0"/>
              </a:rPr>
              <a:t>000340 PROCEDURE DIVISION.</a:t>
            </a:r>
          </a:p>
          <a:p>
            <a:pPr>
              <a:buClr>
                <a:srgbClr val="000000"/>
              </a:buClr>
              <a:buSzPct val="100000"/>
              <a:buFont typeface="Arial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800">
                <a:latin typeface="Times New Roman" pitchFamily="18" charset="0"/>
              </a:rPr>
              <a:t>000360</a:t>
            </a:r>
          </a:p>
          <a:p>
            <a:pPr>
              <a:buClr>
                <a:srgbClr val="000000"/>
              </a:buClr>
              <a:buSzPct val="100000"/>
              <a:buFont typeface="Arial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800">
                <a:latin typeface="Times New Roman" pitchFamily="18" charset="0"/>
              </a:rPr>
              <a:t>000380    DISPLAY "ENTER NUMBER OF ARRAY ELEMENTS: ".</a:t>
            </a:r>
          </a:p>
          <a:p>
            <a:pPr>
              <a:buClr>
                <a:srgbClr val="000000"/>
              </a:buClr>
              <a:buSzPct val="100000"/>
              <a:buFont typeface="Arial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800">
                <a:latin typeface="Times New Roman" pitchFamily="18" charset="0"/>
              </a:rPr>
              <a:t>000400    ACCEPT N.</a:t>
            </a:r>
          </a:p>
          <a:p>
            <a:pPr>
              <a:buClr>
                <a:srgbClr val="000000"/>
              </a:buClr>
              <a:buSzPct val="100000"/>
              <a:buFont typeface="Arial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800">
                <a:latin typeface="Times New Roman" pitchFamily="18" charset="0"/>
              </a:rPr>
              <a:t>000420</a:t>
            </a:r>
          </a:p>
          <a:p>
            <a:pPr>
              <a:buClr>
                <a:srgbClr val="000000"/>
              </a:buClr>
              <a:buSzPct val="100000"/>
              <a:buFont typeface="Arial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800">
                <a:latin typeface="Times New Roman" pitchFamily="18" charset="0"/>
              </a:rPr>
              <a:t>000440 ENTER-NUMBER.</a:t>
            </a:r>
          </a:p>
          <a:p>
            <a:pPr>
              <a:buClr>
                <a:srgbClr val="000000"/>
              </a:buClr>
              <a:buSzPct val="100000"/>
              <a:buFont typeface="Arial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800">
                <a:latin typeface="Times New Roman" pitchFamily="18" charset="0"/>
              </a:rPr>
              <a:t>000460    ADD 1 TO I.</a:t>
            </a:r>
          </a:p>
          <a:p>
            <a:pPr>
              <a:buClr>
                <a:srgbClr val="000000"/>
              </a:buClr>
              <a:buSzPct val="100000"/>
              <a:buFont typeface="Arial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800">
                <a:latin typeface="Times New Roman" pitchFamily="18" charset="0"/>
              </a:rPr>
              <a:t>000480    DISPLAY "ENTER NUMBER: ".</a:t>
            </a:r>
          </a:p>
          <a:p>
            <a:pPr>
              <a:buClr>
                <a:srgbClr val="000000"/>
              </a:buClr>
              <a:buSzPct val="100000"/>
              <a:buFont typeface="Arial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800">
                <a:latin typeface="Times New Roman" pitchFamily="18" charset="0"/>
              </a:rPr>
              <a:t>000500    ACCEPT A(I).</a:t>
            </a:r>
          </a:p>
          <a:p>
            <a:pPr>
              <a:buClr>
                <a:srgbClr val="000000"/>
              </a:buClr>
              <a:buSzPct val="100000"/>
              <a:buFont typeface="Arial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800">
                <a:latin typeface="Times New Roman" pitchFamily="18" charset="0"/>
              </a:rPr>
              <a:t>000520    IF I &lt; N GO ENTER-NUMBER.</a:t>
            </a:r>
          </a:p>
          <a:p>
            <a:pPr>
              <a:buClr>
                <a:srgbClr val="000000"/>
              </a:buClr>
              <a:buSzPct val="100000"/>
              <a:buFont typeface="Arial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800">
                <a:latin typeface="Times New Roman" pitchFamily="18" charset="0"/>
              </a:rPr>
              <a:t>000540    MOVE 0 TO I.</a:t>
            </a:r>
          </a:p>
          <a:p>
            <a:pPr>
              <a:buClr>
                <a:srgbClr val="000000"/>
              </a:buClr>
              <a:buSzPct val="100000"/>
              <a:buFont typeface="Arial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800">
                <a:latin typeface="Times New Roman" pitchFamily="18" charset="0"/>
              </a:rPr>
              <a:t>000560    GO SUM-NUMBER.</a:t>
            </a:r>
          </a:p>
          <a:p>
            <a:pPr>
              <a:buClr>
                <a:srgbClr val="000000"/>
              </a:buClr>
              <a:buSzPct val="100000"/>
              <a:buFont typeface="Arial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800">
                <a:latin typeface="Times New Roman" pitchFamily="18" charset="0"/>
              </a:rPr>
              <a:t>000580</a:t>
            </a:r>
          </a:p>
          <a:p>
            <a:pPr>
              <a:buClr>
                <a:srgbClr val="000000"/>
              </a:buClr>
              <a:buSzPct val="100000"/>
              <a:buFont typeface="Arial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800">
                <a:latin typeface="Times New Roman" pitchFamily="18" charset="0"/>
              </a:rPr>
              <a:t>000600 SUM-NUMBERS.</a:t>
            </a:r>
          </a:p>
          <a:p>
            <a:pPr>
              <a:buClr>
                <a:srgbClr val="000000"/>
              </a:buClr>
              <a:buSzPct val="100000"/>
              <a:buFont typeface="Arial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800">
                <a:latin typeface="Times New Roman" pitchFamily="18" charset="0"/>
              </a:rPr>
              <a:t>000620    ADD 1 TO I.</a:t>
            </a:r>
          </a:p>
          <a:p>
            <a:pPr>
              <a:buClr>
                <a:srgbClr val="000000"/>
              </a:buClr>
              <a:buSzPct val="100000"/>
              <a:buFont typeface="Arial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800">
                <a:latin typeface="Times New Roman" pitchFamily="18" charset="0"/>
              </a:rPr>
              <a:t>000640    COMPUTE SUM = SUM + A(I).</a:t>
            </a:r>
          </a:p>
          <a:p>
            <a:pPr>
              <a:buClr>
                <a:srgbClr val="000000"/>
              </a:buClr>
              <a:buSzPct val="100000"/>
              <a:buFont typeface="Arial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800">
                <a:latin typeface="Times New Roman" pitchFamily="18" charset="0"/>
              </a:rPr>
              <a:t>000680    IF I &lt; N GO SUM-NUMBERS.</a:t>
            </a:r>
          </a:p>
          <a:p>
            <a:pPr>
              <a:buClr>
                <a:srgbClr val="000000"/>
              </a:buClr>
              <a:buSzPct val="100000"/>
              <a:buFont typeface="Arial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800">
                <a:latin typeface="Times New Roman" pitchFamily="18" charset="0"/>
              </a:rPr>
              <a:t>000700    COMPUTE MEAN = SUM / N.</a:t>
            </a:r>
          </a:p>
          <a:p>
            <a:pPr>
              <a:buClr>
                <a:srgbClr val="000000"/>
              </a:buClr>
              <a:buSzPct val="100000"/>
              <a:buFont typeface="Arial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800">
                <a:latin typeface="Times New Roman" pitchFamily="18" charset="0"/>
              </a:rPr>
              <a:t>000720    MOVE 0 TO I.</a:t>
            </a:r>
          </a:p>
          <a:p>
            <a:pPr>
              <a:buClr>
                <a:srgbClr val="000000"/>
              </a:buClr>
              <a:buSzPct val="100000"/>
              <a:buFont typeface="Arial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800">
                <a:latin typeface="Times New Roman" pitchFamily="18" charset="0"/>
              </a:rPr>
              <a:t>000740    GO GREATER-NUMBER.</a:t>
            </a:r>
          </a:p>
          <a:p>
            <a:pPr>
              <a:buClr>
                <a:srgbClr val="000000"/>
              </a:buClr>
              <a:buSzPct val="100000"/>
              <a:buFont typeface="Arial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800">
                <a:latin typeface="Times New Roman" pitchFamily="18" charset="0"/>
              </a:rPr>
              <a:t>000760</a:t>
            </a:r>
          </a:p>
          <a:p>
            <a:pPr>
              <a:buClr>
                <a:srgbClr val="000000"/>
              </a:buClr>
              <a:buSzPct val="100000"/>
              <a:buFont typeface="Arial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800">
                <a:latin typeface="Times New Roman" pitchFamily="18" charset="0"/>
              </a:rPr>
              <a:t>000780 GREATER-NUMBER.</a:t>
            </a:r>
          </a:p>
          <a:p>
            <a:pPr>
              <a:buClr>
                <a:srgbClr val="000000"/>
              </a:buClr>
              <a:buSzPct val="100000"/>
              <a:buFont typeface="Arial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800">
                <a:latin typeface="Times New Roman" pitchFamily="18" charset="0"/>
              </a:rPr>
              <a:t>000800    ADD 1 TO I.</a:t>
            </a:r>
          </a:p>
          <a:p>
            <a:pPr>
              <a:buClr>
                <a:srgbClr val="000000"/>
              </a:buClr>
              <a:buSzPct val="100000"/>
              <a:buFont typeface="Arial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800">
                <a:latin typeface="Times New Roman" pitchFamily="18" charset="0"/>
              </a:rPr>
              <a:t>000820    IF A(I) &gt; MEAN ADD 1 TO NUMBER.</a:t>
            </a:r>
          </a:p>
          <a:p>
            <a:pPr>
              <a:buClr>
                <a:srgbClr val="000000"/>
              </a:buClr>
              <a:buSzPct val="100000"/>
              <a:buFont typeface="Arial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800">
                <a:latin typeface="Times New Roman" pitchFamily="18" charset="0"/>
              </a:rPr>
              <a:t>000840    IF I &lt; N GO GREATER-NUMBER.</a:t>
            </a:r>
          </a:p>
          <a:p>
            <a:pPr>
              <a:buClr>
                <a:srgbClr val="000000"/>
              </a:buClr>
              <a:buSzPct val="100000"/>
              <a:buFont typeface="Arial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800">
                <a:latin typeface="Times New Roman" pitchFamily="18" charset="0"/>
              </a:rPr>
              <a:t>000860    GO OEJ.</a:t>
            </a:r>
          </a:p>
          <a:p>
            <a:pPr>
              <a:buClr>
                <a:srgbClr val="000000"/>
              </a:buClr>
              <a:buSzPct val="100000"/>
              <a:buFont typeface="Arial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800">
                <a:latin typeface="Times New Roman" pitchFamily="18" charset="0"/>
              </a:rPr>
              <a:t>000880    </a:t>
            </a:r>
          </a:p>
          <a:p>
            <a:pPr>
              <a:buClr>
                <a:srgbClr val="000000"/>
              </a:buClr>
              <a:buSzPct val="100000"/>
              <a:buFont typeface="Arial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800">
                <a:latin typeface="Times New Roman" pitchFamily="18" charset="0"/>
              </a:rPr>
              <a:t>000900 EOJ.</a:t>
            </a:r>
          </a:p>
          <a:p>
            <a:pPr>
              <a:buClr>
                <a:srgbClr val="000000"/>
              </a:buClr>
              <a:buSzPct val="100000"/>
              <a:buFont typeface="Arial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800">
                <a:latin typeface="Times New Roman" pitchFamily="18" charset="0"/>
              </a:rPr>
              <a:t>000920    DISPLAY "MEAN = ", MEAN.</a:t>
            </a:r>
          </a:p>
          <a:p>
            <a:pPr>
              <a:buClr>
                <a:srgbClr val="000000"/>
              </a:buClr>
              <a:buSzPct val="100000"/>
              <a:buFont typeface="Arial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800">
                <a:latin typeface="Times New Roman" pitchFamily="18" charset="0"/>
              </a:rPr>
              <a:t>000940    DISPLAY "NUMBER OVER MEAN = ", NUMBER.</a:t>
            </a:r>
          </a:p>
          <a:p>
            <a:pPr>
              <a:buClr>
                <a:srgbClr val="000000"/>
              </a:buClr>
              <a:buSzPct val="100000"/>
              <a:buFont typeface="Arial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800">
                <a:latin typeface="Times New Roman" pitchFamily="18" charset="0"/>
              </a:rPr>
              <a:t>000960    STOP RUN.</a:t>
            </a:r>
          </a:p>
          <a:p>
            <a:pPr>
              <a:buClr>
                <a:srgbClr val="000000"/>
              </a:buClr>
              <a:buSzPct val="100000"/>
              <a:buFont typeface="Arial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800">
                <a:latin typeface="Times New Roman" pitchFamily="18" charset="0"/>
              </a:rPr>
              <a:t>000980</a:t>
            </a:r>
          </a:p>
          <a:p>
            <a:pPr>
              <a:buClr>
                <a:srgbClr val="000000"/>
              </a:buClr>
              <a:buSzPct val="100000"/>
              <a:buFont typeface="Arial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800">
                <a:latin typeface="Times New Roman" pitchFamily="18" charset="0"/>
              </a:rPr>
              <a:t>001000</a:t>
            </a: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smtClean="0">
                <a:ea typeface="ＭＳ Ｐゴシック" pitchFamily="34" charset="-128"/>
              </a:rPr>
              <a:t> </a:t>
            </a: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295400" y="2895600"/>
            <a:ext cx="6858000" cy="111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en-US" sz="24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COBOL continues to progress with work being</a:t>
            </a: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endParaRPr lang="en-US" sz="2400" b="1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en-US" sz="24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done in the Object-Oriented COBOL standard.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>
                <a:ea typeface="ＭＳ Ｐゴシック" pitchFamily="34" charset="-128"/>
              </a:rPr>
              <a:t>PROGRAMMING LANGUAGE 1 (PL/1) </a:t>
            </a:r>
          </a:p>
        </p:txBody>
      </p:sp>
      <p:sp>
        <p:nvSpPr>
          <p:cNvPr id="9318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sz="2800" smtClean="0">
                <a:ea typeface="ＭＳ Ｐゴシック" pitchFamily="34" charset="-128"/>
              </a:rPr>
              <a:t>   In the early 1960s  two categories of programmers could be distinguished:</a:t>
            </a:r>
          </a:p>
          <a:p>
            <a:pPr eaLnBrk="1" hangingPunct="1">
              <a:buFontTx/>
              <a:buNone/>
            </a:pPr>
            <a:r>
              <a:rPr lang="en-US" sz="2800" smtClean="0">
                <a:ea typeface="ＭＳ Ｐゴシック" pitchFamily="34" charset="-128"/>
              </a:rPr>
              <a:t>   Scientific programmers (Fortran)</a:t>
            </a:r>
          </a:p>
          <a:p>
            <a:pPr eaLnBrk="1" hangingPunct="1">
              <a:buFontTx/>
              <a:buNone/>
            </a:pPr>
            <a:r>
              <a:rPr lang="en-US" sz="2800" smtClean="0">
                <a:ea typeface="ＭＳ Ｐゴシック" pitchFamily="34" charset="-128"/>
              </a:rPr>
              <a:t>   Commercial programmers (COBOL)</a:t>
            </a:r>
          </a:p>
          <a:p>
            <a:pPr eaLnBrk="1" hangingPunct="1">
              <a:buFontTx/>
              <a:buNone/>
            </a:pPr>
            <a:r>
              <a:rPr lang="en-US" sz="2800" smtClean="0">
                <a:ea typeface="ＭＳ Ｐゴシック" pitchFamily="34" charset="-128"/>
              </a:rPr>
              <a:t>   A committee at IBM developed PL/1  based in the following principles:</a:t>
            </a:r>
          </a:p>
          <a:p>
            <a:pPr lvl="1" eaLnBrk="1" hangingPunct="1"/>
            <a:r>
              <a:rPr lang="en-US" sz="2400" smtClean="0">
                <a:ea typeface="ＭＳ Ｐゴシック" pitchFamily="34" charset="-128"/>
              </a:rPr>
              <a:t>Programmers</a:t>
            </a:r>
            <a:r>
              <a:rPr lang="ja-JP" altLang="en-US" sz="2400" smtClean="0">
                <a:ea typeface="ＭＳ Ｐゴシック" pitchFamily="34" charset="-128"/>
              </a:rPr>
              <a:t>’</a:t>
            </a:r>
            <a:r>
              <a:rPr lang="en-US" altLang="ja-JP" sz="2400" smtClean="0">
                <a:ea typeface="ＭＳ Ｐゴシック" pitchFamily="34" charset="-128"/>
              </a:rPr>
              <a:t> time is an important asset and should not be wasted.</a:t>
            </a:r>
          </a:p>
          <a:p>
            <a:pPr lvl="1" eaLnBrk="1" hangingPunct="1"/>
            <a:r>
              <a:rPr lang="en-US" sz="2400" smtClean="0">
                <a:ea typeface="ＭＳ Ｐゴシック" pitchFamily="34" charset="-128"/>
              </a:rPr>
              <a:t>There is a unity in programming which current division between scientific and commercial languages did not reflect.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Rectangle 2"/>
          <p:cNvSpPr>
            <a:spLocks noChangeArrowheads="1"/>
          </p:cNvSpPr>
          <p:nvPr/>
        </p:nvSpPr>
        <p:spPr bwMode="auto">
          <a:xfrm>
            <a:off x="533400" y="320675"/>
            <a:ext cx="7924800" cy="585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endParaRPr lang="en-US"/>
          </a:p>
          <a:p>
            <a:r>
              <a:rPr lang="en-US"/>
              <a:t>FORTRAN 0</a:t>
            </a:r>
          </a:p>
          <a:p>
            <a:r>
              <a:rPr lang="en-US"/>
              <a:t>			</a:t>
            </a:r>
          </a:p>
          <a:p>
            <a:endParaRPr lang="en-US"/>
          </a:p>
          <a:p>
            <a:r>
              <a:rPr lang="en-US"/>
              <a:t>FORTRAN I(1957)        		COBOL(1960) 		ALGOL 58</a:t>
            </a:r>
          </a:p>
          <a:p>
            <a:r>
              <a:rPr lang="en-US"/>
              <a:t>			</a:t>
            </a:r>
          </a:p>
          <a:p>
            <a:endParaRPr lang="en-US"/>
          </a:p>
          <a:p>
            <a:r>
              <a:rPr lang="en-US"/>
              <a:t>FORTRAN II						ALGOL 60	</a:t>
            </a:r>
          </a:p>
          <a:p>
            <a:endParaRPr lang="en-US"/>
          </a:p>
          <a:p>
            <a:r>
              <a:rPr lang="en-US"/>
              <a:t>FORTRAN  IV</a:t>
            </a:r>
          </a:p>
          <a:p>
            <a:r>
              <a:rPr lang="en-US"/>
              <a:t>				</a:t>
            </a:r>
          </a:p>
          <a:p>
            <a:r>
              <a:rPr lang="en-US"/>
              <a:t>				</a:t>
            </a:r>
            <a:r>
              <a:rPr lang="en-US" b="1"/>
              <a:t>PL/1(1964)</a:t>
            </a:r>
          </a:p>
          <a:p>
            <a:r>
              <a:rPr lang="en-US"/>
              <a:t>		       BASIC</a:t>
            </a:r>
          </a:p>
          <a:p>
            <a:r>
              <a:rPr lang="en-US"/>
              <a:t>FORTRAN  66	       </a:t>
            </a:r>
          </a:p>
          <a:p>
            <a:r>
              <a:rPr lang="en-US"/>
              <a:t> 		        </a:t>
            </a:r>
          </a:p>
          <a:p>
            <a:endParaRPr lang="en-US"/>
          </a:p>
          <a:p>
            <a:r>
              <a:rPr lang="en-US"/>
              <a:t>FORTRAN  77</a:t>
            </a:r>
          </a:p>
          <a:p>
            <a:endParaRPr lang="en-US"/>
          </a:p>
          <a:p>
            <a:endParaRPr lang="en-US"/>
          </a:p>
          <a:p>
            <a:r>
              <a:rPr lang="en-US"/>
              <a:t>FORTRAN 90</a:t>
            </a:r>
          </a:p>
        </p:txBody>
      </p:sp>
      <p:sp>
        <p:nvSpPr>
          <p:cNvPr id="94210" name="Line 3"/>
          <p:cNvSpPr>
            <a:spLocks noChangeShapeType="1"/>
          </p:cNvSpPr>
          <p:nvPr/>
        </p:nvSpPr>
        <p:spPr bwMode="auto">
          <a:xfrm>
            <a:off x="1219200" y="10668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4211" name="Line 4"/>
          <p:cNvSpPr>
            <a:spLocks noChangeShapeType="1"/>
          </p:cNvSpPr>
          <p:nvPr/>
        </p:nvSpPr>
        <p:spPr bwMode="auto">
          <a:xfrm>
            <a:off x="1219200" y="1752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4212" name="Line 5"/>
          <p:cNvSpPr>
            <a:spLocks noChangeShapeType="1"/>
          </p:cNvSpPr>
          <p:nvPr/>
        </p:nvSpPr>
        <p:spPr bwMode="auto">
          <a:xfrm>
            <a:off x="1219200" y="25908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4213" name="Line 6"/>
          <p:cNvSpPr>
            <a:spLocks noChangeShapeType="1"/>
          </p:cNvSpPr>
          <p:nvPr/>
        </p:nvSpPr>
        <p:spPr bwMode="auto">
          <a:xfrm>
            <a:off x="1219200" y="3581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4214" name="Line 7"/>
          <p:cNvSpPr>
            <a:spLocks noChangeShapeType="1"/>
          </p:cNvSpPr>
          <p:nvPr/>
        </p:nvSpPr>
        <p:spPr bwMode="auto">
          <a:xfrm>
            <a:off x="1219200" y="45720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4215" name="Line 8"/>
          <p:cNvSpPr>
            <a:spLocks noChangeShapeType="1"/>
          </p:cNvSpPr>
          <p:nvPr/>
        </p:nvSpPr>
        <p:spPr bwMode="auto">
          <a:xfrm>
            <a:off x="1219200" y="53340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4216" name="Line 9"/>
          <p:cNvSpPr>
            <a:spLocks noChangeShapeType="1"/>
          </p:cNvSpPr>
          <p:nvPr/>
        </p:nvSpPr>
        <p:spPr bwMode="auto">
          <a:xfrm>
            <a:off x="7620000" y="1752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4217" name="Line 10"/>
          <p:cNvSpPr>
            <a:spLocks noChangeShapeType="1"/>
          </p:cNvSpPr>
          <p:nvPr/>
        </p:nvSpPr>
        <p:spPr bwMode="auto">
          <a:xfrm>
            <a:off x="4800600" y="1828800"/>
            <a:ext cx="0" cy="1600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4218" name="Line 11"/>
          <p:cNvSpPr>
            <a:spLocks noChangeShapeType="1"/>
          </p:cNvSpPr>
          <p:nvPr/>
        </p:nvSpPr>
        <p:spPr bwMode="auto">
          <a:xfrm>
            <a:off x="2133600" y="3276600"/>
            <a:ext cx="25146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4219" name="Line 12"/>
          <p:cNvSpPr>
            <a:spLocks noChangeShapeType="1"/>
          </p:cNvSpPr>
          <p:nvPr/>
        </p:nvSpPr>
        <p:spPr bwMode="auto">
          <a:xfrm flipH="1">
            <a:off x="4953000" y="2514600"/>
            <a:ext cx="19050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4220" name="Line 13"/>
          <p:cNvSpPr>
            <a:spLocks noChangeShapeType="1"/>
          </p:cNvSpPr>
          <p:nvPr/>
        </p:nvSpPr>
        <p:spPr bwMode="auto">
          <a:xfrm>
            <a:off x="7620000" y="2667000"/>
            <a:ext cx="0" cy="2438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4221" name="Line 14"/>
          <p:cNvSpPr>
            <a:spLocks noChangeShapeType="1"/>
          </p:cNvSpPr>
          <p:nvPr/>
        </p:nvSpPr>
        <p:spPr bwMode="auto">
          <a:xfrm flipH="1">
            <a:off x="2286000" y="5105400"/>
            <a:ext cx="533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4222" name="Line 15"/>
          <p:cNvSpPr>
            <a:spLocks noChangeShapeType="1"/>
          </p:cNvSpPr>
          <p:nvPr/>
        </p:nvSpPr>
        <p:spPr bwMode="auto">
          <a:xfrm>
            <a:off x="2133600" y="3276600"/>
            <a:ext cx="6858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>
                <a:ea typeface="ＭＳ Ｐゴシック" pitchFamily="34" charset="-128"/>
              </a:rPr>
              <a:t>PROGRAMMING LANGUAGE 1 (PL/1) (Cont.)</a:t>
            </a:r>
          </a:p>
        </p:txBody>
      </p:sp>
      <p:sp>
        <p:nvSpPr>
          <p:cNvPr id="9523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400" smtClean="0">
                <a:ea typeface="ＭＳ Ｐゴシック" pitchFamily="34" charset="-128"/>
              </a:rPr>
              <a:t>Pl/1 combined ideas from Fortran, Algol, and COBOL: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400" smtClean="0">
                <a:ea typeface="ＭＳ Ｐゴシック" pitchFamily="34" charset="-128"/>
              </a:rPr>
              <a:t>	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400" smtClean="0">
                <a:ea typeface="ＭＳ Ｐゴシック" pitchFamily="34" charset="-128"/>
              </a:rPr>
              <a:t>	FORTRAN: parameter passing mechanism, independently compiled subprograms, formatted input/output and COMMON blocks.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400" smtClean="0">
                <a:ea typeface="ＭＳ Ｐゴシック" pitchFamily="34" charset="-128"/>
              </a:rPr>
              <a:t>	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400" smtClean="0">
                <a:ea typeface="ＭＳ Ｐゴシック" pitchFamily="34" charset="-128"/>
              </a:rPr>
              <a:t>	ALGOL: Block structure and structured statements.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400" smtClean="0">
                <a:ea typeface="ＭＳ Ｐゴシック" pitchFamily="34" charset="-128"/>
              </a:rPr>
              <a:t>	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400" smtClean="0">
                <a:ea typeface="ＭＳ Ｐゴシック" pitchFamily="34" charset="-128"/>
              </a:rPr>
              <a:t>	COBOL: record input/output,, PICTURE type declaration, and heterogeneous data structures.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400" smtClean="0">
                <a:ea typeface="ＭＳ Ｐゴシック" pitchFamily="34" charset="-128"/>
              </a:rPr>
              <a:t>	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400" smtClean="0">
                <a:ea typeface="ＭＳ Ｐゴシック" pitchFamily="34" charset="-128"/>
              </a:rPr>
              <a:t>	From elsewhere: list processing concepts, control structures and methods for storage management, exception handling by means of </a:t>
            </a:r>
            <a:r>
              <a:rPr lang="ja-JP" altLang="en-US" sz="2400" smtClean="0">
                <a:ea typeface="ＭＳ Ｐゴシック" pitchFamily="34" charset="-128"/>
              </a:rPr>
              <a:t>“</a:t>
            </a:r>
            <a:r>
              <a:rPr lang="en-US" altLang="ja-JP" sz="2400" smtClean="0">
                <a:ea typeface="ＭＳ Ｐゴシック" pitchFamily="34" charset="-128"/>
              </a:rPr>
              <a:t>ON-conditions</a:t>
            </a:r>
            <a:r>
              <a:rPr lang="ja-JP" altLang="en-US" sz="2400" smtClean="0">
                <a:ea typeface="ＭＳ Ｐゴシック" pitchFamily="34" charset="-128"/>
              </a:rPr>
              <a:t>”</a:t>
            </a:r>
            <a:r>
              <a:rPr lang="en-US" altLang="ja-JP" sz="2400" smtClean="0">
                <a:ea typeface="ＭＳ Ｐゴシック" pitchFamily="34" charset="-128"/>
              </a:rPr>
              <a:t> and concurrent execution of tasks (multi-tasking). </a:t>
            </a:r>
            <a:endParaRPr lang="en-US" sz="2400" smtClean="0">
              <a:ea typeface="ＭＳ Ｐゴシック" pitchFamily="34" charset="-128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pitchFamily="34" charset="0"/>
                <a:ea typeface="ＭＳ Ｐゴシック" pitchFamily="34" charset="-128"/>
              </a:rPr>
              <a:t>COP 4020 Programmin Language 1</a:t>
            </a:r>
          </a:p>
        </p:txBody>
      </p:sp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762000" y="2062163"/>
            <a:ext cx="6629400" cy="430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u="sng" dirty="0"/>
              <a:t>Material</a:t>
            </a:r>
            <a:r>
              <a:rPr lang="en-US" b="1" dirty="0"/>
              <a:t>:</a:t>
            </a:r>
          </a:p>
          <a:p>
            <a:r>
              <a:rPr lang="en-US" b="1" dirty="0"/>
              <a:t> </a:t>
            </a:r>
            <a:endParaRPr lang="en-US" b="1" dirty="0">
              <a:solidFill>
                <a:srgbClr val="0000FF"/>
              </a:solidFill>
            </a:endParaRPr>
          </a:p>
          <a:p>
            <a:r>
              <a:rPr lang="en-US" b="1" dirty="0">
                <a:solidFill>
                  <a:srgbClr val="3333FF"/>
                </a:solidFill>
              </a:rPr>
              <a:t>Required textbook:</a:t>
            </a:r>
            <a:r>
              <a:rPr lang="en-US" b="1" dirty="0"/>
              <a:t> </a:t>
            </a:r>
            <a:endParaRPr lang="en-US" b="1" i="1" dirty="0"/>
          </a:p>
          <a:p>
            <a:r>
              <a:rPr lang="en-US" b="1" i="1" dirty="0"/>
              <a:t>Concepts, Techniques, and Models of Computer Programming, </a:t>
            </a:r>
            <a:r>
              <a:rPr lang="en-US" b="1" dirty="0"/>
              <a:t> P. van Roy and S. </a:t>
            </a:r>
            <a:r>
              <a:rPr lang="en-US" b="1" dirty="0" err="1"/>
              <a:t>Haridi</a:t>
            </a:r>
            <a:r>
              <a:rPr lang="en-US" b="1" dirty="0"/>
              <a:t>,  MIT</a:t>
            </a:r>
          </a:p>
          <a:p>
            <a:r>
              <a:rPr lang="en-US" b="1" dirty="0"/>
              <a:t>press, 2004, ISBN: 0-262-22069-5.</a:t>
            </a:r>
          </a:p>
          <a:p>
            <a:endParaRPr lang="en-US" b="1" dirty="0"/>
          </a:p>
          <a:p>
            <a:r>
              <a:rPr lang="en-US" b="1" dirty="0">
                <a:solidFill>
                  <a:srgbClr val="3333FF"/>
                </a:solidFill>
              </a:rPr>
              <a:t>Other recommended source:</a:t>
            </a:r>
            <a:endParaRPr lang="en-US" b="1" i="1" dirty="0">
              <a:solidFill>
                <a:srgbClr val="3333FF"/>
              </a:solidFill>
            </a:endParaRPr>
          </a:p>
          <a:p>
            <a:r>
              <a:rPr lang="en-US" b="1" i="1" dirty="0"/>
              <a:t>Concepts of Programming Languages,</a:t>
            </a:r>
            <a:r>
              <a:rPr lang="en-US" b="1" dirty="0"/>
              <a:t> 9th Edition, Robert W. </a:t>
            </a:r>
            <a:r>
              <a:rPr lang="en-US" b="1" dirty="0" err="1"/>
              <a:t>Sebesta</a:t>
            </a:r>
            <a:r>
              <a:rPr lang="en-US" b="1" dirty="0"/>
              <a:t>, Addison Wesley, 2010, ISBN: 0-13-607347-6</a:t>
            </a:r>
          </a:p>
          <a:p>
            <a:endParaRPr lang="en-US" b="1" dirty="0"/>
          </a:p>
          <a:p>
            <a:r>
              <a:rPr lang="en-US" b="1" dirty="0"/>
              <a:t>The text will be supplemented with additional notes that will be provided for you via the course web site: </a:t>
            </a:r>
            <a:r>
              <a:rPr lang="en-US" b="1" dirty="0">
                <a:hlinkClick r:id="rId2"/>
              </a:rPr>
              <a:t>http://www.cs.ucf.edu</a:t>
            </a:r>
            <a:r>
              <a:rPr lang="en-US" b="1">
                <a:hlinkClick r:id="rId2"/>
              </a:rPr>
              <a:t>/courses/cop4020/</a:t>
            </a:r>
            <a:r>
              <a:rPr lang="en-US" b="1" smtClean="0">
                <a:hlinkClick r:id="rId2"/>
              </a:rPr>
              <a:t>sum2012/</a:t>
            </a:r>
            <a:endParaRPr lang="en-US" sz="1600"/>
          </a:p>
          <a:p>
            <a:pPr>
              <a:spcBef>
                <a:spcPct val="50000"/>
              </a:spcBef>
            </a:pPr>
            <a:endParaRPr lang="en-US" sz="1600" dirty="0"/>
          </a:p>
        </p:txBody>
      </p:sp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609600" y="228600"/>
            <a:ext cx="7467600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4000" b="1">
                <a:solidFill>
                  <a:srgbClr val="0000FF"/>
                </a:solidFill>
              </a:rPr>
              <a:t> COP 4020 </a:t>
            </a:r>
            <a:br>
              <a:rPr lang="en-US" sz="4000" b="1">
                <a:solidFill>
                  <a:srgbClr val="0000FF"/>
                </a:solidFill>
              </a:rPr>
            </a:br>
            <a:r>
              <a:rPr lang="en-US" sz="4000" b="1">
                <a:solidFill>
                  <a:srgbClr val="0000FF"/>
                </a:solidFill>
              </a:rPr>
              <a:t>Programming Language I</a:t>
            </a:r>
            <a:r>
              <a:rPr lang="en-US"/>
              <a:t> </a:t>
            </a:r>
            <a:r>
              <a:rPr lang="en-US" sz="4000" b="1">
                <a:solidFill>
                  <a:srgbClr val="0000FF"/>
                </a:solidFill>
              </a:rPr>
              <a:t/>
            </a:r>
            <a:br>
              <a:rPr lang="en-US" sz="4000" b="1">
                <a:solidFill>
                  <a:srgbClr val="0000FF"/>
                </a:solidFill>
              </a:rPr>
            </a:br>
            <a:r>
              <a:rPr lang="en-US" sz="4000" b="1">
                <a:solidFill>
                  <a:srgbClr val="0000FF"/>
                </a:solidFill>
              </a:rPr>
              <a:t>Course outline (continued)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Example of a PL/1 program:</a:t>
            </a:r>
          </a:p>
        </p:txBody>
      </p:sp>
      <p:sp>
        <p:nvSpPr>
          <p:cNvPr id="9625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8229600" cy="483076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600" smtClean="0">
                <a:ea typeface="ＭＳ Ｐゴシック" pitchFamily="34" charset="-128"/>
              </a:rPr>
              <a:t>PROCEDURE OPTIONS (MAIN)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600" smtClean="0">
                <a:ea typeface="ＭＳ Ｐゴシック" pitchFamily="34" charset="-128"/>
              </a:rPr>
              <a:t>/* Program to find the mean of n numbers and the number of values greater than the mean */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600" smtClean="0">
                <a:ea typeface="ＭＳ Ｐゴシック" pitchFamily="34" charset="-128"/>
              </a:rPr>
              <a:t>GET LIST (N)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600" smtClean="0">
                <a:ea typeface="ＭＳ Ｐゴシック" pitchFamily="34" charset="-128"/>
              </a:rPr>
              <a:t>IF N &gt; 0 THEN BEGIN;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600" smtClean="0">
                <a:ea typeface="ＭＳ Ｐゴシック" pitchFamily="34" charset="-128"/>
              </a:rPr>
              <a:t>	DECLARE MEAN, A(n) DECIMAL FLOAT,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600" smtClean="0">
                <a:ea typeface="ＭＳ Ｐゴシック" pitchFamily="34" charset="-128"/>
              </a:rPr>
              <a:t>SUM DEC FLOAT INITIAL(0), NUMBER FIXED  INITIAL (0);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600" smtClean="0">
                <a:ea typeface="ＭＳ Ｐゴシック" pitchFamily="34" charset="-128"/>
              </a:rPr>
              <a:t>	GET LIST (A);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600" smtClean="0">
                <a:ea typeface="ＭＳ Ｐゴシック" pitchFamily="34" charset="-128"/>
              </a:rPr>
              <a:t>	DO I = 1 TO N;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600" smtClean="0">
                <a:ea typeface="ＭＳ Ｐゴシック" pitchFamily="34" charset="-128"/>
              </a:rPr>
              <a:t>		SUM = SUM + A(1);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600" smtClean="0">
                <a:ea typeface="ＭＳ Ｐゴシック" pitchFamily="34" charset="-128"/>
              </a:rPr>
              <a:t> 	END;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600" smtClean="0">
                <a:ea typeface="ＭＳ Ｐゴシック" pitchFamily="34" charset="-128"/>
              </a:rPr>
              <a:t>	MEAN = SUM/N;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600" smtClean="0">
                <a:ea typeface="ＭＳ Ｐゴシック" pitchFamily="34" charset="-128"/>
              </a:rPr>
              <a:t>	DO I = 1 TO N;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600" smtClean="0">
                <a:ea typeface="ＭＳ Ｐゴシック" pitchFamily="34" charset="-128"/>
              </a:rPr>
              <a:t>		IF A(I) &gt; MEAN THEN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600" smtClean="0">
                <a:ea typeface="ＭＳ Ｐゴシック" pitchFamily="34" charset="-128"/>
              </a:rPr>
              <a:t>		     NUMBER = NUMBER +1;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600" smtClean="0">
                <a:ea typeface="ＭＳ Ｐゴシック" pitchFamily="34" charset="-128"/>
              </a:rPr>
              <a:t>       END;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600" smtClean="0">
                <a:ea typeface="ＭＳ Ｐゴシック" pitchFamily="34" charset="-128"/>
              </a:rPr>
              <a:t>  PUT LIST (</a:t>
            </a:r>
            <a:r>
              <a:rPr lang="ja-JP" altLang="en-US" sz="1600" smtClean="0">
                <a:ea typeface="ＭＳ Ｐゴシック" pitchFamily="34" charset="-128"/>
              </a:rPr>
              <a:t>‘</a:t>
            </a:r>
            <a:r>
              <a:rPr lang="en-US" altLang="ja-JP" sz="1600" smtClean="0">
                <a:ea typeface="ＭＳ Ｐゴシック" pitchFamily="34" charset="-128"/>
              </a:rPr>
              <a:t>MEAN=</a:t>
            </a:r>
            <a:r>
              <a:rPr lang="ja-JP" altLang="en-US" sz="1600" smtClean="0">
                <a:ea typeface="ＭＳ Ｐゴシック" pitchFamily="34" charset="-128"/>
              </a:rPr>
              <a:t>’</a:t>
            </a:r>
            <a:r>
              <a:rPr lang="en-US" altLang="ja-JP" sz="1600" smtClean="0">
                <a:ea typeface="ＭＳ Ｐゴシック" pitchFamily="34" charset="-128"/>
              </a:rPr>
              <a:t>, MEAN, </a:t>
            </a:r>
            <a:r>
              <a:rPr lang="ja-JP" altLang="en-US" sz="1600" smtClean="0">
                <a:ea typeface="ＭＳ Ｐゴシック" pitchFamily="34" charset="-128"/>
              </a:rPr>
              <a:t>‘</a:t>
            </a:r>
            <a:r>
              <a:rPr lang="en-US" altLang="ja-JP" sz="1600" smtClean="0">
                <a:ea typeface="ＭＳ Ｐゴシック" pitchFamily="34" charset="-128"/>
              </a:rPr>
              <a:t>NUMBER GRATER THAN MEAN=</a:t>
            </a:r>
            <a:r>
              <a:rPr lang="ja-JP" altLang="en-US" sz="1600" smtClean="0">
                <a:ea typeface="ＭＳ Ｐゴシック" pitchFamily="34" charset="-128"/>
              </a:rPr>
              <a:t>’</a:t>
            </a:r>
            <a:r>
              <a:rPr lang="en-US" altLang="ja-JP" sz="1600" smtClean="0">
                <a:ea typeface="ＭＳ Ｐゴシック" pitchFamily="34" charset="-128"/>
              </a:rPr>
              <a:t>, NUMBER);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600" smtClean="0">
                <a:ea typeface="ＭＳ Ｐゴシック" pitchFamily="34" charset="-128"/>
              </a:rPr>
              <a:t>END;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>
                <a:ea typeface="ＭＳ Ｐゴシック" pitchFamily="34" charset="-128"/>
              </a:rPr>
              <a:t>BASIC (Beginner</a:t>
            </a:r>
            <a:r>
              <a:rPr lang="ja-JP" altLang="en-US" sz="4000" smtClean="0">
                <a:ea typeface="ＭＳ Ｐゴシック" pitchFamily="34" charset="-128"/>
              </a:rPr>
              <a:t>’</a:t>
            </a:r>
            <a:r>
              <a:rPr lang="en-US" altLang="ja-JP" sz="4000" smtClean="0">
                <a:ea typeface="ＭＳ Ｐゴシック" pitchFamily="34" charset="-128"/>
              </a:rPr>
              <a:t>s All-purpose Symbolic Instruction Code) </a:t>
            </a:r>
            <a:endParaRPr lang="en-US" sz="4000" smtClean="0">
              <a:ea typeface="ＭＳ Ｐゴシック" pitchFamily="34" charset="-128"/>
            </a:endParaRPr>
          </a:p>
        </p:txBody>
      </p:sp>
      <p:sp>
        <p:nvSpPr>
          <p:cNvPr id="9728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endParaRPr lang="en-US" smtClean="0">
              <a:ea typeface="ＭＳ Ｐゴシック" pitchFamily="34" charset="-128"/>
            </a:endParaRPr>
          </a:p>
          <a:p>
            <a:pPr eaLnBrk="1" hangingPunct="1">
              <a:buFontTx/>
              <a:buNone/>
            </a:pPr>
            <a:endParaRPr lang="en-US" smtClean="0">
              <a:ea typeface="ＭＳ Ｐゴシック" pitchFamily="34" charset="-128"/>
            </a:endParaRPr>
          </a:p>
          <a:p>
            <a:pPr eaLnBrk="1" hangingPunct="1">
              <a:buFontTx/>
              <a:buNone/>
            </a:pPr>
            <a:r>
              <a:rPr lang="en-US" smtClean="0">
                <a:ea typeface="ＭＳ Ｐゴシック" pitchFamily="34" charset="-128"/>
              </a:rPr>
              <a:t>	It was originally designed at Dartmouth College by John Kemeny and Thomas Kurtz in the mid-1960s.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5" name="Rectangle 2"/>
          <p:cNvSpPr>
            <a:spLocks noChangeArrowheads="1"/>
          </p:cNvSpPr>
          <p:nvPr/>
        </p:nvSpPr>
        <p:spPr bwMode="auto">
          <a:xfrm>
            <a:off x="533400" y="-136525"/>
            <a:ext cx="7924800" cy="723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endParaRPr lang="en-US"/>
          </a:p>
          <a:p>
            <a:r>
              <a:rPr lang="en-US"/>
              <a:t>FORTRAN 0			</a:t>
            </a:r>
          </a:p>
          <a:p>
            <a:endParaRPr lang="en-US"/>
          </a:p>
          <a:p>
            <a:endParaRPr lang="en-US"/>
          </a:p>
          <a:p>
            <a:r>
              <a:rPr lang="en-US"/>
              <a:t>FORTRAN I(1957)        		COBOL(1960) 		ALGOL 58</a:t>
            </a:r>
          </a:p>
          <a:p>
            <a:r>
              <a:rPr lang="en-US"/>
              <a:t>			</a:t>
            </a:r>
          </a:p>
          <a:p>
            <a:endParaRPr lang="en-US"/>
          </a:p>
          <a:p>
            <a:r>
              <a:rPr lang="en-US"/>
              <a:t>	</a:t>
            </a:r>
          </a:p>
          <a:p>
            <a:r>
              <a:rPr lang="en-US"/>
              <a:t>FORTRAN II						ALGOL 60	</a:t>
            </a:r>
          </a:p>
          <a:p>
            <a:endParaRPr lang="en-US"/>
          </a:p>
          <a:p>
            <a:endParaRPr lang="en-US"/>
          </a:p>
          <a:p>
            <a:r>
              <a:rPr lang="en-US"/>
              <a:t>FORTRAN  IV 				</a:t>
            </a:r>
          </a:p>
          <a:p>
            <a:r>
              <a:rPr lang="en-US"/>
              <a:t>				</a:t>
            </a:r>
          </a:p>
          <a:p>
            <a:r>
              <a:rPr lang="en-US"/>
              <a:t>				PL/1(1964)</a:t>
            </a:r>
          </a:p>
          <a:p>
            <a:endParaRPr lang="en-US"/>
          </a:p>
          <a:p>
            <a:r>
              <a:rPr lang="en-US"/>
              <a:t>FORTRAN  66 	       </a:t>
            </a:r>
            <a:r>
              <a:rPr lang="en-US" b="1"/>
              <a:t>BASIC(mid 60s)</a:t>
            </a:r>
          </a:p>
          <a:p>
            <a:r>
              <a:rPr lang="en-US"/>
              <a:t>	       </a:t>
            </a:r>
          </a:p>
          <a:p>
            <a:endParaRPr lang="en-US"/>
          </a:p>
          <a:p>
            <a:r>
              <a:rPr lang="en-US"/>
              <a:t>FORTRAN  77</a:t>
            </a:r>
          </a:p>
          <a:p>
            <a:r>
              <a:rPr lang="en-US"/>
              <a:t>		        </a:t>
            </a:r>
          </a:p>
          <a:p>
            <a:endParaRPr lang="en-US"/>
          </a:p>
          <a:p>
            <a:r>
              <a:rPr lang="en-US"/>
              <a:t>FORTRAN 90</a:t>
            </a:r>
            <a:r>
              <a:rPr lang="en-US" b="1"/>
              <a:t> </a:t>
            </a:r>
          </a:p>
          <a:p>
            <a:endParaRPr lang="en-US"/>
          </a:p>
          <a:p>
            <a:endParaRPr lang="en-US"/>
          </a:p>
          <a:p>
            <a:r>
              <a:rPr lang="en-US" b="1"/>
              <a:t> </a:t>
            </a:r>
          </a:p>
        </p:txBody>
      </p:sp>
      <p:sp>
        <p:nvSpPr>
          <p:cNvPr id="98306" name="Line 3"/>
          <p:cNvSpPr>
            <a:spLocks noChangeShapeType="1"/>
          </p:cNvSpPr>
          <p:nvPr/>
        </p:nvSpPr>
        <p:spPr bwMode="auto">
          <a:xfrm>
            <a:off x="1219200" y="533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8307" name="Line 4"/>
          <p:cNvSpPr>
            <a:spLocks noChangeShapeType="1"/>
          </p:cNvSpPr>
          <p:nvPr/>
        </p:nvSpPr>
        <p:spPr bwMode="auto">
          <a:xfrm>
            <a:off x="1219200" y="1371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8308" name="Line 5"/>
          <p:cNvSpPr>
            <a:spLocks noChangeShapeType="1"/>
          </p:cNvSpPr>
          <p:nvPr/>
        </p:nvSpPr>
        <p:spPr bwMode="auto">
          <a:xfrm>
            <a:off x="1219200" y="2438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8309" name="Line 6"/>
          <p:cNvSpPr>
            <a:spLocks noChangeShapeType="1"/>
          </p:cNvSpPr>
          <p:nvPr/>
        </p:nvSpPr>
        <p:spPr bwMode="auto">
          <a:xfrm>
            <a:off x="1219200" y="3505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8310" name="Line 7"/>
          <p:cNvSpPr>
            <a:spLocks noChangeShapeType="1"/>
          </p:cNvSpPr>
          <p:nvPr/>
        </p:nvSpPr>
        <p:spPr bwMode="auto">
          <a:xfrm>
            <a:off x="1219200" y="45720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8311" name="Line 8"/>
          <p:cNvSpPr>
            <a:spLocks noChangeShapeType="1"/>
          </p:cNvSpPr>
          <p:nvPr/>
        </p:nvSpPr>
        <p:spPr bwMode="auto">
          <a:xfrm>
            <a:off x="1219200" y="5486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8312" name="Line 9"/>
          <p:cNvSpPr>
            <a:spLocks noChangeShapeType="1"/>
          </p:cNvSpPr>
          <p:nvPr/>
        </p:nvSpPr>
        <p:spPr bwMode="auto">
          <a:xfrm>
            <a:off x="7620000" y="13716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8313" name="Line 10"/>
          <p:cNvSpPr>
            <a:spLocks noChangeShapeType="1"/>
          </p:cNvSpPr>
          <p:nvPr/>
        </p:nvSpPr>
        <p:spPr bwMode="auto">
          <a:xfrm>
            <a:off x="4800600" y="1371600"/>
            <a:ext cx="0" cy="2057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8314" name="Line 11"/>
          <p:cNvSpPr>
            <a:spLocks noChangeShapeType="1"/>
          </p:cNvSpPr>
          <p:nvPr/>
        </p:nvSpPr>
        <p:spPr bwMode="auto">
          <a:xfrm>
            <a:off x="2133600" y="3276600"/>
            <a:ext cx="25146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8315" name="Line 12"/>
          <p:cNvSpPr>
            <a:spLocks noChangeShapeType="1"/>
          </p:cNvSpPr>
          <p:nvPr/>
        </p:nvSpPr>
        <p:spPr bwMode="auto">
          <a:xfrm flipH="1">
            <a:off x="4953000" y="2514600"/>
            <a:ext cx="19050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8316" name="Line 13"/>
          <p:cNvSpPr>
            <a:spLocks noChangeShapeType="1"/>
          </p:cNvSpPr>
          <p:nvPr/>
        </p:nvSpPr>
        <p:spPr bwMode="auto">
          <a:xfrm>
            <a:off x="7620000" y="2667000"/>
            <a:ext cx="0" cy="2590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8317" name="Line 14"/>
          <p:cNvSpPr>
            <a:spLocks noChangeShapeType="1"/>
          </p:cNvSpPr>
          <p:nvPr/>
        </p:nvSpPr>
        <p:spPr bwMode="auto">
          <a:xfrm flipH="1">
            <a:off x="2286000" y="5257800"/>
            <a:ext cx="533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8318" name="Line 15"/>
          <p:cNvSpPr>
            <a:spLocks noChangeShapeType="1"/>
          </p:cNvSpPr>
          <p:nvPr/>
        </p:nvSpPr>
        <p:spPr bwMode="auto">
          <a:xfrm>
            <a:off x="2133600" y="3276600"/>
            <a:ext cx="6858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2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Main Features:</a:t>
            </a:r>
          </a:p>
        </p:txBody>
      </p:sp>
      <p:sp>
        <p:nvSpPr>
          <p:cNvPr id="9933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Variables cannot be declared and  are single letters.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Variables are initialized to zero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Easy to learn and use.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It was interactive with commands as NEW to create a program or LIST, RUN, and SAVE. 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Example of BASIC program:</a:t>
            </a:r>
          </a:p>
        </p:txBody>
      </p:sp>
      <p:sp>
        <p:nvSpPr>
          <p:cNvPr id="10035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600" smtClean="0">
                <a:ea typeface="ＭＳ Ｐゴシック" pitchFamily="34" charset="-128"/>
              </a:rPr>
              <a:t>10   REM THIS IS A BASIC PROGRAM FOR FINDING THE MEAN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600" smtClean="0">
                <a:ea typeface="ＭＳ Ｐゴシック" pitchFamily="34" charset="-128"/>
              </a:rPr>
              <a:t>20   DIM A(99)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600" smtClean="0">
                <a:ea typeface="ＭＳ Ｐゴシック" pitchFamily="34" charset="-128"/>
              </a:rPr>
              <a:t>30   INPUT N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600" smtClean="0">
                <a:ea typeface="ＭＳ Ｐゴシック" pitchFamily="34" charset="-128"/>
              </a:rPr>
              <a:t>40   FOR I = 1 TO N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600" smtClean="0">
                <a:ea typeface="ＭＳ Ｐゴシック" pitchFamily="34" charset="-128"/>
              </a:rPr>
              <a:t>50   INPUT A(I)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600" smtClean="0">
                <a:ea typeface="ＭＳ Ｐゴシック" pitchFamily="34" charset="-128"/>
              </a:rPr>
              <a:t>60   LET S = S + A(I)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600" smtClean="0">
                <a:ea typeface="ＭＳ Ｐゴシック" pitchFamily="34" charset="-128"/>
              </a:rPr>
              <a:t>70   NEXT I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600" smtClean="0">
                <a:ea typeface="ＭＳ Ｐゴシック" pitchFamily="34" charset="-128"/>
              </a:rPr>
              <a:t>80   LET M = S/N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600" smtClean="0">
                <a:ea typeface="ＭＳ Ｐゴシック" pitchFamily="34" charset="-128"/>
              </a:rPr>
              <a:t>90   LET K = 0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600" smtClean="0">
                <a:ea typeface="ＭＳ Ｐゴシック" pitchFamily="34" charset="-128"/>
              </a:rPr>
              <a:t>100 FOR I = 1 TO N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600" smtClean="0">
                <a:ea typeface="ＭＳ Ｐゴシック" pitchFamily="34" charset="-128"/>
              </a:rPr>
              <a:t>110 IF A(I) &lt; M THEN 130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600" smtClean="0">
                <a:ea typeface="ＭＳ Ｐゴシック" pitchFamily="34" charset="-128"/>
              </a:rPr>
              <a:t>120 LET K = K + 1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600" smtClean="0">
                <a:ea typeface="ＭＳ Ｐゴシック" pitchFamily="34" charset="-128"/>
              </a:rPr>
              <a:t>130 NEXT  I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600" smtClean="0">
                <a:ea typeface="ＭＳ Ｐゴシック" pitchFamily="34" charset="-128"/>
              </a:rPr>
              <a:t>140 PRINT </a:t>
            </a:r>
            <a:r>
              <a:rPr lang="ja-JP" altLang="en-US" sz="1600" smtClean="0">
                <a:ea typeface="ＭＳ Ｐゴシック" pitchFamily="34" charset="-128"/>
              </a:rPr>
              <a:t>“</a:t>
            </a:r>
            <a:r>
              <a:rPr lang="en-US" altLang="ja-JP" sz="1600" smtClean="0">
                <a:ea typeface="ＭＳ Ｐゴシック" pitchFamily="34" charset="-128"/>
              </a:rPr>
              <a:t>MEAN IS</a:t>
            </a:r>
            <a:r>
              <a:rPr lang="ja-JP" altLang="en-US" sz="1600" smtClean="0">
                <a:ea typeface="ＭＳ Ｐゴシック" pitchFamily="34" charset="-128"/>
              </a:rPr>
              <a:t>”</a:t>
            </a:r>
            <a:r>
              <a:rPr lang="en-US" altLang="ja-JP" sz="1600" smtClean="0">
                <a:ea typeface="ＭＳ Ｐゴシック" pitchFamily="34" charset="-128"/>
              </a:rPr>
              <a:t>, M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600" smtClean="0">
                <a:ea typeface="ＭＳ Ｐゴシック" pitchFamily="34" charset="-128"/>
              </a:rPr>
              <a:t>150 PRINT </a:t>
            </a:r>
            <a:r>
              <a:rPr lang="ja-JP" altLang="en-US" sz="1600" smtClean="0">
                <a:ea typeface="ＭＳ Ｐゴシック" pitchFamily="34" charset="-128"/>
              </a:rPr>
              <a:t>“</a:t>
            </a:r>
            <a:r>
              <a:rPr lang="en-US" altLang="ja-JP" sz="1600" smtClean="0">
                <a:ea typeface="ＭＳ Ｐゴシック" pitchFamily="34" charset="-128"/>
              </a:rPr>
              <a:t>NUMBER GREATER THAN MEAN IS</a:t>
            </a:r>
            <a:r>
              <a:rPr lang="ja-JP" altLang="en-US" sz="1600" smtClean="0">
                <a:ea typeface="ＭＳ Ｐゴシック" pitchFamily="34" charset="-128"/>
              </a:rPr>
              <a:t>”</a:t>
            </a:r>
            <a:r>
              <a:rPr lang="en-US" altLang="ja-JP" sz="1600" smtClean="0">
                <a:ea typeface="ＭＳ Ｐゴシック" pitchFamily="34" charset="-128"/>
              </a:rPr>
              <a:t>, K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600" smtClean="0">
                <a:ea typeface="ＭＳ Ｐゴシック" pitchFamily="34" charset="-128"/>
              </a:rPr>
              <a:t>160 STOP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600" smtClean="0">
                <a:ea typeface="ＭＳ Ｐゴシック" pitchFamily="34" charset="-128"/>
              </a:rPr>
              <a:t>170 END 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Rectangle 4"/>
          <p:cNvSpPr>
            <a:spLocks noChangeArrowheads="1"/>
          </p:cNvSpPr>
          <p:nvPr/>
        </p:nvSpPr>
        <p:spPr bwMode="auto">
          <a:xfrm>
            <a:off x="381000" y="866775"/>
            <a:ext cx="7924800" cy="503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en-US"/>
              <a:t>		                ALGOL		                  COBOL</a:t>
            </a:r>
          </a:p>
          <a:p>
            <a:r>
              <a:rPr lang="en-US"/>
              <a:t>			</a:t>
            </a:r>
          </a:p>
          <a:p>
            <a:endParaRPr lang="en-US"/>
          </a:p>
          <a:p>
            <a:endParaRPr lang="en-US"/>
          </a:p>
          <a:p>
            <a:r>
              <a:rPr lang="en-US"/>
              <a:t>ALGOL 68		          ALGOL W 			PL/1</a:t>
            </a:r>
          </a:p>
          <a:p>
            <a:r>
              <a:rPr lang="en-US"/>
              <a:t>							 </a:t>
            </a:r>
          </a:p>
          <a:p>
            <a:r>
              <a:rPr lang="en-US"/>
              <a:t>			</a:t>
            </a:r>
          </a:p>
          <a:p>
            <a:endParaRPr lang="en-US"/>
          </a:p>
          <a:p>
            <a:r>
              <a:rPr lang="en-US"/>
              <a:t>	</a:t>
            </a:r>
          </a:p>
          <a:p>
            <a:endParaRPr lang="en-US"/>
          </a:p>
          <a:p>
            <a:r>
              <a:rPr lang="en-US"/>
              <a:t>				</a:t>
            </a:r>
          </a:p>
          <a:p>
            <a:r>
              <a:rPr lang="en-US"/>
              <a:t>		        </a:t>
            </a:r>
          </a:p>
          <a:p>
            <a:endParaRPr lang="en-US"/>
          </a:p>
          <a:p>
            <a:r>
              <a:rPr lang="en-US"/>
              <a:t>			          </a:t>
            </a:r>
            <a:r>
              <a:rPr lang="en-US" b="1"/>
              <a:t>PASCAL</a:t>
            </a:r>
          </a:p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/>
              <a:t>			             ADA</a:t>
            </a:r>
          </a:p>
        </p:txBody>
      </p:sp>
      <p:sp>
        <p:nvSpPr>
          <p:cNvPr id="101378" name="Line 5"/>
          <p:cNvSpPr>
            <a:spLocks noChangeShapeType="1"/>
          </p:cNvSpPr>
          <p:nvPr/>
        </p:nvSpPr>
        <p:spPr bwMode="auto">
          <a:xfrm>
            <a:off x="4267200" y="12192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1379" name="Line 6"/>
          <p:cNvSpPr>
            <a:spLocks noChangeShapeType="1"/>
          </p:cNvSpPr>
          <p:nvPr/>
        </p:nvSpPr>
        <p:spPr bwMode="auto">
          <a:xfrm flipH="1">
            <a:off x="1752600" y="1219200"/>
            <a:ext cx="25146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1380" name="Line 7"/>
          <p:cNvSpPr>
            <a:spLocks noChangeShapeType="1"/>
          </p:cNvSpPr>
          <p:nvPr/>
        </p:nvSpPr>
        <p:spPr bwMode="auto">
          <a:xfrm>
            <a:off x="4267200" y="1219200"/>
            <a:ext cx="24384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1381" name="Line 8"/>
          <p:cNvSpPr>
            <a:spLocks noChangeShapeType="1"/>
          </p:cNvSpPr>
          <p:nvPr/>
        </p:nvSpPr>
        <p:spPr bwMode="auto">
          <a:xfrm flipH="1">
            <a:off x="4800600" y="2438400"/>
            <a:ext cx="2133600" cy="1828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1382" name="Line 9"/>
          <p:cNvSpPr>
            <a:spLocks noChangeShapeType="1"/>
          </p:cNvSpPr>
          <p:nvPr/>
        </p:nvSpPr>
        <p:spPr bwMode="auto">
          <a:xfrm>
            <a:off x="1295400" y="2362200"/>
            <a:ext cx="2438400" cy="1905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1383" name="Line 10"/>
          <p:cNvSpPr>
            <a:spLocks noChangeShapeType="1"/>
          </p:cNvSpPr>
          <p:nvPr/>
        </p:nvSpPr>
        <p:spPr bwMode="auto">
          <a:xfrm flipH="1">
            <a:off x="4343400" y="2286000"/>
            <a:ext cx="0" cy="2057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1384" name="Line 11"/>
          <p:cNvSpPr>
            <a:spLocks noChangeShapeType="1"/>
          </p:cNvSpPr>
          <p:nvPr/>
        </p:nvSpPr>
        <p:spPr bwMode="auto">
          <a:xfrm>
            <a:off x="4267200" y="48768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1385" name="Line 28"/>
          <p:cNvSpPr>
            <a:spLocks noChangeShapeType="1"/>
          </p:cNvSpPr>
          <p:nvPr/>
        </p:nvSpPr>
        <p:spPr bwMode="auto">
          <a:xfrm>
            <a:off x="7086600" y="12192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Pascal</a:t>
            </a:r>
          </a:p>
        </p:txBody>
      </p:sp>
      <p:sp>
        <p:nvSpPr>
          <p:cNvPr id="10240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It was designed by Niklaus Wirth.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A teaching language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The language most used in the 1970s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Include run time environment (code, static  data, stack </a:t>
            </a:r>
            <a:r>
              <a:rPr lang="en-US" smtClean="0">
                <a:ea typeface="ＭＳ Ｐゴシック" pitchFamily="34" charset="-128"/>
                <a:sym typeface="Wingdings" pitchFamily="2" charset="2"/>
              </a:rPr>
              <a:t></a:t>
            </a:r>
            <a:r>
              <a:rPr lang="en-US" smtClean="0">
                <a:ea typeface="ＭＳ Ｐゴシック" pitchFamily="34" charset="-128"/>
              </a:rPr>
              <a:t> …</a:t>
            </a:r>
            <a:r>
              <a:rPr lang="en-US" smtClean="0">
                <a:ea typeface="ＭＳ Ｐゴシック" pitchFamily="34" charset="-128"/>
                <a:sym typeface="Wingdings" pitchFamily="2" charset="2"/>
              </a:rPr>
              <a:t></a:t>
            </a:r>
            <a:r>
              <a:rPr lang="en-US" smtClean="0">
                <a:ea typeface="ＭＳ Ｐゴシック" pitchFamily="34" charset="-128"/>
              </a:rPr>
              <a:t> heap)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It uses the concept of static array like in Fortran.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New data types(define by the user) can be built up from primitive data types.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5" name="Rectangle 4"/>
          <p:cNvSpPr>
            <a:spLocks noChangeArrowheads="1"/>
          </p:cNvSpPr>
          <p:nvPr/>
        </p:nvSpPr>
        <p:spPr bwMode="auto">
          <a:xfrm>
            <a:off x="4648200" y="609600"/>
            <a:ext cx="4114800" cy="5867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103426" name="Line 5"/>
          <p:cNvSpPr>
            <a:spLocks noChangeShapeType="1"/>
          </p:cNvSpPr>
          <p:nvPr/>
        </p:nvSpPr>
        <p:spPr bwMode="auto">
          <a:xfrm>
            <a:off x="4648200" y="1371600"/>
            <a:ext cx="411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3427" name="Line 6"/>
          <p:cNvSpPr>
            <a:spLocks noChangeShapeType="1"/>
          </p:cNvSpPr>
          <p:nvPr/>
        </p:nvSpPr>
        <p:spPr bwMode="auto">
          <a:xfrm>
            <a:off x="4648200" y="2438400"/>
            <a:ext cx="411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3428" name="Line 7"/>
          <p:cNvSpPr>
            <a:spLocks noChangeShapeType="1"/>
          </p:cNvSpPr>
          <p:nvPr/>
        </p:nvSpPr>
        <p:spPr bwMode="auto">
          <a:xfrm>
            <a:off x="4648200" y="3200400"/>
            <a:ext cx="411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3429" name="Text Box 8"/>
          <p:cNvSpPr txBox="1">
            <a:spLocks noChangeArrowheads="1"/>
          </p:cNvSpPr>
          <p:nvPr/>
        </p:nvSpPr>
        <p:spPr bwMode="auto">
          <a:xfrm>
            <a:off x="6070600" y="762000"/>
            <a:ext cx="1403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/>
              <a:t>Object code</a:t>
            </a:r>
          </a:p>
        </p:txBody>
      </p:sp>
      <p:sp>
        <p:nvSpPr>
          <p:cNvPr id="103430" name="Text Box 9"/>
          <p:cNvSpPr txBox="1">
            <a:spLocks noChangeArrowheads="1"/>
          </p:cNvSpPr>
          <p:nvPr/>
        </p:nvSpPr>
        <p:spPr bwMode="auto">
          <a:xfrm>
            <a:off x="6019800" y="1752600"/>
            <a:ext cx="1301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Static Data</a:t>
            </a:r>
          </a:p>
        </p:txBody>
      </p:sp>
      <p:sp>
        <p:nvSpPr>
          <p:cNvPr id="103431" name="Text Box 10"/>
          <p:cNvSpPr txBox="1">
            <a:spLocks noChangeArrowheads="1"/>
          </p:cNvSpPr>
          <p:nvPr/>
        </p:nvSpPr>
        <p:spPr bwMode="auto">
          <a:xfrm>
            <a:off x="6324600" y="2743200"/>
            <a:ext cx="755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Stack</a:t>
            </a:r>
          </a:p>
        </p:txBody>
      </p:sp>
      <p:sp>
        <p:nvSpPr>
          <p:cNvPr id="103432" name="Line 11"/>
          <p:cNvSpPr>
            <a:spLocks noChangeShapeType="1"/>
          </p:cNvSpPr>
          <p:nvPr/>
        </p:nvSpPr>
        <p:spPr bwMode="auto">
          <a:xfrm>
            <a:off x="4648200" y="5181600"/>
            <a:ext cx="411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3433" name="Text Box 12"/>
          <p:cNvSpPr txBox="1">
            <a:spLocks noChangeArrowheads="1"/>
          </p:cNvSpPr>
          <p:nvPr/>
        </p:nvSpPr>
        <p:spPr bwMode="auto">
          <a:xfrm>
            <a:off x="6324600" y="5410200"/>
            <a:ext cx="730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Heap</a:t>
            </a:r>
          </a:p>
        </p:txBody>
      </p:sp>
      <p:sp>
        <p:nvSpPr>
          <p:cNvPr id="103434" name="Line 13"/>
          <p:cNvSpPr>
            <a:spLocks noChangeShapeType="1"/>
          </p:cNvSpPr>
          <p:nvPr/>
        </p:nvSpPr>
        <p:spPr bwMode="auto">
          <a:xfrm flipV="1">
            <a:off x="6705600" y="4724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3435" name="Line 14"/>
          <p:cNvSpPr>
            <a:spLocks noChangeShapeType="1"/>
          </p:cNvSpPr>
          <p:nvPr/>
        </p:nvSpPr>
        <p:spPr bwMode="auto">
          <a:xfrm>
            <a:off x="6705600" y="32004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3436" name="Text Box 15"/>
          <p:cNvSpPr txBox="1">
            <a:spLocks noChangeArrowheads="1"/>
          </p:cNvSpPr>
          <p:nvPr/>
        </p:nvSpPr>
        <p:spPr bwMode="auto">
          <a:xfrm>
            <a:off x="228600" y="685800"/>
            <a:ext cx="4267200" cy="268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/>
              <a:t>Run time environment for:</a:t>
            </a:r>
          </a:p>
          <a:p>
            <a:pPr>
              <a:spcBef>
                <a:spcPct val="50000"/>
              </a:spcBef>
            </a:pPr>
            <a:endParaRPr lang="en-US" sz="2000"/>
          </a:p>
          <a:p>
            <a:pPr>
              <a:spcBef>
                <a:spcPct val="50000"/>
              </a:spcBef>
            </a:pPr>
            <a:r>
              <a:rPr lang="en-US" sz="2000"/>
              <a:t>Pascal</a:t>
            </a:r>
          </a:p>
          <a:p>
            <a:pPr>
              <a:spcBef>
                <a:spcPct val="50000"/>
              </a:spcBef>
            </a:pPr>
            <a:r>
              <a:rPr lang="en-US" sz="2000"/>
              <a:t>C</a:t>
            </a:r>
          </a:p>
          <a:p>
            <a:pPr>
              <a:spcBef>
                <a:spcPct val="50000"/>
              </a:spcBef>
            </a:pPr>
            <a:r>
              <a:rPr lang="en-US" sz="2000"/>
              <a:t>Ada</a:t>
            </a:r>
          </a:p>
          <a:p>
            <a:pPr>
              <a:spcBef>
                <a:spcPct val="50000"/>
              </a:spcBef>
            </a:pPr>
            <a:r>
              <a:rPr lang="en-US" sz="2000"/>
              <a:t>Java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4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Example of a Pascal Program:</a:t>
            </a:r>
          </a:p>
        </p:txBody>
      </p:sp>
      <p:sp>
        <p:nvSpPr>
          <p:cNvPr id="10445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229600" cy="54102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1600" smtClean="0">
                <a:ea typeface="ＭＳ Ｐゴシック" pitchFamily="34" charset="-128"/>
              </a:rPr>
              <a:t>(*Pascal program for finding the mean*)</a:t>
            </a:r>
            <a:endParaRPr lang="en-US" sz="1600" b="1" smtClean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1600" b="1" smtClean="0">
                <a:ea typeface="ＭＳ Ｐゴシック" pitchFamily="34" charset="-128"/>
              </a:rPr>
              <a:t>Program</a:t>
            </a:r>
            <a:r>
              <a:rPr lang="en-US" sz="1600" smtClean="0">
                <a:ea typeface="ＭＳ Ｐゴシック" pitchFamily="34" charset="-128"/>
              </a:rPr>
              <a:t> main (input, output);</a:t>
            </a:r>
          </a:p>
          <a:p>
            <a:pPr eaLnBrk="1" hangingPunct="1">
              <a:lnSpc>
                <a:spcPct val="80000"/>
              </a:lnSpc>
            </a:pPr>
            <a:r>
              <a:rPr lang="en-US" sz="1600" smtClean="0">
                <a:ea typeface="ＭＳ Ｐゴシック" pitchFamily="34" charset="-128"/>
              </a:rPr>
              <a:t>	</a:t>
            </a:r>
            <a:r>
              <a:rPr lang="en-US" sz="1600" b="1" smtClean="0">
                <a:ea typeface="ＭＳ Ｐゴシック" pitchFamily="34" charset="-128"/>
              </a:rPr>
              <a:t>type</a:t>
            </a:r>
            <a:r>
              <a:rPr lang="en-US" sz="1600" smtClean="0">
                <a:ea typeface="ＭＳ Ｐゴシック" pitchFamily="34" charset="-128"/>
              </a:rPr>
              <a:t> intlist = </a:t>
            </a:r>
            <a:r>
              <a:rPr lang="en-US" sz="1600" b="1" smtClean="0">
                <a:ea typeface="ＭＳ Ｐゴシック" pitchFamily="34" charset="-128"/>
              </a:rPr>
              <a:t>array</a:t>
            </a:r>
            <a:r>
              <a:rPr lang="en-US" sz="1600" smtClean="0">
                <a:ea typeface="ＭＳ Ｐゴシック" pitchFamily="34" charset="-128"/>
              </a:rPr>
              <a:t> [1 . . 99] </a:t>
            </a:r>
            <a:r>
              <a:rPr lang="en-US" sz="1600" b="1" smtClean="0">
                <a:ea typeface="ＭＳ Ｐゴシック" pitchFamily="34" charset="-128"/>
              </a:rPr>
              <a:t>of</a:t>
            </a:r>
            <a:r>
              <a:rPr lang="en-US" sz="1600" smtClean="0">
                <a:ea typeface="ＭＳ Ｐゴシック" pitchFamily="34" charset="-128"/>
              </a:rPr>
              <a:t> integer;</a:t>
            </a:r>
          </a:p>
          <a:p>
            <a:pPr eaLnBrk="1" hangingPunct="1">
              <a:lnSpc>
                <a:spcPct val="80000"/>
              </a:lnSpc>
            </a:pPr>
            <a:r>
              <a:rPr lang="en-US" sz="1600" smtClean="0">
                <a:ea typeface="ＭＳ Ｐゴシック" pitchFamily="34" charset="-128"/>
              </a:rPr>
              <a:t>	  </a:t>
            </a:r>
            <a:r>
              <a:rPr lang="en-US" sz="1600" b="1" smtClean="0">
                <a:ea typeface="ＭＳ Ｐゴシック" pitchFamily="34" charset="-128"/>
              </a:rPr>
              <a:t>var</a:t>
            </a:r>
            <a:endParaRPr lang="en-US" sz="1600" smtClean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1600" smtClean="0">
                <a:ea typeface="ＭＳ Ｐゴシック" pitchFamily="34" charset="-128"/>
              </a:rPr>
              <a:t>	  a : intlist;</a:t>
            </a:r>
          </a:p>
          <a:p>
            <a:pPr eaLnBrk="1" hangingPunct="1">
              <a:lnSpc>
                <a:spcPct val="80000"/>
              </a:lnSpc>
            </a:pPr>
            <a:r>
              <a:rPr lang="en-US" sz="1600" smtClean="0">
                <a:ea typeface="ＭＳ Ｐゴシック" pitchFamily="34" charset="-128"/>
              </a:rPr>
              <a:t>	  i, n, number : integer;</a:t>
            </a:r>
          </a:p>
          <a:p>
            <a:pPr eaLnBrk="1" hangingPunct="1">
              <a:lnSpc>
                <a:spcPct val="80000"/>
              </a:lnSpc>
            </a:pPr>
            <a:r>
              <a:rPr lang="en-US" sz="1600" smtClean="0">
                <a:ea typeface="ＭＳ Ｐゴシック" pitchFamily="34" charset="-128"/>
              </a:rPr>
              <a:t>	  sum, mean : real;</a:t>
            </a:r>
          </a:p>
          <a:p>
            <a:pPr eaLnBrk="1" hangingPunct="1">
              <a:lnSpc>
                <a:spcPct val="80000"/>
              </a:lnSpc>
            </a:pPr>
            <a:r>
              <a:rPr lang="en-US" sz="1600" smtClean="0">
                <a:ea typeface="ＭＳ Ｐゴシック" pitchFamily="34" charset="-128"/>
              </a:rPr>
              <a:t>	(*main program starts here *)</a:t>
            </a:r>
          </a:p>
          <a:p>
            <a:pPr eaLnBrk="1" hangingPunct="1">
              <a:lnSpc>
                <a:spcPct val="80000"/>
              </a:lnSpc>
            </a:pPr>
            <a:r>
              <a:rPr lang="en-US" sz="1600" smtClean="0">
                <a:ea typeface="ＭＳ Ｐゴシック" pitchFamily="34" charset="-128"/>
              </a:rPr>
              <a:t>	 </a:t>
            </a:r>
            <a:r>
              <a:rPr lang="en-US" sz="1600" b="1" smtClean="0">
                <a:ea typeface="ＭＳ Ｐゴシック" pitchFamily="34" charset="-128"/>
              </a:rPr>
              <a:t>begin</a:t>
            </a:r>
            <a:endParaRPr lang="en-US" sz="1600" smtClean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1600" smtClean="0">
                <a:ea typeface="ＭＳ Ｐゴシック" pitchFamily="34" charset="-128"/>
              </a:rPr>
              <a:t>	    number := 0;</a:t>
            </a:r>
          </a:p>
          <a:p>
            <a:pPr eaLnBrk="1" hangingPunct="1">
              <a:lnSpc>
                <a:spcPct val="80000"/>
              </a:lnSpc>
            </a:pPr>
            <a:r>
              <a:rPr lang="en-US" sz="1600" smtClean="0">
                <a:ea typeface="ＭＳ Ｐゴシック" pitchFamily="34" charset="-128"/>
              </a:rPr>
              <a:t>	    sum := 0;</a:t>
            </a:r>
          </a:p>
          <a:p>
            <a:pPr eaLnBrk="1" hangingPunct="1">
              <a:lnSpc>
                <a:spcPct val="80000"/>
              </a:lnSpc>
            </a:pPr>
            <a:r>
              <a:rPr lang="en-US" sz="1600" smtClean="0">
                <a:ea typeface="ＭＳ Ｐゴシック" pitchFamily="34" charset="-128"/>
              </a:rPr>
              <a:t> 	    readln (n);</a:t>
            </a:r>
          </a:p>
          <a:p>
            <a:pPr eaLnBrk="1" hangingPunct="1">
              <a:lnSpc>
                <a:spcPct val="80000"/>
              </a:lnSpc>
            </a:pPr>
            <a:r>
              <a:rPr lang="en-US" sz="1600" smtClean="0">
                <a:ea typeface="ＭＳ Ｐゴシック" pitchFamily="34" charset="-128"/>
              </a:rPr>
              <a:t>	    </a:t>
            </a:r>
            <a:r>
              <a:rPr lang="en-US" sz="1600" b="1" smtClean="0">
                <a:ea typeface="ＭＳ Ｐゴシック" pitchFamily="34" charset="-128"/>
              </a:rPr>
              <a:t>for</a:t>
            </a:r>
            <a:r>
              <a:rPr lang="en-US" sz="1600" smtClean="0">
                <a:ea typeface="ＭＳ Ｐゴシック" pitchFamily="34" charset="-128"/>
              </a:rPr>
              <a:t> I := 1 </a:t>
            </a:r>
            <a:r>
              <a:rPr lang="en-US" sz="1600" b="1" smtClean="0">
                <a:ea typeface="ＭＳ Ｐゴシック" pitchFamily="34" charset="-128"/>
              </a:rPr>
              <a:t>to </a:t>
            </a:r>
            <a:r>
              <a:rPr lang="en-US" sz="1600" smtClean="0">
                <a:ea typeface="ＭＳ Ｐゴシック" pitchFamily="34" charset="-128"/>
              </a:rPr>
              <a:t>n</a:t>
            </a:r>
            <a:r>
              <a:rPr lang="en-US" sz="1600" b="1" smtClean="0">
                <a:ea typeface="ＭＳ Ｐゴシック" pitchFamily="34" charset="-128"/>
              </a:rPr>
              <a:t> do</a:t>
            </a:r>
            <a:endParaRPr lang="en-US" sz="1600" smtClean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1600" smtClean="0">
                <a:ea typeface="ＭＳ Ｐゴシック" pitchFamily="34" charset="-128"/>
              </a:rPr>
              <a:t>	       </a:t>
            </a:r>
            <a:r>
              <a:rPr lang="en-US" sz="1600" b="1" smtClean="0">
                <a:ea typeface="ＭＳ Ｐゴシック" pitchFamily="34" charset="-128"/>
              </a:rPr>
              <a:t>begin</a:t>
            </a:r>
            <a:endParaRPr lang="en-US" sz="1600" smtClean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1600" smtClean="0">
                <a:ea typeface="ＭＳ Ｐゴシック" pitchFamily="34" charset="-128"/>
              </a:rPr>
              <a:t>	            readln(a[i]);</a:t>
            </a:r>
          </a:p>
          <a:p>
            <a:pPr eaLnBrk="1" hangingPunct="1">
              <a:lnSpc>
                <a:spcPct val="80000"/>
              </a:lnSpc>
            </a:pPr>
            <a:r>
              <a:rPr lang="en-US" sz="1600" smtClean="0">
                <a:ea typeface="ＭＳ Ｐゴシック" pitchFamily="34" charset="-128"/>
              </a:rPr>
              <a:t>	            sum := sum + a[i]</a:t>
            </a:r>
          </a:p>
          <a:p>
            <a:pPr eaLnBrk="1" hangingPunct="1">
              <a:lnSpc>
                <a:spcPct val="80000"/>
              </a:lnSpc>
            </a:pPr>
            <a:r>
              <a:rPr lang="en-US" sz="1600" smtClean="0">
                <a:ea typeface="ＭＳ Ｐゴシック" pitchFamily="34" charset="-128"/>
              </a:rPr>
              <a:t>	       </a:t>
            </a:r>
            <a:r>
              <a:rPr lang="en-US" sz="1600" b="1" smtClean="0">
                <a:ea typeface="ＭＳ Ｐゴシック" pitchFamily="34" charset="-128"/>
              </a:rPr>
              <a:t>end</a:t>
            </a:r>
            <a:r>
              <a:rPr lang="en-US" sz="1600" smtClean="0">
                <a:ea typeface="ＭＳ Ｐゴシック" pitchFamily="34" charset="-128"/>
              </a:rPr>
              <a:t>;</a:t>
            </a:r>
          </a:p>
          <a:p>
            <a:pPr eaLnBrk="1" hangingPunct="1">
              <a:lnSpc>
                <a:spcPct val="80000"/>
              </a:lnSpc>
            </a:pPr>
            <a:r>
              <a:rPr lang="en-US" sz="1600" smtClean="0">
                <a:ea typeface="ＭＳ Ｐゴシック" pitchFamily="34" charset="-128"/>
              </a:rPr>
              <a:t>	       mean := sum/n;</a:t>
            </a:r>
          </a:p>
          <a:p>
            <a:pPr eaLnBrk="1" hangingPunct="1">
              <a:lnSpc>
                <a:spcPct val="80000"/>
              </a:lnSpc>
            </a:pPr>
            <a:r>
              <a:rPr lang="en-US" sz="1600" smtClean="0">
                <a:ea typeface="ＭＳ Ｐゴシック" pitchFamily="34" charset="-128"/>
              </a:rPr>
              <a:t>	       </a:t>
            </a:r>
            <a:r>
              <a:rPr lang="en-US" sz="1600" b="1" smtClean="0">
                <a:ea typeface="ＭＳ Ｐゴシック" pitchFamily="34" charset="-128"/>
              </a:rPr>
              <a:t>for</a:t>
            </a:r>
            <a:r>
              <a:rPr lang="en-US" sz="1600" smtClean="0">
                <a:ea typeface="ＭＳ Ｐゴシック" pitchFamily="34" charset="-128"/>
              </a:rPr>
              <a:t> I := 1 </a:t>
            </a:r>
            <a:r>
              <a:rPr lang="en-US" sz="1600" b="1" smtClean="0">
                <a:ea typeface="ＭＳ Ｐゴシック" pitchFamily="34" charset="-128"/>
              </a:rPr>
              <a:t>to </a:t>
            </a:r>
            <a:r>
              <a:rPr lang="en-US" sz="1600" smtClean="0">
                <a:ea typeface="ＭＳ Ｐゴシック" pitchFamily="34" charset="-128"/>
              </a:rPr>
              <a:t>n</a:t>
            </a:r>
            <a:r>
              <a:rPr lang="en-US" sz="1600" b="1" smtClean="0">
                <a:ea typeface="ＭＳ Ｐゴシック" pitchFamily="34" charset="-128"/>
              </a:rPr>
              <a:t> do</a:t>
            </a:r>
            <a:endParaRPr lang="en-US" sz="1600" smtClean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1600" smtClean="0">
                <a:ea typeface="ＭＳ Ｐゴシック" pitchFamily="34" charset="-128"/>
              </a:rPr>
              <a:t>	          </a:t>
            </a:r>
            <a:r>
              <a:rPr lang="en-US" sz="1600" b="1" smtClean="0">
                <a:ea typeface="ＭＳ Ｐゴシック" pitchFamily="34" charset="-128"/>
              </a:rPr>
              <a:t>if</a:t>
            </a:r>
            <a:r>
              <a:rPr lang="en-US" sz="1600" smtClean="0">
                <a:ea typeface="ＭＳ Ｐゴシック" pitchFamily="34" charset="-128"/>
              </a:rPr>
              <a:t> (a[i] &gt; mean) </a:t>
            </a:r>
            <a:r>
              <a:rPr lang="en-US" sz="1600" b="1" smtClean="0">
                <a:ea typeface="ＭＳ Ｐゴシック" pitchFamily="34" charset="-128"/>
              </a:rPr>
              <a:t>then</a:t>
            </a:r>
            <a:r>
              <a:rPr lang="en-US" sz="1600" smtClean="0">
                <a:ea typeface="ＭＳ Ｐゴシック" pitchFamily="34" charset="-128"/>
              </a:rPr>
              <a:t> number := number + 1;</a:t>
            </a:r>
          </a:p>
          <a:p>
            <a:pPr eaLnBrk="1" hangingPunct="1">
              <a:lnSpc>
                <a:spcPct val="80000"/>
              </a:lnSpc>
            </a:pPr>
            <a:r>
              <a:rPr lang="en-US" sz="1600" smtClean="0">
                <a:ea typeface="ＭＳ Ｐゴシック" pitchFamily="34" charset="-128"/>
              </a:rPr>
              <a:t>	          writeln (</a:t>
            </a:r>
            <a:r>
              <a:rPr lang="ja-JP" altLang="en-US" sz="1600" smtClean="0">
                <a:ea typeface="ＭＳ Ｐゴシック" pitchFamily="34" charset="-128"/>
              </a:rPr>
              <a:t>‘</a:t>
            </a:r>
            <a:r>
              <a:rPr lang="en-US" altLang="ja-JP" sz="1600" smtClean="0">
                <a:ea typeface="ＭＳ Ｐゴシック" pitchFamily="34" charset="-128"/>
              </a:rPr>
              <a:t>the number over mean is: </a:t>
            </a:r>
            <a:r>
              <a:rPr lang="ja-JP" altLang="en-US" sz="1600" smtClean="0">
                <a:ea typeface="ＭＳ Ｐゴシック" pitchFamily="34" charset="-128"/>
              </a:rPr>
              <a:t>‘</a:t>
            </a:r>
            <a:r>
              <a:rPr lang="en-US" altLang="ja-JP" sz="1600" smtClean="0">
                <a:ea typeface="ＭＳ Ｐゴシック" pitchFamily="34" charset="-128"/>
              </a:rPr>
              <a:t>, number)</a:t>
            </a:r>
          </a:p>
          <a:p>
            <a:pPr eaLnBrk="1" hangingPunct="1">
              <a:lnSpc>
                <a:spcPct val="80000"/>
              </a:lnSpc>
            </a:pPr>
            <a:r>
              <a:rPr lang="en-US" sz="1600" smtClean="0">
                <a:ea typeface="ＭＳ Ｐゴシック" pitchFamily="34" charset="-128"/>
              </a:rPr>
              <a:t>	</a:t>
            </a:r>
            <a:r>
              <a:rPr lang="en-US" sz="1600" b="1" smtClean="0">
                <a:ea typeface="ＭＳ Ｐゴシック" pitchFamily="34" charset="-128"/>
              </a:rPr>
              <a:t>end.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3" name="Rectangle 4"/>
          <p:cNvSpPr>
            <a:spLocks noChangeArrowheads="1"/>
          </p:cNvSpPr>
          <p:nvPr/>
        </p:nvSpPr>
        <p:spPr bwMode="auto">
          <a:xfrm>
            <a:off x="2286000" y="1371600"/>
            <a:ext cx="4114800" cy="5181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105474" name="Line 5"/>
          <p:cNvSpPr>
            <a:spLocks noChangeShapeType="1"/>
          </p:cNvSpPr>
          <p:nvPr/>
        </p:nvSpPr>
        <p:spPr bwMode="auto">
          <a:xfrm>
            <a:off x="2286000" y="1905000"/>
            <a:ext cx="411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5475" name="Line 6"/>
          <p:cNvSpPr>
            <a:spLocks noChangeShapeType="1"/>
          </p:cNvSpPr>
          <p:nvPr/>
        </p:nvSpPr>
        <p:spPr bwMode="auto">
          <a:xfrm>
            <a:off x="2286000" y="2362200"/>
            <a:ext cx="411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5476" name="Line 7"/>
          <p:cNvSpPr>
            <a:spLocks noChangeShapeType="1"/>
          </p:cNvSpPr>
          <p:nvPr/>
        </p:nvSpPr>
        <p:spPr bwMode="auto">
          <a:xfrm>
            <a:off x="2286000" y="2971800"/>
            <a:ext cx="411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5477" name="Text Box 8"/>
          <p:cNvSpPr txBox="1">
            <a:spLocks noChangeArrowheads="1"/>
          </p:cNvSpPr>
          <p:nvPr/>
        </p:nvSpPr>
        <p:spPr bwMode="auto">
          <a:xfrm>
            <a:off x="3352800" y="1371600"/>
            <a:ext cx="1847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/>
              <a:t>Outgoing results</a:t>
            </a:r>
          </a:p>
        </p:txBody>
      </p:sp>
      <p:sp>
        <p:nvSpPr>
          <p:cNvPr id="105478" name="Text Box 9"/>
          <p:cNvSpPr txBox="1">
            <a:spLocks noChangeArrowheads="1"/>
          </p:cNvSpPr>
          <p:nvPr/>
        </p:nvSpPr>
        <p:spPr bwMode="auto">
          <a:xfrm>
            <a:off x="3429000" y="1981200"/>
            <a:ext cx="1619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Result  of I / K</a:t>
            </a:r>
          </a:p>
        </p:txBody>
      </p:sp>
      <p:sp>
        <p:nvSpPr>
          <p:cNvPr id="105479" name="Text Box 10"/>
          <p:cNvSpPr txBox="1">
            <a:spLocks noChangeArrowheads="1"/>
          </p:cNvSpPr>
          <p:nvPr/>
        </p:nvSpPr>
        <p:spPr bwMode="auto">
          <a:xfrm>
            <a:off x="3429000" y="3048000"/>
            <a:ext cx="18224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Address of x [ i ]</a:t>
            </a:r>
          </a:p>
        </p:txBody>
      </p:sp>
      <p:sp>
        <p:nvSpPr>
          <p:cNvPr id="105480" name="Line 11"/>
          <p:cNvSpPr>
            <a:spLocks noChangeShapeType="1"/>
          </p:cNvSpPr>
          <p:nvPr/>
        </p:nvSpPr>
        <p:spPr bwMode="auto">
          <a:xfrm>
            <a:off x="2286000" y="3581400"/>
            <a:ext cx="411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5481" name="Text Box 12"/>
          <p:cNvSpPr txBox="1">
            <a:spLocks noChangeArrowheads="1"/>
          </p:cNvSpPr>
          <p:nvPr/>
        </p:nvSpPr>
        <p:spPr bwMode="auto">
          <a:xfrm>
            <a:off x="3505200" y="2514600"/>
            <a:ext cx="15875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Result of I + J</a:t>
            </a:r>
          </a:p>
        </p:txBody>
      </p:sp>
      <p:sp>
        <p:nvSpPr>
          <p:cNvPr id="105482" name="Line 13"/>
          <p:cNvSpPr>
            <a:spLocks noChangeShapeType="1"/>
          </p:cNvSpPr>
          <p:nvPr/>
        </p:nvSpPr>
        <p:spPr bwMode="auto">
          <a:xfrm flipV="1">
            <a:off x="4343400" y="60960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5483" name="Line 14"/>
          <p:cNvSpPr>
            <a:spLocks noChangeShapeType="1"/>
          </p:cNvSpPr>
          <p:nvPr/>
        </p:nvSpPr>
        <p:spPr bwMode="auto">
          <a:xfrm>
            <a:off x="2286000" y="6096000"/>
            <a:ext cx="411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5484" name="Text Box 15"/>
          <p:cNvSpPr txBox="1">
            <a:spLocks noChangeArrowheads="1"/>
          </p:cNvSpPr>
          <p:nvPr/>
        </p:nvSpPr>
        <p:spPr bwMode="auto">
          <a:xfrm>
            <a:off x="3429000" y="3733800"/>
            <a:ext cx="1746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Local Variables</a:t>
            </a:r>
          </a:p>
        </p:txBody>
      </p:sp>
      <p:sp>
        <p:nvSpPr>
          <p:cNvPr id="105485" name="Text Box 16"/>
          <p:cNvSpPr txBox="1">
            <a:spLocks noChangeArrowheads="1"/>
          </p:cNvSpPr>
          <p:nvPr/>
        </p:nvSpPr>
        <p:spPr bwMode="auto">
          <a:xfrm>
            <a:off x="2514600" y="0"/>
            <a:ext cx="39624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/>
              <a:t>Example for </a:t>
            </a:r>
            <a:r>
              <a:rPr lang="ja-JP" altLang="en-US" sz="2400"/>
              <a:t>“</a:t>
            </a:r>
            <a:r>
              <a:rPr lang="en-US" altLang="ja-JP" sz="2400"/>
              <a:t>temporary expression</a:t>
            </a:r>
            <a:r>
              <a:rPr lang="ja-JP" altLang="en-US" sz="2400"/>
              <a:t>”</a:t>
            </a:r>
            <a:endParaRPr lang="en-US" altLang="ja-JP" sz="2400"/>
          </a:p>
          <a:p>
            <a:pPr algn="ctr"/>
            <a:r>
              <a:rPr lang="en-US" sz="2400"/>
              <a:t>x[ i ] = (I + J) * (I/K + f( J ))</a:t>
            </a:r>
          </a:p>
        </p:txBody>
      </p:sp>
      <p:sp>
        <p:nvSpPr>
          <p:cNvPr id="105486" name="Text Box 17"/>
          <p:cNvSpPr txBox="1">
            <a:spLocks noChangeArrowheads="1"/>
          </p:cNvSpPr>
          <p:nvPr/>
        </p:nvSpPr>
        <p:spPr bwMode="auto">
          <a:xfrm>
            <a:off x="2514600" y="6172200"/>
            <a:ext cx="1238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Static Link</a:t>
            </a:r>
          </a:p>
        </p:txBody>
      </p:sp>
      <p:sp>
        <p:nvSpPr>
          <p:cNvPr id="105487" name="Text Box 18"/>
          <p:cNvSpPr txBox="1">
            <a:spLocks noChangeArrowheads="1"/>
          </p:cNvSpPr>
          <p:nvPr/>
        </p:nvSpPr>
        <p:spPr bwMode="auto">
          <a:xfrm>
            <a:off x="4419600" y="6172200"/>
            <a:ext cx="1555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Dynamic Link</a:t>
            </a:r>
          </a:p>
        </p:txBody>
      </p:sp>
      <p:sp>
        <p:nvSpPr>
          <p:cNvPr id="105488" name="Line 19"/>
          <p:cNvSpPr>
            <a:spLocks noChangeShapeType="1"/>
          </p:cNvSpPr>
          <p:nvPr/>
        </p:nvSpPr>
        <p:spPr bwMode="auto">
          <a:xfrm>
            <a:off x="2286000" y="4267200"/>
            <a:ext cx="411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5489" name="Line 20"/>
          <p:cNvSpPr>
            <a:spLocks noChangeShapeType="1"/>
          </p:cNvSpPr>
          <p:nvPr/>
        </p:nvSpPr>
        <p:spPr bwMode="auto">
          <a:xfrm>
            <a:off x="2286000" y="5181600"/>
            <a:ext cx="411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5490" name="Text Box 21"/>
          <p:cNvSpPr txBox="1">
            <a:spLocks noChangeArrowheads="1"/>
          </p:cNvSpPr>
          <p:nvPr/>
        </p:nvSpPr>
        <p:spPr bwMode="auto">
          <a:xfrm>
            <a:off x="3352800" y="4495800"/>
            <a:ext cx="2025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Formal Parameter</a:t>
            </a:r>
          </a:p>
        </p:txBody>
      </p:sp>
      <p:sp>
        <p:nvSpPr>
          <p:cNvPr id="105491" name="Text Box 22"/>
          <p:cNvSpPr txBox="1">
            <a:spLocks noChangeArrowheads="1"/>
          </p:cNvSpPr>
          <p:nvPr/>
        </p:nvSpPr>
        <p:spPr bwMode="auto">
          <a:xfrm>
            <a:off x="4114800" y="5410200"/>
            <a:ext cx="501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RA</a:t>
            </a:r>
          </a:p>
        </p:txBody>
      </p:sp>
      <p:sp>
        <p:nvSpPr>
          <p:cNvPr id="105492" name="Line 23"/>
          <p:cNvSpPr>
            <a:spLocks noChangeShapeType="1"/>
          </p:cNvSpPr>
          <p:nvPr/>
        </p:nvSpPr>
        <p:spPr bwMode="auto">
          <a:xfrm>
            <a:off x="1447800" y="16764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5493" name="Line 24"/>
          <p:cNvSpPr>
            <a:spLocks noChangeShapeType="1"/>
          </p:cNvSpPr>
          <p:nvPr/>
        </p:nvSpPr>
        <p:spPr bwMode="auto">
          <a:xfrm>
            <a:off x="1371600" y="63246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5494" name="Text Box 25"/>
          <p:cNvSpPr txBox="1">
            <a:spLocks noChangeArrowheads="1"/>
          </p:cNvSpPr>
          <p:nvPr/>
        </p:nvSpPr>
        <p:spPr bwMode="auto">
          <a:xfrm>
            <a:off x="457200" y="1524000"/>
            <a:ext cx="914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SP</a:t>
            </a:r>
          </a:p>
        </p:txBody>
      </p:sp>
      <p:sp>
        <p:nvSpPr>
          <p:cNvPr id="105495" name="Text Box 26"/>
          <p:cNvSpPr txBox="1">
            <a:spLocks noChangeArrowheads="1"/>
          </p:cNvSpPr>
          <p:nvPr/>
        </p:nvSpPr>
        <p:spPr bwMode="auto">
          <a:xfrm>
            <a:off x="457200" y="6172200"/>
            <a:ext cx="990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SF</a:t>
            </a:r>
          </a:p>
        </p:txBody>
      </p:sp>
      <p:sp>
        <p:nvSpPr>
          <p:cNvPr id="105496" name="Text Box 27"/>
          <p:cNvSpPr txBox="1">
            <a:spLocks noChangeArrowheads="1"/>
          </p:cNvSpPr>
          <p:nvPr/>
        </p:nvSpPr>
        <p:spPr bwMode="auto">
          <a:xfrm>
            <a:off x="6705600" y="3276600"/>
            <a:ext cx="2139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/>
              <a:t>Activation Record</a:t>
            </a:r>
          </a:p>
        </p:txBody>
      </p:sp>
      <p:sp>
        <p:nvSpPr>
          <p:cNvPr id="105497" name="Text Box 29"/>
          <p:cNvSpPr txBox="1">
            <a:spLocks noChangeArrowheads="1"/>
          </p:cNvSpPr>
          <p:nvPr/>
        </p:nvSpPr>
        <p:spPr bwMode="auto">
          <a:xfrm>
            <a:off x="152400" y="5867400"/>
            <a:ext cx="1631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(Stack Frame)</a:t>
            </a:r>
          </a:p>
        </p:txBody>
      </p:sp>
      <p:sp>
        <p:nvSpPr>
          <p:cNvPr id="105498" name="Text Box 30"/>
          <p:cNvSpPr txBox="1">
            <a:spLocks noChangeArrowheads="1"/>
          </p:cNvSpPr>
          <p:nvPr/>
        </p:nvSpPr>
        <p:spPr bwMode="auto">
          <a:xfrm>
            <a:off x="152400" y="1219200"/>
            <a:ext cx="16954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(Stack Pointer)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Footer Placehold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pitchFamily="34" charset="0"/>
                <a:ea typeface="ＭＳ Ｐゴシック" pitchFamily="34" charset="-128"/>
              </a:rPr>
              <a:t>COP 4020 Programmin Language 1</a:t>
            </a:r>
          </a:p>
        </p:txBody>
      </p:sp>
      <p:sp>
        <p:nvSpPr>
          <p:cNvPr id="28674" name="Rectangle 3"/>
          <p:cNvSpPr>
            <a:spLocks noChangeArrowheads="1"/>
          </p:cNvSpPr>
          <p:nvPr/>
        </p:nvSpPr>
        <p:spPr bwMode="auto">
          <a:xfrm>
            <a:off x="533400" y="2057400"/>
            <a:ext cx="7772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400" b="1">
                <a:solidFill>
                  <a:srgbClr val="0000FF"/>
                </a:solidFill>
              </a:rPr>
              <a:t>COP 4020 </a:t>
            </a:r>
            <a:br>
              <a:rPr lang="en-US" sz="4400" b="1">
                <a:solidFill>
                  <a:srgbClr val="0000FF"/>
                </a:solidFill>
              </a:rPr>
            </a:br>
            <a:r>
              <a:rPr lang="en-US" sz="4400" b="1">
                <a:solidFill>
                  <a:srgbClr val="0000FF"/>
                </a:solidFill>
              </a:rPr>
              <a:t>Programming Language I</a:t>
            </a:r>
            <a:br>
              <a:rPr lang="en-US" sz="4400" b="1">
                <a:solidFill>
                  <a:srgbClr val="0000FF"/>
                </a:solidFill>
              </a:rPr>
            </a:br>
            <a:r>
              <a:rPr lang="en-US" sz="4400" b="1">
                <a:solidFill>
                  <a:srgbClr val="0000FF"/>
                </a:solidFill>
              </a:rPr>
              <a:t/>
            </a:r>
            <a:br>
              <a:rPr lang="en-US" sz="4400" b="1">
                <a:solidFill>
                  <a:srgbClr val="0000FF"/>
                </a:solidFill>
              </a:rPr>
            </a:br>
            <a:r>
              <a:rPr lang="en-US" sz="4400" b="1">
                <a:solidFill>
                  <a:srgbClr val="0000FF"/>
                </a:solidFill>
              </a:rPr>
              <a:t>Who is your TA?</a:t>
            </a:r>
          </a:p>
          <a:p>
            <a:pPr algn="ctr"/>
            <a:endParaRPr/>
          </a:p>
        </p:txBody>
      </p:sp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2133600" y="3429000"/>
            <a:ext cx="548640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b="1" dirty="0"/>
              <a:t>TA:  Cuncong Zhong</a:t>
            </a:r>
          </a:p>
          <a:p>
            <a:r>
              <a:rPr lang="fr-FR" dirty="0"/>
              <a:t>        				</a:t>
            </a:r>
          </a:p>
          <a:p>
            <a:r>
              <a:rPr lang="fr-FR" dirty="0"/>
              <a:t>email: </a:t>
            </a:r>
            <a:r>
              <a:rPr lang="fr-FR" u="sng" dirty="0">
                <a:hlinkClick r:id="rId3"/>
              </a:rPr>
              <a:t>cczhong@knights.ucf.edu</a:t>
            </a:r>
            <a:endParaRPr lang="fr-FR" u="sng" dirty="0"/>
          </a:p>
          <a:p>
            <a:endParaRPr lang="en-US" dirty="0"/>
          </a:p>
          <a:p>
            <a:r>
              <a:rPr lang="en-US" b="1" dirty="0"/>
              <a:t>Office hours:   </a:t>
            </a:r>
            <a:r>
              <a:rPr lang="en-US" dirty="0" err="1"/>
              <a:t>Th</a:t>
            </a:r>
            <a:r>
              <a:rPr lang="en-US" dirty="0"/>
              <a:t>    from   10:00 a.m.  to   12:00 (noon)</a:t>
            </a:r>
          </a:p>
          <a:p>
            <a:r>
              <a:rPr lang="en-US" dirty="0"/>
              <a:t> </a:t>
            </a:r>
          </a:p>
          <a:p>
            <a:r>
              <a:rPr lang="nb-NO" b="1" dirty="0"/>
              <a:t>Office:</a:t>
            </a:r>
            <a:r>
              <a:rPr lang="en-US" dirty="0"/>
              <a:t> HEC </a:t>
            </a:r>
            <a:r>
              <a:rPr lang="en-US" dirty="0" smtClean="0"/>
              <a:t>238</a:t>
            </a:r>
            <a:endParaRPr lang="en-US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>
                <a:ea typeface="ＭＳ Ｐゴシック" pitchFamily="34" charset="-128"/>
              </a:rPr>
              <a:t>Some comments of N. Wirth about language design</a:t>
            </a:r>
          </a:p>
        </p:txBody>
      </p:sp>
      <p:sp>
        <p:nvSpPr>
          <p:cNvPr id="1064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28800"/>
            <a:ext cx="8229600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mtClean="0">
                <a:ea typeface="ＭＳ Ｐゴシック" pitchFamily="34" charset="-128"/>
              </a:rPr>
              <a:t>	</a:t>
            </a:r>
            <a:r>
              <a:rPr lang="ja-JP" altLang="en-US" smtClean="0">
                <a:ea typeface="ＭＳ Ｐゴシック" pitchFamily="34" charset="-128"/>
              </a:rPr>
              <a:t>“</a:t>
            </a:r>
            <a:r>
              <a:rPr lang="en-US" altLang="ja-JP" smtClean="0">
                <a:ea typeface="ＭＳ Ｐゴシック" pitchFamily="34" charset="-128"/>
              </a:rPr>
              <a:t>Power of a language lies in its regularity and not in its abundant of Features</a:t>
            </a:r>
            <a:r>
              <a:rPr lang="ja-JP" altLang="en-US" smtClean="0">
                <a:ea typeface="ＭＳ Ｐゴシック" pitchFamily="34" charset="-128"/>
              </a:rPr>
              <a:t>”</a:t>
            </a:r>
            <a:endParaRPr lang="en-US" altLang="ja-JP" smtClean="0">
              <a:ea typeface="ＭＳ Ｐゴシック" pitchFamily="34" charset="-128"/>
            </a:endParaRPr>
          </a:p>
          <a:p>
            <a:pPr eaLnBrk="1" hangingPunct="1">
              <a:buFontTx/>
              <a:buNone/>
            </a:pPr>
            <a:endParaRPr lang="en-US" smtClean="0">
              <a:ea typeface="ＭＳ Ｐゴシック" pitchFamily="34" charset="-128"/>
            </a:endParaRPr>
          </a:p>
          <a:p>
            <a:pPr eaLnBrk="1" hangingPunct="1">
              <a:buFontTx/>
              <a:buNone/>
            </a:pPr>
            <a:r>
              <a:rPr lang="en-US" smtClean="0">
                <a:ea typeface="ＭＳ Ｐゴシック" pitchFamily="34" charset="-128"/>
              </a:rPr>
              <a:t>   </a:t>
            </a:r>
            <a:r>
              <a:rPr lang="ja-JP" altLang="en-US" smtClean="0">
                <a:ea typeface="ＭＳ Ｐゴシック" pitchFamily="34" charset="-128"/>
              </a:rPr>
              <a:t>“</a:t>
            </a:r>
            <a:r>
              <a:rPr lang="en-US" altLang="ja-JP" smtClean="0">
                <a:ea typeface="ＭＳ Ｐゴシック" pitchFamily="34" charset="-128"/>
              </a:rPr>
              <a:t>Character of a language is defined by what it prevents more than by what it allows to be expressed</a:t>
            </a:r>
            <a:r>
              <a:rPr lang="ja-JP" altLang="en-US" smtClean="0">
                <a:ea typeface="ＭＳ Ｐゴシック" pitchFamily="34" charset="-128"/>
              </a:rPr>
              <a:t>”</a:t>
            </a:r>
            <a:endParaRPr lang="en-US" altLang="ja-JP" smtClean="0">
              <a:ea typeface="ＭＳ Ｐゴシック" pitchFamily="34" charset="-128"/>
            </a:endParaRPr>
          </a:p>
          <a:p>
            <a:pPr eaLnBrk="1" hangingPunct="1">
              <a:buFontTx/>
              <a:buNone/>
            </a:pPr>
            <a:endParaRPr lang="en-US" smtClean="0">
              <a:ea typeface="ＭＳ Ｐゴシック" pitchFamily="34" charset="-128"/>
            </a:endParaRPr>
          </a:p>
          <a:p>
            <a:pPr eaLnBrk="1" hangingPunct="1">
              <a:buFontTx/>
              <a:buNone/>
            </a:pPr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C</a:t>
            </a:r>
          </a:p>
        </p:txBody>
      </p:sp>
      <p:sp>
        <p:nvSpPr>
          <p:cNvPr id="10752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smtClean="0">
                <a:ea typeface="ＭＳ Ｐゴシック" pitchFamily="34" charset="-128"/>
              </a:rPr>
              <a:t>Implemented by Dennis Ritchie in 1972</a:t>
            </a:r>
          </a:p>
          <a:p>
            <a:pPr eaLnBrk="1" hangingPunct="1">
              <a:buFontTx/>
              <a:buNone/>
            </a:pPr>
            <a:endParaRPr lang="en-US" smtClean="0">
              <a:ea typeface="ＭＳ Ｐゴシック" pitchFamily="34" charset="-128"/>
            </a:endParaRPr>
          </a:p>
          <a:p>
            <a:pPr eaLnBrk="1" hangingPunct="1">
              <a:buFontTx/>
              <a:buNone/>
            </a:pPr>
            <a:r>
              <a:rPr lang="en-US" smtClean="0">
                <a:ea typeface="ＭＳ Ｐゴシック" pitchFamily="34" charset="-128"/>
              </a:rPr>
              <a:t>system programming</a:t>
            </a:r>
          </a:p>
          <a:p>
            <a:pPr eaLnBrk="1" hangingPunct="1">
              <a:buFontTx/>
              <a:buNone/>
            </a:pPr>
            <a:r>
              <a:rPr lang="en-US" smtClean="0">
                <a:ea typeface="ＭＳ Ｐゴシック" pitchFamily="34" charset="-128"/>
              </a:rPr>
              <a:t>		c – 1972</a:t>
            </a:r>
          </a:p>
          <a:p>
            <a:pPr eaLnBrk="1" hangingPunct="1">
              <a:buFontTx/>
              <a:buNone/>
            </a:pPr>
            <a:r>
              <a:rPr lang="en-US" smtClean="0">
                <a:ea typeface="ＭＳ Ｐゴシック" pitchFamily="34" charset="-128"/>
              </a:rPr>
              <a:t>		c – 1989 (ANSI)</a:t>
            </a:r>
          </a:p>
          <a:p>
            <a:pPr eaLnBrk="1" hangingPunct="1">
              <a:buFontTx/>
              <a:buNone/>
            </a:pPr>
            <a:r>
              <a:rPr lang="en-US" smtClean="0">
                <a:ea typeface="ＭＳ Ｐゴシック" pitchFamily="34" charset="-128"/>
              </a:rPr>
              <a:t>		c – 1992 (ISO)</a:t>
            </a:r>
          </a:p>
          <a:p>
            <a:pPr eaLnBrk="1" hangingPunct="1">
              <a:buFontTx/>
              <a:buNone/>
            </a:pPr>
            <a:endParaRPr lang="en-US" smtClean="0">
              <a:ea typeface="ＭＳ Ｐゴシック" pitchFamily="34" charset="-128"/>
            </a:endParaRPr>
          </a:p>
          <a:p>
            <a:pPr eaLnBrk="1" hangingPunct="1">
              <a:buFontTx/>
              <a:buNone/>
            </a:pPr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5" name="Rectangle 2"/>
          <p:cNvSpPr>
            <a:spLocks noChangeArrowheads="1"/>
          </p:cNvSpPr>
          <p:nvPr/>
        </p:nvSpPr>
        <p:spPr bwMode="auto">
          <a:xfrm>
            <a:off x="533400" y="-103188"/>
            <a:ext cx="8610600" cy="6683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endParaRPr lang="en-US"/>
          </a:p>
          <a:p>
            <a:pPr algn="ctr"/>
            <a:r>
              <a:rPr lang="en-US"/>
              <a:t>ALGOL 60</a:t>
            </a:r>
          </a:p>
          <a:p>
            <a:r>
              <a:rPr lang="en-US"/>
              <a:t>			</a:t>
            </a:r>
          </a:p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/>
              <a:t>ALGOL W(1966)  		ALGOL68 	 SIMULA 67	BCPL</a:t>
            </a:r>
          </a:p>
          <a:p>
            <a:r>
              <a:rPr lang="en-US"/>
              <a:t>		</a:t>
            </a:r>
          </a:p>
          <a:p>
            <a:r>
              <a:rPr lang="en-US"/>
              <a:t>	</a:t>
            </a:r>
          </a:p>
          <a:p>
            <a:endParaRPr lang="en-US"/>
          </a:p>
          <a:p>
            <a:r>
              <a:rPr lang="en-US"/>
              <a:t>    PASCAL						  </a:t>
            </a:r>
            <a:r>
              <a:rPr lang="en-US" b="1"/>
              <a:t>C(1972)</a:t>
            </a:r>
            <a:r>
              <a:rPr lang="en-US"/>
              <a:t> 	</a:t>
            </a:r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/>
              <a:t>   MODULA						  C++						    </a:t>
            </a:r>
          </a:p>
          <a:p>
            <a:r>
              <a:rPr lang="en-US"/>
              <a:t>			ADA(83)			</a:t>
            </a:r>
          </a:p>
          <a:p>
            <a:r>
              <a:rPr lang="en-US"/>
              <a:t>				 </a:t>
            </a:r>
          </a:p>
          <a:p>
            <a:r>
              <a:rPr lang="en-US"/>
              <a:t>   OBERON</a:t>
            </a:r>
          </a:p>
          <a:p>
            <a:r>
              <a:rPr lang="en-US"/>
              <a:t>        					Eiffel(90)</a:t>
            </a:r>
          </a:p>
          <a:p>
            <a:r>
              <a:rPr lang="en-US"/>
              <a:t> 		        </a:t>
            </a:r>
          </a:p>
          <a:p>
            <a:r>
              <a:rPr lang="en-US"/>
              <a:t>			ADA(95)				JAVA</a:t>
            </a:r>
          </a:p>
          <a:p>
            <a:r>
              <a:rPr lang="en-US"/>
              <a:t> </a:t>
            </a:r>
          </a:p>
        </p:txBody>
      </p:sp>
      <p:sp>
        <p:nvSpPr>
          <p:cNvPr id="108546" name="Line 3"/>
          <p:cNvSpPr>
            <a:spLocks noChangeShapeType="1"/>
          </p:cNvSpPr>
          <p:nvPr/>
        </p:nvSpPr>
        <p:spPr bwMode="auto">
          <a:xfrm>
            <a:off x="7239000" y="20574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8547" name="Line 4"/>
          <p:cNvSpPr>
            <a:spLocks noChangeShapeType="1"/>
          </p:cNvSpPr>
          <p:nvPr/>
        </p:nvSpPr>
        <p:spPr bwMode="auto">
          <a:xfrm flipV="1">
            <a:off x="1371600" y="1066800"/>
            <a:ext cx="5867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8548" name="Line 5"/>
          <p:cNvSpPr>
            <a:spLocks noChangeShapeType="1"/>
          </p:cNvSpPr>
          <p:nvPr/>
        </p:nvSpPr>
        <p:spPr bwMode="auto">
          <a:xfrm>
            <a:off x="1371600" y="10668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8549" name="Line 6"/>
          <p:cNvSpPr>
            <a:spLocks noChangeShapeType="1"/>
          </p:cNvSpPr>
          <p:nvPr/>
        </p:nvSpPr>
        <p:spPr bwMode="auto">
          <a:xfrm>
            <a:off x="3810000" y="10668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8550" name="Line 7"/>
          <p:cNvSpPr>
            <a:spLocks noChangeShapeType="1"/>
          </p:cNvSpPr>
          <p:nvPr/>
        </p:nvSpPr>
        <p:spPr bwMode="auto">
          <a:xfrm>
            <a:off x="5715000" y="10668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8551" name="Line 8"/>
          <p:cNvSpPr>
            <a:spLocks noChangeShapeType="1"/>
          </p:cNvSpPr>
          <p:nvPr/>
        </p:nvSpPr>
        <p:spPr bwMode="auto">
          <a:xfrm>
            <a:off x="7239000" y="10668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8552" name="Line 9"/>
          <p:cNvSpPr>
            <a:spLocks noChangeShapeType="1"/>
          </p:cNvSpPr>
          <p:nvPr/>
        </p:nvSpPr>
        <p:spPr bwMode="auto">
          <a:xfrm>
            <a:off x="1371600" y="20574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8553" name="Line 10"/>
          <p:cNvSpPr>
            <a:spLocks noChangeShapeType="1"/>
          </p:cNvSpPr>
          <p:nvPr/>
        </p:nvSpPr>
        <p:spPr bwMode="auto">
          <a:xfrm>
            <a:off x="5715000" y="1981200"/>
            <a:ext cx="1447800" cy="2057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8554" name="Line 11"/>
          <p:cNvSpPr>
            <a:spLocks noChangeShapeType="1"/>
          </p:cNvSpPr>
          <p:nvPr/>
        </p:nvSpPr>
        <p:spPr bwMode="auto">
          <a:xfrm>
            <a:off x="7239000" y="2971800"/>
            <a:ext cx="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8555" name="Line 12"/>
          <p:cNvSpPr>
            <a:spLocks noChangeShapeType="1"/>
          </p:cNvSpPr>
          <p:nvPr/>
        </p:nvSpPr>
        <p:spPr bwMode="auto">
          <a:xfrm>
            <a:off x="1371600" y="3048000"/>
            <a:ext cx="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8556" name="Line 13"/>
          <p:cNvSpPr>
            <a:spLocks noChangeShapeType="1"/>
          </p:cNvSpPr>
          <p:nvPr/>
        </p:nvSpPr>
        <p:spPr bwMode="auto">
          <a:xfrm>
            <a:off x="1371600" y="4343400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8557" name="Line 14"/>
          <p:cNvSpPr>
            <a:spLocks noChangeShapeType="1"/>
          </p:cNvSpPr>
          <p:nvPr/>
        </p:nvSpPr>
        <p:spPr bwMode="auto">
          <a:xfrm>
            <a:off x="1371600" y="3048000"/>
            <a:ext cx="205740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8558" name="Line 15"/>
          <p:cNvSpPr>
            <a:spLocks noChangeShapeType="1"/>
          </p:cNvSpPr>
          <p:nvPr/>
        </p:nvSpPr>
        <p:spPr bwMode="auto">
          <a:xfrm>
            <a:off x="3581400" y="4953000"/>
            <a:ext cx="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8559" name="Line 16"/>
          <p:cNvSpPr>
            <a:spLocks noChangeShapeType="1"/>
          </p:cNvSpPr>
          <p:nvPr/>
        </p:nvSpPr>
        <p:spPr bwMode="auto">
          <a:xfrm>
            <a:off x="7239000" y="4495800"/>
            <a:ext cx="0" cy="144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8560" name="Line 17"/>
          <p:cNvSpPr>
            <a:spLocks noChangeShapeType="1"/>
          </p:cNvSpPr>
          <p:nvPr/>
        </p:nvSpPr>
        <p:spPr bwMode="auto">
          <a:xfrm>
            <a:off x="4495800" y="5334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8561" name="Line 18"/>
          <p:cNvSpPr>
            <a:spLocks noChangeShapeType="1"/>
          </p:cNvSpPr>
          <p:nvPr/>
        </p:nvSpPr>
        <p:spPr bwMode="auto">
          <a:xfrm flipH="1">
            <a:off x="5410200" y="1981200"/>
            <a:ext cx="304800" cy="3352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8562" name="Line 19"/>
          <p:cNvSpPr>
            <a:spLocks noChangeShapeType="1"/>
          </p:cNvSpPr>
          <p:nvPr/>
        </p:nvSpPr>
        <p:spPr bwMode="auto">
          <a:xfrm>
            <a:off x="4267200" y="4876800"/>
            <a:ext cx="990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6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An Example of a C Program:</a:t>
            </a:r>
          </a:p>
        </p:txBody>
      </p:sp>
      <p:sp>
        <p:nvSpPr>
          <p:cNvPr id="10957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524000"/>
            <a:ext cx="8229600" cy="452596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400" b="1" smtClean="0">
                <a:ea typeface="ＭＳ Ｐゴシック" pitchFamily="34" charset="-128"/>
              </a:rPr>
              <a:t>/*C program for finding the mean*/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400" b="1" smtClean="0">
                <a:ea typeface="ＭＳ Ｐゴシック" pitchFamily="34" charset="-128"/>
              </a:rPr>
              <a:t>main(){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400" b="1" smtClean="0">
                <a:ea typeface="ＭＳ Ｐゴシック" pitchFamily="34" charset="-128"/>
              </a:rPr>
              <a:t>float a[100], mean, sum;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400" b="1" smtClean="0">
                <a:ea typeface="ＭＳ Ｐゴシック" pitchFamily="34" charset="-128"/>
              </a:rPr>
              <a:t>/* the array a has 100 elements – a[0], .. a[99] */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400" b="1" smtClean="0">
                <a:ea typeface="ＭＳ Ｐゴシック" pitchFamily="34" charset="-128"/>
              </a:rPr>
              <a:t>int n, i, number;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400" b="1" smtClean="0">
                <a:ea typeface="ＭＳ Ｐゴシック" pitchFamily="34" charset="-128"/>
              </a:rPr>
              <a:t>scanf(</a:t>
            </a:r>
            <a:r>
              <a:rPr lang="ja-JP" altLang="en-US" sz="1400" b="1" smtClean="0">
                <a:ea typeface="ＭＳ Ｐゴシック" pitchFamily="34" charset="-128"/>
              </a:rPr>
              <a:t>“</a:t>
            </a:r>
            <a:r>
              <a:rPr lang="en-US" altLang="ja-JP" sz="1400" b="1" smtClean="0">
                <a:ea typeface="ＭＳ Ｐゴシック" pitchFamily="34" charset="-128"/>
              </a:rPr>
              <a:t>%d</a:t>
            </a:r>
            <a:r>
              <a:rPr lang="ja-JP" altLang="en-US" sz="1400" b="1" smtClean="0">
                <a:ea typeface="ＭＳ Ｐゴシック" pitchFamily="34" charset="-128"/>
              </a:rPr>
              <a:t>”</a:t>
            </a:r>
            <a:r>
              <a:rPr lang="en-US" altLang="ja-JP" sz="1400" b="1" smtClean="0">
                <a:ea typeface="ＭＳ Ｐゴシック" pitchFamily="34" charset="-128"/>
              </a:rPr>
              <a:t>, &amp;n);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400" b="1" smtClean="0">
                <a:ea typeface="ＭＳ Ｐゴシック" pitchFamily="34" charset="-128"/>
              </a:rPr>
              <a:t>for( i = 0; i &lt; n; ++i)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400" b="1" smtClean="0">
                <a:ea typeface="ＭＳ Ｐゴシック" pitchFamily="34" charset="-128"/>
              </a:rPr>
              <a:t>	scanf(</a:t>
            </a:r>
            <a:r>
              <a:rPr lang="ja-JP" altLang="en-US" sz="1400" b="1" smtClean="0">
                <a:ea typeface="ＭＳ Ｐゴシック" pitchFamily="34" charset="-128"/>
              </a:rPr>
              <a:t>“</a:t>
            </a:r>
            <a:r>
              <a:rPr lang="en-US" altLang="ja-JP" sz="1400" b="1" smtClean="0">
                <a:ea typeface="ＭＳ Ｐゴシック" pitchFamily="34" charset="-128"/>
              </a:rPr>
              <a:t>%f</a:t>
            </a:r>
            <a:r>
              <a:rPr lang="ja-JP" altLang="en-US" sz="1400" b="1" smtClean="0">
                <a:ea typeface="ＭＳ Ｐゴシック" pitchFamily="34" charset="-128"/>
              </a:rPr>
              <a:t>”</a:t>
            </a:r>
            <a:r>
              <a:rPr lang="en-US" altLang="ja-JP" sz="1400" b="1" smtClean="0">
                <a:ea typeface="ＭＳ Ｐゴシック" pitchFamily="34" charset="-128"/>
              </a:rPr>
              <a:t>, &amp;a[ i ]);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400" b="1" smtClean="0">
                <a:ea typeface="ＭＳ Ｐゴシック" pitchFamily="34" charset="-128"/>
              </a:rPr>
              <a:t>sum = 0.0;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400" b="1" smtClean="0">
                <a:ea typeface="ＭＳ Ｐゴシック" pitchFamily="34" charset="-128"/>
              </a:rPr>
              <a:t>for( i = 0; i &lt; n; ++i)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400" b="1" smtClean="0">
                <a:ea typeface="ＭＳ Ｐゴシック" pitchFamily="34" charset="-128"/>
              </a:rPr>
              <a:t>	sum += a[ i ];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400" b="1" smtClean="0">
                <a:ea typeface="ＭＳ Ｐゴシック" pitchFamily="34" charset="-128"/>
              </a:rPr>
              <a:t>mean = sum / n;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400" b="1" smtClean="0">
                <a:ea typeface="ＭＳ Ｐゴシック" pitchFamily="34" charset="-128"/>
              </a:rPr>
              <a:t>number  = 0;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400" b="1" smtClean="0">
                <a:ea typeface="ＭＳ Ｐゴシック" pitchFamily="34" charset="-128"/>
              </a:rPr>
              <a:t>for( i = 0; i &lt; n; ++i){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400" b="1" smtClean="0">
                <a:ea typeface="ＭＳ Ｐゴシック" pitchFamily="34" charset="-128"/>
              </a:rPr>
              <a:t>	if( a[ i ] &gt; mean)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400" b="1" smtClean="0">
                <a:ea typeface="ＭＳ Ｐゴシック" pitchFamily="34" charset="-128"/>
              </a:rPr>
              <a:t>		number++;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400" b="1" smtClean="0">
                <a:ea typeface="ＭＳ Ｐゴシック" pitchFamily="34" charset="-128"/>
              </a:rPr>
              <a:t>}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400" b="1" smtClean="0">
                <a:ea typeface="ＭＳ Ｐゴシック" pitchFamily="34" charset="-128"/>
              </a:rPr>
              <a:t>printf(</a:t>
            </a:r>
            <a:r>
              <a:rPr lang="ja-JP" altLang="en-US" sz="1400" b="1" smtClean="0">
                <a:ea typeface="ＭＳ Ｐゴシック" pitchFamily="34" charset="-128"/>
              </a:rPr>
              <a:t>“</a:t>
            </a:r>
            <a:r>
              <a:rPr lang="en-US" altLang="ja-JP" sz="1400" b="1" smtClean="0">
                <a:ea typeface="ＭＳ Ｐゴシック" pitchFamily="34" charset="-128"/>
              </a:rPr>
              <a:t> MEAN = %f \n</a:t>
            </a:r>
            <a:r>
              <a:rPr lang="ja-JP" altLang="en-US" sz="1400" b="1" smtClean="0">
                <a:ea typeface="ＭＳ Ｐゴシック" pitchFamily="34" charset="-128"/>
              </a:rPr>
              <a:t>”</a:t>
            </a:r>
            <a:r>
              <a:rPr lang="en-US" altLang="ja-JP" sz="1400" b="1" smtClean="0">
                <a:ea typeface="ＭＳ Ｐゴシック" pitchFamily="34" charset="-128"/>
              </a:rPr>
              <a:t>, mean);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400" b="1" smtClean="0">
                <a:ea typeface="ＭＳ Ｐゴシック" pitchFamily="34" charset="-128"/>
              </a:rPr>
              <a:t>printf(</a:t>
            </a:r>
            <a:r>
              <a:rPr lang="ja-JP" altLang="en-US" sz="1400" b="1" smtClean="0">
                <a:ea typeface="ＭＳ Ｐゴシック" pitchFamily="34" charset="-128"/>
              </a:rPr>
              <a:t>“</a:t>
            </a:r>
            <a:r>
              <a:rPr lang="en-US" altLang="ja-JP" sz="1400" b="1" smtClean="0">
                <a:ea typeface="ＭＳ Ｐゴシック" pitchFamily="34" charset="-128"/>
              </a:rPr>
              <a:t>NUMBER OVER MEAN = %d\n</a:t>
            </a:r>
            <a:r>
              <a:rPr lang="ja-JP" altLang="en-US" sz="1400" b="1" smtClean="0">
                <a:ea typeface="ＭＳ Ｐゴシック" pitchFamily="34" charset="-128"/>
              </a:rPr>
              <a:t>”</a:t>
            </a:r>
            <a:r>
              <a:rPr lang="en-US" altLang="ja-JP" sz="1400" b="1" smtClean="0">
                <a:ea typeface="ＭＳ Ｐゴシック" pitchFamily="34" charset="-128"/>
              </a:rPr>
              <a:t>, number);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800" b="1" smtClean="0">
                <a:ea typeface="ＭＳ Ｐゴシック" pitchFamily="34" charset="-128"/>
              </a:rPr>
              <a:t>}</a:t>
            </a:r>
          </a:p>
        </p:txBody>
      </p:sp>
      <p:sp>
        <p:nvSpPr>
          <p:cNvPr id="109571" name="Text Box 4"/>
          <p:cNvSpPr txBox="1">
            <a:spLocks noChangeArrowheads="1"/>
          </p:cNvSpPr>
          <p:nvPr/>
        </p:nvSpPr>
        <p:spPr bwMode="auto">
          <a:xfrm>
            <a:off x="685800" y="6019800"/>
            <a:ext cx="4495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Garamond" pitchFamily="18" charset="0"/>
              </a:rPr>
              <a:t>* No nested procedures are allowed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3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pitchFamily="34" charset="0"/>
                <a:ea typeface="ＭＳ Ｐゴシック" pitchFamily="34" charset="-128"/>
              </a:rPr>
              <a:t>COP 4020 Programmin Language 1</a:t>
            </a:r>
          </a:p>
        </p:txBody>
      </p:sp>
      <p:sp>
        <p:nvSpPr>
          <p:cNvPr id="1105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3400" y="609600"/>
            <a:ext cx="7772400" cy="1470025"/>
          </a:xfrm>
        </p:spPr>
        <p:txBody>
          <a:bodyPr/>
          <a:lstStyle/>
          <a:p>
            <a:pPr eaLnBrk="1" hangingPunct="1"/>
            <a:r>
              <a:rPr lang="en-US" b="1" smtClean="0">
                <a:solidFill>
                  <a:srgbClr val="0000FF"/>
                </a:solidFill>
                <a:ea typeface="ＭＳ Ｐゴシック" pitchFamily="34" charset="-128"/>
              </a:rPr>
              <a:t>COP 4020 </a:t>
            </a:r>
            <a:br>
              <a:rPr lang="en-US" b="1" smtClean="0">
                <a:solidFill>
                  <a:srgbClr val="0000FF"/>
                </a:solidFill>
                <a:ea typeface="ＭＳ Ｐゴシック" pitchFamily="34" charset="-128"/>
              </a:rPr>
            </a:br>
            <a:r>
              <a:rPr lang="en-US" b="1" smtClean="0">
                <a:solidFill>
                  <a:srgbClr val="0000FF"/>
                </a:solidFill>
                <a:ea typeface="ＭＳ Ｐゴシック" pitchFamily="34" charset="-128"/>
              </a:rPr>
              <a:t>Programming Languages I</a:t>
            </a:r>
          </a:p>
        </p:txBody>
      </p:sp>
      <p:sp>
        <p:nvSpPr>
          <p:cNvPr id="110595" name="Text Box 5"/>
          <p:cNvSpPr txBox="1">
            <a:spLocks noChangeArrowheads="1"/>
          </p:cNvSpPr>
          <p:nvPr/>
        </p:nvSpPr>
        <p:spPr bwMode="auto">
          <a:xfrm>
            <a:off x="3048000" y="3352800"/>
            <a:ext cx="24542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000" b="1">
                <a:solidFill>
                  <a:srgbClr val="3333FF"/>
                </a:solidFill>
                <a:latin typeface="Times New Roman" pitchFamily="18" charset="0"/>
              </a:rPr>
              <a:t>THE END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9"/>
          <p:cNvSpPr>
            <a:spLocks noGrp="1" noChangeArrowheads="1"/>
          </p:cNvSpPr>
          <p:nvPr>
            <p:ph type="title"/>
          </p:nvPr>
        </p:nvSpPr>
        <p:spPr>
          <a:xfrm>
            <a:off x="457200" y="1295400"/>
            <a:ext cx="8382000" cy="4495800"/>
          </a:xfrm>
        </p:spPr>
        <p:txBody>
          <a:bodyPr/>
          <a:lstStyle/>
          <a:p>
            <a:pPr eaLnBrk="1" hangingPunct="1"/>
            <a:r>
              <a:rPr lang="en-US" sz="4000" smtClean="0">
                <a:solidFill>
                  <a:srgbClr val="3333FF"/>
                </a:solidFill>
                <a:ea typeface="ＭＳ Ｐゴシック" pitchFamily="34" charset="-128"/>
              </a:rPr>
              <a:t>Lecture 1</a:t>
            </a:r>
            <a:br>
              <a:rPr lang="en-US" sz="4000" smtClean="0">
                <a:solidFill>
                  <a:srgbClr val="3333FF"/>
                </a:solidFill>
                <a:ea typeface="ＭＳ Ｐゴシック" pitchFamily="34" charset="-128"/>
              </a:rPr>
            </a:br>
            <a:r>
              <a:rPr lang="en-US" sz="4000" smtClean="0">
                <a:solidFill>
                  <a:srgbClr val="3333FF"/>
                </a:solidFill>
                <a:ea typeface="ＭＳ Ｐゴシック" pitchFamily="34" charset="-128"/>
              </a:rPr>
              <a:t> </a:t>
            </a:r>
            <a:br>
              <a:rPr lang="en-US" sz="4000" smtClean="0">
                <a:solidFill>
                  <a:srgbClr val="3333FF"/>
                </a:solidFill>
                <a:ea typeface="ＭＳ Ｐゴシック" pitchFamily="34" charset="-128"/>
              </a:rPr>
            </a:br>
            <a:r>
              <a:rPr lang="en-US" sz="4000" smtClean="0">
                <a:solidFill>
                  <a:srgbClr val="3333FF"/>
                </a:solidFill>
                <a:ea typeface="ＭＳ Ｐゴシック" pitchFamily="34" charset="-128"/>
              </a:rPr>
              <a:t>History of Programming Languages</a:t>
            </a:r>
            <a:r>
              <a:rPr lang="en-US" sz="4000" smtClean="0">
                <a:ea typeface="ＭＳ Ｐゴシック" pitchFamily="34" charset="-128"/>
              </a:rPr>
              <a:t> </a:t>
            </a:r>
          </a:p>
        </p:txBody>
      </p:sp>
      <p:pic>
        <p:nvPicPr>
          <p:cNvPr id="30722" name="Picture 22" descr="The image “file:///C:/Documents%20and%20Settings/eurip/My%20Documents/Personal/UCF/euripwebside/cfmo2bgw.gif” cannot be displayed, because it contains errors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228600"/>
            <a:ext cx="190500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3" name="Text Box 24"/>
          <p:cNvSpPr txBox="1">
            <a:spLocks noChangeArrowheads="1"/>
          </p:cNvSpPr>
          <p:nvPr/>
        </p:nvSpPr>
        <p:spPr bwMode="auto">
          <a:xfrm>
            <a:off x="2057400" y="152400"/>
            <a:ext cx="4156075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>
                <a:solidFill>
                  <a:srgbClr val="3333FF"/>
                </a:solidFill>
              </a:rPr>
              <a:t>UNIVERSITY OF   </a:t>
            </a:r>
          </a:p>
          <a:p>
            <a:r>
              <a:rPr lang="en-US" b="1">
                <a:solidFill>
                  <a:srgbClr val="3333FF"/>
                </a:solidFill>
              </a:rPr>
              <a:t>CENTRAL </a:t>
            </a:r>
          </a:p>
          <a:p>
            <a:r>
              <a:rPr lang="en-US" b="1">
                <a:solidFill>
                  <a:srgbClr val="3333FF"/>
                </a:solidFill>
              </a:rPr>
              <a:t>FLORIDA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2760</TotalTime>
  <Words>3819</Words>
  <Application>Microsoft Macintosh PowerPoint</Application>
  <PresentationFormat>On-screen Show (4:3)</PresentationFormat>
  <Paragraphs>1435</Paragraphs>
  <Slides>84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84</vt:i4>
      </vt:variant>
    </vt:vector>
  </HeadingPairs>
  <TitlesOfParts>
    <vt:vector size="85" baseType="lpstr">
      <vt:lpstr>Default Design</vt:lpstr>
      <vt:lpstr>COP 4020  Programming Languages I</vt:lpstr>
      <vt:lpstr>Outline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Lecture 1   History of Programming Languages </vt:lpstr>
      <vt:lpstr>Class 1: History of Programming Languages </vt:lpstr>
      <vt:lpstr>PowerPoint Presentation</vt:lpstr>
      <vt:lpstr>FORTRAN (FORmulaTRANslation)</vt:lpstr>
      <vt:lpstr>PowerPoint Presentation</vt:lpstr>
      <vt:lpstr>Main features:</vt:lpstr>
      <vt:lpstr>Main reasons for its popularity:</vt:lpstr>
      <vt:lpstr>Example of a Fortran Program</vt:lpstr>
      <vt:lpstr>Development:</vt:lpstr>
      <vt:lpstr>FORTRAN 77:</vt:lpstr>
      <vt:lpstr>PowerPoint Presentation</vt:lpstr>
      <vt:lpstr>PowerPoint Presentation</vt:lpstr>
      <vt:lpstr>Referencing in FORTRAN </vt:lpstr>
      <vt:lpstr>Example:  COMMON/ Globalvar/X/Y/A(20) </vt:lpstr>
      <vt:lpstr>PowerPoint Presentation</vt:lpstr>
      <vt:lpstr>Implementing FORTRAN 77 Subprograms  Activation Record</vt:lpstr>
      <vt:lpstr>FORTRAN 77 Subprograms </vt:lpstr>
      <vt:lpstr>FORTRAN 77 Activation Record Format</vt:lpstr>
      <vt:lpstr>PowerPoint Presentation</vt:lpstr>
      <vt:lpstr>ALGOL (ALGOrithmic Language)</vt:lpstr>
      <vt:lpstr>PowerPoint Presentation</vt:lpstr>
      <vt:lpstr>Major Concepts introduced in ALGOL(1):</vt:lpstr>
      <vt:lpstr>Major Concepts introduced in ALGOL(2):</vt:lpstr>
      <vt:lpstr>Why ALGOL 60 did not supersede FORTRAN?</vt:lpstr>
      <vt:lpstr>Example of an Algol  program:</vt:lpstr>
      <vt:lpstr>PowerPoint Presentation</vt:lpstr>
      <vt:lpstr>PowerPoint Presentation</vt:lpstr>
      <vt:lpstr>The successor  of ALGOL 60 was ALGOL W which was proposed by Wirth and Hoare in 1966 .   The more important changes and additions were(2): </vt:lpstr>
      <vt:lpstr>PowerPoint Presentation</vt:lpstr>
      <vt:lpstr>Run-time stack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COBOL  (Common Business Oriented Language)</vt:lpstr>
      <vt:lpstr>PowerPoint Presentation</vt:lpstr>
      <vt:lpstr>Main features:</vt:lpstr>
      <vt:lpstr>A COBOL program is divided in four parts or divisions:</vt:lpstr>
      <vt:lpstr>A COBOL program is divided in four parts:</vt:lpstr>
      <vt:lpstr>PowerPoint Presentation</vt:lpstr>
      <vt:lpstr>PowerPoint Presentation</vt:lpstr>
      <vt:lpstr>PowerPoint Presentation</vt:lpstr>
      <vt:lpstr>Example of a COBOL program(Hello world): </vt:lpstr>
      <vt:lpstr>Example program 2:</vt:lpstr>
      <vt:lpstr>    Some basic commands to be used in the Procedure Division:</vt:lpstr>
      <vt:lpstr>PowerPoint Presentation</vt:lpstr>
      <vt:lpstr>PowerPoint Presentation</vt:lpstr>
      <vt:lpstr>PROGRAMMING LANGUAGE 1 (PL/1) </vt:lpstr>
      <vt:lpstr>PowerPoint Presentation</vt:lpstr>
      <vt:lpstr>PROGRAMMING LANGUAGE 1 (PL/1) (Cont.)</vt:lpstr>
      <vt:lpstr>Example of a PL/1 program:</vt:lpstr>
      <vt:lpstr>BASIC (Beginner’s All-purpose Symbolic Instruction Code) </vt:lpstr>
      <vt:lpstr>PowerPoint Presentation</vt:lpstr>
      <vt:lpstr>Main Features:</vt:lpstr>
      <vt:lpstr>Example of BASIC program:</vt:lpstr>
      <vt:lpstr>PowerPoint Presentation</vt:lpstr>
      <vt:lpstr>Pascal</vt:lpstr>
      <vt:lpstr>PowerPoint Presentation</vt:lpstr>
      <vt:lpstr>Example of a Pascal Program:</vt:lpstr>
      <vt:lpstr>PowerPoint Presentation</vt:lpstr>
      <vt:lpstr>Some comments of N. Wirth about language design</vt:lpstr>
      <vt:lpstr>C</vt:lpstr>
      <vt:lpstr>PowerPoint Presentation</vt:lpstr>
      <vt:lpstr>An Example of a C Program:</vt:lpstr>
      <vt:lpstr>COP 4020  Programming Languages I</vt:lpstr>
    </vt:vector>
  </TitlesOfParts>
  <Company>Student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BJ</dc:creator>
  <cp:lastModifiedBy>Rob Traub</cp:lastModifiedBy>
  <cp:revision>184</cp:revision>
  <dcterms:created xsi:type="dcterms:W3CDTF">2006-02-08T21:53:48Z</dcterms:created>
  <dcterms:modified xsi:type="dcterms:W3CDTF">2012-05-14T15:54:15Z</dcterms:modified>
</cp:coreProperties>
</file>