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4" r:id="rId3"/>
    <p:sldId id="275" r:id="rId4"/>
    <p:sldId id="278" r:id="rId5"/>
    <p:sldId id="277" r:id="rId6"/>
    <p:sldId id="279" r:id="rId7"/>
    <p:sldId id="276" r:id="rId8"/>
    <p:sldId id="280" r:id="rId9"/>
    <p:sldId id="281" r:id="rId10"/>
    <p:sldId id="282" r:id="rId11"/>
    <p:sldId id="285" r:id="rId12"/>
    <p:sldId id="293" r:id="rId13"/>
    <p:sldId id="287" r:id="rId14"/>
    <p:sldId id="288" r:id="rId15"/>
    <p:sldId id="289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FF00FF"/>
    <a:srgbClr val="224A9A"/>
    <a:srgbClr val="8CAE0E"/>
    <a:srgbClr val="9A226F"/>
    <a:srgbClr val="04B87C"/>
    <a:srgbClr val="934BC9"/>
    <a:srgbClr val="CE4508"/>
    <a:srgbClr val="CE4F08"/>
    <a:srgbClr val="CD62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80" d="100"/>
          <a:sy n="80" d="100"/>
        </p:scale>
        <p:origin x="-143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1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Recurrence 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Relations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1430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Solve for the closed form solution of:</a:t>
            </a:r>
          </a:p>
          <a:p>
            <a:pPr lvl="2"/>
            <a:r>
              <a:rPr lang="en-US" dirty="0" smtClean="0"/>
              <a:t>T(n) = T(n-1) + 2</a:t>
            </a:r>
          </a:p>
          <a:p>
            <a:pPr lvl="2"/>
            <a:r>
              <a:rPr lang="en-US" dirty="0" smtClean="0"/>
              <a:t>T(1) = 1</a:t>
            </a:r>
          </a:p>
          <a:p>
            <a:pPr lvl="1"/>
            <a:r>
              <a:rPr lang="en-US" dirty="0" smtClean="0"/>
              <a:t>We are going to use the iteration technique.</a:t>
            </a:r>
          </a:p>
          <a:p>
            <a:pPr lvl="2"/>
            <a:r>
              <a:rPr lang="en-US" dirty="0" smtClean="0"/>
              <a:t>First, we will recursively solve T(n-1) and plug that back into the equation,</a:t>
            </a:r>
          </a:p>
          <a:p>
            <a:pPr lvl="2"/>
            <a:r>
              <a:rPr lang="en-US" dirty="0" smtClean="0"/>
              <a:t>And we will continue doing this until we see a pattern.</a:t>
            </a:r>
          </a:p>
          <a:p>
            <a:pPr lvl="3"/>
            <a:r>
              <a:rPr lang="en-US" dirty="0" smtClean="0"/>
              <a:t>I</a:t>
            </a:r>
            <a:r>
              <a:rPr lang="en-US" b="1" i="1" dirty="0" smtClean="0"/>
              <a:t>terating</a:t>
            </a:r>
            <a:r>
              <a:rPr lang="en-US" dirty="0" smtClean="0"/>
              <a:t>, which is why this is called the iteration technique.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734342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T(n) = T(n-1) + 2				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T(n) = T(n-1) + 2				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666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look at the Towers of Hanoi recursive algorithm, </a:t>
            </a:r>
          </a:p>
          <a:p>
            <a:pPr lvl="1"/>
            <a:r>
              <a:rPr lang="en-US" dirty="0" smtClean="0"/>
              <a:t>we can come up with the following recurrence relation for the # of operations: </a:t>
            </a:r>
          </a:p>
          <a:p>
            <a:pPr lvl="2"/>
            <a:r>
              <a:rPr lang="en-US" dirty="0" smtClean="0"/>
              <a:t>(where again T(n) is the number operations for an input size of n)</a:t>
            </a:r>
          </a:p>
          <a:p>
            <a:pPr lvl="1"/>
            <a:r>
              <a:rPr lang="en-US" b="1" dirty="0" smtClean="0"/>
              <a:t>T(n) = T(n-1) + 1 + T(n-1)	and 	T(1) = 1</a:t>
            </a:r>
          </a:p>
          <a:p>
            <a:pPr lvl="1"/>
            <a:r>
              <a:rPr lang="en-US" dirty="0" smtClean="0"/>
              <a:t>Simplifying:  </a:t>
            </a:r>
            <a:r>
              <a:rPr lang="en-US" b="1" u="sng" dirty="0" smtClean="0">
                <a:solidFill>
                  <a:srgbClr val="0070C0"/>
                </a:solidFill>
              </a:rPr>
              <a:t>T(n) = 2T(n-1) + 1	and  	T(1) = 1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33400" y="3718679"/>
            <a:ext cx="96774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n, char start, char finish, char temp)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(n==1)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%c\n”, start,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start, temp,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%c\n, start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temp, finish, start);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T(n) = 2T(n-1) + 1	and 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T(n) = 2T(n-1) + 1	and 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we look at the Binary Search recursive algorithm, </a:t>
            </a:r>
          </a:p>
          <a:p>
            <a:pPr lvl="1"/>
            <a:r>
              <a:rPr lang="en-US" dirty="0" smtClean="0"/>
              <a:t>we can come up with the following recurrence relation for the # of operations: </a:t>
            </a:r>
          </a:p>
          <a:p>
            <a:pPr lvl="2"/>
            <a:r>
              <a:rPr lang="en-US" b="1" dirty="0" smtClean="0"/>
              <a:t>(where again T(n) is the number operations for an input size of n)</a:t>
            </a: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T(n) = T(n/2) + 1	and 	T(1) =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164681"/>
            <a:ext cx="7848600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if (low &lt;= high){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mid = 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low+high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== values[mid])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    return 1; 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else if 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&gt; values[mid])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    return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(values, mid+1, high,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    return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(values, low, mid-1,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 return 0;	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50"/>
                </a:solidFill>
              </a:rPr>
              <a:t>T(n) = T(n/2)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50"/>
                </a:solidFill>
              </a:rPr>
              <a:t>T(n) = T(n/2)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we look at the Power recursive algorithm, </a:t>
            </a:r>
          </a:p>
          <a:p>
            <a:pPr lvl="1"/>
            <a:r>
              <a:rPr lang="en-US" dirty="0" smtClean="0"/>
              <a:t>we can come up with the following recurrence relation for the # of operations: </a:t>
            </a:r>
          </a:p>
          <a:p>
            <a:pPr lvl="2"/>
            <a:r>
              <a:rPr lang="en-US" b="1" dirty="0" smtClean="0"/>
              <a:t>(where </a:t>
            </a:r>
            <a:r>
              <a:rPr lang="en-US" b="1" i="1" u="sng" dirty="0" smtClean="0">
                <a:solidFill>
                  <a:srgbClr val="7030A0"/>
                </a:solidFill>
              </a:rPr>
              <a:t>T(exp) </a:t>
            </a:r>
            <a:r>
              <a:rPr lang="en-US" b="1" dirty="0" smtClean="0"/>
              <a:t>is the number operations for an input size of </a:t>
            </a:r>
            <a:r>
              <a:rPr lang="en-US" b="1" i="1" u="sng" dirty="0" smtClean="0">
                <a:solidFill>
                  <a:srgbClr val="7030A0"/>
                </a:solidFill>
              </a:rPr>
              <a:t>exp</a:t>
            </a:r>
            <a:r>
              <a:rPr lang="en-US" b="1" dirty="0" smtClean="0"/>
              <a:t>)</a:t>
            </a:r>
          </a:p>
          <a:p>
            <a:pPr lvl="1"/>
            <a:r>
              <a:rPr lang="en-US" b="1" u="sng" dirty="0" smtClean="0">
                <a:solidFill>
                  <a:srgbClr val="7030A0"/>
                </a:solidFill>
              </a:rPr>
              <a:t>T(exp) = T(exp - 1) + 1		and 	T(1) = 1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505200"/>
            <a:ext cx="7239000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1)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base;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(base*Power(base, exp – 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 mathematics, a </a:t>
            </a:r>
            <a:r>
              <a:rPr lang="en-US" b="1" u="sng" dirty="0" smtClean="0"/>
              <a:t>recurrence relation </a:t>
            </a:r>
            <a:r>
              <a:rPr lang="en-US" dirty="0" smtClean="0"/>
              <a:t>is an equation that recursively defines a sequence.</a:t>
            </a:r>
          </a:p>
          <a:p>
            <a:pPr lvl="1"/>
            <a:r>
              <a:rPr lang="en-US" dirty="0" smtClean="0"/>
              <a:t>For example, a mathematical recurrence relation for the Fibonacci Numbers is:</a:t>
            </a:r>
          </a:p>
          <a:p>
            <a:pPr lvl="2"/>
            <a:r>
              <a:rPr lang="en-US" b="1" dirty="0" smtClean="0"/>
              <a:t>F</a:t>
            </a:r>
            <a:r>
              <a:rPr lang="en-US" b="1" baseline="-25000" dirty="0" smtClean="0"/>
              <a:t>n</a:t>
            </a:r>
            <a:r>
              <a:rPr lang="en-US" b="1" dirty="0" smtClean="0"/>
              <a:t> = F</a:t>
            </a:r>
            <a:r>
              <a:rPr lang="en-US" b="1" baseline="-25000" dirty="0" smtClean="0"/>
              <a:t>n-1</a:t>
            </a:r>
            <a:r>
              <a:rPr lang="en-US" b="1" dirty="0" smtClean="0"/>
              <a:t> +F</a:t>
            </a:r>
            <a:r>
              <a:rPr lang="en-US" b="1" baseline="-25000" dirty="0" smtClean="0"/>
              <a:t>n-2</a:t>
            </a:r>
          </a:p>
          <a:p>
            <a:pPr lvl="2"/>
            <a:r>
              <a:rPr lang="en-US" dirty="0" smtClean="0"/>
              <a:t>With base cases: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r>
              <a:rPr lang="en-US" b="1" dirty="0" smtClean="0"/>
              <a:t> = 1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1</a:t>
            </a:r>
            <a:r>
              <a:rPr lang="en-US" b="1" dirty="0" smtClean="0"/>
              <a:t> = 1</a:t>
            </a:r>
          </a:p>
          <a:p>
            <a:pPr lvl="2"/>
            <a:r>
              <a:rPr lang="en-US" dirty="0" smtClean="0"/>
              <a:t>With that we can determine the 5</a:t>
            </a:r>
            <a:r>
              <a:rPr lang="en-US" baseline="30000" dirty="0" smtClean="0"/>
              <a:t>th</a:t>
            </a:r>
            <a:r>
              <a:rPr lang="en-US" dirty="0" smtClean="0"/>
              <a:t> Fibonacci number: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5</a:t>
            </a:r>
            <a:r>
              <a:rPr lang="en-US" b="1" dirty="0" smtClean="0"/>
              <a:t> = F</a:t>
            </a:r>
            <a:r>
              <a:rPr lang="en-US" b="1" baseline="-25000" dirty="0" smtClean="0"/>
              <a:t>4</a:t>
            </a:r>
            <a:r>
              <a:rPr lang="en-US" b="1" dirty="0" smtClean="0"/>
              <a:t> + F</a:t>
            </a:r>
            <a:r>
              <a:rPr lang="en-US" b="1" baseline="-25000" dirty="0" smtClean="0"/>
              <a:t>3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4</a:t>
            </a:r>
            <a:r>
              <a:rPr lang="en-US" b="1" dirty="0" smtClean="0"/>
              <a:t> = F</a:t>
            </a:r>
            <a:r>
              <a:rPr lang="en-US" b="1" baseline="-25000" dirty="0" smtClean="0"/>
              <a:t>3</a:t>
            </a:r>
            <a:r>
              <a:rPr lang="en-US" b="1" dirty="0" smtClean="0"/>
              <a:t> + F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3</a:t>
            </a:r>
            <a:r>
              <a:rPr lang="en-US" b="1" dirty="0" smtClean="0"/>
              <a:t> = F</a:t>
            </a:r>
            <a:r>
              <a:rPr lang="en-US" b="1" baseline="-25000" dirty="0" smtClean="0"/>
              <a:t>2</a:t>
            </a:r>
            <a:r>
              <a:rPr lang="en-US" b="1" dirty="0" smtClean="0"/>
              <a:t> + F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968332" y="6019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1 + 1 = 2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638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2 + 1 = 3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257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3 + 2 = 5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T(exp) = T(exp - 1)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T(exp) = T(exp - 1)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2667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we look at the Fast Exponentiation recursive algorithm, </a:t>
            </a:r>
          </a:p>
          <a:p>
            <a:pPr lvl="1"/>
            <a:r>
              <a:rPr lang="en-US" dirty="0" smtClean="0"/>
              <a:t>How do we come up with a recurrence relation for the # of operations? </a:t>
            </a:r>
          </a:p>
          <a:p>
            <a:pPr lvl="2"/>
            <a:r>
              <a:rPr lang="en-US" b="1" dirty="0" smtClean="0"/>
              <a:t>(where </a:t>
            </a:r>
            <a:r>
              <a:rPr lang="en-US" b="1" i="1" u="sng" dirty="0" smtClean="0">
                <a:solidFill>
                  <a:srgbClr val="7030A0"/>
                </a:solidFill>
              </a:rPr>
              <a:t>T(exp) </a:t>
            </a:r>
            <a:r>
              <a:rPr lang="en-US" b="1" dirty="0" smtClean="0"/>
              <a:t>is the number operations for an input size of </a:t>
            </a:r>
            <a:r>
              <a:rPr lang="en-US" b="1" i="1" u="sng" dirty="0" smtClean="0">
                <a:solidFill>
                  <a:srgbClr val="7030A0"/>
                </a:solidFill>
              </a:rPr>
              <a:t>exp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This one is a little more difficult because we do something different if exp is even, or exp is odd.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687901"/>
            <a:ext cx="77724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 == 1)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(exp%2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(base*base, exp/2);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(base, exp-1);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914400"/>
            <a:ext cx="86868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look at the Fast Exponentiation recursive algorithm, </a:t>
            </a:r>
          </a:p>
          <a:p>
            <a:pPr lvl="1"/>
            <a:r>
              <a:rPr lang="en-US" dirty="0" smtClean="0"/>
              <a:t>When exp is even we have:</a:t>
            </a:r>
          </a:p>
          <a:p>
            <a:pPr lvl="2"/>
            <a:r>
              <a:rPr lang="en-US" dirty="0" smtClean="0"/>
              <a:t>T(exp) = T(exp/2) + 1</a:t>
            </a:r>
          </a:p>
          <a:p>
            <a:pPr lvl="1"/>
            <a:r>
              <a:rPr lang="en-US" dirty="0" smtClean="0"/>
              <a:t>When exp is odd</a:t>
            </a:r>
          </a:p>
          <a:p>
            <a:pPr lvl="2"/>
            <a:r>
              <a:rPr lang="en-US" dirty="0" smtClean="0"/>
              <a:t>T(exp) = T(exp – 1) + 1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687901"/>
            <a:ext cx="77724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 == 1)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(exp%2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(base*base, exp/2);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(base, exp-1);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028890"/>
            <a:ext cx="4161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And this step changes exp to be even!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3810000" y="3181291"/>
            <a:ext cx="457200" cy="47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0844" y="1828800"/>
            <a:ext cx="4503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So roughly speaking we have this:</a:t>
            </a:r>
          </a:p>
          <a:p>
            <a:r>
              <a:rPr lang="en-US" sz="2400" b="1" i="1" dirty="0" smtClean="0">
                <a:solidFill>
                  <a:srgbClr val="0070C0"/>
                </a:solidFill>
              </a:rPr>
              <a:t>T(exp) &lt;= T(exp/2) + 2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6553200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T(exp) &lt;= T(exp/2) + 2</a:t>
            </a:r>
          </a:p>
          <a:p>
            <a:pPr lvl="2"/>
            <a:endParaRPr lang="en-US" b="1" u="sng" dirty="0" smtClean="0">
              <a:solidFill>
                <a:srgbClr val="7030A0"/>
              </a:solidFill>
            </a:endParaRPr>
          </a:p>
          <a:p>
            <a:pPr lvl="2"/>
            <a:r>
              <a:rPr lang="en-US" dirty="0" smtClean="0"/>
              <a:t>Hopefully we notice that this almost identical to the binary search recurrence relation:</a:t>
            </a:r>
          </a:p>
          <a:p>
            <a:pPr lvl="3"/>
            <a:r>
              <a:rPr lang="en-US" sz="2200" b="1" dirty="0" smtClean="0"/>
              <a:t>T(n) = T(n/2) + 1 (Except we would have an extra +1 at the end)</a:t>
            </a:r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So we would end up with:</a:t>
            </a:r>
          </a:p>
          <a:p>
            <a:pPr lvl="3"/>
            <a:r>
              <a:rPr lang="en-US" sz="2200" b="1" u="sng" dirty="0" smtClean="0"/>
              <a:t>T(n) = log</a:t>
            </a:r>
            <a:r>
              <a:rPr lang="en-US" sz="2200" b="1" u="sng" baseline="-25000" dirty="0" smtClean="0"/>
              <a:t>2</a:t>
            </a:r>
            <a:r>
              <a:rPr lang="en-US" sz="2200" b="1" u="sng" dirty="0" smtClean="0"/>
              <a:t>n + 2</a:t>
            </a:r>
          </a:p>
          <a:p>
            <a:pPr lvl="3"/>
            <a:r>
              <a:rPr lang="en-US" sz="2200" b="1" u="sng" dirty="0" smtClean="0"/>
              <a:t>O(log n)</a:t>
            </a:r>
          </a:p>
          <a:p>
            <a:pPr lvl="3"/>
            <a:endParaRPr lang="en-US" sz="2200" b="1" u="sng" dirty="0" smtClean="0"/>
          </a:p>
          <a:p>
            <a:pPr lvl="2"/>
            <a:r>
              <a:rPr lang="en-US" sz="2600" dirty="0" smtClean="0"/>
              <a:t>So if exp = 10</a:t>
            </a:r>
            <a:r>
              <a:rPr lang="en-US" sz="2600" baseline="30000" dirty="0" smtClean="0"/>
              <a:t>20</a:t>
            </a:r>
            <a:r>
              <a:rPr lang="en-US" sz="2600" dirty="0" smtClean="0"/>
              <a:t>, we would do on the order of </a:t>
            </a:r>
            <a:r>
              <a:rPr lang="en-US" sz="2600" dirty="0" err="1" smtClean="0"/>
              <a:t>lg</a:t>
            </a:r>
            <a:r>
              <a:rPr lang="en-US" sz="2600" dirty="0" smtClean="0"/>
              <a:t> 10</a:t>
            </a:r>
            <a:r>
              <a:rPr lang="en-US" sz="2600" baseline="30000" dirty="0" smtClean="0"/>
              <a:t>20</a:t>
            </a:r>
            <a:r>
              <a:rPr lang="en-US" sz="2600" dirty="0" smtClean="0"/>
              <a:t> operations which is around 66.</a:t>
            </a:r>
          </a:p>
          <a:p>
            <a:pPr lvl="2"/>
            <a:r>
              <a:rPr lang="en-US" sz="2600" dirty="0" smtClean="0"/>
              <a:t>As opposed to 100 billion </a:t>
            </a:r>
            <a:r>
              <a:rPr lang="en-US" sz="2600" dirty="0" err="1" smtClean="0"/>
              <a:t>billion</a:t>
            </a:r>
            <a:r>
              <a:rPr lang="en-US" sz="2600" dirty="0" smtClean="0"/>
              <a:t>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Pitfalls of 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Not useful for small input sizes</a:t>
            </a:r>
          </a:p>
          <a:p>
            <a:pPr marL="914400" lvl="1" indent="-514350"/>
            <a:r>
              <a:rPr lang="en-US" dirty="0" smtClean="0"/>
              <a:t>Because the constants and smaller terms will matter.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Omission of the constants can be misleading</a:t>
            </a:r>
          </a:p>
          <a:p>
            <a:pPr marL="914400" lvl="1" indent="-514350"/>
            <a:r>
              <a:rPr lang="en-US" dirty="0" smtClean="0"/>
              <a:t>For example, </a:t>
            </a:r>
            <a:r>
              <a:rPr lang="en-US" b="1" u="sng" dirty="0" smtClean="0">
                <a:solidFill>
                  <a:srgbClr val="0070C0"/>
                </a:solidFill>
              </a:rPr>
              <a:t>2N log N </a:t>
            </a:r>
            <a:r>
              <a:rPr lang="en-US" dirty="0" smtClean="0"/>
              <a:t>and </a:t>
            </a:r>
            <a:r>
              <a:rPr lang="en-US" b="1" u="sng" dirty="0" smtClean="0">
                <a:solidFill>
                  <a:srgbClr val="0070C0"/>
                </a:solidFill>
              </a:rPr>
              <a:t>1000 N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Even though its growth rate is larger, the 1</a:t>
            </a:r>
            <a:r>
              <a:rPr lang="en-US" baseline="30000" dirty="0" smtClean="0"/>
              <a:t>st</a:t>
            </a:r>
            <a:r>
              <a:rPr lang="en-US" dirty="0" smtClean="0"/>
              <a:t> function is probably better.  Because the 1000 constant could be memory accesses or disk accesses.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Assumes an infinite amount of memory</a:t>
            </a:r>
          </a:p>
          <a:p>
            <a:pPr marL="914400" lvl="1" indent="-514350"/>
            <a:r>
              <a:rPr lang="en-US" dirty="0" smtClean="0"/>
              <a:t>Not trivial when using large data sets.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Accurate analysis relies on clever observations to optimize the algorithm.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 general plug n chug formula for recurrence relations as well</a:t>
            </a:r>
          </a:p>
          <a:p>
            <a:pPr lvl="1"/>
            <a:r>
              <a:rPr lang="en-US" dirty="0" smtClean="0"/>
              <a:t>Good for checking your answers after using the iterative method (since you’ll have to use the iterative method on the exam)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If T(n) =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T(n/</a:t>
            </a:r>
            <a:r>
              <a:rPr lang="en-US" b="1" i="1" dirty="0" smtClean="0">
                <a:solidFill>
                  <a:srgbClr val="00B050"/>
                </a:solidFill>
              </a:rPr>
              <a:t>B</a:t>
            </a:r>
            <a:r>
              <a:rPr lang="en-US" b="1" dirty="0" smtClean="0"/>
              <a:t>) + 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), where </a:t>
            </a:r>
            <a:r>
              <a:rPr lang="en-US" b="1" i="1" dirty="0" err="1" smtClean="0">
                <a:solidFill>
                  <a:srgbClr val="00B050"/>
                </a:solidFill>
              </a:rPr>
              <a:t>A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 are constants: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Then T(n) = 			O(n </a:t>
            </a:r>
            <a:r>
              <a:rPr lang="en-US" b="1" baseline="30000" dirty="0" err="1" smtClean="0"/>
              <a:t>log</a:t>
            </a:r>
            <a:r>
              <a:rPr lang="en-US" b="1" i="1" baseline="16000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) 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&gt;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		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baseline="30000" dirty="0" smtClean="0"/>
              <a:t> </a:t>
            </a:r>
            <a:r>
              <a:rPr lang="en-US" b="1" dirty="0" smtClean="0"/>
              <a:t>log n)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=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		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 	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&lt;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Is the Big-O run-time.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b="1" dirty="0" smtClean="0"/>
              <a:t>T(n) =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T(n/</a:t>
            </a:r>
            <a:r>
              <a:rPr lang="en-US" b="1" i="1" dirty="0" smtClean="0">
                <a:solidFill>
                  <a:srgbClr val="00B050"/>
                </a:solidFill>
              </a:rPr>
              <a:t>B</a:t>
            </a:r>
            <a:r>
              <a:rPr lang="en-US" b="1" dirty="0" smtClean="0"/>
              <a:t>) + 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), where </a:t>
            </a:r>
            <a:r>
              <a:rPr lang="en-US" b="1" i="1" dirty="0" err="1" smtClean="0">
                <a:solidFill>
                  <a:srgbClr val="00B050"/>
                </a:solidFill>
              </a:rPr>
              <a:t>A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 are constants: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T(n) = 			O(n </a:t>
            </a:r>
            <a:r>
              <a:rPr lang="en-US" b="1" baseline="30000" dirty="0" err="1" smtClean="0"/>
              <a:t>log</a:t>
            </a:r>
            <a:r>
              <a:rPr lang="en-US" b="1" i="1" baseline="16000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) 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&gt;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baseline="30000" dirty="0" smtClean="0"/>
              <a:t> </a:t>
            </a:r>
            <a:r>
              <a:rPr lang="en-US" b="1" dirty="0" smtClean="0"/>
              <a:t>log n)	</a:t>
            </a:r>
            <a:r>
              <a:rPr lang="en-US" b="1" smtClean="0"/>
              <a:t>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=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 	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&lt;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US" b="1" i="1" baseline="30000" dirty="0" smtClean="0">
              <a:solidFill>
                <a:srgbClr val="00B050"/>
              </a:solidFill>
            </a:endParaRPr>
          </a:p>
          <a:p>
            <a:r>
              <a:rPr lang="en-US" b="1" u="sng" dirty="0" smtClean="0"/>
              <a:t>Some examples:</a:t>
            </a:r>
          </a:p>
          <a:p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Recurrence Rel.</a:t>
            </a:r>
            <a:r>
              <a:rPr lang="en-US" b="1" dirty="0" smtClean="0"/>
              <a:t>					</a:t>
            </a:r>
            <a:r>
              <a:rPr lang="en-US" b="1" u="sng" dirty="0" smtClean="0"/>
              <a:t>Case</a:t>
            </a:r>
            <a:r>
              <a:rPr lang="en-US" b="1" dirty="0" smtClean="0"/>
              <a:t>			</a:t>
            </a:r>
            <a:r>
              <a:rPr lang="en-US" b="1" u="sng" dirty="0" smtClean="0"/>
              <a:t>Answer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3T(n/2) + O(n</a:t>
            </a:r>
            <a:r>
              <a:rPr lang="en-US" baseline="30000" dirty="0" smtClean="0"/>
              <a:t>2</a:t>
            </a:r>
            <a:r>
              <a:rPr lang="en-US" dirty="0" smtClean="0"/>
              <a:t>)			3			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4T(n/2) + O(n</a:t>
            </a:r>
            <a:r>
              <a:rPr lang="en-US" baseline="30000" dirty="0" smtClean="0"/>
              <a:t>2</a:t>
            </a:r>
            <a:r>
              <a:rPr lang="en-US" dirty="0" smtClean="0"/>
              <a:t>)			2				O(n</a:t>
            </a:r>
            <a:r>
              <a:rPr lang="en-US" baseline="30000" dirty="0" smtClean="0"/>
              <a:t>2</a:t>
            </a:r>
            <a:r>
              <a:rPr lang="en-US" dirty="0" smtClean="0"/>
              <a:t>log n)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9T(n/2) + O(n</a:t>
            </a:r>
            <a:r>
              <a:rPr lang="en-US" baseline="30000" dirty="0" smtClean="0"/>
              <a:t>3</a:t>
            </a:r>
            <a:r>
              <a:rPr lang="en-US" dirty="0" smtClean="0"/>
              <a:t>)			1				O(n^(log</a:t>
            </a:r>
            <a:r>
              <a:rPr lang="en-US" baseline="-25000" dirty="0" smtClean="0"/>
              <a:t>2</a:t>
            </a:r>
            <a:r>
              <a:rPr lang="en-US" dirty="0" smtClean="0"/>
              <a:t>9))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6T(n/3) + O(n</a:t>
            </a:r>
            <a:r>
              <a:rPr lang="en-US" baseline="30000" dirty="0" smtClean="0"/>
              <a:t>2</a:t>
            </a:r>
            <a:r>
              <a:rPr lang="en-US" dirty="0" smtClean="0"/>
              <a:t>)			3			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5T(n/5) + O(n)			2				O(</a:t>
            </a:r>
            <a:r>
              <a:rPr lang="en-US" dirty="0" err="1" smtClean="0"/>
              <a:t>nlog</a:t>
            </a:r>
            <a:r>
              <a:rPr lang="en-US" dirty="0" smtClean="0"/>
              <a:t> n)</a:t>
            </a:r>
            <a:endParaRPr lang="en-US" sz="2400" dirty="0" smtClean="0"/>
          </a:p>
          <a:p>
            <a:pPr lvl="1">
              <a:buNone/>
            </a:pP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4495800"/>
            <a:ext cx="5334000" cy="2362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4953000"/>
            <a:ext cx="5334000" cy="190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5410200"/>
            <a:ext cx="5334000" cy="144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5791200"/>
            <a:ext cx="53340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6172200"/>
            <a:ext cx="53340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we are going to use Recurrence Relations for in this class is to solve for the run-time of a recursive algorithm.</a:t>
            </a:r>
          </a:p>
          <a:p>
            <a:pPr lvl="1"/>
            <a:r>
              <a:rPr lang="en-US" dirty="0" smtClean="0"/>
              <a:t>Notice we haven’t looked at the run-time of any recursive algorithms yet,</a:t>
            </a:r>
          </a:p>
          <a:p>
            <a:pPr lvl="1"/>
            <a:r>
              <a:rPr lang="en-US" dirty="0" smtClean="0"/>
              <a:t>We have only analyzed iterative algorithms, </a:t>
            </a:r>
          </a:p>
          <a:p>
            <a:pPr lvl="2"/>
            <a:r>
              <a:rPr lang="en-US" dirty="0" smtClean="0"/>
              <a:t>Where we can either approximate the runtime just by looking at it, </a:t>
            </a:r>
          </a:p>
          <a:p>
            <a:pPr lvl="2"/>
            <a:r>
              <a:rPr lang="en-US" dirty="0" smtClean="0"/>
              <a:t>or by using summations as a tool to solve for the run-time.</a:t>
            </a:r>
          </a:p>
          <a:p>
            <a:pPr lvl="1"/>
            <a:r>
              <a:rPr lang="en-US" dirty="0" smtClean="0"/>
              <a:t>Recurrence relations will be the mathematical tool that allows us to analyze recursive algorithms.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</a:p>
          <a:p>
            <a:pPr lvl="1"/>
            <a:r>
              <a:rPr lang="en-US" dirty="0" smtClean="0"/>
              <a:t>A problem-solving strategy that solves large problems by reducing them to smaller problems of the same form.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An example is the recursive algorithm for finding the factorial of an input number n.</a:t>
            </a:r>
          </a:p>
          <a:p>
            <a:pPr lvl="1"/>
            <a:r>
              <a:rPr lang="en-US" dirty="0" smtClean="0"/>
              <a:t>Where 4! </a:t>
            </a:r>
          </a:p>
          <a:p>
            <a:pPr lvl="2"/>
            <a:r>
              <a:rPr lang="en-US" dirty="0" smtClean="0"/>
              <a:t>= 4*3*2*1 = 24</a:t>
            </a:r>
          </a:p>
          <a:p>
            <a:pPr lvl="1"/>
            <a:r>
              <a:rPr lang="en-US" dirty="0" smtClean="0"/>
              <a:t>Note that each factorial is related to the factorial of the next smaller integer:</a:t>
            </a:r>
          </a:p>
          <a:p>
            <a:pPr lvl="2"/>
            <a:r>
              <a:rPr lang="en-US" dirty="0" smtClean="0"/>
              <a:t>n! = n * (n-1)!</a:t>
            </a:r>
          </a:p>
          <a:p>
            <a:pPr lvl="2"/>
            <a:r>
              <a:rPr lang="en-US" dirty="0" smtClean="0"/>
              <a:t>So, 4! = 4 * (3-1)! = 4 * 3!</a:t>
            </a:r>
          </a:p>
          <a:p>
            <a:pPr lvl="2"/>
            <a:r>
              <a:rPr lang="en-US" dirty="0" smtClean="0"/>
              <a:t>We stop at 1! = 1</a:t>
            </a:r>
          </a:p>
          <a:p>
            <a:pPr lvl="1"/>
            <a:r>
              <a:rPr lang="en-US" dirty="0" smtClean="0"/>
              <a:t>In mathematics, we would define:</a:t>
            </a:r>
          </a:p>
          <a:p>
            <a:pPr lvl="2"/>
            <a:r>
              <a:rPr lang="en-US" dirty="0" smtClean="0"/>
              <a:t>n! = n * (n-1)!		if n &gt; 1</a:t>
            </a:r>
          </a:p>
          <a:p>
            <a:pPr lvl="2"/>
            <a:r>
              <a:rPr lang="en-US" dirty="0" smtClean="0"/>
              <a:t>n! = 1				if n 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8288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The recursive algorithm for finding the factorial of an input number n.</a:t>
            </a:r>
          </a:p>
          <a:p>
            <a:pPr lvl="1"/>
            <a:r>
              <a:rPr lang="en-US" dirty="0" smtClean="0"/>
              <a:t>Where 4! </a:t>
            </a:r>
          </a:p>
          <a:p>
            <a:pPr lvl="2"/>
            <a:r>
              <a:rPr lang="en-US" dirty="0" smtClean="0"/>
              <a:t>= 4*3*2*1 = 24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1785" y="1676400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638800"/>
            <a:ext cx="145475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factorial(4) 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5638800"/>
            <a:ext cx="248715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4 * factorial(3);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5105400"/>
            <a:ext cx="248715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3 * factorial(2);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105400"/>
            <a:ext cx="145475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factorial(3) 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4572000"/>
            <a:ext cx="248715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2 * factorial(1);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4572000"/>
            <a:ext cx="145475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factorial(2) :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 rot="10800000" flipV="1">
            <a:off x="5410200" y="4114800"/>
            <a:ext cx="381000" cy="1828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3200400" y="6153090"/>
            <a:ext cx="108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Stack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4314" y="4572000"/>
            <a:ext cx="1139886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 * 1 = 2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086290"/>
            <a:ext cx="114300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 * 2 = 6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1199" y="5619690"/>
            <a:ext cx="1230923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 * 6 = 24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1" y="4095690"/>
            <a:ext cx="144780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factorial(1) :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4095690"/>
            <a:ext cx="110004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1;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038600"/>
            <a:ext cx="362896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14400" y="6172200"/>
            <a:ext cx="6477000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Let’s determine the run-time of factorial,</a:t>
            </a:r>
          </a:p>
          <a:p>
            <a:pPr lvl="1"/>
            <a:r>
              <a:rPr lang="en-US" dirty="0" smtClean="0"/>
              <a:t>Using Recurrence Relations</a:t>
            </a:r>
          </a:p>
          <a:p>
            <a:r>
              <a:rPr lang="en-US" dirty="0" smtClean="0"/>
              <a:t>We can see that the total number of operations to execute factorial for input size 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sum of the 2 operations (the ‘*’ and the ‘-’)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Plus the number of operations needed to execute the function for n-1.</a:t>
            </a:r>
          </a:p>
          <a:p>
            <a:pPr marL="971550" lvl="1" indent="-514350"/>
            <a:r>
              <a:rPr lang="en-US" dirty="0" smtClean="0"/>
              <a:t>OR if it’s the base case just one operation to return.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419600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3505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define T(n) as the number of operations executed in the algorithm for input size n.</a:t>
            </a:r>
          </a:p>
          <a:p>
            <a:pPr lvl="1"/>
            <a:r>
              <a:rPr lang="en-US" dirty="0" smtClean="0"/>
              <a:t>So T(n) can be expressed as the sum of:</a:t>
            </a:r>
          </a:p>
          <a:p>
            <a:pPr lvl="2"/>
            <a:r>
              <a:rPr lang="en-US" dirty="0" smtClean="0"/>
              <a:t>T(n-1)</a:t>
            </a:r>
          </a:p>
          <a:p>
            <a:pPr lvl="2"/>
            <a:r>
              <a:rPr lang="en-US" dirty="0" smtClean="0"/>
              <a:t>plus the 2 arithmetic operations</a:t>
            </a:r>
          </a:p>
          <a:p>
            <a:pPr lvl="1"/>
            <a:r>
              <a:rPr lang="en-US" dirty="0" smtClean="0"/>
              <a:t>This gives us the following Recurrence Relation:</a:t>
            </a:r>
          </a:p>
          <a:p>
            <a:pPr lvl="2"/>
            <a:r>
              <a:rPr lang="en-US" dirty="0" smtClean="0"/>
              <a:t>T(n) = T(n-1) + 2</a:t>
            </a:r>
          </a:p>
          <a:p>
            <a:pPr lvl="2"/>
            <a:r>
              <a:rPr lang="en-US" dirty="0" smtClean="0"/>
              <a:t>T(1) =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648200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066800"/>
            <a:ext cx="9525000" cy="38099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So we’ve come up with a Recurrence Relation, that defines the number of operations in factorial:</a:t>
            </a:r>
          </a:p>
          <a:p>
            <a:pPr lvl="2"/>
            <a:r>
              <a:rPr lang="en-US" dirty="0" smtClean="0"/>
              <a:t>T(n) = T(n-1) + 2</a:t>
            </a:r>
          </a:p>
          <a:p>
            <a:pPr lvl="2"/>
            <a:r>
              <a:rPr lang="en-US" dirty="0" smtClean="0"/>
              <a:t>T(1) = 1</a:t>
            </a:r>
          </a:p>
          <a:p>
            <a:pPr lvl="1"/>
            <a:r>
              <a:rPr lang="en-US" dirty="0" smtClean="0"/>
              <a:t>BUT this isn’t in terms of n, it’s in terms of T(n-1),</a:t>
            </a:r>
          </a:p>
          <a:p>
            <a:pPr lvl="2"/>
            <a:r>
              <a:rPr lang="en-US" dirty="0" smtClean="0"/>
              <a:t>So what we want to do is remove all of the T(…)’s from the right side of the equation.</a:t>
            </a:r>
          </a:p>
          <a:p>
            <a:pPr lvl="2"/>
            <a:r>
              <a:rPr lang="en-US" dirty="0" smtClean="0"/>
              <a:t>This will give us the </a:t>
            </a:r>
            <a:r>
              <a:rPr lang="en-US" b="1" u="sng" dirty="0" smtClean="0">
                <a:solidFill>
                  <a:srgbClr val="7030A0"/>
                </a:solidFill>
              </a:rPr>
              <a:t>“closed form” </a:t>
            </a:r>
            <a:r>
              <a:rPr lang="en-US" dirty="0" smtClean="0"/>
              <a:t>and we will have solved for the number of operations in terms of n</a:t>
            </a:r>
          </a:p>
          <a:p>
            <a:pPr lvl="2"/>
            <a:r>
              <a:rPr lang="en-US" dirty="0" smtClean="0"/>
              <a:t>AND THEN, we can determine the Big-O Run-Time!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734342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12005</TotalTime>
  <Words>1568</Words>
  <Application>Microsoft Office PowerPoint</Application>
  <PresentationFormat>On-screen Show (4:3)</PresentationFormat>
  <Paragraphs>259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ucf_STRIPES_yellow</vt:lpstr>
      <vt:lpstr>Recurrence  Relations</vt:lpstr>
      <vt:lpstr>Recurrence Relation</vt:lpstr>
      <vt:lpstr>Recurrence Relations</vt:lpstr>
      <vt:lpstr>Recursion Review</vt:lpstr>
      <vt:lpstr>Recursion Review</vt:lpstr>
      <vt:lpstr>Recursion Review</vt:lpstr>
      <vt:lpstr>Recurrence Relations</vt:lpstr>
      <vt:lpstr>Recurrence Relations</vt:lpstr>
      <vt:lpstr>Recurrence Relations</vt:lpstr>
      <vt:lpstr>Recurrence Relations</vt:lpstr>
      <vt:lpstr>Slide 11</vt:lpstr>
      <vt:lpstr>Slide 12</vt:lpstr>
      <vt:lpstr>Towers of Hanoi</vt:lpstr>
      <vt:lpstr>Slide 14</vt:lpstr>
      <vt:lpstr>Slide 15</vt:lpstr>
      <vt:lpstr>Recursive Binary Search</vt:lpstr>
      <vt:lpstr>Slide 17</vt:lpstr>
      <vt:lpstr>Slide 18</vt:lpstr>
      <vt:lpstr>Exponentiation</vt:lpstr>
      <vt:lpstr>Slide 20</vt:lpstr>
      <vt:lpstr>Slide 21</vt:lpstr>
      <vt:lpstr>Fast Exponentiation</vt:lpstr>
      <vt:lpstr>Fast Exponentiation</vt:lpstr>
      <vt:lpstr>Slide 24</vt:lpstr>
      <vt:lpstr>Pitfalls of Big-O Notation</vt:lpstr>
      <vt:lpstr>Master Theorem</vt:lpstr>
      <vt:lpstr>Master Theorem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282</cp:revision>
  <dcterms:created xsi:type="dcterms:W3CDTF">2011-06-06T20:26:19Z</dcterms:created>
  <dcterms:modified xsi:type="dcterms:W3CDTF">2012-02-14T05:22:36Z</dcterms:modified>
</cp:coreProperties>
</file>