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358" r:id="rId3"/>
    <p:sldId id="359" r:id="rId4"/>
    <p:sldId id="360" r:id="rId5"/>
    <p:sldId id="375" r:id="rId6"/>
    <p:sldId id="377" r:id="rId7"/>
    <p:sldId id="378" r:id="rId8"/>
    <p:sldId id="379" r:id="rId9"/>
    <p:sldId id="401" r:id="rId10"/>
    <p:sldId id="400" r:id="rId11"/>
    <p:sldId id="402" r:id="rId12"/>
    <p:sldId id="376" r:id="rId13"/>
    <p:sldId id="381" r:id="rId14"/>
    <p:sldId id="383" r:id="rId15"/>
    <p:sldId id="384" r:id="rId16"/>
    <p:sldId id="388" r:id="rId17"/>
    <p:sldId id="385" r:id="rId18"/>
    <p:sldId id="389" r:id="rId19"/>
    <p:sldId id="390" r:id="rId20"/>
    <p:sldId id="391" r:id="rId21"/>
    <p:sldId id="392" r:id="rId22"/>
    <p:sldId id="393" r:id="rId23"/>
    <p:sldId id="394" r:id="rId24"/>
    <p:sldId id="396" r:id="rId25"/>
    <p:sldId id="395" r:id="rId26"/>
    <p:sldId id="397" r:id="rId27"/>
    <p:sldId id="408" r:id="rId28"/>
    <p:sldId id="398" r:id="rId29"/>
    <p:sldId id="409" r:id="rId30"/>
    <p:sldId id="410" r:id="rId31"/>
    <p:sldId id="399" r:id="rId32"/>
    <p:sldId id="403" r:id="rId33"/>
    <p:sldId id="406" r:id="rId34"/>
    <p:sldId id="407" r:id="rId35"/>
    <p:sldId id="411" r:id="rId36"/>
    <p:sldId id="41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FF9933"/>
    <a:srgbClr val="00589A"/>
    <a:srgbClr val="E62D08"/>
    <a:srgbClr val="E44D0A"/>
    <a:srgbClr val="FFB66D"/>
    <a:srgbClr val="FFFFDD"/>
    <a:srgbClr val="FFFF79"/>
    <a:srgbClr val="2C778C"/>
    <a:srgbClr val="FFFFB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70" d="100"/>
          <a:sy n="70" d="100"/>
        </p:scale>
        <p:origin x="-69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Linked List Operations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3/4)  </a:t>
            </a:r>
            <a:r>
              <a:rPr lang="en-US" dirty="0" smtClean="0"/>
              <a:t>Insert the element in the middle or end of our list.</a:t>
            </a:r>
          </a:p>
          <a:p>
            <a:pPr marL="1314450" lvl="2" indent="-514350"/>
            <a:r>
              <a:rPr lang="en-US" dirty="0" smtClean="0"/>
              <a:t>In this case we need to traverse the list while our element is less than the </a:t>
            </a:r>
            <a:r>
              <a:rPr lang="en-US" dirty="0" err="1" smtClean="0"/>
              <a:t>curr</a:t>
            </a:r>
            <a:r>
              <a:rPr lang="en-US" dirty="0" smtClean="0"/>
              <a:t> element.</a:t>
            </a:r>
          </a:p>
          <a:p>
            <a:pPr marL="1314450" lvl="2" indent="-514350"/>
            <a:r>
              <a:rPr lang="en-US" dirty="0" smtClean="0"/>
              <a:t>Then we add the element after the </a:t>
            </a:r>
            <a:r>
              <a:rPr lang="en-US" dirty="0" err="1" smtClean="0"/>
              <a:t>curr</a:t>
            </a:r>
            <a:r>
              <a:rPr lang="en-US" dirty="0" smtClean="0"/>
              <a:t> and before 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687" y="4643735"/>
            <a:ext cx="1289113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610511" y="4836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29000" y="4653915"/>
            <a:ext cx="12372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854878" y="484664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83571" y="4648200"/>
            <a:ext cx="11430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2264571" y="4838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2791" y="4572000"/>
            <a:ext cx="27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941" y="4572000"/>
            <a:ext cx="22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99422" y="4582180"/>
            <a:ext cx="24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4876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7000" y="4837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81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rot="16200000" flipH="1">
            <a:off x="243765" y="4510965"/>
            <a:ext cx="381000" cy="458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60793" y="4653916"/>
            <a:ext cx="1447800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  <a:endCxn id="18" idx="2"/>
          </p:cNvCxnSpPr>
          <p:nvPr/>
        </p:nvCxnSpPr>
        <p:spPr>
          <a:xfrm rot="16200000" flipH="1">
            <a:off x="7591960" y="4846648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10027" y="4582180"/>
            <a:ext cx="28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2793" y="4648200"/>
            <a:ext cx="78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NULL</a:t>
            </a:r>
            <a:endParaRPr lang="en-US" sz="2000" b="1" dirty="0"/>
          </a:p>
        </p:txBody>
      </p:sp>
      <p:cxnSp>
        <p:nvCxnSpPr>
          <p:cNvPr id="22" name="Straight Arrow Connector 21"/>
          <p:cNvCxnSpPr>
            <a:endCxn id="30" idx="0"/>
          </p:cNvCxnSpPr>
          <p:nvPr/>
        </p:nvCxnSpPr>
        <p:spPr>
          <a:xfrm rot="16200000" flipH="1">
            <a:off x="3798986" y="5305307"/>
            <a:ext cx="1335108" cy="39867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97551" y="6205836"/>
            <a:ext cx="1676400" cy="3899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NULL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5" idx="0"/>
            <a:endCxn id="25" idx="2"/>
          </p:cNvCxnSpPr>
          <p:nvPr/>
        </p:nvCxnSpPr>
        <p:spPr>
          <a:xfrm rot="16200000" flipH="1">
            <a:off x="4940786" y="6400801"/>
            <a:ext cx="389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27247" y="6172200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27247" y="6172200"/>
            <a:ext cx="85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temp</a:t>
            </a:r>
            <a:endParaRPr lang="en-US" sz="2400" b="1" dirty="0"/>
          </a:p>
        </p:txBody>
      </p:sp>
      <p:cxnSp>
        <p:nvCxnSpPr>
          <p:cNvPr id="29" name="Straight Arrow Connector 28"/>
          <p:cNvCxnSpPr>
            <a:stCxn id="28" idx="3"/>
            <a:endCxn id="25" idx="1"/>
          </p:cNvCxnSpPr>
          <p:nvPr/>
        </p:nvCxnSpPr>
        <p:spPr>
          <a:xfrm flipV="1">
            <a:off x="3886200" y="6400801"/>
            <a:ext cx="411351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6172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44780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3881735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rot="16200000" flipH="1">
            <a:off x="2536206" y="3603006"/>
            <a:ext cx="381000" cy="18617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05600" y="3733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3733800"/>
            <a:ext cx="75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save</a:t>
            </a:r>
            <a:endParaRPr lang="en-US" sz="2400" b="1" dirty="0"/>
          </a:p>
        </p:txBody>
      </p:sp>
      <p:cxnSp>
        <p:nvCxnSpPr>
          <p:cNvPr id="37" name="Straight Arrow Connector 36"/>
          <p:cNvCxnSpPr>
            <a:stCxn id="44" idx="2"/>
          </p:cNvCxnSpPr>
          <p:nvPr/>
        </p:nvCxnSpPr>
        <p:spPr>
          <a:xfrm rot="16200000" flipH="1">
            <a:off x="6934558" y="4343757"/>
            <a:ext cx="528935" cy="23234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81600" y="6248400"/>
            <a:ext cx="762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 flipV="1">
            <a:off x="5943600" y="5105400"/>
            <a:ext cx="12954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3/4)  </a:t>
            </a:r>
            <a:r>
              <a:rPr lang="en-US" dirty="0" smtClean="0"/>
              <a:t>Insert the element in the middle or end of our list.</a:t>
            </a:r>
          </a:p>
          <a:p>
            <a:pPr marL="1314450" lvl="2" indent="-514350"/>
            <a:r>
              <a:rPr lang="en-US" dirty="0" smtClean="0"/>
              <a:t>In this case we need to traverse the list while our element is less than the </a:t>
            </a:r>
            <a:r>
              <a:rPr lang="en-US" dirty="0" err="1" smtClean="0"/>
              <a:t>curr</a:t>
            </a:r>
            <a:r>
              <a:rPr lang="en-US" dirty="0" smtClean="0"/>
              <a:t> element.</a:t>
            </a:r>
          </a:p>
          <a:p>
            <a:pPr marL="1314450" lvl="2" indent="-514350"/>
            <a:r>
              <a:rPr lang="en-US" dirty="0" smtClean="0"/>
              <a:t>Then we add the element after the </a:t>
            </a:r>
            <a:r>
              <a:rPr lang="en-US" dirty="0" err="1" smtClean="0"/>
              <a:t>curr</a:t>
            </a:r>
            <a:r>
              <a:rPr lang="en-US" dirty="0" smtClean="0"/>
              <a:t> and before 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687" y="4643735"/>
            <a:ext cx="1289113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610511" y="4836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29000" y="4653915"/>
            <a:ext cx="12372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854878" y="484664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83571" y="4648200"/>
            <a:ext cx="11430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2264571" y="4838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2791" y="4572000"/>
            <a:ext cx="27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941" y="4572000"/>
            <a:ext cx="22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99422" y="4582180"/>
            <a:ext cx="24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4876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7000" y="4837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81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rot="16200000" flipH="1">
            <a:off x="243765" y="4510965"/>
            <a:ext cx="381000" cy="458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60793" y="4653916"/>
            <a:ext cx="1447800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  <a:endCxn id="18" idx="2"/>
          </p:cNvCxnSpPr>
          <p:nvPr/>
        </p:nvCxnSpPr>
        <p:spPr>
          <a:xfrm rot="16200000" flipH="1">
            <a:off x="7591960" y="4846648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10027" y="4582180"/>
            <a:ext cx="28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2793" y="4648200"/>
            <a:ext cx="78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NULL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4953000" y="4648200"/>
            <a:ext cx="1676400" cy="3899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5" idx="0"/>
            <a:endCxn id="25" idx="2"/>
          </p:cNvCxnSpPr>
          <p:nvPr/>
        </p:nvCxnSpPr>
        <p:spPr>
          <a:xfrm rot="16200000" flipH="1">
            <a:off x="5596235" y="4843165"/>
            <a:ext cx="389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5" idx="1"/>
          </p:cNvCxnSpPr>
          <p:nvPr/>
        </p:nvCxnSpPr>
        <p:spPr>
          <a:xfrm>
            <a:off x="4495800" y="4800600"/>
            <a:ext cx="457200" cy="42565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51249" y="46145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cxnSp>
        <p:nvCxnSpPr>
          <p:cNvPr id="40" name="Straight Arrow Connector 39"/>
          <p:cNvCxnSpPr>
            <a:endCxn id="18" idx="1"/>
          </p:cNvCxnSpPr>
          <p:nvPr/>
        </p:nvCxnSpPr>
        <p:spPr>
          <a:xfrm>
            <a:off x="6599049" y="4843164"/>
            <a:ext cx="461744" cy="3485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48320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Create the new node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1: Inserting into an empty list. 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2: Element is &lt; the front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3/4: Insert element in the middle/end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to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node *temp = (node*)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(node));  	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temp-&gt;data = num;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temp-&gt;next = NULL;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1: Inserting into an empty list.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2: Element is &lt; the front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3/4: Insert element in the middle/end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to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8477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node *temp = (node*)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(node));  	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temp-&gt;data = num;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temp-&gt;next = NULL;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if (front == NULL)    return temp;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2: Element is &lt; the front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3/4: Insert element in the middle/end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to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node *temp = (node*)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(node));  	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temp-&gt;data = num;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temp-&gt;next = NULL;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if (front == NULL)    return temp;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 Element is &lt; the front</a:t>
            </a:r>
          </a:p>
          <a:p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if (num &lt; front-&gt;data) {    </a:t>
            </a:r>
          </a:p>
          <a:p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	temp-&gt;next = front;    </a:t>
            </a:r>
          </a:p>
          <a:p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	return temp;  </a:t>
            </a:r>
          </a:p>
          <a:p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3/4: Insert element in the middle/end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to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 Element is &lt; the front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Case 3/4: Insert element in the middle/end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to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8477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Case 3/4: Insert element in the middle/end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to insert temp.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node *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 != NULL &amp;&amp;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-&gt;data &lt; temp-&gt;data)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Save the node to temp should point to.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 Element is &lt; the front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Case 3/4: Insert element in the middle/end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to insert temp.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node *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 != NULL &amp;&amp;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-&gt;data &lt; temp-&gt;data)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// Save the node to temp should point to.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node *save = </a:t>
            </a:r>
            <a:r>
              <a:rPr lang="en-US" sz="22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-&gt;next;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Insert temp.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 Element is &lt; the front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Case 3/4: Insert element in the middle/end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to insert temp.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node *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 != NULL &amp;&amp;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-&gt;data &lt; temp-&gt;data)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// Save the node to temp should point to.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node *save = </a:t>
            </a:r>
            <a:r>
              <a:rPr lang="en-US" sz="22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-&gt;next;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Insert temp.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-&gt;next = temp;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temp-&gt;next = save;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  </a:t>
            </a:r>
          </a:p>
          <a:p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several basic operations that need to be performed on linked lists: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Adding a node.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Deleting a node.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Searching for a node.</a:t>
            </a:r>
          </a:p>
          <a:p>
            <a:pPr marL="971550" lvl="1" indent="-514350"/>
            <a:r>
              <a:rPr lang="en-US" dirty="0" smtClean="0"/>
              <a:t>We will build functions to perform these operations.</a:t>
            </a:r>
          </a:p>
          <a:p>
            <a:pPr marL="571500" indent="-514350"/>
            <a:r>
              <a:rPr lang="en-US" dirty="0" smtClean="0"/>
              <a:t>There are of course many other operations you could do:</a:t>
            </a:r>
          </a:p>
          <a:p>
            <a:pPr marL="971550" lvl="1" indent="-514350"/>
            <a:r>
              <a:rPr lang="en-US" dirty="0" smtClean="0"/>
              <a:t>Counting nodes, modifying nodes, reversing the list, and more.</a:t>
            </a:r>
          </a:p>
          <a:p>
            <a:pPr marL="971550" lvl="1" indent="-514350"/>
            <a:r>
              <a:rPr lang="en-US" dirty="0" smtClean="0"/>
              <a:t>We can also build functions for these.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InsertInorder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the new node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1: Inserting into an empty list.  </a:t>
            </a:r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Case 2: Element is &lt; the front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Case 3/4: Insert element in the middle/end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Use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to traverse to the right spot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// to insert temp.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node *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 != NULL &amp;&amp;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-&gt;data &lt; temp-&gt;data) </a:t>
            </a:r>
          </a:p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// Save the node to temp should point to.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node *save = </a:t>
            </a:r>
            <a:r>
              <a:rPr lang="en-US" sz="22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-&gt;next;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Insert temp.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-&gt;next = temp;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temp-&gt;next = save;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Return a pointer to the front of the list.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head;  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Approach: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Search for the node you want to delete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found, delete the node from the list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To delete, you must make sure:</a:t>
            </a:r>
          </a:p>
          <a:p>
            <a:pPr marL="1371600" lvl="2" indent="-514350"/>
            <a:r>
              <a:rPr lang="en-US" dirty="0" smtClean="0"/>
              <a:t>The </a:t>
            </a:r>
            <a:r>
              <a:rPr lang="en-US" b="1" u="sng" dirty="0" smtClean="0"/>
              <a:t>predecessor</a:t>
            </a:r>
            <a:r>
              <a:rPr lang="en-US" dirty="0" smtClean="0"/>
              <a:t> of the deleted node points to the deleted node’s </a:t>
            </a:r>
            <a:r>
              <a:rPr lang="en-US" b="1" u="sng" dirty="0" smtClean="0"/>
              <a:t>successor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Finally, free the node</a:t>
            </a:r>
          </a:p>
          <a:p>
            <a:pPr marL="1371600" lvl="2" indent="-514350"/>
            <a:r>
              <a:rPr lang="en-US" dirty="0" smtClean="0"/>
              <a:t>e.g. the node is physically removed from the heap memory.</a:t>
            </a:r>
          </a:p>
          <a:p>
            <a:pPr marL="1371600" lvl="2" indent="-514350"/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cases we need to deal with: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Delete the 1</a:t>
            </a:r>
            <a:r>
              <a:rPr lang="en-US" baseline="30000" dirty="0" smtClean="0"/>
              <a:t>st</a:t>
            </a:r>
            <a:r>
              <a:rPr lang="en-US" dirty="0" smtClean="0"/>
              <a:t> node of a list.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Delete any middle node of a list (not the first or the last)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Delete the last node of the list.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We delete the ONLY node in the list.</a:t>
            </a:r>
          </a:p>
          <a:p>
            <a:pPr marL="1371600" lvl="2" indent="-514350"/>
            <a:r>
              <a:rPr lang="en-US" dirty="0" smtClean="0"/>
              <a:t>The resulting list is then empty.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Case 1)  Delete the 1</a:t>
            </a:r>
            <a:r>
              <a:rPr lang="en-US" baseline="30000" dirty="0" smtClean="0"/>
              <a:t>st</a:t>
            </a:r>
            <a:r>
              <a:rPr lang="en-US" dirty="0" smtClean="0"/>
              <a:t>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7887" y="38055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2050650" y="39982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01778" y="38055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732456" y="39982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38100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381500" y="40005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1991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38879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44085" y="38201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56166" y="38533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40829" y="40386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39778" y="4075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28194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28194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rot="16200000" flipH="1">
            <a:off x="855598" y="3293997"/>
            <a:ext cx="528935" cy="5030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16200000">
            <a:off x="2171700" y="2781300"/>
            <a:ext cx="342900" cy="133350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2514600"/>
            <a:ext cx="2159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Want to delete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node: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77978" y="58629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4" idx="0"/>
            <a:endCxn id="24" idx="2"/>
          </p:cNvCxnSpPr>
          <p:nvPr/>
        </p:nvCxnSpPr>
        <p:spPr>
          <a:xfrm rot="16200000" flipH="1">
            <a:off x="6808656" y="60556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33800" y="58674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6" idx="0"/>
            <a:endCxn id="26" idx="2"/>
          </p:cNvCxnSpPr>
          <p:nvPr/>
        </p:nvCxnSpPr>
        <p:spPr>
          <a:xfrm rot="16200000" flipH="1">
            <a:off x="4457700" y="60579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15079" y="5791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20285" y="58775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32366" y="59107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315978" y="61324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" y="4876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8768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rot="16200000" flipH="1">
            <a:off x="2074798" y="4208397"/>
            <a:ext cx="528935" cy="27890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33600" y="5029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Resulting List: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9" grpId="0"/>
      <p:bldP spid="30" grpId="0"/>
      <p:bldP spid="31" grpId="0"/>
      <p:bldP spid="34" grpId="0" animBg="1"/>
      <p:bldP spid="35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dirty="0" smtClean="0"/>
              <a:t>Case 1)  Delete the 1</a:t>
            </a:r>
            <a:r>
              <a:rPr lang="en-US" baseline="30000" dirty="0" smtClean="0"/>
              <a:t>st</a:t>
            </a:r>
            <a:r>
              <a:rPr lang="en-US" dirty="0" smtClean="0"/>
              <a:t>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7887" y="25863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2050650" y="27790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01778" y="25863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732456" y="27790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25908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381500" y="27813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1991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38879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44085" y="26009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56166" y="26341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40829" y="28194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39778" y="28558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1000" y="19812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1976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914775" y="2315956"/>
            <a:ext cx="340668" cy="5855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16200000">
            <a:off x="2171700" y="1600200"/>
            <a:ext cx="342900" cy="133350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1371600"/>
            <a:ext cx="2159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Want to delete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node: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77978" y="62439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4" idx="0"/>
            <a:endCxn id="24" idx="2"/>
          </p:cNvCxnSpPr>
          <p:nvPr/>
        </p:nvCxnSpPr>
        <p:spPr>
          <a:xfrm rot="16200000" flipH="1">
            <a:off x="6808656" y="64366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33800" y="62484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6" idx="0"/>
            <a:endCxn id="26" idx="2"/>
          </p:cNvCxnSpPr>
          <p:nvPr/>
        </p:nvCxnSpPr>
        <p:spPr>
          <a:xfrm rot="16200000" flipH="1">
            <a:off x="4457700" y="64389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15079" y="6172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20285" y="62585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32366" y="62917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315978" y="65134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" y="6167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6167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36" name="Straight Arrow Connector 35"/>
          <p:cNvCxnSpPr>
            <a:endCxn id="26" idx="1"/>
          </p:cNvCxnSpPr>
          <p:nvPr/>
        </p:nvCxnSpPr>
        <p:spPr>
          <a:xfrm>
            <a:off x="1219200" y="6400800"/>
            <a:ext cx="25146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-762000" y="5715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Resulting List: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77887" y="44151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7" idx="0"/>
            <a:endCxn id="37" idx="2"/>
          </p:cNvCxnSpPr>
          <p:nvPr/>
        </p:nvCxnSpPr>
        <p:spPr>
          <a:xfrm rot="16200000" flipH="1">
            <a:off x="2050650" y="46078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01778" y="44151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0" idx="0"/>
            <a:endCxn id="40" idx="2"/>
          </p:cNvCxnSpPr>
          <p:nvPr/>
        </p:nvCxnSpPr>
        <p:spPr>
          <a:xfrm rot="16200000" flipH="1">
            <a:off x="6732456" y="46078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657600" y="44196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42" idx="0"/>
            <a:endCxn id="42" idx="2"/>
          </p:cNvCxnSpPr>
          <p:nvPr/>
        </p:nvCxnSpPr>
        <p:spPr>
          <a:xfrm rot="16200000" flipH="1">
            <a:off x="4381500" y="46101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21991" y="4343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38879" y="4343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244085" y="44297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956166" y="44629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840829" y="4648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239778" y="46846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04800" y="36576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4800" y="36576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51" idx="2"/>
            <a:endCxn id="37" idx="1"/>
          </p:cNvCxnSpPr>
          <p:nvPr/>
        </p:nvCxnSpPr>
        <p:spPr>
          <a:xfrm>
            <a:off x="716131" y="4119265"/>
            <a:ext cx="661756" cy="488603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447800" y="51054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71600" y="5105400"/>
            <a:ext cx="82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del</a:t>
            </a:r>
            <a:endParaRPr lang="en-US" sz="2400" b="1" dirty="0"/>
          </a:p>
        </p:txBody>
      </p:sp>
      <p:cxnSp>
        <p:nvCxnSpPr>
          <p:cNvPr id="57" name="Straight Arrow Connector 56"/>
          <p:cNvCxnSpPr>
            <a:stCxn id="56" idx="0"/>
          </p:cNvCxnSpPr>
          <p:nvPr/>
        </p:nvCxnSpPr>
        <p:spPr>
          <a:xfrm flipV="1">
            <a:off x="1782931" y="4724400"/>
            <a:ext cx="45869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10200" y="30480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*del = head;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2518" y="3352800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head = head-&gt;next;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free(del);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5" name="Straight Arrow Connector 64"/>
          <p:cNvCxnSpPr>
            <a:endCxn id="42" idx="1"/>
          </p:cNvCxnSpPr>
          <p:nvPr/>
        </p:nvCxnSpPr>
        <p:spPr>
          <a:xfrm>
            <a:off x="914400" y="3886200"/>
            <a:ext cx="2743200" cy="723900"/>
          </a:xfrm>
          <a:prstGeom prst="straightConnector1">
            <a:avLst/>
          </a:prstGeom>
          <a:ln w="38100">
            <a:solidFill>
              <a:srgbClr val="FF00FF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9" grpId="0"/>
      <p:bldP spid="30" grpId="0"/>
      <p:bldP spid="31" grpId="0"/>
      <p:bldP spid="34" grpId="0" animBg="1"/>
      <p:bldP spid="35" grpId="0"/>
      <p:bldP spid="38" grpId="0"/>
      <p:bldP spid="37" grpId="0" animBg="1"/>
      <p:bldP spid="40" grpId="0" animBg="1"/>
      <p:bldP spid="42" grpId="0" animBg="1"/>
      <p:bldP spid="44" grpId="0"/>
      <p:bldP spid="45" grpId="0"/>
      <p:bldP spid="46" grpId="0"/>
      <p:bldP spid="47" grpId="0"/>
      <p:bldP spid="50" grpId="0" animBg="1"/>
      <p:bldP spid="51" grpId="0"/>
      <p:bldP spid="55" grpId="0" animBg="1"/>
      <p:bldP spid="56" grpId="0"/>
      <p:bldP spid="60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Case 2)  Delete the middle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3087" y="33483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35410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96978" y="33483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427656" y="35410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33528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35433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3276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3276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9285" y="33629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1366" y="33961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36029" y="35814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34978" y="36178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28956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28956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31944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16200000">
            <a:off x="4076700" y="2324100"/>
            <a:ext cx="342900" cy="13335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2057400"/>
            <a:ext cx="2117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Want to delete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this node: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525963"/>
          </a:xfrm>
        </p:spPr>
        <p:txBody>
          <a:bodyPr/>
          <a:lstStyle/>
          <a:p>
            <a:r>
              <a:rPr lang="en-US" dirty="0" smtClean="0"/>
              <a:t>Case 2)  Delete the middle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3087" y="23577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2550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96978" y="23577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427656" y="2550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23622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2552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228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228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9285" y="23723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1366" y="24055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36029" y="2590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34978" y="26272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905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9050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22038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09800" y="1447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144780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22" idx="2"/>
            <a:endCxn id="4" idx="0"/>
          </p:cNvCxnSpPr>
          <p:nvPr/>
        </p:nvCxnSpPr>
        <p:spPr>
          <a:xfrm rot="5400000">
            <a:off x="2024063" y="1823986"/>
            <a:ext cx="448270" cy="61922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05200" y="1447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1447800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del</a:t>
            </a:r>
            <a:endParaRPr lang="en-US" sz="2400" b="1" dirty="0"/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 rot="16200000" flipH="1">
            <a:off x="3538285" y="2166684"/>
            <a:ext cx="528935" cy="1449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27792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Traverse the list until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!= NULL)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-&gt;next-&gt;data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node *del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free(del);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return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en-US" b="1" dirty="0" smtClean="0"/>
              <a:t>Case 2)  Delete the middle node of a list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73087" y="17481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19408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96978" y="17481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427656" y="19408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17526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19431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1676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1676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9285" y="17627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1366" y="17959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34978" y="20176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954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2954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15942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09800" y="8382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83820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22" idx="2"/>
            <a:endCxn id="4" idx="0"/>
          </p:cNvCxnSpPr>
          <p:nvPr/>
        </p:nvCxnSpPr>
        <p:spPr>
          <a:xfrm rot="5400000">
            <a:off x="2024063" y="1214386"/>
            <a:ext cx="448270" cy="61922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05200" y="2286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2286000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del</a:t>
            </a:r>
            <a:endParaRPr lang="en-US" sz="24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810000" y="2057400"/>
            <a:ext cx="3" cy="304803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27792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Traverse the list until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!= NULL)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-&gt;next-&gt;data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node *del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free(del);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return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634018" y="1198728"/>
            <a:ext cx="3275463" cy="630072"/>
          </a:xfrm>
          <a:custGeom>
            <a:avLst/>
            <a:gdLst>
              <a:gd name="connsiteX0" fmla="*/ 0 w 3275463"/>
              <a:gd name="connsiteY0" fmla="*/ 616424 h 630072"/>
              <a:gd name="connsiteX1" fmla="*/ 1555845 w 3275463"/>
              <a:gd name="connsiteY1" fmla="*/ 2275 h 630072"/>
              <a:gd name="connsiteX2" fmla="*/ 3275463 w 3275463"/>
              <a:gd name="connsiteY2" fmla="*/ 630072 h 63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5463" h="630072">
                <a:moveTo>
                  <a:pt x="0" y="616424"/>
                </a:moveTo>
                <a:cubicBezTo>
                  <a:pt x="504967" y="308212"/>
                  <a:pt x="1009935" y="0"/>
                  <a:pt x="1555845" y="2275"/>
                </a:cubicBezTo>
                <a:cubicBezTo>
                  <a:pt x="2101755" y="4550"/>
                  <a:pt x="3018430" y="514066"/>
                  <a:pt x="3275463" y="630072"/>
                </a:cubicBezTo>
              </a:path>
            </a:pathLst>
          </a:custGeom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525963"/>
          </a:xfrm>
        </p:spPr>
        <p:txBody>
          <a:bodyPr/>
          <a:lstStyle/>
          <a:p>
            <a:r>
              <a:rPr lang="en-US" dirty="0" smtClean="0"/>
              <a:t>Case 3)  Delete the last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3087" y="23577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2550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96978" y="23577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427656" y="2550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23622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2552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228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228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9285" y="23723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1366" y="24055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36029" y="2590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34978" y="26272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905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9050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22038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000" y="1447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144780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4252939" y="1618926"/>
            <a:ext cx="376535" cy="95761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27792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Traverse the list until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!= NULL)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-&gt;next-&gt;data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node *del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free(del);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return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ight Brace 31"/>
          <p:cNvSpPr/>
          <p:nvPr/>
        </p:nvSpPr>
        <p:spPr>
          <a:xfrm rot="16200000">
            <a:off x="6972300" y="1485900"/>
            <a:ext cx="342900" cy="13335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48400" y="1219200"/>
            <a:ext cx="2117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Want to delete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this node: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en-US" b="1" dirty="0" smtClean="0"/>
              <a:t>Case 3)  Delete the last node of a list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73087" y="16719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18646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96978" y="16719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6427656" y="18646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16764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18669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1600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1600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39285" y="16865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70305" y="1676400"/>
            <a:ext cx="84029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36029" y="1905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192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2192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15180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000" y="762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76200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4252939" y="933126"/>
            <a:ext cx="376535" cy="95761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27792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Traverse the list until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!= NULL)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-&gt;next-&gt;data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node *del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free(del);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return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926842" y="1273792"/>
            <a:ext cx="3070746" cy="473121"/>
          </a:xfrm>
          <a:custGeom>
            <a:avLst/>
            <a:gdLst>
              <a:gd name="connsiteX0" fmla="*/ 0 w 3070746"/>
              <a:gd name="connsiteY0" fmla="*/ 473121 h 473121"/>
              <a:gd name="connsiteX1" fmla="*/ 1637731 w 3070746"/>
              <a:gd name="connsiteY1" fmla="*/ 9098 h 473121"/>
              <a:gd name="connsiteX2" fmla="*/ 3070746 w 3070746"/>
              <a:gd name="connsiteY2" fmla="*/ 418530 h 4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0746" h="473121">
                <a:moveTo>
                  <a:pt x="0" y="473121"/>
                </a:moveTo>
                <a:cubicBezTo>
                  <a:pt x="562970" y="245658"/>
                  <a:pt x="1125940" y="18196"/>
                  <a:pt x="1637731" y="9098"/>
                </a:cubicBezTo>
                <a:cubicBezTo>
                  <a:pt x="2149522" y="0"/>
                  <a:pt x="2831910" y="341193"/>
                  <a:pt x="3070746" y="418530"/>
                </a:cubicBezTo>
              </a:path>
            </a:pathLst>
          </a:custGeom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91200" y="2286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1200" y="2286000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del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96000" y="2057400"/>
            <a:ext cx="3" cy="304803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1905000"/>
            <a:ext cx="6096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Functions that change the contents of lists (i.e. insertion and deletion) will return the head pointer.</a:t>
            </a:r>
          </a:p>
          <a:p>
            <a:pPr lvl="2"/>
            <a:r>
              <a:rPr lang="en-US" dirty="0" smtClean="0"/>
              <a:t>For, example:  head = </a:t>
            </a:r>
            <a:r>
              <a:rPr lang="en-US" dirty="0" err="1" smtClean="0"/>
              <a:t>insertNode</a:t>
            </a:r>
            <a:r>
              <a:rPr lang="en-US" dirty="0" smtClean="0"/>
              <a:t>(head, 12);</a:t>
            </a:r>
          </a:p>
          <a:p>
            <a:pPr lvl="2"/>
            <a:r>
              <a:rPr lang="en-US" dirty="0" smtClean="0"/>
              <a:t>Why must we return the head pointer?</a:t>
            </a:r>
          </a:p>
          <a:p>
            <a:pPr lvl="3"/>
            <a:r>
              <a:rPr lang="en-US" dirty="0" smtClean="0"/>
              <a:t>If the first node in the list has changed inside the </a:t>
            </a:r>
            <a:r>
              <a:rPr lang="en-US" dirty="0" err="1" smtClean="0"/>
              <a:t>insertNode</a:t>
            </a:r>
            <a:r>
              <a:rPr lang="en-US" dirty="0" smtClean="0"/>
              <a:t> function we need our head pointer to reflect these changes.</a:t>
            </a:r>
          </a:p>
          <a:p>
            <a:pPr lvl="3"/>
            <a:r>
              <a:rPr lang="en-US" dirty="0" smtClean="0"/>
              <a:t>If the head pointer doesn’t change within the function, then head is just reset to its original address.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en-US" b="1" dirty="0" smtClean="0"/>
              <a:t>Case 3)  Delete the last node of a list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73087" y="16719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1745850" y="18646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16764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4076700" y="18669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7191" y="1600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4079" y="1600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70305" y="1676400"/>
            <a:ext cx="84029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36029" y="1905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192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2192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726508" y="15180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572000" y="762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762000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4252939" y="933126"/>
            <a:ext cx="376535" cy="95761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277921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Traverse the list until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!= NULL)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-&gt;next-&gt;data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node *del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		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free(del);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return head;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926842" y="1273792"/>
            <a:ext cx="3070746" cy="473121"/>
          </a:xfrm>
          <a:custGeom>
            <a:avLst/>
            <a:gdLst>
              <a:gd name="connsiteX0" fmla="*/ 0 w 3070746"/>
              <a:gd name="connsiteY0" fmla="*/ 473121 h 473121"/>
              <a:gd name="connsiteX1" fmla="*/ 1637731 w 3070746"/>
              <a:gd name="connsiteY1" fmla="*/ 9098 h 473121"/>
              <a:gd name="connsiteX2" fmla="*/ 3070746 w 3070746"/>
              <a:gd name="connsiteY2" fmla="*/ 418530 h 4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0746" h="473121">
                <a:moveTo>
                  <a:pt x="0" y="473121"/>
                </a:moveTo>
                <a:cubicBezTo>
                  <a:pt x="562970" y="245658"/>
                  <a:pt x="1125940" y="18196"/>
                  <a:pt x="1637731" y="9098"/>
                </a:cubicBezTo>
                <a:cubicBezTo>
                  <a:pt x="2149522" y="0"/>
                  <a:pt x="2831910" y="341193"/>
                  <a:pt x="3070746" y="418530"/>
                </a:cubicBezTo>
              </a:path>
            </a:pathLst>
          </a:custGeom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Deleting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525963"/>
          </a:xfrm>
        </p:spPr>
        <p:txBody>
          <a:bodyPr/>
          <a:lstStyle/>
          <a:p>
            <a:r>
              <a:rPr lang="en-US" dirty="0" smtClean="0"/>
              <a:t>Case 4)  Delete the ONLY node of a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6687" y="27387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 smtClean="0">
                <a:solidFill>
                  <a:schemeClr val="tx1"/>
                </a:solidFill>
              </a:rPr>
              <a:t> 	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3879450" y="2931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50791" y="2667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2286000" y="22860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22860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7" idx="2"/>
            <a:endCxn id="4" idx="1"/>
          </p:cNvCxnSpPr>
          <p:nvPr/>
        </p:nvCxnSpPr>
        <p:spPr>
          <a:xfrm rot="16200000" flipH="1">
            <a:off x="2860108" y="2584888"/>
            <a:ext cx="183803" cy="509356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4114800"/>
            <a:ext cx="8229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We want to: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free(head);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But this will fit in with case #1;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ight Brace 31"/>
          <p:cNvSpPr/>
          <p:nvPr/>
        </p:nvSpPr>
        <p:spPr>
          <a:xfrm rot="16200000">
            <a:off x="3848100" y="1943100"/>
            <a:ext cx="342900" cy="13335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4200" y="1676400"/>
            <a:ext cx="2117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Want to delete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this node: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27432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delete(node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(head == NULL) return head;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Case 1/4: Delete 1</a:t>
            </a:r>
            <a:r>
              <a:rPr lang="en-US" sz="2200" b="1" baseline="30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node, or ONLY node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Case 2/3: Delete middle/last node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Loop until you find node to delete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We didn’t find it, so return original head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head;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61863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delete(node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(head == NULL) return head;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1/4: Delete 1</a:t>
            </a:r>
            <a:r>
              <a:rPr lang="en-US" sz="2200" b="1" baseline="30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node, or ONLY node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data == num) {    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   node *temp = 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-&gt;next;    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   free(</a:t>
            </a:r>
            <a:r>
              <a:rPr lang="en-US" sz="2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);    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   return temp;    </a:t>
            </a:r>
          </a:p>
          <a:p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}    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Case 2/3: Delete middle/last node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Loop until you find node to delete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We didn’t find it, so return original head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head;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delete(node *head,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(head == NULL) return head;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Case 1/4: Delete 1</a:t>
            </a:r>
            <a:r>
              <a:rPr lang="en-US" sz="2200" b="1" baseline="30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node, or ONLY node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…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Case 2/3: Delete middle/last node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// Loop until you find node to delete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&gt;next != NULL) {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if 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-&gt;next-&gt;data == num) {  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   node *del =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-&gt; next;  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&gt;next =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-&gt;next-&gt;next;        	      free(del);     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   return front;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}  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-&gt;next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// We didn’t find it, so return original head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head;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the Entire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= </a:t>
            </a:r>
            <a:r>
              <a:rPr lang="en-US" dirty="0" err="1" smtClean="0"/>
              <a:t>freeList</a:t>
            </a:r>
            <a:r>
              <a:rPr lang="en-US" dirty="0" smtClean="0"/>
              <a:t>(head);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node*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freeList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*head) {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node *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head;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node *temp =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free(temp);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NULL;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smtClean="0"/>
              <a:t>a recursive </a:t>
            </a:r>
            <a:r>
              <a:rPr lang="en-US" dirty="0" smtClean="0"/>
              <a:t>function that deletes every other node in the linked list pointed to by the input parameter </a:t>
            </a:r>
            <a:r>
              <a:rPr lang="en-US" i="1" dirty="0" smtClean="0"/>
              <a:t>head</a:t>
            </a:r>
            <a:r>
              <a:rPr lang="en-US" dirty="0" smtClean="0"/>
              <a:t>.  (Specifically, the 2</a:t>
            </a:r>
            <a:r>
              <a:rPr lang="en-US" baseline="30000" dirty="0" smtClean="0"/>
              <a:t>nd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etc. nodes are deleted)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62387"/>
            <a:ext cx="9144000" cy="280076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delEveryOther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(node* head){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Functions that do not change the contents of the list, return values according to their purpose.</a:t>
            </a:r>
          </a:p>
          <a:p>
            <a:pPr lvl="2"/>
            <a:r>
              <a:rPr lang="en-US" dirty="0" smtClean="0"/>
              <a:t>For example, if we want to search for a node and return 0 or 1 if it’s found.</a:t>
            </a:r>
          </a:p>
          <a:p>
            <a:pPr lvl="2"/>
            <a:r>
              <a:rPr lang="en-US" dirty="0" smtClean="0"/>
              <a:t>Or if we want to count the number of nodes in our list.</a:t>
            </a:r>
          </a:p>
          <a:p>
            <a:pPr lvl="1"/>
            <a:r>
              <a:rPr lang="en-US" dirty="0" smtClean="0"/>
              <a:t>And some functions that process the entire list are void, such as functions that print the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implement a function that will insert a node in order into our linked list.</a:t>
            </a:r>
          </a:p>
          <a:p>
            <a:pPr lvl="1"/>
            <a:r>
              <a:rPr lang="en-US" dirty="0" smtClean="0"/>
              <a:t>Useful if we want to keep a sorted list (useful for HW#2)</a:t>
            </a:r>
          </a:p>
          <a:p>
            <a:r>
              <a:rPr lang="en-US" dirty="0" smtClean="0"/>
              <a:t>The cases we will have to check for are: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The list is empty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The element is less than the first node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The element is inserted into the middle of our list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The element is inserted at the end of our list.</a:t>
            </a:r>
          </a:p>
          <a:p>
            <a:pPr marL="1314450" lvl="2" indent="-514350"/>
            <a:r>
              <a:rPr lang="en-US" dirty="0" smtClean="0"/>
              <a:t>We already know how to do cases 1,2, and 4!</a:t>
            </a:r>
          </a:p>
          <a:p>
            <a:pPr marL="1314450" lvl="2" indent="-514350"/>
            <a:r>
              <a:rPr lang="en-US" dirty="0" smtClean="0"/>
              <a:t>And really we’re going to merge case 3 and 4, so this should be pretty easy for us!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1)  </a:t>
            </a:r>
            <a:r>
              <a:rPr lang="en-US" dirty="0" smtClean="0"/>
              <a:t>The list is empty:</a:t>
            </a:r>
          </a:p>
          <a:p>
            <a:pPr marL="1314450" lvl="2" indent="-514350"/>
            <a:r>
              <a:rPr lang="en-US" dirty="0" smtClean="0"/>
              <a:t>Create the new node, and if the list is empty return the new node.</a:t>
            </a:r>
          </a:p>
          <a:p>
            <a:pPr marL="1314450" lvl="2" indent="-514350"/>
            <a:r>
              <a:rPr lang="en-US" dirty="0" smtClean="0"/>
              <a:t>Simple!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3861" y="3272135"/>
            <a:ext cx="8467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577266" y="32766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2766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70461" y="3505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1679" y="4114800"/>
            <a:ext cx="8467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10" idx="3"/>
            <a:endCxn id="8" idx="1"/>
          </p:cNvCxnSpPr>
          <p:nvPr/>
        </p:nvCxnSpPr>
        <p:spPr>
          <a:xfrm>
            <a:off x="4490679" y="4338935"/>
            <a:ext cx="381000" cy="669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14279" y="4110335"/>
            <a:ext cx="16764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0" idx="2"/>
          </p:cNvCxnSpPr>
          <p:nvPr/>
        </p:nvCxnSpPr>
        <p:spPr>
          <a:xfrm>
            <a:off x="3652479" y="411033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69204" y="4114800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4114800"/>
            <a:ext cx="85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temp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stCxn id="13" idx="3"/>
            <a:endCxn id="10" idx="1"/>
          </p:cNvCxnSpPr>
          <p:nvPr/>
        </p:nvCxnSpPr>
        <p:spPr>
          <a:xfrm flipV="1">
            <a:off x="2382953" y="4338935"/>
            <a:ext cx="431326" cy="669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12528" y="40766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5948065"/>
            <a:ext cx="8467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17" name="Straight Arrow Connector 16"/>
          <p:cNvCxnSpPr>
            <a:stCxn id="18" idx="3"/>
            <a:endCxn id="16" idx="1"/>
          </p:cNvCxnSpPr>
          <p:nvPr/>
        </p:nvCxnSpPr>
        <p:spPr>
          <a:xfrm>
            <a:off x="3733800" y="6172200"/>
            <a:ext cx="381000" cy="669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57400" y="5943600"/>
            <a:ext cx="16764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  <a:endCxn id="18" idx="2"/>
          </p:cNvCxnSpPr>
          <p:nvPr/>
        </p:nvCxnSpPr>
        <p:spPr>
          <a:xfrm>
            <a:off x="2895600" y="59436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60902" y="5190530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15698" y="519053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2067777" y="5647730"/>
            <a:ext cx="187872" cy="29587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55649" y="59099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2)  </a:t>
            </a:r>
            <a:r>
              <a:rPr lang="en-US" dirty="0" smtClean="0"/>
              <a:t>The element is &lt; the head:</a:t>
            </a:r>
          </a:p>
          <a:p>
            <a:pPr marL="1314450" lvl="2" indent="-514350"/>
            <a:r>
              <a:rPr lang="en-US" dirty="0" smtClean="0"/>
              <a:t>In this case we want to add the element to the front of the list</a:t>
            </a:r>
          </a:p>
          <a:p>
            <a:pPr marL="1314450" lvl="2" indent="-514350"/>
            <a:r>
              <a:rPr lang="en-US" dirty="0" smtClean="0"/>
              <a:t>We already know how to do this!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Create the new node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Set the new node’s next to head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Return temp.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5638800"/>
            <a:ext cx="16764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1219200" y="56388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204" y="4872335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872335"/>
            <a:ext cx="85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temp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1377" y="5342930"/>
            <a:ext cx="187872" cy="295870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249" y="56051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520887" y="5710535"/>
            <a:ext cx="1730991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1" idx="0"/>
            <a:endCxn id="11" idx="2"/>
          </p:cNvCxnSpPr>
          <p:nvPr/>
        </p:nvCxnSpPr>
        <p:spPr>
          <a:xfrm rot="16200000" flipH="1">
            <a:off x="3193650" y="59032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144778" y="5710535"/>
            <a:ext cx="18468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13" idx="0"/>
            <a:endCxn id="13" idx="2"/>
          </p:cNvCxnSpPr>
          <p:nvPr/>
        </p:nvCxnSpPr>
        <p:spPr>
          <a:xfrm rot="16200000" flipH="1">
            <a:off x="7875456" y="59032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800600" y="5715000"/>
            <a:ext cx="1828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15" idx="2"/>
          </p:cNvCxnSpPr>
          <p:nvPr/>
        </p:nvCxnSpPr>
        <p:spPr>
          <a:xfrm rot="16200000" flipH="1">
            <a:off x="5524500" y="59055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64991" y="5638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81879" y="5638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87085" y="57251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099166" y="575833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NULL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83829" y="59436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82778" y="5980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362200" y="48006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4800600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25" name="Straight Arrow Connector 24"/>
          <p:cNvCxnSpPr>
            <a:stCxn id="24" idx="2"/>
          </p:cNvCxnSpPr>
          <p:nvPr/>
        </p:nvCxnSpPr>
        <p:spPr>
          <a:xfrm rot="16200000" flipH="1">
            <a:off x="2570098" y="5465697"/>
            <a:ext cx="452735" cy="458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828800" y="5867400"/>
            <a:ext cx="609600" cy="669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3/4)  </a:t>
            </a:r>
            <a:r>
              <a:rPr lang="en-US" dirty="0" smtClean="0"/>
              <a:t>Insert the element in the middle or end of our list.</a:t>
            </a:r>
          </a:p>
          <a:p>
            <a:pPr marL="1314450" lvl="2" indent="-514350"/>
            <a:r>
              <a:rPr lang="en-US" dirty="0" smtClean="0"/>
              <a:t>In this case we need to traverse the list while our element is less than the </a:t>
            </a:r>
            <a:r>
              <a:rPr lang="en-US" dirty="0" err="1" smtClean="0"/>
              <a:t>curr</a:t>
            </a:r>
            <a:r>
              <a:rPr lang="en-US" dirty="0" smtClean="0"/>
              <a:t> element.</a:t>
            </a:r>
          </a:p>
          <a:p>
            <a:pPr marL="1314450" lvl="2" indent="-514350"/>
            <a:r>
              <a:rPr lang="en-US" dirty="0" smtClean="0"/>
              <a:t>Then we add the element after the </a:t>
            </a:r>
            <a:r>
              <a:rPr lang="en-US" dirty="0" err="1" smtClean="0"/>
              <a:t>curr</a:t>
            </a:r>
            <a:r>
              <a:rPr lang="en-US" dirty="0" smtClean="0"/>
              <a:t> and before 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687" y="4643735"/>
            <a:ext cx="1289113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610511" y="4836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29000" y="4653915"/>
            <a:ext cx="12372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854878" y="484664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83571" y="4648200"/>
            <a:ext cx="11430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2264571" y="4838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2791" y="4572000"/>
            <a:ext cx="27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941" y="4572000"/>
            <a:ext cx="22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99422" y="4582180"/>
            <a:ext cx="24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4876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7000" y="4837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81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rot="16200000" flipH="1">
            <a:off x="243765" y="4510965"/>
            <a:ext cx="381000" cy="458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60793" y="4653916"/>
            <a:ext cx="1447800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  <a:endCxn id="18" idx="2"/>
          </p:cNvCxnSpPr>
          <p:nvPr/>
        </p:nvCxnSpPr>
        <p:spPr>
          <a:xfrm rot="16200000" flipH="1">
            <a:off x="7591960" y="4846648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10027" y="4582180"/>
            <a:ext cx="28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2793" y="4648200"/>
            <a:ext cx="78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NULL</a:t>
            </a:r>
            <a:endParaRPr lang="en-US" sz="2000" b="1" dirty="0"/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>
            <a:off x="4267201" y="4837092"/>
            <a:ext cx="2793592" cy="9557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97551" y="6205836"/>
            <a:ext cx="1676400" cy="3899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NULL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5" idx="0"/>
            <a:endCxn id="25" idx="2"/>
          </p:cNvCxnSpPr>
          <p:nvPr/>
        </p:nvCxnSpPr>
        <p:spPr>
          <a:xfrm rot="16200000" flipH="1">
            <a:off x="4940786" y="6400801"/>
            <a:ext cx="389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27247" y="6172200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27247" y="6172200"/>
            <a:ext cx="85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temp</a:t>
            </a:r>
            <a:endParaRPr lang="en-US" sz="2400" b="1" dirty="0"/>
          </a:p>
        </p:txBody>
      </p:sp>
      <p:cxnSp>
        <p:nvCxnSpPr>
          <p:cNvPr id="29" name="Straight Arrow Connector 28"/>
          <p:cNvCxnSpPr>
            <a:stCxn id="28" idx="3"/>
            <a:endCxn id="25" idx="1"/>
          </p:cNvCxnSpPr>
          <p:nvPr/>
        </p:nvCxnSpPr>
        <p:spPr>
          <a:xfrm flipV="1">
            <a:off x="3886200" y="6400801"/>
            <a:ext cx="411351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6172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44780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3881735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rot="16200000" flipH="1">
            <a:off x="2536206" y="3603006"/>
            <a:ext cx="381000" cy="18617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05600" y="3733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3733800"/>
            <a:ext cx="75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save</a:t>
            </a:r>
            <a:endParaRPr lang="en-US" sz="2400" b="1" dirty="0"/>
          </a:p>
        </p:txBody>
      </p:sp>
      <p:cxnSp>
        <p:nvCxnSpPr>
          <p:cNvPr id="37" name="Straight Arrow Connector 36"/>
          <p:cNvCxnSpPr>
            <a:stCxn id="44" idx="2"/>
          </p:cNvCxnSpPr>
          <p:nvPr/>
        </p:nvCxnSpPr>
        <p:spPr>
          <a:xfrm rot="16200000" flipH="1">
            <a:off x="6934558" y="4343757"/>
            <a:ext cx="528935" cy="23234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Linked Lists:  Insert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3/4)  </a:t>
            </a:r>
            <a:r>
              <a:rPr lang="en-US" dirty="0" smtClean="0"/>
              <a:t>Insert the element in the middle or end of our list.</a:t>
            </a:r>
          </a:p>
          <a:p>
            <a:pPr marL="1314450" lvl="2" indent="-514350"/>
            <a:r>
              <a:rPr lang="en-US" dirty="0" smtClean="0"/>
              <a:t>In this case we need to traverse the list while our element is less than the </a:t>
            </a:r>
            <a:r>
              <a:rPr lang="en-US" dirty="0" err="1" smtClean="0"/>
              <a:t>curr</a:t>
            </a:r>
            <a:r>
              <a:rPr lang="en-US" dirty="0" smtClean="0"/>
              <a:t> element.</a:t>
            </a:r>
          </a:p>
          <a:p>
            <a:pPr marL="1314450" lvl="2" indent="-514350"/>
            <a:r>
              <a:rPr lang="en-US" dirty="0" smtClean="0"/>
              <a:t>Then we add the element after the </a:t>
            </a:r>
            <a:r>
              <a:rPr lang="en-US" dirty="0" err="1" smtClean="0"/>
              <a:t>curr</a:t>
            </a:r>
            <a:r>
              <a:rPr lang="en-US" dirty="0" smtClean="0"/>
              <a:t> and before 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curr</a:t>
            </a:r>
            <a:r>
              <a:rPr lang="en-US" dirty="0" smtClean="0"/>
              <a:t>-&gt;next;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687" y="4643735"/>
            <a:ext cx="1289113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 rot="16200000" flipH="1">
            <a:off x="610511" y="483646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29000" y="4653915"/>
            <a:ext cx="1237222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 rot="16200000" flipH="1">
            <a:off x="3854878" y="4846647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83571" y="4648200"/>
            <a:ext cx="11430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 rot="16200000" flipH="1">
            <a:off x="2264571" y="48387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2791" y="4572000"/>
            <a:ext cx="27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941" y="4572000"/>
            <a:ext cx="22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99422" y="4582180"/>
            <a:ext cx="24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66800" y="48768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7000" y="4837092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881735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head</a:t>
            </a:r>
            <a:endParaRPr lang="en-US" sz="2400" b="1" dirty="0"/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rot="16200000" flipH="1">
            <a:off x="243765" y="4510965"/>
            <a:ext cx="381000" cy="458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60793" y="4653916"/>
            <a:ext cx="1447800" cy="385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	         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  <a:endCxn id="18" idx="2"/>
          </p:cNvCxnSpPr>
          <p:nvPr/>
        </p:nvCxnSpPr>
        <p:spPr>
          <a:xfrm rot="16200000" flipH="1">
            <a:off x="7591960" y="4846648"/>
            <a:ext cx="3854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10027" y="4582180"/>
            <a:ext cx="28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2793" y="4648200"/>
            <a:ext cx="78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NULL</a:t>
            </a:r>
            <a:endParaRPr lang="en-US" sz="2000" b="1" dirty="0"/>
          </a:p>
        </p:txBody>
      </p:sp>
      <p:cxnSp>
        <p:nvCxnSpPr>
          <p:cNvPr id="22" name="Straight Arrow Connector 21"/>
          <p:cNvCxnSpPr>
            <a:endCxn id="30" idx="0"/>
          </p:cNvCxnSpPr>
          <p:nvPr/>
        </p:nvCxnSpPr>
        <p:spPr>
          <a:xfrm rot="16200000" flipH="1">
            <a:off x="3798986" y="5305307"/>
            <a:ext cx="1335108" cy="39867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97551" y="6205836"/>
            <a:ext cx="1676400" cy="3899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NULL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5" idx="0"/>
            <a:endCxn id="25" idx="2"/>
          </p:cNvCxnSpPr>
          <p:nvPr/>
        </p:nvCxnSpPr>
        <p:spPr>
          <a:xfrm rot="16200000" flipH="1">
            <a:off x="4940786" y="6400801"/>
            <a:ext cx="389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27247" y="6172200"/>
            <a:ext cx="813749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27247" y="6172200"/>
            <a:ext cx="85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temp</a:t>
            </a:r>
            <a:endParaRPr lang="en-US" sz="2400" b="1" dirty="0"/>
          </a:p>
        </p:txBody>
      </p:sp>
      <p:cxnSp>
        <p:nvCxnSpPr>
          <p:cNvPr id="29" name="Straight Arrow Connector 28"/>
          <p:cNvCxnSpPr>
            <a:stCxn id="28" idx="3"/>
            <a:endCxn id="25" idx="1"/>
          </p:cNvCxnSpPr>
          <p:nvPr/>
        </p:nvCxnSpPr>
        <p:spPr>
          <a:xfrm flipV="1">
            <a:off x="3886200" y="6400801"/>
            <a:ext cx="411351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6172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447800" y="3881735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3881735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curr</a:t>
            </a:r>
            <a:endParaRPr lang="en-US" sz="2400" b="1" dirty="0"/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rot="16200000" flipH="1">
            <a:off x="2536206" y="3603006"/>
            <a:ext cx="381000" cy="18617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05600" y="3733800"/>
            <a:ext cx="71613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3733800"/>
            <a:ext cx="75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save</a:t>
            </a:r>
            <a:endParaRPr lang="en-US" sz="2400" b="1" dirty="0"/>
          </a:p>
        </p:txBody>
      </p:sp>
      <p:cxnSp>
        <p:nvCxnSpPr>
          <p:cNvPr id="37" name="Straight Arrow Connector 36"/>
          <p:cNvCxnSpPr>
            <a:stCxn id="44" idx="2"/>
          </p:cNvCxnSpPr>
          <p:nvPr/>
        </p:nvCxnSpPr>
        <p:spPr>
          <a:xfrm rot="16200000" flipH="1">
            <a:off x="6934558" y="4343757"/>
            <a:ext cx="528935" cy="232349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9679</TotalTime>
  <Words>1573</Words>
  <Application>Microsoft Office PowerPoint</Application>
  <PresentationFormat>On-screen Show (4:3)</PresentationFormat>
  <Paragraphs>560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ucf_STRIPES_yellow</vt:lpstr>
      <vt:lpstr>Linked List Operations</vt:lpstr>
      <vt:lpstr>Linked List Operations</vt:lpstr>
      <vt:lpstr>Linked List Operations</vt:lpstr>
      <vt:lpstr>Linked List Operations</vt:lpstr>
      <vt:lpstr>Linked Lists:  Insert In Order</vt:lpstr>
      <vt:lpstr>Linked Lists:  Insert In Order</vt:lpstr>
      <vt:lpstr>Linked Lists:  Insert In Order</vt:lpstr>
      <vt:lpstr>Linked Lists:  Insert In Order</vt:lpstr>
      <vt:lpstr>Linked Lists:  Insert In Order</vt:lpstr>
      <vt:lpstr>Linked Lists:  Insert In Order</vt:lpstr>
      <vt:lpstr>Linked Lists:  Insert In Order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Deleting Nodes</vt:lpstr>
      <vt:lpstr>Deleting Nodes</vt:lpstr>
      <vt:lpstr>Deleting Nodes</vt:lpstr>
      <vt:lpstr>Deleting Nodes</vt:lpstr>
      <vt:lpstr>Deleting Nodes</vt:lpstr>
      <vt:lpstr>Deleting Nodes</vt:lpstr>
      <vt:lpstr>Slide 27</vt:lpstr>
      <vt:lpstr>Deleting Nodes</vt:lpstr>
      <vt:lpstr>Slide 29</vt:lpstr>
      <vt:lpstr>Slide 30</vt:lpstr>
      <vt:lpstr>Deleting Nodes</vt:lpstr>
      <vt:lpstr>Slide 32</vt:lpstr>
      <vt:lpstr>Slide 33</vt:lpstr>
      <vt:lpstr>Slide 34</vt:lpstr>
      <vt:lpstr>Deleting the Entire List</vt:lpstr>
      <vt:lpstr>Linked List 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162</cp:revision>
  <dcterms:created xsi:type="dcterms:W3CDTF">2011-06-06T20:26:19Z</dcterms:created>
  <dcterms:modified xsi:type="dcterms:W3CDTF">2012-01-17T15:27:31Z</dcterms:modified>
</cp:coreProperties>
</file>