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566B-E543-46BB-B2C7-84A030806FEA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Procedures: Code Generation</a:t>
            </a:r>
            <a:br>
              <a:rPr lang="en-US" dirty="0" smtClean="0"/>
            </a:br>
            <a:r>
              <a:rPr lang="en-US" dirty="0" smtClean="0"/>
              <a:t>(Part 2)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 3402 System Software</a:t>
            </a:r>
          </a:p>
          <a:p>
            <a:r>
              <a:rPr lang="en-US" dirty="0" smtClean="0"/>
              <a:t>Summer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Recursive Programs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Consider this PL0 code: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533400" y="2590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	call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0070C0"/>
                </a:solidFill>
                <a:ea typeface="ＭＳ Ｐゴシック" pitchFamily="34" charset="-128"/>
              </a:rPr>
              <a:t>	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call </a:t>
            </a:r>
            <a:r>
              <a:rPr kumimoji="0" lang="en-US" sz="1600" b="0" i="0" u="none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FF0000"/>
                </a:solidFill>
                <a:ea typeface="ＭＳ Ｐゴシック" pitchFamily="34" charset="-128"/>
              </a:rPr>
              <a:t>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ea typeface="ＭＳ Ｐゴシック" pitchFamily="34" charset="-128"/>
              </a:rPr>
              <a:t>	call </a:t>
            </a:r>
            <a:r>
              <a:rPr lang="en-US" sz="1600" noProof="0" dirty="0" err="1" smtClean="0">
                <a:ea typeface="ＭＳ Ｐゴシック" pitchFamily="34" charset="-128"/>
              </a:rPr>
              <a:t>fooA</a:t>
            </a:r>
            <a:r>
              <a:rPr lang="en-US" sz="1600" noProof="0" dirty="0" smtClean="0">
                <a:ea typeface="ＭＳ Ｐゴシック" pitchFamily="34" charset="-128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495800" y="2590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Here, we enter the procedure into the symbol table using a bogus address (666).</a:t>
            </a:r>
            <a:endParaRPr lang="en-US" dirty="0"/>
          </a:p>
        </p:txBody>
      </p:sp>
      <p:cxnSp>
        <p:nvCxnSpPr>
          <p:cNvPr id="6" name="5 Conector recto de flecha"/>
          <p:cNvCxnSpPr>
            <a:endCxn id="5" idx="1"/>
          </p:cNvCxnSpPr>
          <p:nvPr/>
        </p:nvCxnSpPr>
        <p:spPr>
          <a:xfrm>
            <a:off x="2057400" y="2743200"/>
            <a:ext cx="2438400" cy="1707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4572000" y="39624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here, we generate a CAL operation using </a:t>
            </a:r>
            <a:r>
              <a:rPr lang="en-US" dirty="0" err="1" smtClean="0"/>
              <a:t>fooA’s</a:t>
            </a:r>
            <a:r>
              <a:rPr lang="en-US" dirty="0" smtClean="0"/>
              <a:t> bogus address:</a:t>
            </a:r>
          </a:p>
          <a:p>
            <a:r>
              <a:rPr lang="en-US" dirty="0" smtClean="0"/>
              <a:t>CAL 0 2 666 </a:t>
            </a:r>
            <a:endParaRPr lang="en-US" dirty="0"/>
          </a:p>
        </p:txBody>
      </p:sp>
      <p:cxnSp>
        <p:nvCxnSpPr>
          <p:cNvPr id="8" name="7 Conector recto de flecha"/>
          <p:cNvCxnSpPr>
            <a:endCxn id="7" idx="1"/>
          </p:cNvCxnSpPr>
          <p:nvPr/>
        </p:nvCxnSpPr>
        <p:spPr>
          <a:xfrm>
            <a:off x="2362200" y="3657600"/>
            <a:ext cx="2209800" cy="7664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Recursive Programs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Consider this PL0 code: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533400" y="2590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	call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0070C0"/>
                </a:solidFill>
                <a:ea typeface="ＭＳ Ｐゴシック" pitchFamily="34" charset="-128"/>
              </a:rPr>
              <a:t>	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call </a:t>
            </a:r>
            <a:r>
              <a:rPr kumimoji="0" lang="en-US" sz="1600" b="0" i="0" u="none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FF0000"/>
                </a:solidFill>
                <a:ea typeface="ＭＳ Ｐゴシック" pitchFamily="34" charset="-128"/>
              </a:rPr>
              <a:t>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ea typeface="ＭＳ Ｐゴシック" pitchFamily="34" charset="-128"/>
              </a:rPr>
              <a:t>	call </a:t>
            </a:r>
            <a:r>
              <a:rPr lang="en-US" sz="1600" noProof="0" dirty="0" err="1" smtClean="0">
                <a:ea typeface="ＭＳ Ｐゴシック" pitchFamily="34" charset="-128"/>
              </a:rPr>
              <a:t>fooA</a:t>
            </a:r>
            <a:r>
              <a:rPr lang="en-US" sz="1600" noProof="0" dirty="0" smtClean="0">
                <a:ea typeface="ＭＳ Ｐゴシック" pitchFamily="34" charset="-128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495800" y="2590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Here, we enter the procedure into the symbol table using a bogus address (666).</a:t>
            </a:r>
            <a:endParaRPr lang="en-US" dirty="0"/>
          </a:p>
        </p:txBody>
      </p:sp>
      <p:cxnSp>
        <p:nvCxnSpPr>
          <p:cNvPr id="6" name="5 Conector recto de flecha"/>
          <p:cNvCxnSpPr>
            <a:endCxn id="5" idx="1"/>
          </p:cNvCxnSpPr>
          <p:nvPr/>
        </p:nvCxnSpPr>
        <p:spPr>
          <a:xfrm>
            <a:off x="2057400" y="2743200"/>
            <a:ext cx="2438400" cy="1707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4572000" y="39624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here, we generate a CAL operation using </a:t>
            </a:r>
            <a:r>
              <a:rPr lang="en-US" dirty="0" err="1" smtClean="0"/>
              <a:t>fooA’s</a:t>
            </a:r>
            <a:r>
              <a:rPr lang="en-US" dirty="0" smtClean="0"/>
              <a:t> bogus address:</a:t>
            </a:r>
          </a:p>
          <a:p>
            <a:r>
              <a:rPr lang="en-US" dirty="0" smtClean="0"/>
              <a:t>CAL 0 2 666 </a:t>
            </a:r>
            <a:endParaRPr lang="en-US" dirty="0"/>
          </a:p>
        </p:txBody>
      </p:sp>
      <p:cxnSp>
        <p:nvCxnSpPr>
          <p:cNvPr id="8" name="7 Conector recto de flecha"/>
          <p:cNvCxnSpPr>
            <a:endCxn id="7" idx="1"/>
          </p:cNvCxnSpPr>
          <p:nvPr/>
        </p:nvCxnSpPr>
        <p:spPr>
          <a:xfrm>
            <a:off x="2362200" y="3657600"/>
            <a:ext cx="2209800" cy="7664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038600" y="54864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we know </a:t>
            </a:r>
            <a:r>
              <a:rPr lang="en-US" dirty="0" err="1" smtClean="0"/>
              <a:t>fooA’s</a:t>
            </a:r>
            <a:r>
              <a:rPr lang="en-US" dirty="0" smtClean="0"/>
              <a:t> real address, but it’s too late, we already generated who knows how many wrong CALs.</a:t>
            </a:r>
            <a:endParaRPr lang="en-US" dirty="0"/>
          </a:p>
        </p:txBody>
      </p:sp>
      <p:cxnSp>
        <p:nvCxnSpPr>
          <p:cNvPr id="10" name="9 Conector recto de flecha"/>
          <p:cNvCxnSpPr>
            <a:endCxn id="9" idx="1"/>
          </p:cNvCxnSpPr>
          <p:nvPr/>
        </p:nvCxnSpPr>
        <p:spPr>
          <a:xfrm>
            <a:off x="1447800" y="4191000"/>
            <a:ext cx="2590800" cy="17570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Recursive Programs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Using the INC address works in some programs, but fails for some recursive programs.</a:t>
            </a:r>
          </a:p>
          <a:p>
            <a:r>
              <a:rPr lang="en-US" dirty="0" smtClean="0"/>
              <a:t>Using the INC address for procedures is a lie!!!</a:t>
            </a:r>
            <a:endParaRPr lang="en-US" dirty="0"/>
          </a:p>
        </p:txBody>
      </p:sp>
      <p:pic>
        <p:nvPicPr>
          <p:cNvPr id="11" name="3 Marcador de contenido" descr="the_cake_is_a_lie_by_theShad0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114800"/>
            <a:ext cx="2643981" cy="2643981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3886200" y="6324600"/>
            <a:ext cx="838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Procedure Address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6019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possible addresses to use for a procedure:</a:t>
            </a:r>
          </a:p>
          <a:p>
            <a:pPr lvl="1"/>
            <a:r>
              <a:rPr lang="en-US" dirty="0" smtClean="0"/>
              <a:t>The initial JMP address</a:t>
            </a:r>
          </a:p>
          <a:p>
            <a:pPr lvl="1"/>
            <a:r>
              <a:rPr lang="en-US" dirty="0" smtClean="0"/>
              <a:t>The INC address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Both are valid to use, because the program will behave exactly in same way.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05600" y="23622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0 0 6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chemeClr val="accent1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 0 0 2</a:t>
            </a:r>
            <a:endParaRPr lang="en-US" dirty="0">
              <a:solidFill>
                <a:schemeClr val="accent1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02 inc 0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03 lit 0 0 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chemeClr val="accent1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0 0 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chemeClr val="accent1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0 0 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rtn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Procedure Address (JMP)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Here, we use the procedure declaration to store the address of the procedure: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381000" y="35814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PROC-DECL;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IDENTIFIER then ERROR() 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enter(PROCEDURE,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ident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,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0, level, NEXT_CODE_ADDR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“;” then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BLOCK();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“;” then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end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19200" y="29718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procedure-declaration ::= { "</a:t>
            </a:r>
            <a:r>
              <a:rPr lang="en-US" b="1" dirty="0" smtClean="0"/>
              <a:t>procedure</a:t>
            </a:r>
            <a:r>
              <a:rPr lang="en-US" dirty="0" smtClean="0"/>
              <a:t>" </a:t>
            </a:r>
            <a:r>
              <a:rPr lang="en-US" dirty="0" err="1" smtClean="0"/>
              <a:t>ident</a:t>
            </a:r>
            <a:r>
              <a:rPr lang="en-US" dirty="0" smtClean="0"/>
              <a:t> "</a:t>
            </a:r>
            <a:r>
              <a:rPr lang="en-US" b="1" dirty="0" smtClean="0"/>
              <a:t>;</a:t>
            </a:r>
            <a:r>
              <a:rPr lang="en-US" dirty="0" smtClean="0"/>
              <a:t>" block "</a:t>
            </a:r>
            <a:r>
              <a:rPr lang="en-US" b="1" dirty="0" smtClean="0"/>
              <a:t>;</a:t>
            </a:r>
            <a:r>
              <a:rPr lang="en-US" dirty="0" smtClean="0"/>
              <a:t>" }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6400800" y="49530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works because the first code instruction that block() generates is the JMP for this procedure.</a:t>
            </a:r>
            <a:endParaRPr lang="en-US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4343400" y="4724400"/>
            <a:ext cx="20574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Procedure Address (INC)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we want to use INC, then we must obtain the INC address from the BLOCK() function: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381000" y="33528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PROC-DECL;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IDENTIFIER then ERROR() 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enter(PROCEDURE,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ident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,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0, level, 666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“;” then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</a:t>
            </a:r>
            <a:r>
              <a:rPr lang="en-US" sz="1600" dirty="0" err="1" smtClean="0">
                <a:ea typeface="ＭＳ Ｐゴシック" pitchFamily="34" charset="-128"/>
              </a:rPr>
              <a:t>proc_addr</a:t>
            </a:r>
            <a:r>
              <a:rPr lang="en-US" sz="1600" dirty="0" smtClean="0">
                <a:ea typeface="ＭＳ Ｐゴシック" pitchFamily="34" charset="-128"/>
              </a:rPr>
              <a:t> = BLOCK();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update(</a:t>
            </a:r>
            <a:r>
              <a:rPr lang="en-US" sz="1600" dirty="0" err="1" smtClean="0">
                <a:ea typeface="ＭＳ Ｐゴシック" pitchFamily="34" charset="-128"/>
              </a:rPr>
              <a:t>ident</a:t>
            </a:r>
            <a:r>
              <a:rPr lang="en-US" sz="1600" dirty="0" smtClean="0">
                <a:ea typeface="ＭＳ Ｐゴシック" pitchFamily="34" charset="-128"/>
              </a:rPr>
              <a:t>, </a:t>
            </a:r>
            <a:r>
              <a:rPr lang="en-US" sz="1600" dirty="0" err="1" smtClean="0">
                <a:ea typeface="ＭＳ Ｐゴシック" pitchFamily="34" charset="-128"/>
              </a:rPr>
              <a:t>proc_addr</a:t>
            </a:r>
            <a:r>
              <a:rPr lang="en-US" sz="1600" dirty="0" smtClean="0">
                <a:ea typeface="ＭＳ Ｐゴシック" pitchFamily="34" charset="-128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“;” then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end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24000" y="29718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procedure-declaration ::= { "</a:t>
            </a:r>
            <a:r>
              <a:rPr lang="en-US" b="1" dirty="0" smtClean="0"/>
              <a:t>procedure</a:t>
            </a:r>
            <a:r>
              <a:rPr lang="en-US" dirty="0" smtClean="0"/>
              <a:t>" </a:t>
            </a:r>
            <a:r>
              <a:rPr lang="en-US" dirty="0" err="1" smtClean="0"/>
              <a:t>ident</a:t>
            </a:r>
            <a:r>
              <a:rPr lang="en-US" dirty="0" smtClean="0"/>
              <a:t> "</a:t>
            </a:r>
            <a:r>
              <a:rPr lang="en-US" b="1" dirty="0" smtClean="0"/>
              <a:t>;</a:t>
            </a:r>
            <a:r>
              <a:rPr lang="en-US" dirty="0" smtClean="0"/>
              <a:t>" block "</a:t>
            </a:r>
            <a:r>
              <a:rPr lang="en-US" b="1" dirty="0" smtClean="0"/>
              <a:t>;</a:t>
            </a:r>
            <a:r>
              <a:rPr lang="en-US" dirty="0" smtClean="0"/>
              <a:t>" }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5638800" y="4495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bogus address</a:t>
            </a:r>
            <a:endParaRPr lang="en-US" dirty="0"/>
          </a:p>
        </p:txBody>
      </p:sp>
      <p:cxnSp>
        <p:nvCxnSpPr>
          <p:cNvPr id="9" name="8 Conector recto de flecha"/>
          <p:cNvCxnSpPr>
            <a:endCxn id="7" idx="1"/>
          </p:cNvCxnSpPr>
          <p:nvPr/>
        </p:nvCxnSpPr>
        <p:spPr>
          <a:xfrm>
            <a:off x="4114800" y="4419600"/>
            <a:ext cx="1524000" cy="2608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endCxn id="13" idx="1"/>
          </p:cNvCxnSpPr>
          <p:nvPr/>
        </p:nvCxnSpPr>
        <p:spPr>
          <a:xfrm>
            <a:off x="3048000" y="5867400"/>
            <a:ext cx="1524000" cy="3993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572000" y="5943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Updates address in symbol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Procedure Address (INC)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we want to use INC, then we must obtain the INC address from the BLOCK() function: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381000" y="33528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lang="en-US" sz="1600" dirty="0" smtClean="0"/>
              <a:t>procedure BLOCK();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space = 4;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jmpaddr</a:t>
            </a:r>
            <a:r>
              <a:rPr lang="en-US" sz="1600" dirty="0" smtClean="0"/>
              <a:t> = gen(JMP, 0, 0, 0);  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space += 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code[</a:t>
            </a:r>
            <a:r>
              <a:rPr lang="en-US" sz="1600" dirty="0" err="1" smtClean="0"/>
              <a:t>jmpaddr</a:t>
            </a:r>
            <a:r>
              <a:rPr lang="en-US" sz="1600" dirty="0" smtClean="0"/>
              <a:t>].m = NEXT_CODE_ADDR;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proc_addr</a:t>
            </a:r>
            <a:r>
              <a:rPr lang="en-US" sz="1600" dirty="0" smtClean="0">
                <a:solidFill>
                  <a:srgbClr val="0070C0"/>
                </a:solidFill>
              </a:rPr>
              <a:t> = gen(INC, 0, 0, space); 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smtClean="0"/>
              <a:t>STATEMENT(); </a:t>
            </a:r>
            <a:endParaRPr lang="en-US" sz="1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smtClean="0"/>
              <a:t>gen(RTN, 0, 0, 0);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return </a:t>
            </a:r>
            <a:r>
              <a:rPr lang="en-US" sz="1600" dirty="0" err="1" smtClean="0">
                <a:solidFill>
                  <a:srgbClr val="0070C0"/>
                </a:solidFill>
              </a:rPr>
              <a:t>proc_addr</a:t>
            </a:r>
            <a:r>
              <a:rPr lang="en-US" sz="1600" dirty="0" smtClean="0">
                <a:solidFill>
                  <a:srgbClr val="0070C0"/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6" name="5 Rectángulo"/>
          <p:cNvSpPr/>
          <p:nvPr/>
        </p:nvSpPr>
        <p:spPr>
          <a:xfrm>
            <a:off x="1524000" y="29718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procedure-declaration ::= { "</a:t>
            </a:r>
            <a:r>
              <a:rPr lang="en-US" b="1" dirty="0" smtClean="0"/>
              <a:t>procedure</a:t>
            </a:r>
            <a:r>
              <a:rPr lang="en-US" dirty="0" smtClean="0"/>
              <a:t>" </a:t>
            </a:r>
            <a:r>
              <a:rPr lang="en-US" dirty="0" err="1" smtClean="0"/>
              <a:t>ident</a:t>
            </a:r>
            <a:r>
              <a:rPr lang="en-US" dirty="0" smtClean="0"/>
              <a:t> "</a:t>
            </a:r>
            <a:r>
              <a:rPr lang="en-US" b="1" dirty="0" smtClean="0"/>
              <a:t>;</a:t>
            </a:r>
            <a:r>
              <a:rPr lang="en-US" dirty="0" smtClean="0"/>
              <a:t>" block "</a:t>
            </a:r>
            <a:r>
              <a:rPr lang="en-US" b="1" dirty="0" smtClean="0"/>
              <a:t>;</a:t>
            </a:r>
            <a:r>
              <a:rPr lang="en-US" dirty="0" smtClean="0"/>
              <a:t>" }</a:t>
            </a:r>
            <a:endParaRPr lang="en-US" dirty="0"/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2895600" y="5791200"/>
            <a:ext cx="22860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81600" y="5638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Returns the INC address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To generate a call, we must verify that we’re calling a procedure, </a:t>
            </a:r>
            <a:r>
              <a:rPr lang="en-US" dirty="0" smtClean="0"/>
              <a:t>and use the correct level: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57200" y="2971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…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"call"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IDENT then ERROR (missing identifier);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= find(TOKEN);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== 0 then ERROR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(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Undeclared identifier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	   if </a:t>
            </a:r>
            <a:r>
              <a:rPr lang="en-US" sz="1600" baseline="0" dirty="0" err="1" smtClean="0">
                <a:solidFill>
                  <a:schemeClr val="accent1"/>
                </a:solidFill>
                <a:latin typeface="+mn-lt"/>
              </a:rPr>
              <a:t>symboltype</a:t>
            </a: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baseline="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) == PROCEDURE then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gen(CAL, 0, </a:t>
            </a:r>
            <a:r>
              <a:rPr lang="en-US" sz="1600" dirty="0" err="1" smtClean="0">
                <a:solidFill>
                  <a:schemeClr val="accent1"/>
                </a:solidFill>
              </a:rPr>
              <a:t>curr_level</a:t>
            </a:r>
            <a:r>
              <a:rPr lang="en-US" sz="1600" dirty="0" smtClean="0">
                <a:solidFill>
                  <a:schemeClr val="accent1"/>
                </a:solidFill>
              </a:rPr>
              <a:t> – </a:t>
            </a:r>
            <a:r>
              <a:rPr lang="en-US" sz="1600" dirty="0" err="1" smtClean="0">
                <a:solidFill>
                  <a:schemeClr val="accent1"/>
                </a:solidFill>
              </a:rPr>
              <a:t>symbollevel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)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symboladdr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aseline="0" dirty="0">
                <a:solidFill>
                  <a:schemeClr val="accent1"/>
                </a:solidFill>
                <a:latin typeface="+mj-lt"/>
              </a:rPr>
              <a:t>	</a:t>
            </a:r>
            <a:r>
              <a:rPr lang="en-US" sz="1600" baseline="0" dirty="0" smtClean="0">
                <a:solidFill>
                  <a:schemeClr val="accent1"/>
                </a:solidFill>
                <a:latin typeface="+mj-lt"/>
              </a:rPr>
              <a:t>	else ERROR(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call must be followed by a procedure identifier</a:t>
            </a:r>
            <a:r>
              <a:rPr lang="en-US" sz="1600" baseline="0" dirty="0" smtClean="0">
                <a:solidFill>
                  <a:schemeClr val="accent1"/>
                </a:solidFill>
                <a:latin typeface="+mj-lt"/>
              </a:rPr>
              <a:t>);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What is wrong?</a:t>
            </a:r>
            <a:endParaRPr lang="en-US" dirty="0"/>
          </a:p>
        </p:txBody>
      </p:sp>
      <p:pic>
        <p:nvPicPr>
          <p:cNvPr id="4" name="3 Marcador de contenido" descr="the_cake_is_a_lie_by_theShad0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9" y="1874838"/>
            <a:ext cx="4525962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Recursive Programs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Consider this PL0 code: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533400" y="2590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	call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0070C0"/>
                </a:solidFill>
                <a:ea typeface="ＭＳ Ｐゴシック" pitchFamily="34" charset="-128"/>
              </a:rPr>
              <a:t>	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call </a:t>
            </a:r>
            <a:r>
              <a:rPr kumimoji="0" lang="en-US" sz="1600" b="0" i="0" u="none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FF0000"/>
                </a:solidFill>
                <a:ea typeface="ＭＳ Ｐゴシック" pitchFamily="34" charset="-128"/>
              </a:rPr>
              <a:t>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ea typeface="ＭＳ Ｐゴシック" pitchFamily="34" charset="-128"/>
              </a:rPr>
              <a:t>	call </a:t>
            </a:r>
            <a:r>
              <a:rPr lang="en-US" sz="1600" noProof="0" dirty="0" err="1" smtClean="0">
                <a:ea typeface="ＭＳ Ｐゴシック" pitchFamily="34" charset="-128"/>
              </a:rPr>
              <a:t>fooA</a:t>
            </a:r>
            <a:r>
              <a:rPr lang="en-US" sz="1600" noProof="0" dirty="0" smtClean="0">
                <a:ea typeface="ＭＳ Ｐゴシック" pitchFamily="34" charset="-128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62400" y="3505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going to happen if we generate code using INC addresses???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Recursive Programs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Consider this PL0 code: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533400" y="2590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	call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0070C0"/>
                </a:solidFill>
                <a:ea typeface="ＭＳ Ｐゴシック" pitchFamily="34" charset="-128"/>
              </a:rPr>
              <a:t>	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call </a:t>
            </a:r>
            <a:r>
              <a:rPr kumimoji="0" lang="en-US" sz="1600" b="0" i="0" u="none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FF0000"/>
                </a:solidFill>
                <a:ea typeface="ＭＳ Ｐゴシック" pitchFamily="34" charset="-128"/>
              </a:rPr>
              <a:t>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ea typeface="ＭＳ Ｐゴシック" pitchFamily="34" charset="-128"/>
              </a:rPr>
              <a:t>	call </a:t>
            </a:r>
            <a:r>
              <a:rPr lang="en-US" sz="1600" noProof="0" dirty="0" err="1" smtClean="0">
                <a:ea typeface="ＭＳ Ｐゴシック" pitchFamily="34" charset="-128"/>
              </a:rPr>
              <a:t>fooA</a:t>
            </a:r>
            <a:r>
              <a:rPr lang="en-US" sz="1600" noProof="0" dirty="0" smtClean="0">
                <a:ea typeface="ＭＳ Ｐゴシック" pitchFamily="34" charset="-128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495800" y="2590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Here, we enter the procedure into the symbol table using a bogus address (666).</a:t>
            </a:r>
            <a:endParaRPr lang="en-US" dirty="0"/>
          </a:p>
        </p:txBody>
      </p:sp>
      <p:cxnSp>
        <p:nvCxnSpPr>
          <p:cNvPr id="6" name="5 Conector recto de flecha"/>
          <p:cNvCxnSpPr>
            <a:endCxn id="5" idx="1"/>
          </p:cNvCxnSpPr>
          <p:nvPr/>
        </p:nvCxnSpPr>
        <p:spPr>
          <a:xfrm>
            <a:off x="2057400" y="2743200"/>
            <a:ext cx="2438400" cy="1707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68</TotalTime>
  <Words>418</Words>
  <Application>Microsoft Office PowerPoint</Application>
  <PresentationFormat>Presentación en pantalla (4:3)</PresentationFormat>
  <Paragraphs>148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Plantilla</vt:lpstr>
      <vt:lpstr>Procedures: Code Generation (Part 2)</vt:lpstr>
      <vt:lpstr>Procedure Address</vt:lpstr>
      <vt:lpstr>Procedure Address (JMP)</vt:lpstr>
      <vt:lpstr>Procedure Address (INC)</vt:lpstr>
      <vt:lpstr>Procedure Address (INC)</vt:lpstr>
      <vt:lpstr>Call</vt:lpstr>
      <vt:lpstr>What is wrong?</vt:lpstr>
      <vt:lpstr>Recursive Programs</vt:lpstr>
      <vt:lpstr>Recursive Programs</vt:lpstr>
      <vt:lpstr>Recursive Programs</vt:lpstr>
      <vt:lpstr>Recursive Programs</vt:lpstr>
      <vt:lpstr>Recursive Programs</vt:lpstr>
    </vt:vector>
  </TitlesOfParts>
  <Company>NERV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Procedures: Code Generation (Part 2)</dc:title>
  <dc:creator>Edward Aymerich</dc:creator>
  <cp:lastModifiedBy>Edward Aymerich</cp:lastModifiedBy>
  <cp:revision>9</cp:revision>
  <dcterms:created xsi:type="dcterms:W3CDTF">2014-07-16T13:22:05Z</dcterms:created>
  <dcterms:modified xsi:type="dcterms:W3CDTF">2014-07-16T14:31:35Z</dcterms:modified>
</cp:coreProperties>
</file>