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64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5566B-E543-46BB-B2C7-84A030806FEA}" type="datetimeFigureOut">
              <a:rPr lang="en-US" smtClean="0"/>
              <a:pPr/>
              <a:t>7/16/2014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B28C-61A9-4926-AE32-43EE4E06321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Procedures: Code Generation</a:t>
            </a:r>
            <a:br>
              <a:rPr lang="en-US" dirty="0" smtClean="0"/>
            </a:br>
            <a:r>
              <a:rPr lang="en-US" dirty="0" smtClean="0"/>
              <a:t>(Part 2)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 3402 System Software</a:t>
            </a:r>
          </a:p>
          <a:p>
            <a:r>
              <a:rPr lang="en-US" dirty="0" smtClean="0"/>
              <a:t>Summer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PL0 code: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533400" y="2590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	call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0070C0"/>
                </a:solidFill>
                <a:ea typeface="ＭＳ Ｐゴシック" pitchFamily="34" charset="-128"/>
              </a:rPr>
              <a:t>	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call </a:t>
            </a:r>
            <a:r>
              <a:rPr kumimoji="0" lang="en-US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FF0000"/>
                </a:solidFill>
                <a:ea typeface="ＭＳ Ｐゴシック" pitchFamily="34" charset="-128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ea typeface="ＭＳ Ｐゴシック" pitchFamily="34" charset="-128"/>
              </a:rPr>
              <a:t>	call </a:t>
            </a:r>
            <a:r>
              <a:rPr lang="en-US" sz="1600" noProof="0" dirty="0" err="1" smtClean="0">
                <a:ea typeface="ＭＳ Ｐゴシック" pitchFamily="34" charset="-128"/>
              </a:rPr>
              <a:t>fooA</a:t>
            </a:r>
            <a:r>
              <a:rPr lang="en-US" sz="1600" noProof="0" dirty="0" smtClean="0">
                <a:ea typeface="ＭＳ Ｐゴシック" pitchFamily="34" charset="-128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95800" y="2590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Here, we enter the procedure into the symbol table using a bogus address (666).</a:t>
            </a:r>
            <a:endParaRPr lang="en-US" dirty="0"/>
          </a:p>
        </p:txBody>
      </p:sp>
      <p:cxnSp>
        <p:nvCxnSpPr>
          <p:cNvPr id="6" name="5 Conector recto de flecha"/>
          <p:cNvCxnSpPr>
            <a:endCxn id="5" idx="1"/>
          </p:cNvCxnSpPr>
          <p:nvPr/>
        </p:nvCxnSpPr>
        <p:spPr>
          <a:xfrm>
            <a:off x="2057400" y="2743200"/>
            <a:ext cx="2438400" cy="1707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4572000" y="39624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here, we generate a CAL operation using </a:t>
            </a:r>
            <a:r>
              <a:rPr lang="en-US" dirty="0" err="1" smtClean="0"/>
              <a:t>fooA’s</a:t>
            </a:r>
            <a:r>
              <a:rPr lang="en-US" dirty="0" smtClean="0"/>
              <a:t> bogus address:</a:t>
            </a:r>
          </a:p>
          <a:p>
            <a:r>
              <a:rPr lang="en-US" dirty="0" smtClean="0"/>
              <a:t>CAL 0 2 666 </a:t>
            </a:r>
            <a:endParaRPr lang="en-US" dirty="0"/>
          </a:p>
        </p:txBody>
      </p:sp>
      <p:cxnSp>
        <p:nvCxnSpPr>
          <p:cNvPr id="8" name="7 Conector recto de flecha"/>
          <p:cNvCxnSpPr>
            <a:endCxn id="7" idx="1"/>
          </p:cNvCxnSpPr>
          <p:nvPr/>
        </p:nvCxnSpPr>
        <p:spPr>
          <a:xfrm>
            <a:off x="2362200" y="3657600"/>
            <a:ext cx="2209800" cy="7664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PL0 code: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533400" y="2590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	call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0070C0"/>
                </a:solidFill>
                <a:ea typeface="ＭＳ Ｐゴシック" pitchFamily="34" charset="-128"/>
              </a:rPr>
              <a:t>	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call </a:t>
            </a:r>
            <a:r>
              <a:rPr kumimoji="0" lang="en-US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FF0000"/>
                </a:solidFill>
                <a:ea typeface="ＭＳ Ｐゴシック" pitchFamily="34" charset="-128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ea typeface="ＭＳ Ｐゴシック" pitchFamily="34" charset="-128"/>
              </a:rPr>
              <a:t>	call </a:t>
            </a:r>
            <a:r>
              <a:rPr lang="en-US" sz="1600" noProof="0" dirty="0" err="1" smtClean="0">
                <a:ea typeface="ＭＳ Ｐゴシック" pitchFamily="34" charset="-128"/>
              </a:rPr>
              <a:t>fooA</a:t>
            </a:r>
            <a:r>
              <a:rPr lang="en-US" sz="1600" noProof="0" dirty="0" smtClean="0">
                <a:ea typeface="ＭＳ Ｐゴシック" pitchFamily="34" charset="-128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95800" y="2590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Here, we enter the procedure into the symbol table using a bogus address (666).</a:t>
            </a:r>
            <a:endParaRPr lang="en-US" dirty="0"/>
          </a:p>
        </p:txBody>
      </p:sp>
      <p:cxnSp>
        <p:nvCxnSpPr>
          <p:cNvPr id="6" name="5 Conector recto de flecha"/>
          <p:cNvCxnSpPr>
            <a:endCxn id="5" idx="1"/>
          </p:cNvCxnSpPr>
          <p:nvPr/>
        </p:nvCxnSpPr>
        <p:spPr>
          <a:xfrm>
            <a:off x="2057400" y="2743200"/>
            <a:ext cx="2438400" cy="1707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4572000" y="39624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here, we generate a CAL operation using </a:t>
            </a:r>
            <a:r>
              <a:rPr lang="en-US" dirty="0" err="1" smtClean="0"/>
              <a:t>fooA’s</a:t>
            </a:r>
            <a:r>
              <a:rPr lang="en-US" dirty="0" smtClean="0"/>
              <a:t> bogus address:</a:t>
            </a:r>
          </a:p>
          <a:p>
            <a:r>
              <a:rPr lang="en-US" dirty="0" smtClean="0"/>
              <a:t>CAL 0 2 666 </a:t>
            </a:r>
            <a:endParaRPr lang="en-US" dirty="0"/>
          </a:p>
        </p:txBody>
      </p:sp>
      <p:cxnSp>
        <p:nvCxnSpPr>
          <p:cNvPr id="8" name="7 Conector recto de flecha"/>
          <p:cNvCxnSpPr>
            <a:endCxn id="7" idx="1"/>
          </p:cNvCxnSpPr>
          <p:nvPr/>
        </p:nvCxnSpPr>
        <p:spPr>
          <a:xfrm>
            <a:off x="2362200" y="3657600"/>
            <a:ext cx="2209800" cy="7664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038600" y="54864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we know </a:t>
            </a:r>
            <a:r>
              <a:rPr lang="en-US" dirty="0" err="1" smtClean="0"/>
              <a:t>fooA’s</a:t>
            </a:r>
            <a:r>
              <a:rPr lang="en-US" dirty="0" smtClean="0"/>
              <a:t> real address, but it’s too late, we already generated who knows how many wrong CALs.</a:t>
            </a:r>
            <a:endParaRPr lang="en-US" dirty="0"/>
          </a:p>
        </p:txBody>
      </p:sp>
      <p:cxnSp>
        <p:nvCxnSpPr>
          <p:cNvPr id="10" name="9 Conector recto de flecha"/>
          <p:cNvCxnSpPr>
            <a:endCxn id="9" idx="1"/>
          </p:cNvCxnSpPr>
          <p:nvPr/>
        </p:nvCxnSpPr>
        <p:spPr>
          <a:xfrm>
            <a:off x="1447800" y="4191000"/>
            <a:ext cx="2590800" cy="175706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Using the INC address works in some programs, but fails for some recursive programs.</a:t>
            </a:r>
          </a:p>
          <a:p>
            <a:r>
              <a:rPr lang="en-US" dirty="0" smtClean="0"/>
              <a:t>Using the INC address for procedures is a lie!!!</a:t>
            </a:r>
            <a:endParaRPr lang="en-US" dirty="0"/>
          </a:p>
        </p:txBody>
      </p:sp>
      <p:pic>
        <p:nvPicPr>
          <p:cNvPr id="11" name="3 Marcador de contenido" descr="the_cake_is_a_lie_by_theShad0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4114800"/>
            <a:ext cx="2643981" cy="2643981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3886200" y="6324600"/>
            <a:ext cx="838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INC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Procedure Address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6019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two possible addresses to use for a procedure:</a:t>
            </a:r>
          </a:p>
          <a:p>
            <a:pPr lvl="1"/>
            <a:r>
              <a:rPr lang="en-US" dirty="0" smtClean="0"/>
              <a:t>The initial JMP address</a:t>
            </a:r>
          </a:p>
          <a:p>
            <a:pPr lvl="1"/>
            <a:r>
              <a:rPr lang="en-US" dirty="0" smtClean="0"/>
              <a:t>The INC address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Both are valid to use, because the program will behave exactly in same way.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705600" y="2362200"/>
            <a:ext cx="2133600" cy="2818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00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0 0 6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01 </a:t>
            </a:r>
            <a:r>
              <a:rPr lang="en-US" dirty="0" err="1" smtClean="0">
                <a:solidFill>
                  <a:schemeClr val="accent1"/>
                </a:solidFill>
                <a:latin typeface="Courier10 BT" pitchFamily="49" charset="0"/>
              </a:rPr>
              <a:t>jmp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 0 0 2</a:t>
            </a:r>
            <a:endParaRPr lang="en-US" dirty="0">
              <a:solidFill>
                <a:schemeClr val="accent1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02 inc 0 0 5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03 lit 0 0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04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sto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5	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05 </a:t>
            </a:r>
            <a:r>
              <a:rPr lang="en-US" dirty="0" err="1">
                <a:solidFill>
                  <a:schemeClr val="accent1"/>
                </a:solidFill>
                <a:latin typeface="Courier10 BT" pitchFamily="49" charset="0"/>
              </a:rPr>
              <a:t>opr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10 BT" pitchFamily="49" charset="0"/>
              </a:rPr>
              <a:t>0 0 </a:t>
            </a:r>
            <a:r>
              <a:rPr lang="en-US" dirty="0">
                <a:solidFill>
                  <a:schemeClr val="accent1"/>
                </a:solidFill>
                <a:latin typeface="Courier10 BT" pitchFamily="49" charset="0"/>
              </a:rPr>
              <a:t>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06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inc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0 0 4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07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cal 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0 0 2</a:t>
            </a:r>
            <a:endParaRPr lang="en-US" dirty="0">
              <a:solidFill>
                <a:srgbClr val="000000"/>
              </a:solidFill>
              <a:latin typeface="Courier10 BT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08 </a:t>
            </a:r>
            <a:r>
              <a:rPr lang="en-US" dirty="0" err="1" smtClean="0">
                <a:solidFill>
                  <a:srgbClr val="000000"/>
                </a:solidFill>
                <a:latin typeface="Courier10 BT" pitchFamily="49" charset="0"/>
              </a:rPr>
              <a:t>rtn</a:t>
            </a:r>
            <a:r>
              <a:rPr lang="en-US" dirty="0" smtClean="0">
                <a:solidFill>
                  <a:srgbClr val="000000"/>
                </a:solidFill>
                <a:latin typeface="Courier10 BT" pitchFamily="49" charset="0"/>
              </a:rPr>
              <a:t> 0 0 </a:t>
            </a:r>
            <a:r>
              <a:rPr lang="en-US" dirty="0">
                <a:solidFill>
                  <a:srgbClr val="000000"/>
                </a:solidFill>
                <a:latin typeface="Courier10 BT" pitchFamily="49" charset="0"/>
              </a:rPr>
              <a:t>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Procedure Address (JMP)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Here, we use the procedure declaration to store the address of the procedure: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81000" y="35814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PROC-DECL;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IDENTIFIER then ERROR() 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enter(PROCEDURE,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ident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0, level, NEXT_CODE_ADDR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“;”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BLOCK();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“;”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end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19200" y="29718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procedure-declaration ::= { "</a:t>
            </a:r>
            <a:r>
              <a:rPr lang="en-US" b="1" dirty="0" smtClean="0"/>
              <a:t>procedure</a:t>
            </a:r>
            <a:r>
              <a:rPr lang="en-US" dirty="0" smtClean="0"/>
              <a:t>" </a:t>
            </a:r>
            <a:r>
              <a:rPr lang="en-US" dirty="0" err="1" smtClean="0"/>
              <a:t>ident</a:t>
            </a:r>
            <a:r>
              <a:rPr lang="en-US" dirty="0" smtClean="0"/>
              <a:t> "</a:t>
            </a:r>
            <a:r>
              <a:rPr lang="en-US" b="1" dirty="0" smtClean="0"/>
              <a:t>;</a:t>
            </a:r>
            <a:r>
              <a:rPr lang="en-US" dirty="0" smtClean="0"/>
              <a:t>" block "</a:t>
            </a:r>
            <a:r>
              <a:rPr lang="en-US" b="1" dirty="0" smtClean="0"/>
              <a:t>;</a:t>
            </a:r>
            <a:r>
              <a:rPr lang="en-US" dirty="0" smtClean="0"/>
              <a:t>" }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6400800" y="4953000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works because the first code instruction that block() generates is the JMP for this procedure.</a:t>
            </a:r>
            <a:endParaRPr lang="en-US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4343400" y="4724400"/>
            <a:ext cx="20574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Procedure Address (INC)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we want to use INC, then we must obtain the INC address from the BLOCK() function: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81000" y="33528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PROC-DECL;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IDENTIFIER then ERROR() 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enter(PROCEDURE,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ident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,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0, level, 666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“;”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</a:t>
            </a:r>
            <a:r>
              <a:rPr lang="en-US" sz="1600" dirty="0" err="1" smtClean="0">
                <a:ea typeface="ＭＳ Ｐゴシック" pitchFamily="34" charset="-128"/>
              </a:rPr>
              <a:t>proc_addr</a:t>
            </a:r>
            <a:r>
              <a:rPr lang="en-US" sz="1600" dirty="0" smtClean="0">
                <a:ea typeface="ＭＳ Ｐゴシック" pitchFamily="34" charset="-128"/>
              </a:rPr>
              <a:t> = BLOCK();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update(</a:t>
            </a:r>
            <a:r>
              <a:rPr lang="en-US" sz="1600" dirty="0" err="1" smtClean="0">
                <a:ea typeface="ＭＳ Ｐゴシック" pitchFamily="34" charset="-128"/>
              </a:rPr>
              <a:t>ident</a:t>
            </a:r>
            <a:r>
              <a:rPr lang="en-US" sz="1600" dirty="0" smtClean="0">
                <a:ea typeface="ＭＳ Ｐゴシック" pitchFamily="34" charset="-128"/>
              </a:rPr>
              <a:t>, </a:t>
            </a:r>
            <a:r>
              <a:rPr lang="en-US" sz="1600" dirty="0" err="1" smtClean="0">
                <a:ea typeface="ＭＳ Ｐゴシック" pitchFamily="34" charset="-128"/>
              </a:rPr>
              <a:t>proc_addr</a:t>
            </a:r>
            <a:r>
              <a:rPr lang="en-US" sz="1600" dirty="0" smtClean="0">
                <a:ea typeface="ＭＳ Ｐゴシック" pitchFamily="34" charset="-128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	if TOKEN &lt;&gt; “;” then ERROR();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ea typeface="ＭＳ Ｐゴシック" pitchFamily="34" charset="-128"/>
              </a:rPr>
              <a:t>end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24000" y="29718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procedure-declaration ::= { "</a:t>
            </a:r>
            <a:r>
              <a:rPr lang="en-US" b="1" dirty="0" smtClean="0"/>
              <a:t>procedure</a:t>
            </a:r>
            <a:r>
              <a:rPr lang="en-US" dirty="0" smtClean="0"/>
              <a:t>" </a:t>
            </a:r>
            <a:r>
              <a:rPr lang="en-US" dirty="0" err="1" smtClean="0"/>
              <a:t>ident</a:t>
            </a:r>
            <a:r>
              <a:rPr lang="en-US" dirty="0" smtClean="0"/>
              <a:t> "</a:t>
            </a:r>
            <a:r>
              <a:rPr lang="en-US" b="1" dirty="0" smtClean="0"/>
              <a:t>;</a:t>
            </a:r>
            <a:r>
              <a:rPr lang="en-US" dirty="0" smtClean="0"/>
              <a:t>" block "</a:t>
            </a:r>
            <a:r>
              <a:rPr lang="en-US" b="1" dirty="0" smtClean="0"/>
              <a:t>;</a:t>
            </a:r>
            <a:r>
              <a:rPr lang="en-US" dirty="0" smtClean="0"/>
              <a:t>" }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5638800" y="4495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bogus address</a:t>
            </a:r>
            <a:endParaRPr lang="en-US" dirty="0"/>
          </a:p>
        </p:txBody>
      </p:sp>
      <p:cxnSp>
        <p:nvCxnSpPr>
          <p:cNvPr id="9" name="8 Conector recto de flecha"/>
          <p:cNvCxnSpPr>
            <a:endCxn id="7" idx="1"/>
          </p:cNvCxnSpPr>
          <p:nvPr/>
        </p:nvCxnSpPr>
        <p:spPr>
          <a:xfrm>
            <a:off x="4114800" y="4419600"/>
            <a:ext cx="1524000" cy="2608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endCxn id="13" idx="1"/>
          </p:cNvCxnSpPr>
          <p:nvPr/>
        </p:nvCxnSpPr>
        <p:spPr>
          <a:xfrm>
            <a:off x="3048000" y="5867400"/>
            <a:ext cx="1524000" cy="3993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572000" y="5943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Updates address in symbol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Procedure Address (INC)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we want to use INC, then we must obtain the INC address from the BLOCK() function: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81000" y="3352800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lang="en-US" sz="1600" dirty="0" smtClean="0"/>
              <a:t>procedure BLOCK();</a:t>
            </a:r>
          </a:p>
          <a:p>
            <a:pPr>
              <a:buNone/>
            </a:pPr>
            <a:r>
              <a:rPr lang="en-US" sz="1600" dirty="0" smtClean="0"/>
              <a:t>begin</a:t>
            </a:r>
          </a:p>
          <a:p>
            <a:pPr>
              <a:buNone/>
            </a:pPr>
            <a:r>
              <a:rPr lang="en-US" sz="1600" dirty="0" smtClean="0"/>
              <a:t>	space = 4;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jmpaddr</a:t>
            </a:r>
            <a:r>
              <a:rPr lang="en-US" sz="1600" dirty="0" smtClean="0"/>
              <a:t> = gen(JMP, 0, 0, 0);  </a:t>
            </a:r>
          </a:p>
          <a:p>
            <a:pPr>
              <a:buNone/>
            </a:pPr>
            <a:r>
              <a:rPr lang="en-US" sz="1600" dirty="0" smtClean="0"/>
              <a:t>	if TOKEN = “const” then CONST-DECL();</a:t>
            </a:r>
          </a:p>
          <a:p>
            <a:pPr>
              <a:buNone/>
            </a:pPr>
            <a:r>
              <a:rPr lang="en-US" sz="1600" dirty="0" smtClean="0"/>
              <a:t>	if TOKEN = “</a:t>
            </a:r>
            <a:r>
              <a:rPr lang="en-US" sz="1600" dirty="0" err="1" smtClean="0"/>
              <a:t>var</a:t>
            </a:r>
            <a:r>
              <a:rPr lang="en-US" sz="1600" dirty="0" smtClean="0"/>
              <a:t>” then space += VAR-DECL();</a:t>
            </a:r>
          </a:p>
          <a:p>
            <a:pPr>
              <a:buNone/>
            </a:pPr>
            <a:r>
              <a:rPr lang="en-US" sz="1600" dirty="0" smtClean="0"/>
              <a:t>	if TOKEN = “procedure” then  PROC-DECL();</a:t>
            </a:r>
          </a:p>
          <a:p>
            <a:pPr>
              <a:buNone/>
            </a:pPr>
            <a:r>
              <a:rPr lang="en-US" sz="1600" dirty="0" smtClean="0"/>
              <a:t>	code[</a:t>
            </a:r>
            <a:r>
              <a:rPr lang="en-US" sz="1600" dirty="0" err="1" smtClean="0"/>
              <a:t>jmpaddr</a:t>
            </a:r>
            <a:r>
              <a:rPr lang="en-US" sz="1600" dirty="0" smtClean="0"/>
              <a:t>].m = NEXT_CODE_ADDR;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err="1" smtClean="0">
                <a:solidFill>
                  <a:srgbClr val="0070C0"/>
                </a:solidFill>
              </a:rPr>
              <a:t>proc_addr</a:t>
            </a:r>
            <a:r>
              <a:rPr lang="en-US" sz="1600" dirty="0" smtClean="0">
                <a:solidFill>
                  <a:srgbClr val="0070C0"/>
                </a:solidFill>
              </a:rPr>
              <a:t> = gen(INC, 0, 0, space); 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smtClean="0"/>
              <a:t>STATEMENT(); </a:t>
            </a:r>
            <a:endParaRPr lang="en-US" sz="1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</a:t>
            </a:r>
            <a:r>
              <a:rPr lang="en-US" sz="1600" dirty="0" smtClean="0"/>
              <a:t>gen(RTN, 0, 0, 0);</a:t>
            </a:r>
          </a:p>
          <a:p>
            <a:pPr>
              <a:buNone/>
            </a:pPr>
            <a:r>
              <a:rPr lang="en-US" sz="1600" dirty="0" smtClean="0">
                <a:solidFill>
                  <a:srgbClr val="0070C0"/>
                </a:solidFill>
              </a:rPr>
              <a:t>	return </a:t>
            </a:r>
            <a:r>
              <a:rPr lang="en-US" sz="1600" dirty="0" err="1" smtClean="0">
                <a:solidFill>
                  <a:srgbClr val="0070C0"/>
                </a:solidFill>
              </a:rPr>
              <a:t>proc_addr</a:t>
            </a:r>
            <a:r>
              <a:rPr lang="en-US" sz="1600" dirty="0" smtClean="0">
                <a:solidFill>
                  <a:srgbClr val="0070C0"/>
                </a:solidFill>
              </a:rPr>
              <a:t>;</a:t>
            </a:r>
          </a:p>
          <a:p>
            <a:pPr>
              <a:buNone/>
            </a:pPr>
            <a:r>
              <a:rPr lang="en-US" sz="1600" dirty="0" smtClean="0"/>
              <a:t>end;</a:t>
            </a:r>
            <a:endParaRPr lang="en-US" sz="1600" dirty="0"/>
          </a:p>
        </p:txBody>
      </p:sp>
      <p:sp>
        <p:nvSpPr>
          <p:cNvPr id="6" name="5 Rectángulo"/>
          <p:cNvSpPr/>
          <p:nvPr/>
        </p:nvSpPr>
        <p:spPr>
          <a:xfrm>
            <a:off x="1524000" y="29718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procedure-declaration ::= { "</a:t>
            </a:r>
            <a:r>
              <a:rPr lang="en-US" b="1" dirty="0" smtClean="0"/>
              <a:t>procedure</a:t>
            </a:r>
            <a:r>
              <a:rPr lang="en-US" dirty="0" smtClean="0"/>
              <a:t>" </a:t>
            </a:r>
            <a:r>
              <a:rPr lang="en-US" dirty="0" err="1" smtClean="0"/>
              <a:t>ident</a:t>
            </a:r>
            <a:r>
              <a:rPr lang="en-US" dirty="0" smtClean="0"/>
              <a:t> "</a:t>
            </a:r>
            <a:r>
              <a:rPr lang="en-US" b="1" dirty="0" smtClean="0"/>
              <a:t>;</a:t>
            </a:r>
            <a:r>
              <a:rPr lang="en-US" dirty="0" smtClean="0"/>
              <a:t>" block "</a:t>
            </a:r>
            <a:r>
              <a:rPr lang="en-US" b="1" dirty="0" smtClean="0"/>
              <a:t>;</a:t>
            </a:r>
            <a:r>
              <a:rPr lang="en-US" dirty="0" smtClean="0"/>
              <a:t>" }</a:t>
            </a:r>
            <a:endParaRPr lang="en-US" dirty="0"/>
          </a:p>
        </p:txBody>
      </p:sp>
      <p:cxnSp>
        <p:nvCxnSpPr>
          <p:cNvPr id="12" name="11 Conector recto de flecha"/>
          <p:cNvCxnSpPr/>
          <p:nvPr/>
        </p:nvCxnSpPr>
        <p:spPr>
          <a:xfrm flipV="1">
            <a:off x="2895600" y="5791200"/>
            <a:ext cx="2286000" cy="457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181600" y="5638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Returns the INC address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Call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To generate a call, we must verify that we’re calling a procedure, </a:t>
            </a:r>
            <a:r>
              <a:rPr lang="en-US" dirty="0" smtClean="0"/>
              <a:t>and use the correct level: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57200" y="2971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procedure STATEMENT;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…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else if TOKEN = "call" then 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if TOKEN &lt;&gt; IDENT then ERROR (missing identifier);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n-lt"/>
              </a:rPr>
              <a:t>		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= find(TOKEN);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if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== 0 then ERROR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(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Undeclared identifier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	   if 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symboltype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baseline="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baseline="0" dirty="0" smtClean="0">
                <a:solidFill>
                  <a:schemeClr val="accent1"/>
                </a:solidFill>
                <a:latin typeface="+mn-lt"/>
              </a:rPr>
              <a:t>) == PROCEDURE then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 gen(CAL, 0, </a:t>
            </a:r>
            <a:r>
              <a:rPr lang="en-US" sz="1600" dirty="0" err="1" smtClean="0">
                <a:solidFill>
                  <a:schemeClr val="accent1"/>
                </a:solidFill>
              </a:rPr>
              <a:t>curr_level</a:t>
            </a:r>
            <a:r>
              <a:rPr lang="en-US" sz="1600" dirty="0" smtClean="0">
                <a:solidFill>
                  <a:schemeClr val="accent1"/>
                </a:solidFill>
              </a:rPr>
              <a:t> – </a:t>
            </a:r>
            <a:r>
              <a:rPr lang="en-US" sz="1600" dirty="0" err="1" smtClean="0">
                <a:solidFill>
                  <a:schemeClr val="accent1"/>
                </a:solidFill>
              </a:rPr>
              <a:t>symbollevel</a:t>
            </a:r>
            <a:r>
              <a:rPr lang="en-US" sz="1600" dirty="0" smtClean="0">
                <a:solidFill>
                  <a:schemeClr val="accent1"/>
                </a:solidFill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</a:rPr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)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, 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symboladdr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1600" dirty="0" err="1" smtClean="0">
                <a:solidFill>
                  <a:schemeClr val="accent1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chemeClr val="accent1"/>
                </a:solidFill>
                <a:latin typeface="+mn-lt"/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baseline="0" dirty="0">
                <a:solidFill>
                  <a:schemeClr val="accent1"/>
                </a:solidFill>
                <a:latin typeface="+mj-lt"/>
              </a:rPr>
              <a:t>	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	else ERROR(</a:t>
            </a:r>
            <a:r>
              <a:rPr lang="en-US" sz="1600" dirty="0" smtClean="0">
                <a:solidFill>
                  <a:schemeClr val="accent1"/>
                </a:solidFill>
                <a:latin typeface="+mj-lt"/>
              </a:rPr>
              <a:t>call must be followed by a procedure identifier</a:t>
            </a:r>
            <a:r>
              <a:rPr lang="en-US" sz="1600" baseline="0" dirty="0" smtClean="0">
                <a:solidFill>
                  <a:schemeClr val="accent1"/>
                </a:solidFill>
                <a:latin typeface="+mj-lt"/>
              </a:rPr>
              <a:t>);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GET_TOKEN();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end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What is wrong?</a:t>
            </a:r>
            <a:endParaRPr lang="en-US" dirty="0"/>
          </a:p>
        </p:txBody>
      </p:sp>
      <p:pic>
        <p:nvPicPr>
          <p:cNvPr id="4" name="3 Marcador de contenido" descr="the_cake_is_a_lie_by_theShad0w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9" y="1874838"/>
            <a:ext cx="4525962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PL0 code: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533400" y="2590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	call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0070C0"/>
                </a:solidFill>
                <a:ea typeface="ＭＳ Ｐゴシック" pitchFamily="34" charset="-128"/>
              </a:rPr>
              <a:t>	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call </a:t>
            </a:r>
            <a:r>
              <a:rPr kumimoji="0" lang="en-US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FF0000"/>
                </a:solidFill>
                <a:ea typeface="ＭＳ Ｐゴシック" pitchFamily="34" charset="-128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ea typeface="ＭＳ Ｐゴシック" pitchFamily="34" charset="-128"/>
              </a:rPr>
              <a:t>	call </a:t>
            </a:r>
            <a:r>
              <a:rPr lang="en-US" sz="1600" noProof="0" dirty="0" err="1" smtClean="0">
                <a:ea typeface="ＭＳ Ｐゴシック" pitchFamily="34" charset="-128"/>
              </a:rPr>
              <a:t>fooA</a:t>
            </a:r>
            <a:r>
              <a:rPr lang="en-US" sz="1600" noProof="0" dirty="0" smtClean="0">
                <a:ea typeface="ＭＳ Ｐゴシック" pitchFamily="34" charset="-128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62400" y="3505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going to happen if we generate code using INC addresses???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Recursive Programs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Consider this PL0 code:</a:t>
            </a:r>
            <a:endParaRPr lang="en-US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533400" y="25908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procedure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	call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0070C0"/>
                </a:solidFill>
                <a:ea typeface="ＭＳ Ｐゴシック" pitchFamily="34" charset="-128"/>
              </a:rPr>
              <a:t>	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		call </a:t>
            </a:r>
            <a:r>
              <a:rPr kumimoji="0" lang="en-US" sz="1600" b="0" i="0" u="none" strike="noStrike" kern="1200" cap="none" spc="0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fooB</a:t>
            </a: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solidFill>
                  <a:srgbClr val="FF0000"/>
                </a:solidFill>
                <a:ea typeface="ＭＳ Ｐゴシック" pitchFamily="34" charset="-128"/>
              </a:rPr>
              <a:t>	end;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begin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ea typeface="ＭＳ Ｐゴシック" pitchFamily="34" charset="-128"/>
              </a:rPr>
              <a:t>	call </a:t>
            </a:r>
            <a:r>
              <a:rPr lang="en-US" sz="1600" noProof="0" dirty="0" err="1" smtClean="0">
                <a:ea typeface="ＭＳ Ｐゴシック" pitchFamily="34" charset="-128"/>
              </a:rPr>
              <a:t>fooA</a:t>
            </a:r>
            <a:r>
              <a:rPr lang="en-US" sz="1600" noProof="0" dirty="0" smtClean="0">
                <a:ea typeface="ＭＳ Ｐゴシック" pitchFamily="34" charset="-128"/>
              </a:rPr>
              <a:t>;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end.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95800" y="2590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Here, we enter the procedure into the symbol table using a bogus address (666).</a:t>
            </a:r>
            <a:endParaRPr lang="en-US" dirty="0"/>
          </a:p>
        </p:txBody>
      </p:sp>
      <p:cxnSp>
        <p:nvCxnSpPr>
          <p:cNvPr id="6" name="5 Conector recto de flecha"/>
          <p:cNvCxnSpPr>
            <a:endCxn id="5" idx="1"/>
          </p:cNvCxnSpPr>
          <p:nvPr/>
        </p:nvCxnSpPr>
        <p:spPr>
          <a:xfrm>
            <a:off x="2057400" y="2743200"/>
            <a:ext cx="2438400" cy="17076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68</TotalTime>
  <Words>418</Words>
  <Application>Microsoft Office PowerPoint</Application>
  <PresentationFormat>Presentación en pantalla (4:3)</PresentationFormat>
  <Paragraphs>148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Plantilla</vt:lpstr>
      <vt:lpstr>Procedures: Code Generation (Part 2)</vt:lpstr>
      <vt:lpstr>Procedure Address</vt:lpstr>
      <vt:lpstr>Procedure Address (JMP)</vt:lpstr>
      <vt:lpstr>Procedure Address (INC)</vt:lpstr>
      <vt:lpstr>Procedure Address (INC)</vt:lpstr>
      <vt:lpstr>Call</vt:lpstr>
      <vt:lpstr>What is wrong?</vt:lpstr>
      <vt:lpstr>Recursive Programs</vt:lpstr>
      <vt:lpstr>Recursive Programs</vt:lpstr>
      <vt:lpstr>Recursive Programs</vt:lpstr>
      <vt:lpstr>Recursive Programs</vt:lpstr>
      <vt:lpstr>Recursive Programs</vt:lpstr>
    </vt:vector>
  </TitlesOfParts>
  <Company>NERV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Procedures: Code Generation (Part 2)</dc:title>
  <dc:creator>Edward Aymerich</dc:creator>
  <cp:lastModifiedBy>Edward Aymerich</cp:lastModifiedBy>
  <cp:revision>9</cp:revision>
  <dcterms:created xsi:type="dcterms:W3CDTF">2014-07-16T13:22:05Z</dcterms:created>
  <dcterms:modified xsi:type="dcterms:W3CDTF">2014-07-16T14:31:35Z</dcterms:modified>
</cp:coreProperties>
</file>