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9" r:id="rId4"/>
    <p:sldId id="266" r:id="rId5"/>
    <p:sldId id="261" r:id="rId6"/>
    <p:sldId id="262" r:id="rId7"/>
    <p:sldId id="263" r:id="rId8"/>
    <p:sldId id="264" r:id="rId9"/>
    <p:sldId id="265" r:id="rId10"/>
    <p:sldId id="269" r:id="rId11"/>
    <p:sldId id="268" r:id="rId12"/>
    <p:sldId id="270" r:id="rId13"/>
    <p:sldId id="267" r:id="rId14"/>
    <p:sldId id="258" r:id="rId15"/>
    <p:sldId id="271" r:id="rId16"/>
    <p:sldId id="272" r:id="rId17"/>
    <p:sldId id="273" r:id="rId18"/>
    <p:sldId id="274" r:id="rId19"/>
    <p:sldId id="275" r:id="rId20"/>
    <p:sldId id="277" r:id="rId21"/>
    <p:sldId id="276" r:id="rId2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33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1860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5784CE1-1104-4613-BFB4-A51C1FB96512}" type="datetime1">
              <a:rPr lang="en-US"/>
              <a:pPr/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6A7D919-AF14-4372-8135-0FF27BEB5B87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0F13811-BC40-44F5-A515-AAF18FCCCF92}" type="datetime1">
              <a:rPr lang="en-US"/>
              <a:pPr/>
              <a:t>7/9/2014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F0A00D0-EDE9-422D-8B0F-372695AA6385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A00D0-EDE9-422D-8B0F-372695AA638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A00D0-EDE9-422D-8B0F-372695AA638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en_weblike_COV0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BA1712-012F-42AE-998C-B8DA97026076}" type="datetime1">
              <a:rPr lang="en-US"/>
              <a:pPr/>
              <a:t>7/9/2014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EC5A28-7B3D-4005-831E-B34E916B2CF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859A7A-58F3-4DAE-A3BE-D667AF81E192}" type="datetime1">
              <a:rPr lang="en-US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69F6E-A03A-40BF-9EFF-BB188CCE86B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37E3DF-E564-4FB2-8574-61819F91411F}" type="datetime1">
              <a:rPr lang="en-US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AD356-2495-4590-92DB-6D4B86B2957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4F8F5D-244E-4C5E-8B74-07F75CA1E43F}" type="datetime1">
              <a:rPr lang="en-US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07DD01-06CB-43D9-921F-4BC7983ABB8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3A2008-9E39-4ADE-B623-EA80C8B0F024}" type="datetime1">
              <a:rPr lang="en-US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1E110-8683-4C82-87C7-24569C573A6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9EA9C9-0261-4D51-8222-9464FAF274EF}" type="datetime1">
              <a:rPr lang="en-US"/>
              <a:pPr/>
              <a:t>7/9/2014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B8AD2E-F7B1-47EC-AC35-EAD5326DE65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580141-CED9-4D75-A0BE-753AA71B6D36}" type="datetime1">
              <a:rPr lang="en-US"/>
              <a:pPr/>
              <a:t>7/9/2014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3A2F00-3B0A-4675-84C6-F3791C66DC9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0B26E8-9671-427D-8677-E8883988B65D}" type="datetime1">
              <a:rPr lang="en-US"/>
              <a:pPr/>
              <a:t>7/9/2014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9A787-4200-4816-888E-5A726BA0B2B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47D82A-411B-42FB-80DB-B1CDC139D94B}" type="datetime1">
              <a:rPr lang="en-US"/>
              <a:pPr/>
              <a:t>7/9/2014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80D00-F166-4584-AACE-5349DB5C32A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91B40F-F627-4787-A568-99B4346F6C72}" type="datetime1">
              <a:rPr lang="en-US"/>
              <a:pPr/>
              <a:t>7/9/2014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3338A-FD04-4793-9692-2A1CA7D6B32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58158E-8895-44E9-9511-0133F9039618}" type="datetime1">
              <a:rPr lang="en-US"/>
              <a:pPr/>
              <a:t>7/9/2014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214C50-65A6-446B-ACFC-8911A687FBC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BD3DDC6-13B0-48F5-B02C-7453C5D8B5F0}" type="datetime1">
              <a:rPr lang="en-US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AA6BD10-5643-41FE-B52C-92AAED84C070}" type="slidenum">
              <a:rPr lang="en-US"/>
              <a:pPr/>
              <a:t>‹Nº›</a:t>
            </a:fld>
            <a:endParaRPr lang="en-US"/>
          </a:p>
        </p:txBody>
      </p:sp>
      <p:pic>
        <p:nvPicPr>
          <p:cNvPr id="1031" name="Picture 8" descr="gen_weblike_INT01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2865438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Gotham-Black" charset="0"/>
              </a:rPr>
              <a:t>Procedures: Code Generation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97413"/>
            <a:ext cx="6400800" cy="10477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COP 3402 Software Systems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Summer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Reserve space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 procedure must reserve space for it’s activation record and variables, before its actual code starts.</a:t>
            </a:r>
          </a:p>
          <a:p>
            <a:r>
              <a:rPr lang="en-US" sz="2800" dirty="0" smtClean="0"/>
              <a:t>We must keep track of how much space we should reserve. It should be 4 at least (for the AR), and must increase for each declared variable.</a:t>
            </a:r>
          </a:p>
          <a:p>
            <a:r>
              <a:rPr lang="en-US" sz="2800" dirty="0" smtClean="0"/>
              <a:t>Be careful: each procedure must keep track of their own space, don’t use a global variable.</a:t>
            </a:r>
          </a:p>
          <a:p>
            <a:r>
              <a:rPr lang="en-US" sz="2800" dirty="0" smtClean="0"/>
              <a:t>To reserve space, we generate a “inc” operation.</a:t>
            </a:r>
          </a:p>
          <a:p>
            <a:pPr lvl="1"/>
            <a:r>
              <a:rPr lang="en-US" sz="2400" dirty="0" smtClean="0"/>
              <a:t>gen(INC, </a:t>
            </a:r>
            <a:r>
              <a:rPr lang="en-US" sz="2400" dirty="0" smtClean="0"/>
              <a:t>0, 0</a:t>
            </a:r>
            <a:r>
              <a:rPr lang="en-US" sz="2400" dirty="0" smtClean="0"/>
              <a:t>, SPACE);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Procedure code generation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we can generate code for the procedure.</a:t>
            </a:r>
          </a:p>
          <a:p>
            <a:endParaRPr lang="en-US" dirty="0" smtClean="0"/>
          </a:p>
          <a:p>
            <a:r>
              <a:rPr lang="en-US" dirty="0" smtClean="0"/>
              <a:t>This will be handle by the “statement” function.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4: The return call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one is simple: just generate a return operation </a:t>
            </a:r>
            <a:r>
              <a:rPr lang="en-US" dirty="0" smtClean="0"/>
              <a:t>(</a:t>
            </a:r>
            <a:r>
              <a:rPr lang="en-US" dirty="0" err="1" smtClean="0"/>
              <a:t>rtn</a:t>
            </a:r>
            <a:r>
              <a:rPr lang="en-US" dirty="0" smtClean="0"/>
              <a:t> 0 0 </a:t>
            </a:r>
            <a:r>
              <a:rPr lang="en-US" dirty="0" smtClean="0"/>
              <a:t>0).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Generation for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73563"/>
          </a:xfrm>
        </p:spPr>
        <p:txBody>
          <a:bodyPr/>
          <a:lstStyle/>
          <a:p>
            <a:r>
              <a:rPr lang="en-US" sz="2800" b="1" dirty="0" smtClean="0"/>
              <a:t>Step 1</a:t>
            </a:r>
            <a:r>
              <a:rPr lang="en-US" sz="2800" dirty="0" smtClean="0"/>
              <a:t>: Generate a jump operation.</a:t>
            </a:r>
          </a:p>
          <a:p>
            <a:pPr lvl="1"/>
            <a:r>
              <a:rPr lang="en-US" sz="2400" dirty="0" smtClean="0"/>
              <a:t>Store the address of this jump.</a:t>
            </a:r>
          </a:p>
          <a:p>
            <a:pPr lvl="1"/>
            <a:r>
              <a:rPr lang="en-US" sz="2400" dirty="0" smtClean="0"/>
              <a:t>Keep parsing/generating code.</a:t>
            </a:r>
          </a:p>
          <a:p>
            <a:pPr lvl="1"/>
            <a:r>
              <a:rPr lang="en-US" sz="2400" dirty="0" smtClean="0"/>
              <a:t>Update the jump address.</a:t>
            </a:r>
          </a:p>
          <a:p>
            <a:pPr lvl="1"/>
            <a:r>
              <a:rPr lang="en-US" sz="2400" dirty="0" smtClean="0"/>
              <a:t>Update the procedure address in the Symbol Table.</a:t>
            </a:r>
          </a:p>
          <a:p>
            <a:r>
              <a:rPr lang="en-US" sz="2800" b="1" dirty="0" smtClean="0"/>
              <a:t>Step 2</a:t>
            </a:r>
            <a:r>
              <a:rPr lang="en-US" sz="2800" dirty="0" smtClean="0"/>
              <a:t>: Reserve Space</a:t>
            </a:r>
          </a:p>
          <a:p>
            <a:r>
              <a:rPr lang="en-US" sz="2800" b="1" dirty="0" smtClean="0"/>
              <a:t>Step 3</a:t>
            </a:r>
            <a:r>
              <a:rPr lang="en-US" sz="2800" dirty="0" smtClean="0"/>
              <a:t>: Generate the procedure code (parse the statements).</a:t>
            </a:r>
          </a:p>
          <a:p>
            <a:r>
              <a:rPr lang="en-US" sz="2800" b="1" dirty="0" smtClean="0"/>
              <a:t>Step 4</a:t>
            </a:r>
            <a:r>
              <a:rPr lang="en-US" sz="2800" dirty="0" smtClean="0"/>
              <a:t>: Generate a return operation.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will handle all this?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code generation for a procedure is handle by the block function.</a:t>
            </a:r>
          </a:p>
          <a:p>
            <a:pPr lvl="1"/>
            <a:r>
              <a:rPr lang="en-US" sz="2000" dirty="0" smtClean="0"/>
              <a:t>&lt;</a:t>
            </a:r>
            <a:r>
              <a:rPr lang="en-US" sz="2000" dirty="0" smtClean="0">
                <a:solidFill>
                  <a:srgbClr val="CC00FF"/>
                </a:solidFill>
              </a:rPr>
              <a:t>proc-</a:t>
            </a:r>
            <a:r>
              <a:rPr lang="en-US" sz="2000" dirty="0" err="1" smtClean="0">
                <a:solidFill>
                  <a:srgbClr val="CC00FF"/>
                </a:solidFill>
              </a:rPr>
              <a:t>decl</a:t>
            </a:r>
            <a:r>
              <a:rPr lang="en-US" sz="2000" dirty="0" smtClean="0"/>
              <a:t>&gt; ::= </a:t>
            </a:r>
            <a:r>
              <a:rPr lang="en-US" sz="2000" dirty="0" smtClean="0">
                <a:solidFill>
                  <a:srgbClr val="FF0066"/>
                </a:solidFill>
              </a:rPr>
              <a:t>procedure</a:t>
            </a:r>
            <a:r>
              <a:rPr lang="en-US" sz="2000" dirty="0" smtClean="0"/>
              <a:t> &lt;</a:t>
            </a:r>
            <a:r>
              <a:rPr lang="en-US" sz="2000" dirty="0" err="1" smtClean="0">
                <a:solidFill>
                  <a:srgbClr val="CC3300"/>
                </a:solidFill>
              </a:rPr>
              <a:t>ident</a:t>
            </a:r>
            <a:r>
              <a:rPr lang="en-US" sz="2000" dirty="0" smtClean="0"/>
              <a:t>&gt; </a:t>
            </a:r>
            <a:r>
              <a:rPr lang="en-US" sz="2000" dirty="0" smtClean="0">
                <a:solidFill>
                  <a:srgbClr val="FF0066"/>
                </a:solidFill>
              </a:rPr>
              <a:t>;</a:t>
            </a:r>
            <a:r>
              <a:rPr lang="en-US" sz="2000" dirty="0" smtClean="0"/>
              <a:t> &lt;</a:t>
            </a:r>
            <a:r>
              <a:rPr lang="en-US" sz="2000" dirty="0" smtClean="0">
                <a:solidFill>
                  <a:schemeClr val="accent1"/>
                </a:solidFill>
              </a:rPr>
              <a:t>block</a:t>
            </a:r>
            <a:r>
              <a:rPr lang="en-US" sz="2000" dirty="0" smtClean="0"/>
              <a:t>&gt; </a:t>
            </a:r>
            <a:r>
              <a:rPr lang="en-US" sz="2000" dirty="0" smtClean="0">
                <a:solidFill>
                  <a:srgbClr val="FF0066"/>
                </a:solidFill>
              </a:rPr>
              <a:t>;</a:t>
            </a:r>
            <a:r>
              <a:rPr lang="en-US" sz="2000" dirty="0" smtClean="0"/>
              <a:t> | </a:t>
            </a:r>
            <a:r>
              <a:rPr lang="en-US" sz="2000" dirty="0" smtClean="0">
                <a:solidFill>
                  <a:srgbClr val="FF0066"/>
                </a:solidFill>
              </a:rPr>
              <a:t>e</a:t>
            </a:r>
          </a:p>
          <a:p>
            <a:pPr lvl="1"/>
            <a:r>
              <a:rPr lang="en-US" sz="2000" dirty="0" smtClean="0"/>
              <a:t>&lt;</a:t>
            </a:r>
            <a:r>
              <a:rPr lang="en-US" sz="2000" dirty="0" smtClean="0">
                <a:solidFill>
                  <a:srgbClr val="FF0000"/>
                </a:solidFill>
              </a:rPr>
              <a:t>program</a:t>
            </a:r>
            <a:r>
              <a:rPr lang="en-US" sz="2000" dirty="0" smtClean="0"/>
              <a:t>&gt; ::= &lt;</a:t>
            </a:r>
            <a:r>
              <a:rPr lang="en-US" sz="2000" dirty="0" smtClean="0">
                <a:solidFill>
                  <a:schemeClr val="accent1"/>
                </a:solidFill>
              </a:rPr>
              <a:t>block</a:t>
            </a:r>
            <a:r>
              <a:rPr lang="en-US" sz="2000" dirty="0" smtClean="0"/>
              <a:t>&gt; .</a:t>
            </a:r>
          </a:p>
          <a:p>
            <a:pPr lvl="1"/>
            <a:r>
              <a:rPr lang="en-US" sz="2000" dirty="0" smtClean="0"/>
              <a:t>&lt;</a:t>
            </a:r>
            <a:r>
              <a:rPr lang="en-US" sz="2000" dirty="0" smtClean="0">
                <a:solidFill>
                  <a:schemeClr val="accent1"/>
                </a:solidFill>
              </a:rPr>
              <a:t>block</a:t>
            </a:r>
            <a:r>
              <a:rPr lang="en-US" sz="2000" dirty="0" smtClean="0"/>
              <a:t>&gt; ::= &lt;</a:t>
            </a:r>
            <a:r>
              <a:rPr lang="en-US" sz="2000" dirty="0" smtClean="0">
                <a:solidFill>
                  <a:srgbClr val="CC9900"/>
                </a:solidFill>
              </a:rPr>
              <a:t>const-</a:t>
            </a:r>
            <a:r>
              <a:rPr lang="en-US" sz="2000" dirty="0" err="1" smtClean="0">
                <a:solidFill>
                  <a:srgbClr val="CC9900"/>
                </a:solidFill>
              </a:rPr>
              <a:t>decl</a:t>
            </a:r>
            <a:r>
              <a:rPr lang="en-US" sz="2000" dirty="0" smtClean="0"/>
              <a:t>&gt; &lt;</a:t>
            </a:r>
            <a:r>
              <a:rPr lang="en-US" sz="2000" dirty="0" err="1" smtClean="0">
                <a:solidFill>
                  <a:srgbClr val="0000FF"/>
                </a:solidFill>
              </a:rPr>
              <a:t>var-decl</a:t>
            </a:r>
            <a:r>
              <a:rPr lang="en-US" sz="2000" dirty="0" smtClean="0"/>
              <a:t>&gt; &lt;</a:t>
            </a:r>
            <a:r>
              <a:rPr lang="en-US" sz="2000" dirty="0" smtClean="0">
                <a:solidFill>
                  <a:srgbClr val="CC00FF"/>
                </a:solidFill>
              </a:rPr>
              <a:t>proc-</a:t>
            </a:r>
            <a:r>
              <a:rPr lang="en-US" sz="2000" dirty="0" err="1" smtClean="0">
                <a:solidFill>
                  <a:srgbClr val="CC00FF"/>
                </a:solidFill>
              </a:rPr>
              <a:t>decl</a:t>
            </a:r>
            <a:r>
              <a:rPr lang="en-US" sz="2000" dirty="0" smtClean="0"/>
              <a:t>&gt; &lt;</a:t>
            </a:r>
            <a:r>
              <a:rPr lang="en-US" sz="2000" dirty="0" smtClean="0">
                <a:solidFill>
                  <a:srgbClr val="A50021"/>
                </a:solidFill>
              </a:rPr>
              <a:t>statement</a:t>
            </a:r>
            <a:r>
              <a:rPr lang="en-US" sz="2000" dirty="0" smtClean="0"/>
              <a:t>&gt;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&lt;block&gt; Parser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</a:t>
            </a:r>
            <a:r>
              <a:rPr lang="en-US" sz="1600" dirty="0" smtClean="0"/>
              <a:t>BLOCK();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“const” then CONST-DECL();</a:t>
            </a:r>
          </a:p>
          <a:p>
            <a:pPr>
              <a:buNone/>
            </a:pPr>
            <a:r>
              <a:rPr lang="en-US" sz="1600" dirty="0" smtClean="0"/>
              <a:t>	if TOKEN = “</a:t>
            </a:r>
            <a:r>
              <a:rPr lang="en-US" sz="1600" dirty="0" err="1" smtClean="0"/>
              <a:t>var</a:t>
            </a:r>
            <a:r>
              <a:rPr lang="en-US" sz="1600" dirty="0" smtClean="0"/>
              <a:t>” then VAR-DECL();</a:t>
            </a:r>
          </a:p>
          <a:p>
            <a:pPr>
              <a:buNone/>
            </a:pPr>
            <a:r>
              <a:rPr lang="en-US" sz="1600" dirty="0" smtClean="0"/>
              <a:t>	if TOKEN = “procedure” then  PROC-DECL();</a:t>
            </a:r>
          </a:p>
          <a:p>
            <a:pPr>
              <a:buNone/>
            </a:pPr>
            <a:r>
              <a:rPr lang="en-US" sz="1600" dirty="0" smtClean="0"/>
              <a:t>	STATEMENT();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4" name="3 Rectángulo"/>
          <p:cNvSpPr/>
          <p:nvPr/>
        </p:nvSpPr>
        <p:spPr>
          <a:xfrm>
            <a:off x="457200" y="1600200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chemeClr val="accent1"/>
                </a:solidFill>
              </a:rPr>
              <a:t>block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CC9900"/>
                </a:solidFill>
              </a:rPr>
              <a:t>const-</a:t>
            </a:r>
            <a:r>
              <a:rPr lang="en-US" dirty="0" err="1" smtClean="0">
                <a:solidFill>
                  <a:srgbClr val="CC9900"/>
                </a:solidFill>
              </a:rPr>
              <a:t>decl</a:t>
            </a:r>
            <a:r>
              <a:rPr lang="en-US" dirty="0" smtClean="0"/>
              <a:t>&gt; &lt;</a:t>
            </a:r>
            <a:r>
              <a:rPr lang="en-US" dirty="0" err="1" smtClean="0">
                <a:solidFill>
                  <a:srgbClr val="0000FF"/>
                </a:solidFill>
              </a:rPr>
              <a:t>var-decl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CC00FF"/>
                </a:solidFill>
              </a:rPr>
              <a:t>proc-</a:t>
            </a:r>
            <a:r>
              <a:rPr lang="en-US" dirty="0" err="1" smtClean="0">
                <a:solidFill>
                  <a:srgbClr val="CC00FF"/>
                </a:solidFill>
              </a:rPr>
              <a:t>decl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&lt;block&gt; Parser and Code Generation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BLOCK</a:t>
            </a:r>
            <a:r>
              <a:rPr lang="en-US" sz="1600" dirty="0" smtClean="0"/>
              <a:t>();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rgbClr val="0070C0"/>
                </a:solidFill>
              </a:rPr>
              <a:t>space = 4;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	</a:t>
            </a:r>
            <a:r>
              <a:rPr lang="en-US" sz="1600" dirty="0" err="1" smtClean="0">
                <a:solidFill>
                  <a:srgbClr val="0070C0"/>
                </a:solidFill>
              </a:rPr>
              <a:t>jmpaddr</a:t>
            </a:r>
            <a:r>
              <a:rPr lang="en-US" sz="1600" dirty="0" smtClean="0">
                <a:solidFill>
                  <a:srgbClr val="0070C0"/>
                </a:solidFill>
              </a:rPr>
              <a:t> = gen(JMP</a:t>
            </a:r>
            <a:r>
              <a:rPr lang="en-US" sz="1600" dirty="0" smtClean="0">
                <a:solidFill>
                  <a:srgbClr val="0070C0"/>
                </a:solidFill>
              </a:rPr>
              <a:t>, 0, </a:t>
            </a:r>
            <a:r>
              <a:rPr lang="en-US" sz="1600" dirty="0" smtClean="0">
                <a:solidFill>
                  <a:srgbClr val="0070C0"/>
                </a:solidFill>
              </a:rPr>
              <a:t>0, 0);  // Step 1</a:t>
            </a:r>
          </a:p>
          <a:p>
            <a:pPr>
              <a:buNone/>
            </a:pPr>
            <a:r>
              <a:rPr lang="en-US" sz="1600" dirty="0" smtClean="0"/>
              <a:t>	if TOKEN = “const” then CONST-DECL();</a:t>
            </a:r>
          </a:p>
          <a:p>
            <a:pPr>
              <a:buNone/>
            </a:pPr>
            <a:r>
              <a:rPr lang="en-US" sz="1600" dirty="0" smtClean="0"/>
              <a:t>	if TOKEN = “</a:t>
            </a:r>
            <a:r>
              <a:rPr lang="en-US" sz="1600" dirty="0" err="1" smtClean="0"/>
              <a:t>var</a:t>
            </a:r>
            <a:r>
              <a:rPr lang="en-US" sz="1600" dirty="0" smtClean="0"/>
              <a:t>” then </a:t>
            </a:r>
            <a:r>
              <a:rPr lang="en-US" sz="1600" dirty="0" smtClean="0">
                <a:solidFill>
                  <a:srgbClr val="0070C0"/>
                </a:solidFill>
              </a:rPr>
              <a:t>space += </a:t>
            </a:r>
            <a:r>
              <a:rPr lang="en-US" sz="1600" dirty="0" smtClean="0"/>
              <a:t>VAR-DECL();</a:t>
            </a:r>
          </a:p>
          <a:p>
            <a:pPr>
              <a:buNone/>
            </a:pPr>
            <a:r>
              <a:rPr lang="en-US" sz="1600" dirty="0" smtClean="0"/>
              <a:t>	if TOKEN = “procedure” then  PROC-DECL();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rgbClr val="0070C0"/>
                </a:solidFill>
              </a:rPr>
              <a:t>code[</a:t>
            </a:r>
            <a:r>
              <a:rPr lang="en-US" sz="1600" dirty="0" err="1" smtClean="0">
                <a:solidFill>
                  <a:srgbClr val="0070C0"/>
                </a:solidFill>
              </a:rPr>
              <a:t>jmpaddr</a:t>
            </a:r>
            <a:r>
              <a:rPr lang="en-US" sz="1600" dirty="0" smtClean="0">
                <a:solidFill>
                  <a:srgbClr val="0070C0"/>
                </a:solidFill>
              </a:rPr>
              <a:t>].m = </a:t>
            </a:r>
            <a:r>
              <a:rPr lang="en-US" sz="1600" dirty="0" smtClean="0">
                <a:solidFill>
                  <a:srgbClr val="0070C0"/>
                </a:solidFill>
              </a:rPr>
              <a:t>NEXT_CODE_ADDR;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	gen(INC, </a:t>
            </a:r>
            <a:r>
              <a:rPr lang="en-US" sz="1600" dirty="0" smtClean="0">
                <a:solidFill>
                  <a:srgbClr val="0070C0"/>
                </a:solidFill>
              </a:rPr>
              <a:t>0, 0</a:t>
            </a:r>
            <a:r>
              <a:rPr lang="en-US" sz="1600" dirty="0" smtClean="0">
                <a:solidFill>
                  <a:srgbClr val="0070C0"/>
                </a:solidFill>
              </a:rPr>
              <a:t>, space); // Step 2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	</a:t>
            </a:r>
            <a:r>
              <a:rPr lang="en-US" sz="1600" dirty="0" smtClean="0"/>
              <a:t>STATEMENT(); </a:t>
            </a:r>
            <a:r>
              <a:rPr lang="en-US" sz="1600" dirty="0" smtClean="0">
                <a:solidFill>
                  <a:srgbClr val="0070C0"/>
                </a:solidFill>
              </a:rPr>
              <a:t>// Step 3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	</a:t>
            </a:r>
            <a:r>
              <a:rPr lang="en-US" sz="1600" dirty="0" smtClean="0">
                <a:solidFill>
                  <a:srgbClr val="0070C0"/>
                </a:solidFill>
              </a:rPr>
              <a:t>gen(RTN, 0, </a:t>
            </a:r>
            <a:r>
              <a:rPr lang="en-US" sz="1600" dirty="0" smtClean="0">
                <a:solidFill>
                  <a:srgbClr val="0070C0"/>
                </a:solidFill>
              </a:rPr>
              <a:t>0, 0); // Step 4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Code Generation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this point, we already know the procedure address, so the call code is easy to generate.</a:t>
            </a:r>
          </a:p>
          <a:p>
            <a:endParaRPr lang="en-U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 bwMode="auto">
          <a:xfrm>
            <a:off x="457200" y="3276601"/>
            <a:ext cx="8229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procedure 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…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else if TOKEN = "call" then 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if TOKEN &lt;&gt; IDENT then ERROR (missing identifier);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end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…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Code Generation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this point, we already know the procedure address, so the call code is easy to generate.</a:t>
            </a:r>
          </a:p>
          <a:p>
            <a:endParaRPr lang="en-U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 bwMode="auto">
          <a:xfrm>
            <a:off x="457200" y="2743200"/>
            <a:ext cx="8229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procedure 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…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else if TOKEN = "call" then 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if TOKEN &lt;&gt; IDENT then ERROR (missing identifier);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dirty="0" err="1" smtClean="0">
                <a:solidFill>
                  <a:schemeClr val="accent1"/>
                </a:solidFill>
                <a:latin typeface="+mn-lt"/>
              </a:rPr>
              <a:t>i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 = find(TOKEN);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== 0 then ERROR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(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Undeclared identifier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baseline="0" dirty="0" smtClean="0">
                <a:solidFill>
                  <a:schemeClr val="accent1"/>
                </a:solidFill>
                <a:latin typeface="+mn-lt"/>
              </a:rPr>
              <a:t>	   if </a:t>
            </a:r>
            <a:r>
              <a:rPr lang="en-US" sz="1600" baseline="0" dirty="0" err="1" smtClean="0">
                <a:solidFill>
                  <a:schemeClr val="accent1"/>
                </a:solidFill>
                <a:latin typeface="+mn-lt"/>
              </a:rPr>
              <a:t>symboltype</a:t>
            </a:r>
            <a:r>
              <a:rPr lang="en-US" sz="1600" baseline="0" dirty="0" smtClean="0">
                <a:solidFill>
                  <a:schemeClr val="accent1"/>
                </a:solidFill>
                <a:latin typeface="+mn-lt"/>
              </a:rPr>
              <a:t>(</a:t>
            </a:r>
            <a:r>
              <a:rPr lang="en-US" sz="1600" baseline="0" dirty="0" err="1" smtClean="0">
                <a:solidFill>
                  <a:schemeClr val="accent1"/>
                </a:solidFill>
                <a:latin typeface="+mn-lt"/>
              </a:rPr>
              <a:t>i</a:t>
            </a:r>
            <a:r>
              <a:rPr lang="en-US" sz="1600" baseline="0" dirty="0" smtClean="0">
                <a:solidFill>
                  <a:schemeClr val="accent1"/>
                </a:solidFill>
                <a:latin typeface="+mn-lt"/>
              </a:rPr>
              <a:t>) == PROCEDURE then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 gen(CAL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, 0, 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0, </a:t>
            </a:r>
            <a:r>
              <a:rPr lang="en-US" sz="1600" dirty="0" err="1" smtClean="0">
                <a:solidFill>
                  <a:schemeClr val="accent1"/>
                </a:solidFill>
                <a:latin typeface="+mn-lt"/>
              </a:rPr>
              <a:t>symboladdr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  <a:latin typeface="+mn-lt"/>
              </a:rPr>
              <a:t>i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));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baseline="0" dirty="0">
                <a:solidFill>
                  <a:schemeClr val="accent1"/>
                </a:solidFill>
                <a:latin typeface="+mj-lt"/>
              </a:rPr>
              <a:t>	</a:t>
            </a:r>
            <a:r>
              <a:rPr lang="en-US" sz="1600" baseline="0" dirty="0" smtClean="0">
                <a:solidFill>
                  <a:schemeClr val="accent1"/>
                </a:solidFill>
                <a:latin typeface="+mj-lt"/>
              </a:rPr>
              <a:t>	else ERROR(</a:t>
            </a: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call must be followed by a procedure identifier</a:t>
            </a:r>
            <a:r>
              <a:rPr lang="en-US" sz="1600" baseline="0" dirty="0" smtClean="0">
                <a:solidFill>
                  <a:schemeClr val="accent1"/>
                </a:solidFill>
                <a:latin typeface="+mj-lt"/>
              </a:rPr>
              <a:t>);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end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…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track of lexicographical level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set the correct lexicographical each time we generate a LOD or STO operation.</a:t>
            </a:r>
          </a:p>
          <a:p>
            <a:r>
              <a:rPr lang="en-US" dirty="0" smtClean="0"/>
              <a:t>One way is to keep track of the current lexicographical level in a global variable.</a:t>
            </a:r>
          </a:p>
          <a:p>
            <a:r>
              <a:rPr lang="en-US" dirty="0" smtClean="0"/>
              <a:t>The lexicographical level increases when we enter the BLOCK procedure, and decreases when we exit it.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Procedures: PM/0 code look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97574"/>
            <a:ext cx="8229600" cy="4373563"/>
          </a:xfrm>
        </p:spPr>
        <p:txBody>
          <a:bodyPr/>
          <a:lstStyle/>
          <a:p>
            <a:r>
              <a:rPr lang="en-US" dirty="0" smtClean="0"/>
              <a:t>In general, when a procedure is compiled, the machine code looks like this:</a:t>
            </a:r>
            <a:endParaRPr lang="en-US" dirty="0"/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1219200" y="3505200"/>
            <a:ext cx="1489873" cy="17565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8000"/>
                </a:solidFill>
              </a:rPr>
              <a:t>procedure A;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8000"/>
                </a:solidFill>
              </a:rPr>
              <a:t>  </a:t>
            </a:r>
            <a:r>
              <a:rPr lang="en-US" dirty="0" err="1">
                <a:solidFill>
                  <a:srgbClr val="008000"/>
                </a:solidFill>
              </a:rPr>
              <a:t>var</a:t>
            </a:r>
            <a:r>
              <a:rPr lang="en-US" dirty="0">
                <a:solidFill>
                  <a:srgbClr val="008000"/>
                </a:solidFill>
              </a:rPr>
              <a:t> y;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8000"/>
                </a:solidFill>
              </a:rPr>
              <a:t>begin</a:t>
            </a:r>
            <a:endParaRPr lang="en-US" dirty="0">
              <a:solidFill>
                <a:srgbClr val="008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8000"/>
                </a:solidFill>
              </a:rPr>
              <a:t>  y:= 2;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8000"/>
                </a:solidFill>
              </a:rPr>
              <a:t>end</a:t>
            </a:r>
            <a:r>
              <a:rPr lang="en-US" dirty="0">
                <a:solidFill>
                  <a:srgbClr val="008000"/>
                </a:solidFill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8000"/>
                </a:solidFill>
              </a:rPr>
              <a:t>call A.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00" y="3352800"/>
            <a:ext cx="2133600" cy="2818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00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6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01 </a:t>
            </a:r>
            <a:r>
              <a:rPr lang="en-US" dirty="0" err="1" smtClean="0">
                <a:solidFill>
                  <a:schemeClr val="accent1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2</a:t>
            </a:r>
            <a:endParaRPr lang="en-US" dirty="0">
              <a:solidFill>
                <a:schemeClr val="accent1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02 inc </a:t>
            </a: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03 lit </a:t>
            </a: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0 0 </a:t>
            </a:r>
            <a:r>
              <a:rPr lang="en-US" dirty="0">
                <a:solidFill>
                  <a:schemeClr val="accent1"/>
                </a:solidFill>
                <a:latin typeface="Courier10 BT" pitchFamily="49" charset="0"/>
              </a:rPr>
              <a:t>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04 </a:t>
            </a:r>
            <a:r>
              <a:rPr lang="en-US" dirty="0" err="1">
                <a:solidFill>
                  <a:schemeClr val="accent1"/>
                </a:solidFill>
                <a:latin typeface="Courier10 BT" pitchFamily="49" charset="0"/>
              </a:rPr>
              <a:t>sto</a:t>
            </a:r>
            <a:r>
              <a:rPr lang="en-US" dirty="0">
                <a:solidFill>
                  <a:schemeClr val="accent1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0 0 </a:t>
            </a:r>
            <a:r>
              <a:rPr lang="en-US" dirty="0">
                <a:solidFill>
                  <a:schemeClr val="accent1"/>
                </a:solidFill>
                <a:latin typeface="Courier10 BT" pitchFamily="49" charset="0"/>
              </a:rPr>
              <a:t>5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05 </a:t>
            </a:r>
            <a:r>
              <a:rPr lang="en-US" dirty="0" err="1">
                <a:solidFill>
                  <a:schemeClr val="accent1"/>
                </a:solidFill>
                <a:latin typeface="Courier10 BT" pitchFamily="49" charset="0"/>
              </a:rPr>
              <a:t>opr</a:t>
            </a:r>
            <a:r>
              <a:rPr lang="en-US" dirty="0">
                <a:solidFill>
                  <a:schemeClr val="accent1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0 0 </a:t>
            </a:r>
            <a:r>
              <a:rPr lang="en-US" dirty="0">
                <a:solidFill>
                  <a:schemeClr val="accent1"/>
                </a:solidFill>
                <a:latin typeface="Courier10 BT" pitchFamily="49" charset="0"/>
              </a:rPr>
              <a:t>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06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4</a:t>
            </a:r>
            <a:endParaRPr lang="en-US" dirty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07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2</a:t>
            </a:r>
            <a:endParaRPr lang="en-US" dirty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08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rtn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0 0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6" name="5 Cerrar llave"/>
          <p:cNvSpPr/>
          <p:nvPr/>
        </p:nvSpPr>
        <p:spPr>
          <a:xfrm>
            <a:off x="2577709" y="3581400"/>
            <a:ext cx="262727" cy="13716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Abrir llave"/>
          <p:cNvSpPr/>
          <p:nvPr/>
        </p:nvSpPr>
        <p:spPr>
          <a:xfrm>
            <a:off x="4267200" y="3733800"/>
            <a:ext cx="304800" cy="1219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8 Conector recto"/>
          <p:cNvCxnSpPr>
            <a:stCxn id="6" idx="1"/>
            <a:endCxn id="7" idx="1"/>
          </p:cNvCxnSpPr>
          <p:nvPr/>
        </p:nvCxnSpPr>
        <p:spPr>
          <a:xfrm>
            <a:off x="2840436" y="4267200"/>
            <a:ext cx="1426764" cy="76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9 Cerrar llave"/>
          <p:cNvSpPr/>
          <p:nvPr/>
        </p:nvSpPr>
        <p:spPr>
          <a:xfrm>
            <a:off x="6324600" y="5029200"/>
            <a:ext cx="381000" cy="7620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CuadroTexto"/>
          <p:cNvSpPr txBox="1"/>
          <p:nvPr/>
        </p:nvSpPr>
        <p:spPr>
          <a:xfrm>
            <a:off x="7391400" y="4267200"/>
            <a:ext cx="167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code corresponds to the “program” block.</a:t>
            </a:r>
            <a:endParaRPr lang="en-US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6400800" y="3581400"/>
            <a:ext cx="990600" cy="1143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>
            <a:stCxn id="10" idx="1"/>
          </p:cNvCxnSpPr>
          <p:nvPr/>
        </p:nvCxnSpPr>
        <p:spPr>
          <a:xfrm flipV="1">
            <a:off x="6705600" y="4724400"/>
            <a:ext cx="68580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&lt;block&gt; Parser and Code Generation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</a:t>
            </a:r>
            <a:r>
              <a:rPr lang="en-US" sz="1600" dirty="0" smtClean="0"/>
              <a:t>BLOCK();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err="1" smtClean="0">
                <a:solidFill>
                  <a:srgbClr val="0070C0"/>
                </a:solidFill>
              </a:rPr>
              <a:t>current_level</a:t>
            </a:r>
            <a:r>
              <a:rPr lang="en-US" sz="1600" dirty="0" smtClean="0">
                <a:solidFill>
                  <a:srgbClr val="0070C0"/>
                </a:solidFill>
              </a:rPr>
              <a:t>++;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space = 4;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jmpaddr</a:t>
            </a:r>
            <a:r>
              <a:rPr lang="en-US" sz="1600" dirty="0" smtClean="0"/>
              <a:t> = gen(JMP, 0, 0, 0); </a:t>
            </a:r>
          </a:p>
          <a:p>
            <a:pPr>
              <a:buNone/>
            </a:pPr>
            <a:r>
              <a:rPr lang="en-US" sz="1600" dirty="0" smtClean="0"/>
              <a:t>	if TOKEN = “const” then CONST-DECL();</a:t>
            </a:r>
          </a:p>
          <a:p>
            <a:pPr>
              <a:buNone/>
            </a:pPr>
            <a:r>
              <a:rPr lang="en-US" sz="1600" dirty="0" smtClean="0"/>
              <a:t>	if TOKEN = “</a:t>
            </a:r>
            <a:r>
              <a:rPr lang="en-US" sz="1600" dirty="0" err="1" smtClean="0"/>
              <a:t>var</a:t>
            </a:r>
            <a:r>
              <a:rPr lang="en-US" sz="1600" dirty="0" smtClean="0"/>
              <a:t>” then space += VAR-DECL();</a:t>
            </a:r>
          </a:p>
          <a:p>
            <a:pPr>
              <a:buNone/>
            </a:pPr>
            <a:r>
              <a:rPr lang="en-US" sz="1600" dirty="0" smtClean="0"/>
              <a:t>	if TOKEN = “procedure” then  PROC-DECL();</a:t>
            </a:r>
          </a:p>
          <a:p>
            <a:pPr>
              <a:buNone/>
            </a:pPr>
            <a:r>
              <a:rPr lang="en-US" sz="1600" dirty="0" smtClean="0"/>
              <a:t>	code[</a:t>
            </a:r>
            <a:r>
              <a:rPr lang="en-US" sz="1600" dirty="0" err="1" smtClean="0"/>
              <a:t>jmpaddr</a:t>
            </a:r>
            <a:r>
              <a:rPr lang="en-US" sz="1600" dirty="0" smtClean="0"/>
              <a:t>].</a:t>
            </a:r>
            <a:r>
              <a:rPr lang="en-US" sz="1600" dirty="0" err="1" smtClean="0"/>
              <a:t>addr</a:t>
            </a:r>
            <a:r>
              <a:rPr lang="en-US" sz="1600" dirty="0" smtClean="0"/>
              <a:t> = NEXT_CODE_ADDR;</a:t>
            </a:r>
          </a:p>
          <a:p>
            <a:pPr>
              <a:buNone/>
            </a:pPr>
            <a:r>
              <a:rPr lang="en-US" sz="1600" dirty="0" smtClean="0"/>
              <a:t>	gen(INC, 0, 0, space); </a:t>
            </a:r>
          </a:p>
          <a:p>
            <a:pPr>
              <a:buNone/>
            </a:pPr>
            <a:r>
              <a:rPr lang="en-US" sz="1600" dirty="0" smtClean="0"/>
              <a:t>	STATEMENT(); </a:t>
            </a:r>
          </a:p>
          <a:p>
            <a:pPr>
              <a:buNone/>
            </a:pPr>
            <a:r>
              <a:rPr lang="en-US" sz="1600" dirty="0" smtClean="0"/>
              <a:t>	gen(RTN, 0, 0, 0); 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	</a:t>
            </a:r>
            <a:r>
              <a:rPr lang="en-US" sz="1600" dirty="0" err="1" smtClean="0">
                <a:solidFill>
                  <a:srgbClr val="0070C0"/>
                </a:solidFill>
              </a:rPr>
              <a:t>current_level</a:t>
            </a:r>
            <a:r>
              <a:rPr lang="en-US" sz="1600" dirty="0" smtClean="0">
                <a:solidFill>
                  <a:srgbClr val="0070C0"/>
                </a:solidFill>
              </a:rPr>
              <a:t>--;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track of lexicographical level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generate a LOD or STO, the correct lexicographical level is given by:</a:t>
            </a:r>
          </a:p>
          <a:p>
            <a:pPr lvl="1">
              <a:buNone/>
            </a:pPr>
            <a:r>
              <a:rPr lang="en-US" dirty="0" smtClean="0"/>
              <a:t>			</a:t>
            </a:r>
            <a:r>
              <a:rPr lang="en-US" dirty="0" err="1" smtClean="0"/>
              <a:t>current_level</a:t>
            </a:r>
            <a:r>
              <a:rPr lang="en-US" dirty="0" smtClean="0"/>
              <a:t> – </a:t>
            </a:r>
            <a:r>
              <a:rPr lang="en-US" dirty="0" err="1" smtClean="0"/>
              <a:t>var_level</a:t>
            </a:r>
            <a:endParaRPr lang="en-US" dirty="0" smtClean="0"/>
          </a:p>
          <a:p>
            <a:r>
              <a:rPr lang="en-US" dirty="0" smtClean="0"/>
              <a:t>For example: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304800" y="3886200"/>
            <a:ext cx="2514600" cy="28029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8000"/>
                </a:solidFill>
              </a:rPr>
              <a:t>procedure A;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8000"/>
                </a:solidFill>
              </a:rPr>
              <a:t>  </a:t>
            </a:r>
            <a:r>
              <a:rPr lang="en-US" sz="1600" dirty="0" err="1">
                <a:solidFill>
                  <a:srgbClr val="008000"/>
                </a:solidFill>
              </a:rPr>
              <a:t>var</a:t>
            </a:r>
            <a:r>
              <a:rPr lang="en-US" sz="1600" dirty="0">
                <a:solidFill>
                  <a:srgbClr val="008000"/>
                </a:solidFill>
              </a:rPr>
              <a:t> y</a:t>
            </a:r>
            <a:r>
              <a:rPr lang="en-US" sz="1600" dirty="0" smtClean="0">
                <a:solidFill>
                  <a:srgbClr val="008000"/>
                </a:solidFill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8000"/>
                </a:solidFill>
              </a:rPr>
              <a:t>	 </a:t>
            </a:r>
            <a:r>
              <a:rPr lang="en-US" sz="1600" dirty="0" smtClean="0">
                <a:solidFill>
                  <a:srgbClr val="008000"/>
                </a:solidFill>
              </a:rPr>
              <a:t> </a:t>
            </a:r>
            <a:r>
              <a:rPr lang="en-US" sz="1600" dirty="0" smtClean="0">
                <a:solidFill>
                  <a:schemeClr val="accent1"/>
                </a:solidFill>
              </a:rPr>
              <a:t>procedure B;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smtClean="0">
                <a:solidFill>
                  <a:schemeClr val="accent1"/>
                </a:solidFill>
              </a:rPr>
              <a:t>   </a:t>
            </a:r>
            <a:r>
              <a:rPr lang="en-US" sz="1600" dirty="0" err="1" smtClean="0">
                <a:solidFill>
                  <a:schemeClr val="accent1"/>
                </a:solidFill>
              </a:rPr>
              <a:t>var</a:t>
            </a:r>
            <a:r>
              <a:rPr lang="en-US" sz="1600" dirty="0" smtClean="0">
                <a:solidFill>
                  <a:schemeClr val="accent1"/>
                </a:solidFill>
              </a:rPr>
              <a:t> x;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smtClean="0">
                <a:solidFill>
                  <a:schemeClr val="accent1"/>
                </a:solidFill>
              </a:rPr>
              <a:t>   begin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smtClean="0">
                <a:solidFill>
                  <a:schemeClr val="accent1"/>
                </a:solidFill>
              </a:rPr>
              <a:t>     x = y;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 smtClean="0">
                <a:solidFill>
                  <a:schemeClr val="accent1"/>
                </a:solidFill>
              </a:rPr>
              <a:t>    end;</a:t>
            </a:r>
            <a:endParaRPr lang="en-US" sz="1600" dirty="0">
              <a:solidFill>
                <a:schemeClr val="accent1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 smtClean="0">
                <a:solidFill>
                  <a:srgbClr val="008000"/>
                </a:solidFill>
              </a:rPr>
              <a:t>begin</a:t>
            </a:r>
            <a:endParaRPr lang="en-US" sz="1600" dirty="0">
              <a:solidFill>
                <a:srgbClr val="008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8000"/>
                </a:solidFill>
              </a:rPr>
              <a:t>  y:= 2;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 smtClean="0">
                <a:solidFill>
                  <a:srgbClr val="008000"/>
                </a:solidFill>
              </a:rPr>
              <a:t>end</a:t>
            </a:r>
            <a:r>
              <a:rPr lang="en-US" sz="1600" dirty="0">
                <a:solidFill>
                  <a:srgbClr val="008000"/>
                </a:solidFill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C00000"/>
                </a:solidFill>
              </a:rPr>
              <a:t>call A.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048000" y="38862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y_level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6" name="5 CuadroTexto"/>
          <p:cNvSpPr txBox="1"/>
          <p:nvPr/>
        </p:nvSpPr>
        <p:spPr>
          <a:xfrm>
            <a:off x="3048000" y="42672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x_level</a:t>
            </a:r>
            <a:r>
              <a:rPr lang="en-US" dirty="0" smtClean="0"/>
              <a:t> = 2</a:t>
            </a:r>
            <a:endParaRPr lang="en-US" dirty="0"/>
          </a:p>
        </p:txBody>
      </p:sp>
      <p:cxnSp>
        <p:nvCxnSpPr>
          <p:cNvPr id="8" name="7 Conector recto de flecha"/>
          <p:cNvCxnSpPr>
            <a:endCxn id="5" idx="1"/>
          </p:cNvCxnSpPr>
          <p:nvPr/>
        </p:nvCxnSpPr>
        <p:spPr>
          <a:xfrm flipV="1">
            <a:off x="1143000" y="4076700"/>
            <a:ext cx="1905000" cy="190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>
            <a:endCxn id="6" idx="1"/>
          </p:cNvCxnSpPr>
          <p:nvPr/>
        </p:nvCxnSpPr>
        <p:spPr>
          <a:xfrm flipV="1">
            <a:off x="1143000" y="4451866"/>
            <a:ext cx="1905000" cy="3487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1295400" y="5257800"/>
            <a:ext cx="1752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3048000" y="5105400"/>
            <a:ext cx="1752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curr_level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4953000" y="3429000"/>
            <a:ext cx="396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LOD </a:t>
            </a:r>
            <a:r>
              <a:rPr lang="en-US" dirty="0" err="1" smtClean="0"/>
              <a:t>reg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curr_level-y_level</a:t>
            </a:r>
            <a:r>
              <a:rPr lang="en-US" dirty="0" smtClean="0"/>
              <a:t> </a:t>
            </a:r>
            <a:r>
              <a:rPr lang="en-US" dirty="0" err="1" smtClean="0"/>
              <a:t>y_addr</a:t>
            </a:r>
            <a:endParaRPr lang="en-US" dirty="0" smtClean="0"/>
          </a:p>
          <a:p>
            <a:r>
              <a:rPr lang="en-US" dirty="0" smtClean="0"/>
              <a:t>STO </a:t>
            </a:r>
            <a:r>
              <a:rPr lang="en-US" dirty="0" err="1" smtClean="0"/>
              <a:t>reg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curr_level-x_level</a:t>
            </a:r>
            <a:r>
              <a:rPr lang="en-US" dirty="0" smtClean="0"/>
              <a:t> </a:t>
            </a:r>
            <a:r>
              <a:rPr lang="en-US" dirty="0" err="1" smtClean="0"/>
              <a:t>x_addr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LOD </a:t>
            </a:r>
            <a:r>
              <a:rPr lang="en-US" dirty="0" err="1" smtClean="0"/>
              <a:t>reg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2-1</a:t>
            </a:r>
            <a:r>
              <a:rPr lang="en-US" dirty="0" smtClean="0"/>
              <a:t> 5</a:t>
            </a:r>
          </a:p>
          <a:p>
            <a:r>
              <a:rPr lang="en-US" dirty="0" smtClean="0"/>
              <a:t>STO </a:t>
            </a:r>
            <a:r>
              <a:rPr lang="en-US" dirty="0" err="1" smtClean="0"/>
              <a:t>reg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2-2</a:t>
            </a:r>
            <a:r>
              <a:rPr lang="en-US" dirty="0" smtClean="0"/>
              <a:t> </a:t>
            </a:r>
            <a:r>
              <a:rPr lang="en-US" dirty="0" smtClean="0"/>
              <a:t>5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LOD </a:t>
            </a:r>
            <a:r>
              <a:rPr lang="en-US" dirty="0" err="1" smtClean="0"/>
              <a:t>reg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1</a:t>
            </a:r>
            <a:r>
              <a:rPr lang="en-US" dirty="0" smtClean="0"/>
              <a:t> 5</a:t>
            </a:r>
          </a:p>
          <a:p>
            <a:r>
              <a:rPr lang="en-US" dirty="0" smtClean="0"/>
              <a:t>STO </a:t>
            </a:r>
            <a:r>
              <a:rPr lang="en-US" dirty="0" err="1" smtClean="0"/>
              <a:t>reg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0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12" name="11 Flecha abajo"/>
          <p:cNvSpPr/>
          <p:nvPr/>
        </p:nvSpPr>
        <p:spPr>
          <a:xfrm>
            <a:off x="5334000" y="4120634"/>
            <a:ext cx="762000" cy="37516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Flecha abajo"/>
          <p:cNvSpPr/>
          <p:nvPr/>
        </p:nvSpPr>
        <p:spPr>
          <a:xfrm>
            <a:off x="5334000" y="5263634"/>
            <a:ext cx="762000" cy="37516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Procedures: PM/0 code look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85800" y="2133600"/>
            <a:ext cx="2133600" cy="2818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00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6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01 </a:t>
            </a:r>
            <a:r>
              <a:rPr lang="en-US" dirty="0" err="1" smtClean="0">
                <a:solidFill>
                  <a:srgbClr val="FF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2</a:t>
            </a:r>
            <a:endParaRPr lang="en-US" dirty="0">
              <a:solidFill>
                <a:srgbClr val="FF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02 inc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03 lit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0 0 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04 </a:t>
            </a:r>
            <a:r>
              <a:rPr lang="en-US" dirty="0" err="1">
                <a:solidFill>
                  <a:srgbClr val="FF0000"/>
                </a:solidFill>
                <a:latin typeface="Courier10 BT" pitchFamily="49" charset="0"/>
              </a:rPr>
              <a:t>sto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5 </a:t>
            </a:r>
            <a:endParaRPr lang="en-US" dirty="0">
              <a:solidFill>
                <a:srgbClr val="FF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05 </a:t>
            </a:r>
            <a:r>
              <a:rPr lang="en-US" dirty="0" err="1">
                <a:solidFill>
                  <a:srgbClr val="FF0000"/>
                </a:solidFill>
                <a:latin typeface="Courier10 BT" pitchFamily="49" charset="0"/>
              </a:rPr>
              <a:t>opr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0 0 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06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4</a:t>
            </a:r>
            <a:endParaRPr lang="en-US" dirty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07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2</a:t>
            </a:r>
            <a:endParaRPr lang="en-US" dirty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08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rtn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0 0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5" name="4 Abrir llave"/>
          <p:cNvSpPr/>
          <p:nvPr/>
        </p:nvSpPr>
        <p:spPr>
          <a:xfrm>
            <a:off x="457200" y="2514600"/>
            <a:ext cx="304800" cy="1219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CuadroTexto"/>
          <p:cNvSpPr txBox="1"/>
          <p:nvPr/>
        </p:nvSpPr>
        <p:spPr>
          <a:xfrm>
            <a:off x="3886200" y="21336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First comes a ‘jump’ to the actual procedure code.</a:t>
            </a:r>
            <a:endParaRPr lang="en-US" dirty="0"/>
          </a:p>
        </p:txBody>
      </p:sp>
      <p:sp>
        <p:nvSpPr>
          <p:cNvPr id="7" name="6 CuadroTexto"/>
          <p:cNvSpPr txBox="1"/>
          <p:nvPr/>
        </p:nvSpPr>
        <p:spPr>
          <a:xfrm>
            <a:off x="3886200" y="37338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Later comes the code for the procedure.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886200" y="4355068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Finally, we return from the call.</a:t>
            </a:r>
            <a:endParaRPr lang="en-US" dirty="0"/>
          </a:p>
        </p:txBody>
      </p:sp>
      <p:cxnSp>
        <p:nvCxnSpPr>
          <p:cNvPr id="10" name="9 Conector recto de flecha"/>
          <p:cNvCxnSpPr>
            <a:endCxn id="6" idx="1"/>
          </p:cNvCxnSpPr>
          <p:nvPr/>
        </p:nvCxnSpPr>
        <p:spPr>
          <a:xfrm flipV="1">
            <a:off x="2438400" y="2456766"/>
            <a:ext cx="1447800" cy="578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>
            <a:endCxn id="8" idx="1"/>
          </p:cNvCxnSpPr>
          <p:nvPr/>
        </p:nvCxnSpPr>
        <p:spPr>
          <a:xfrm>
            <a:off x="2438400" y="3733800"/>
            <a:ext cx="1447800" cy="8059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14 Cerrar llave"/>
          <p:cNvSpPr/>
          <p:nvPr/>
        </p:nvSpPr>
        <p:spPr>
          <a:xfrm>
            <a:off x="2438400" y="3048000"/>
            <a:ext cx="152400" cy="4572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Conector recto de flecha"/>
          <p:cNvCxnSpPr>
            <a:stCxn id="15" idx="1"/>
            <a:endCxn id="7" idx="1"/>
          </p:cNvCxnSpPr>
          <p:nvPr/>
        </p:nvCxnSpPr>
        <p:spPr>
          <a:xfrm>
            <a:off x="2590800" y="3276600"/>
            <a:ext cx="1295400" cy="6418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3886200" y="2858869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Then we reserve space for the AR and variables.</a:t>
            </a:r>
            <a:endParaRPr lang="en-US" dirty="0"/>
          </a:p>
        </p:txBody>
      </p:sp>
      <p:cxnSp>
        <p:nvCxnSpPr>
          <p:cNvPr id="24" name="23 Conector recto de flecha"/>
          <p:cNvCxnSpPr>
            <a:endCxn id="20" idx="1"/>
          </p:cNvCxnSpPr>
          <p:nvPr/>
        </p:nvCxnSpPr>
        <p:spPr>
          <a:xfrm>
            <a:off x="2438400" y="2858869"/>
            <a:ext cx="1447800" cy="3231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Procedures: PM/0 code look</a:t>
            </a:r>
            <a:endParaRPr lang="en-US" dirty="0"/>
          </a:p>
        </p:txBody>
      </p:sp>
      <p:sp>
        <p:nvSpPr>
          <p:cNvPr id="6" name="5 CuadroTexto"/>
          <p:cNvSpPr txBox="1"/>
          <p:nvPr/>
        </p:nvSpPr>
        <p:spPr>
          <a:xfrm>
            <a:off x="3886200" y="21336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First comes a ‘jump’ to the actual procedure code.</a:t>
            </a:r>
            <a:endParaRPr lang="en-US" dirty="0"/>
          </a:p>
        </p:txBody>
      </p:sp>
      <p:sp>
        <p:nvSpPr>
          <p:cNvPr id="7" name="6 CuadroTexto"/>
          <p:cNvSpPr txBox="1"/>
          <p:nvPr/>
        </p:nvSpPr>
        <p:spPr>
          <a:xfrm>
            <a:off x="3886200" y="37338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Later comes the code for the procedure.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886200" y="4355068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Finally, we return from the call.</a:t>
            </a:r>
            <a:endParaRPr lang="en-US" dirty="0"/>
          </a:p>
        </p:txBody>
      </p:sp>
      <p:cxnSp>
        <p:nvCxnSpPr>
          <p:cNvPr id="10" name="9 Conector recto de flecha"/>
          <p:cNvCxnSpPr>
            <a:endCxn id="6" idx="1"/>
          </p:cNvCxnSpPr>
          <p:nvPr/>
        </p:nvCxnSpPr>
        <p:spPr>
          <a:xfrm>
            <a:off x="2438400" y="2286000"/>
            <a:ext cx="1447800" cy="1707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>
            <a:endCxn id="8" idx="1"/>
          </p:cNvCxnSpPr>
          <p:nvPr/>
        </p:nvCxnSpPr>
        <p:spPr>
          <a:xfrm>
            <a:off x="2438400" y="4539734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14 Cerrar llave"/>
          <p:cNvSpPr/>
          <p:nvPr/>
        </p:nvSpPr>
        <p:spPr>
          <a:xfrm>
            <a:off x="2438400" y="4103132"/>
            <a:ext cx="152400" cy="27253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Conector recto de flecha"/>
          <p:cNvCxnSpPr>
            <a:stCxn id="15" idx="1"/>
            <a:endCxn id="7" idx="1"/>
          </p:cNvCxnSpPr>
          <p:nvPr/>
        </p:nvCxnSpPr>
        <p:spPr>
          <a:xfrm flipV="1">
            <a:off x="2590800" y="3918466"/>
            <a:ext cx="1295400" cy="320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3886200" y="2858869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Then we reserve space for the AR and variables.</a:t>
            </a:r>
            <a:endParaRPr lang="en-US" dirty="0"/>
          </a:p>
        </p:txBody>
      </p:sp>
      <p:cxnSp>
        <p:nvCxnSpPr>
          <p:cNvPr id="24" name="23 Conector recto de flecha"/>
          <p:cNvCxnSpPr>
            <a:endCxn id="20" idx="1"/>
          </p:cNvCxnSpPr>
          <p:nvPr/>
        </p:nvCxnSpPr>
        <p:spPr>
          <a:xfrm flipV="1">
            <a:off x="2438400" y="3182035"/>
            <a:ext cx="1447800" cy="7364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2 Marcador de contenido"/>
          <p:cNvSpPr>
            <a:spLocks noGrp="1"/>
          </p:cNvSpPr>
          <p:nvPr>
            <p:ph idx="1"/>
          </p:nvPr>
        </p:nvSpPr>
        <p:spPr>
          <a:xfrm>
            <a:off x="457200" y="4951937"/>
            <a:ext cx="8229600" cy="12192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How do I know the address for the first jump?</a:t>
            </a:r>
            <a:endParaRPr lang="en-US" dirty="0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85800" y="2133600"/>
            <a:ext cx="2133600" cy="2818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00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6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01 </a:t>
            </a:r>
            <a:r>
              <a:rPr lang="en-US" dirty="0" err="1" smtClean="0">
                <a:solidFill>
                  <a:srgbClr val="FF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2</a:t>
            </a:r>
            <a:endParaRPr lang="en-US" dirty="0">
              <a:solidFill>
                <a:srgbClr val="FF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02 inc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03 lit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0 0 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04 </a:t>
            </a:r>
            <a:r>
              <a:rPr lang="en-US" dirty="0" err="1">
                <a:solidFill>
                  <a:srgbClr val="FF0000"/>
                </a:solidFill>
                <a:latin typeface="Courier10 BT" pitchFamily="49" charset="0"/>
              </a:rPr>
              <a:t>sto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5 </a:t>
            </a:r>
            <a:endParaRPr lang="en-US" dirty="0">
              <a:solidFill>
                <a:srgbClr val="FF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05 </a:t>
            </a:r>
            <a:r>
              <a:rPr lang="en-US" dirty="0" err="1">
                <a:solidFill>
                  <a:srgbClr val="FF0000"/>
                </a:solidFill>
                <a:latin typeface="Courier10 BT" pitchFamily="49" charset="0"/>
              </a:rPr>
              <a:t>opr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0 0 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06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4</a:t>
            </a:r>
            <a:endParaRPr lang="en-US" dirty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07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2</a:t>
            </a:r>
            <a:endParaRPr lang="en-US" dirty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08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rtn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0 0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The “jump” operation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5029200" cy="4373563"/>
          </a:xfrm>
        </p:spPr>
        <p:txBody>
          <a:bodyPr/>
          <a:lstStyle/>
          <a:p>
            <a:r>
              <a:rPr lang="en-US" sz="2800" dirty="0" smtClean="0"/>
              <a:t>When we have nested procedures, we don’t know where to jump at the time we have to generate the jump operation.</a:t>
            </a:r>
          </a:p>
          <a:p>
            <a:endParaRPr lang="en-US" sz="2800" dirty="0" smtClean="0"/>
          </a:p>
          <a:p>
            <a:r>
              <a:rPr lang="en-US" sz="2800" dirty="0" smtClean="0"/>
              <a:t>We must remember where the jump is in order to replace the correct address later.</a:t>
            </a:r>
            <a:endParaRPr lang="en-US" sz="2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248400" y="2286000"/>
            <a:ext cx="2133600" cy="60234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00 </a:t>
            </a:r>
            <a:r>
              <a:rPr lang="en-US" dirty="0" err="1" smtClean="0">
                <a:solidFill>
                  <a:srgbClr val="FF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??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705600" y="1479176"/>
            <a:ext cx="2133600" cy="325346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err="1" smtClean="0">
                <a:solidFill>
                  <a:srgbClr val="000000"/>
                </a:solidFill>
              </a:rPr>
              <a:t>jmpCodeAddr</a:t>
            </a:r>
            <a:r>
              <a:rPr lang="en-US" sz="1500" dirty="0" smtClean="0">
                <a:solidFill>
                  <a:srgbClr val="000000"/>
                </a:solidFill>
              </a:rPr>
              <a:t> = 00</a:t>
            </a:r>
            <a:endParaRPr lang="en-US" sz="1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The “jump” operation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5029200" cy="4373563"/>
          </a:xfrm>
        </p:spPr>
        <p:txBody>
          <a:bodyPr/>
          <a:lstStyle/>
          <a:p>
            <a:r>
              <a:rPr lang="en-US" sz="2800" dirty="0" smtClean="0"/>
              <a:t>When we have nested procedures, we don’t know where to jump at the time we have to generate the jump operation.</a:t>
            </a:r>
          </a:p>
          <a:p>
            <a:endParaRPr lang="en-US" sz="2800" dirty="0" smtClean="0"/>
          </a:p>
          <a:p>
            <a:r>
              <a:rPr lang="en-US" sz="2800" dirty="0" smtClean="0"/>
              <a:t>We must remember where the jump is in order to replace the correct address later.</a:t>
            </a:r>
            <a:endParaRPr lang="en-US" sz="2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248400" y="2286000"/>
            <a:ext cx="2133600" cy="198734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00 </a:t>
            </a:r>
            <a:r>
              <a:rPr lang="en-US" dirty="0" err="1" smtClean="0">
                <a:solidFill>
                  <a:srgbClr val="FF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??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01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02 inc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03 lit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04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5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05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705600" y="1479176"/>
            <a:ext cx="2133600" cy="325346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err="1" smtClean="0">
                <a:solidFill>
                  <a:srgbClr val="000000"/>
                </a:solidFill>
              </a:rPr>
              <a:t>jmpCodeAddr</a:t>
            </a:r>
            <a:r>
              <a:rPr lang="en-US" sz="1500" dirty="0" smtClean="0">
                <a:solidFill>
                  <a:srgbClr val="000000"/>
                </a:solidFill>
              </a:rPr>
              <a:t> = 00</a:t>
            </a:r>
            <a:endParaRPr lang="en-US" sz="1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The “jump” operation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5029200" cy="4373563"/>
          </a:xfrm>
        </p:spPr>
        <p:txBody>
          <a:bodyPr/>
          <a:lstStyle/>
          <a:p>
            <a:r>
              <a:rPr lang="en-US" sz="2800" dirty="0" smtClean="0"/>
              <a:t>When we have nested procedures, we don’t know where to jump at the time we have to generate the jump operation.</a:t>
            </a:r>
          </a:p>
          <a:p>
            <a:endParaRPr lang="en-US" sz="2800" dirty="0" smtClean="0"/>
          </a:p>
          <a:p>
            <a:r>
              <a:rPr lang="en-US" sz="2800" dirty="0" smtClean="0"/>
              <a:t>We must remember where the jump is in order to replace the correct address later.</a:t>
            </a:r>
            <a:endParaRPr lang="en-US" sz="2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248400" y="2286000"/>
            <a:ext cx="2133600" cy="198734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00 </a:t>
            </a:r>
            <a:r>
              <a:rPr lang="en-US" dirty="0" err="1" smtClean="0">
                <a:solidFill>
                  <a:srgbClr val="FF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0 0 6</a:t>
            </a:r>
            <a:endParaRPr lang="en-US" dirty="0" smtClean="0">
              <a:solidFill>
                <a:srgbClr val="FF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01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02 inc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03 lit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04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5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05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</a:rPr>
              <a:t>…</a:t>
            </a: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705600" y="1479176"/>
            <a:ext cx="2133600" cy="325346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err="1" smtClean="0">
                <a:solidFill>
                  <a:srgbClr val="000000"/>
                </a:solidFill>
              </a:rPr>
              <a:t>jmpCodeAddr</a:t>
            </a:r>
            <a:r>
              <a:rPr lang="en-US" sz="1500" dirty="0" smtClean="0">
                <a:solidFill>
                  <a:srgbClr val="000000"/>
                </a:solidFill>
              </a:rPr>
              <a:t> = 00</a:t>
            </a:r>
            <a:endParaRPr lang="en-US" sz="1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The “jump” operation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5029200" cy="4373563"/>
          </a:xfrm>
        </p:spPr>
        <p:txBody>
          <a:bodyPr/>
          <a:lstStyle/>
          <a:p>
            <a:r>
              <a:rPr lang="en-US" sz="2800" dirty="0" smtClean="0"/>
              <a:t>When we have nested procedures, we don’t know where to jump at the time we have to generate the jump operation.</a:t>
            </a:r>
          </a:p>
          <a:p>
            <a:endParaRPr lang="en-US" sz="2800" dirty="0" smtClean="0"/>
          </a:p>
          <a:p>
            <a:r>
              <a:rPr lang="en-US" sz="2800" dirty="0" smtClean="0"/>
              <a:t>We must remember where the jump is in order to replace the correct address later.</a:t>
            </a:r>
            <a:endParaRPr lang="en-US" sz="2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248400" y="2286000"/>
            <a:ext cx="2133600" cy="231050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00 </a:t>
            </a:r>
            <a:r>
              <a:rPr lang="en-US" dirty="0" err="1" smtClean="0">
                <a:solidFill>
                  <a:srgbClr val="FF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6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01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02 inc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03 lit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04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5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05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	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06 inc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0 0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4</a:t>
            </a:r>
            <a:endParaRPr lang="en-US" dirty="0" smtClean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…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705600" y="1479176"/>
            <a:ext cx="2133600" cy="325346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err="1" smtClean="0">
                <a:solidFill>
                  <a:srgbClr val="000000"/>
                </a:solidFill>
              </a:rPr>
              <a:t>jmpCodeAddr</a:t>
            </a:r>
            <a:r>
              <a:rPr lang="en-US" sz="1500" dirty="0" smtClean="0">
                <a:solidFill>
                  <a:srgbClr val="000000"/>
                </a:solidFill>
              </a:rPr>
              <a:t> = 00</a:t>
            </a:r>
            <a:endParaRPr lang="en-US" sz="1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The “jump” operation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When we parse the procedure declaration, we inserted it’s name into the Symbol Table, but we didn’t know it’s address.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procedure </a:t>
            </a:r>
            <a:r>
              <a:rPr lang="en-US" dirty="0" err="1" smtClean="0">
                <a:solidFill>
                  <a:srgbClr val="0070C0"/>
                </a:solidFill>
              </a:rPr>
              <a:t>MyProc</a:t>
            </a:r>
            <a:r>
              <a:rPr lang="en-US" dirty="0" smtClean="0">
                <a:solidFill>
                  <a:srgbClr val="0070C0"/>
                </a:solidFill>
              </a:rPr>
              <a:t>;</a:t>
            </a:r>
          </a:p>
          <a:p>
            <a:endParaRPr lang="en-US" sz="2800" dirty="0" smtClean="0"/>
          </a:p>
          <a:p>
            <a:r>
              <a:rPr lang="en-US" sz="2800" dirty="0" smtClean="0"/>
              <a:t>Once we know the address where the procedure code starts, we must:</a:t>
            </a:r>
          </a:p>
          <a:p>
            <a:pPr lvl="1"/>
            <a:r>
              <a:rPr lang="en-US" sz="2400" dirty="0" smtClean="0"/>
              <a:t>Update the jump operation.</a:t>
            </a:r>
          </a:p>
          <a:p>
            <a:pPr lvl="1"/>
            <a:r>
              <a:rPr lang="en-US" sz="2400" dirty="0" smtClean="0"/>
              <a:t>Update the procedure address in the symbol table.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1372</TotalTime>
  <Words>995</Words>
  <Application>Microsoft Office PowerPoint</Application>
  <PresentationFormat>Presentación en pantalla (4:3)</PresentationFormat>
  <Paragraphs>223</Paragraphs>
  <Slides>21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Office Theme</vt:lpstr>
      <vt:lpstr>Procedures: Code Generation</vt:lpstr>
      <vt:lpstr>Procedures: PM/0 code look</vt:lpstr>
      <vt:lpstr>Procedures: PM/0 code look</vt:lpstr>
      <vt:lpstr>Procedures: PM/0 code look</vt:lpstr>
      <vt:lpstr>Step 1: The “jump” operation</vt:lpstr>
      <vt:lpstr>Step 1: The “jump” operation</vt:lpstr>
      <vt:lpstr>Step 1: The “jump” operation</vt:lpstr>
      <vt:lpstr>Step 1: The “jump” operation</vt:lpstr>
      <vt:lpstr>Step 1: The “jump” operation</vt:lpstr>
      <vt:lpstr>Step 2: Reserve space</vt:lpstr>
      <vt:lpstr>Step 3: Procedure code generation</vt:lpstr>
      <vt:lpstr>Step 4: The return call</vt:lpstr>
      <vt:lpstr>Code Generation for Procedure</vt:lpstr>
      <vt:lpstr>Who will handle all this?</vt:lpstr>
      <vt:lpstr>&lt;block&gt; Parser Procedure</vt:lpstr>
      <vt:lpstr>&lt;block&gt; Parser and Code Generation</vt:lpstr>
      <vt:lpstr>call Code Generation</vt:lpstr>
      <vt:lpstr>call Code Generation</vt:lpstr>
      <vt:lpstr>Keep track of lexicographical level</vt:lpstr>
      <vt:lpstr>&lt;block&gt; Parser and Code Generation</vt:lpstr>
      <vt:lpstr>Keep track of lexicographical level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 Haar</dc:creator>
  <cp:lastModifiedBy>Edward Aymerich</cp:lastModifiedBy>
  <cp:revision>65</cp:revision>
  <cp:lastPrinted>2009-05-20T17:13:00Z</cp:lastPrinted>
  <dcterms:created xsi:type="dcterms:W3CDTF">2010-03-30T20:16:01Z</dcterms:created>
  <dcterms:modified xsi:type="dcterms:W3CDTF">2014-07-09T23:16:18Z</dcterms:modified>
</cp:coreProperties>
</file>