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s/slide76.xml" ContentType="application/vnd.openxmlformats-officedocument.presentationml.slide+xml"/>
  <Override PartName="/ppt/slides/slide94.xml" ContentType="application/vnd.openxmlformats-officedocument.presentationml.slide+xml"/>
  <Override PartName="/ppt/slides/slide113.xml" ContentType="application/vnd.openxmlformats-officedocument.presentationml.slide+xml"/>
  <Override PartName="/ppt/slides/slide142.xml" ContentType="application/vnd.openxmlformats-officedocument.presentationml.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s/slide83.xml" ContentType="application/vnd.openxmlformats-officedocument.presentationml.slide+xml"/>
  <Override PartName="/ppt/slides/slide102.xml" ContentType="application/vnd.openxmlformats-officedocument.presentationml.slide+xml"/>
  <Override PartName="/ppt/slides/slide120.xml" ContentType="application/vnd.openxmlformats-officedocument.presentationml.slide+xml"/>
  <Override PartName="/ppt/slides/slide131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slides/slide72.xml" ContentType="application/vnd.openxmlformats-officedocument.presentationml.slide+xml"/>
  <Override PartName="/ppt/slides/slide90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s/slide129.xml" ContentType="application/vnd.openxmlformats-officedocument.presentationml.slide+xml"/>
  <Override PartName="/ppt/slides/slide99.xml" ContentType="application/vnd.openxmlformats-officedocument.presentationml.slide+xml"/>
  <Override PartName="/ppt/slides/slide118.xml" ContentType="application/vnd.openxmlformats-officedocument.presentationml.slide+xml"/>
  <Override PartName="/ppt/slides/slide136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77.xml" ContentType="application/vnd.openxmlformats-officedocument.presentationml.slide+xml"/>
  <Override PartName="/ppt/slides/slide88.xml" ContentType="application/vnd.openxmlformats-officedocument.presentationml.slide+xml"/>
  <Override PartName="/ppt/slides/slide107.xml" ContentType="application/vnd.openxmlformats-officedocument.presentationml.slide+xml"/>
  <Override PartName="/ppt/slides/slide125.xml" ContentType="application/vnd.openxmlformats-officedocument.presentationml.slide+xml"/>
  <Override PartName="/ppt/slides/slide143.xml" ContentType="application/vnd.openxmlformats-officedocument.presentationml.slide+xml"/>
  <Override PartName="/ppt/viewProps.xml" ContentType="application/vnd.openxmlformats-officedocument.presentationml.viewProp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48.xml" ContentType="application/vnd.openxmlformats-officedocument.presentationml.slide+xml"/>
  <Override PartName="/ppt/slides/slide66.xml" ContentType="application/vnd.openxmlformats-officedocument.presentationml.slide+xml"/>
  <Override PartName="/ppt/slides/slide95.xml" ContentType="application/vnd.openxmlformats-officedocument.presentationml.slide+xml"/>
  <Override PartName="/ppt/slides/slide103.xml" ContentType="application/vnd.openxmlformats-officedocument.presentationml.slide+xml"/>
  <Override PartName="/ppt/slides/slide114.xml" ContentType="application/vnd.openxmlformats-officedocument.presentationml.slide+xml"/>
  <Override PartName="/ppt/slides/slide132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55.xml" ContentType="application/vnd.openxmlformats-officedocument.presentationml.slide+xml"/>
  <Override PartName="/ppt/slides/slide73.xml" ContentType="application/vnd.openxmlformats-officedocument.presentationml.slide+xml"/>
  <Override PartName="/ppt/slides/slide84.xml" ContentType="application/vnd.openxmlformats-officedocument.presentationml.slide+xml"/>
  <Override PartName="/ppt/slides/slide121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33.xml" ContentType="application/vnd.openxmlformats-officedocument.presentationml.slide+xml"/>
  <Override PartName="/ppt/slides/slide44.xml" ContentType="application/vnd.openxmlformats-officedocument.presentationml.slide+xml"/>
  <Override PartName="/ppt/slides/slide62.xml" ContentType="application/vnd.openxmlformats-officedocument.presentationml.slide+xml"/>
  <Override PartName="/ppt/slides/slide80.xml" ContentType="application/vnd.openxmlformats-officedocument.presentationml.slide+xml"/>
  <Override PartName="/ppt/slides/slide91.xml" ContentType="application/vnd.openxmlformats-officedocument.presentationml.slide+xml"/>
  <Override PartName="/ppt/slides/slide110.xml" ContentType="application/vnd.openxmlformats-officedocument.presentationml.slide+xml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22.xml" ContentType="application/vnd.openxmlformats-officedocument.presentationml.slide+xml"/>
  <Override PartName="/ppt/slides/slide51.xml" ContentType="application/vnd.openxmlformats-officedocument.presentationml.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40.xml" ContentType="application/vnd.openxmlformats-officedocument.presentationml.slide+xml"/>
  <Override PartName="/ppt/slides/slide119.xml" ContentType="application/vnd.openxmlformats-officedocument.presentationml.slide+xml"/>
  <Override PartName="/ppt/slides/slide139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89.xml" ContentType="application/vnd.openxmlformats-officedocument.presentationml.slide+xml"/>
  <Override PartName="/ppt/slides/slide98.xml" ContentType="application/vnd.openxmlformats-officedocument.presentationml.slide+xml"/>
  <Override PartName="/ppt/slides/slide108.xml" ContentType="application/vnd.openxmlformats-officedocument.presentationml.slide+xml"/>
  <Override PartName="/ppt/slides/slide117.xml" ContentType="application/vnd.openxmlformats-officedocument.presentationml.slide+xml"/>
  <Override PartName="/ppt/slides/slide126.xml" ContentType="application/vnd.openxmlformats-officedocument.presentationml.slide+xml"/>
  <Override PartName="/ppt/slides/slide128.xml" ContentType="application/vnd.openxmlformats-officedocument.presentationml.slide+xml"/>
  <Override PartName="/ppt/slides/slide137.xml" ContentType="application/vnd.openxmlformats-officedocument.presentationml.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ppt/slides/slide78.xml" ContentType="application/vnd.openxmlformats-officedocument.presentationml.slide+xml"/>
  <Override PartName="/ppt/slides/slide87.xml" ContentType="application/vnd.openxmlformats-officedocument.presentationml.slide+xml"/>
  <Override PartName="/ppt/slides/slide96.xml" ContentType="application/vnd.openxmlformats-officedocument.presentationml.slide+xml"/>
  <Override PartName="/ppt/slides/slide106.xml" ContentType="application/vnd.openxmlformats-officedocument.presentationml.slide+xml"/>
  <Override PartName="/ppt/slides/slide115.xml" ContentType="application/vnd.openxmlformats-officedocument.presentationml.slide+xml"/>
  <Override PartName="/ppt/slides/slide124.xml" ContentType="application/vnd.openxmlformats-officedocument.presentationml.slide+xml"/>
  <Override PartName="/ppt/slides/slide135.xml" ContentType="application/vnd.openxmlformats-officedocument.presentationml.slide+xml"/>
  <Override PartName="/ppt/handoutMasters/handoutMaster1.xml" ContentType="application/vnd.openxmlformats-officedocument.presentationml.handoutMaster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s/slide85.xml" ContentType="application/vnd.openxmlformats-officedocument.presentationml.slide+xml"/>
  <Override PartName="/ppt/slides/slide104.xml" ContentType="application/vnd.openxmlformats-officedocument.presentationml.slide+xml"/>
  <Override PartName="/ppt/slides/slide122.xml" ContentType="application/vnd.openxmlformats-officedocument.presentationml.slide+xml"/>
  <Override PartName="/ppt/slides/slide133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s/slide74.xml" ContentType="application/vnd.openxmlformats-officedocument.presentationml.slide+xml"/>
  <Override PartName="/ppt/slides/slide92.xml" ContentType="application/vnd.openxmlformats-officedocument.presentationml.slide+xml"/>
  <Override PartName="/ppt/slides/slide111.xml" ContentType="application/vnd.openxmlformats-officedocument.presentationml.slide+xml"/>
  <Override PartName="/ppt/slides/slide140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s/slide81.xml" ContentType="application/vnd.openxmlformats-officedocument.presentationml.slide+xml"/>
  <Override PartName="/ppt/slides/slide100.xml" ContentType="application/vnd.openxmlformats-officedocument.presentationml.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slides/slide70.xml" ContentType="application/vnd.openxmlformats-officedocument.presentationml.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138.xml" ContentType="application/vnd.openxmlformats-officedocument.presentationml.slide+xml"/>
  <Override PartName="/ppt/slides/slide79.xml" ContentType="application/vnd.openxmlformats-officedocument.presentationml.slide+xml"/>
  <Override PartName="/ppt/slides/slide109.xml" ContentType="application/vnd.openxmlformats-officedocument.presentationml.slide+xml"/>
  <Override PartName="/ppt/slides/slide127.xml" ContentType="application/vnd.openxmlformats-officedocument.presentationml.slide+xml"/>
  <Override PartName="/ppt/slides/slide7.xml" ContentType="application/vnd.openxmlformats-officedocument.presentationml.slide+xml"/>
  <Override PartName="/ppt/slides/slide68.xml" ContentType="application/vnd.openxmlformats-officedocument.presentationml.slide+xml"/>
  <Override PartName="/ppt/slides/slide97.xml" ContentType="application/vnd.openxmlformats-officedocument.presentationml.slide+xml"/>
  <Override PartName="/ppt/slides/slide116.xml" ContentType="application/vnd.openxmlformats-officedocument.presentationml.slide+xml"/>
  <Override PartName="/ppt/slides/slide134.xml" ContentType="application/vnd.openxmlformats-officedocument.presentationml.slide+xml"/>
  <Override PartName="/ppt/slideLayouts/slideLayout9.xml" ContentType="application/vnd.openxmlformats-officedocument.presentationml.slideLayout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57.xml" ContentType="application/vnd.openxmlformats-officedocument.presentationml.slide+xml"/>
  <Override PartName="/ppt/slides/slide75.xml" ContentType="application/vnd.openxmlformats-officedocument.presentationml.slide+xml"/>
  <Override PartName="/ppt/slides/slide86.xml" ContentType="application/vnd.openxmlformats-officedocument.presentationml.slide+xml"/>
  <Override PartName="/ppt/slides/slide105.xml" ContentType="application/vnd.openxmlformats-officedocument.presentationml.slide+xml"/>
  <Override PartName="/ppt/slides/slide123.xml" ContentType="application/vnd.openxmlformats-officedocument.presentationml.slide+xml"/>
  <Override PartName="/ppt/slides/slide141.xml" ContentType="application/vnd.openxmlformats-officedocument.presentationml.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46.xml" ContentType="application/vnd.openxmlformats-officedocument.presentationml.slide+xml"/>
  <Override PartName="/ppt/slides/slide64.xml" ContentType="application/vnd.openxmlformats-officedocument.presentationml.slide+xml"/>
  <Override PartName="/ppt/slides/slide93.xml" ContentType="application/vnd.openxmlformats-officedocument.presentationml.slide+xml"/>
  <Override PartName="/ppt/slides/slide101.xml" ContentType="application/vnd.openxmlformats-officedocument.presentationml.slide+xml"/>
  <Override PartName="/ppt/slides/slide112.xml" ContentType="application/vnd.openxmlformats-officedocument.presentationml.slide+xml"/>
  <Override PartName="/ppt/slides/slide130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24.xml" ContentType="application/vnd.openxmlformats-officedocument.presentationml.slide+xml"/>
  <Override PartName="/ppt/slides/slide35.xml" ContentType="application/vnd.openxmlformats-officedocument.presentationml.slide+xml"/>
  <Override PartName="/ppt/slides/slide53.xml" ContentType="application/vnd.openxmlformats-officedocument.presentationml.slide+xml"/>
  <Override PartName="/ppt/slides/slide71.xml" ContentType="application/vnd.openxmlformats-officedocument.presentationml.slide+xml"/>
  <Override PartName="/ppt/slides/slide82.xml" ContentType="application/vnd.openxmlformats-officedocument.presentationml.slide+xml"/>
  <Default Extension="jpeg" ContentType="image/jpeg"/>
  <Override PartName="/ppt/slides/slide13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ppt/slides/slide2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45"/>
  </p:notesMasterIdLst>
  <p:handoutMasterIdLst>
    <p:handoutMasterId r:id="rId146"/>
  </p:handoutMasterIdLst>
  <p:sldIdLst>
    <p:sldId id="256" r:id="rId2"/>
    <p:sldId id="261" r:id="rId3"/>
    <p:sldId id="262" r:id="rId4"/>
    <p:sldId id="263" r:id="rId5"/>
    <p:sldId id="264" r:id="rId6"/>
    <p:sldId id="270" r:id="rId7"/>
    <p:sldId id="265" r:id="rId8"/>
    <p:sldId id="269" r:id="rId9"/>
    <p:sldId id="266" r:id="rId10"/>
    <p:sldId id="267" r:id="rId11"/>
    <p:sldId id="268" r:id="rId12"/>
    <p:sldId id="271" r:id="rId13"/>
    <p:sldId id="272" r:id="rId14"/>
    <p:sldId id="273" r:id="rId15"/>
    <p:sldId id="274" r:id="rId16"/>
    <p:sldId id="275" r:id="rId17"/>
    <p:sldId id="276" r:id="rId18"/>
    <p:sldId id="277" r:id="rId19"/>
    <p:sldId id="278" r:id="rId20"/>
    <p:sldId id="279" r:id="rId21"/>
    <p:sldId id="280" r:id="rId22"/>
    <p:sldId id="281" r:id="rId23"/>
    <p:sldId id="282" r:id="rId24"/>
    <p:sldId id="283" r:id="rId25"/>
    <p:sldId id="284" r:id="rId26"/>
    <p:sldId id="285" r:id="rId27"/>
    <p:sldId id="286" r:id="rId28"/>
    <p:sldId id="287" r:id="rId29"/>
    <p:sldId id="288" r:id="rId30"/>
    <p:sldId id="289" r:id="rId31"/>
    <p:sldId id="290" r:id="rId32"/>
    <p:sldId id="291" r:id="rId33"/>
    <p:sldId id="292" r:id="rId34"/>
    <p:sldId id="294" r:id="rId35"/>
    <p:sldId id="295" r:id="rId36"/>
    <p:sldId id="296" r:id="rId37"/>
    <p:sldId id="297" r:id="rId38"/>
    <p:sldId id="298" r:id="rId39"/>
    <p:sldId id="299" r:id="rId40"/>
    <p:sldId id="300" r:id="rId41"/>
    <p:sldId id="301" r:id="rId42"/>
    <p:sldId id="303" r:id="rId43"/>
    <p:sldId id="304" r:id="rId44"/>
    <p:sldId id="305" r:id="rId45"/>
    <p:sldId id="307" r:id="rId46"/>
    <p:sldId id="306" r:id="rId47"/>
    <p:sldId id="308" r:id="rId48"/>
    <p:sldId id="309" r:id="rId49"/>
    <p:sldId id="310" r:id="rId50"/>
    <p:sldId id="311" r:id="rId51"/>
    <p:sldId id="312" r:id="rId52"/>
    <p:sldId id="313" r:id="rId53"/>
    <p:sldId id="314" r:id="rId54"/>
    <p:sldId id="315" r:id="rId55"/>
    <p:sldId id="316" r:id="rId56"/>
    <p:sldId id="317" r:id="rId57"/>
    <p:sldId id="318" r:id="rId58"/>
    <p:sldId id="319" r:id="rId59"/>
    <p:sldId id="320" r:id="rId60"/>
    <p:sldId id="321" r:id="rId61"/>
    <p:sldId id="322" r:id="rId62"/>
    <p:sldId id="323" r:id="rId63"/>
    <p:sldId id="324" r:id="rId64"/>
    <p:sldId id="325" r:id="rId65"/>
    <p:sldId id="326" r:id="rId66"/>
    <p:sldId id="327" r:id="rId67"/>
    <p:sldId id="328" r:id="rId68"/>
    <p:sldId id="329" r:id="rId69"/>
    <p:sldId id="330" r:id="rId70"/>
    <p:sldId id="331" r:id="rId71"/>
    <p:sldId id="332" r:id="rId72"/>
    <p:sldId id="333" r:id="rId73"/>
    <p:sldId id="334" r:id="rId74"/>
    <p:sldId id="335" r:id="rId75"/>
    <p:sldId id="337" r:id="rId76"/>
    <p:sldId id="338" r:id="rId77"/>
    <p:sldId id="339" r:id="rId78"/>
    <p:sldId id="340" r:id="rId79"/>
    <p:sldId id="341" r:id="rId80"/>
    <p:sldId id="342" r:id="rId81"/>
    <p:sldId id="343" r:id="rId82"/>
    <p:sldId id="344" r:id="rId83"/>
    <p:sldId id="345" r:id="rId84"/>
    <p:sldId id="346" r:id="rId85"/>
    <p:sldId id="347" r:id="rId86"/>
    <p:sldId id="348" r:id="rId87"/>
    <p:sldId id="349" r:id="rId88"/>
    <p:sldId id="350" r:id="rId89"/>
    <p:sldId id="351" r:id="rId90"/>
    <p:sldId id="352" r:id="rId91"/>
    <p:sldId id="353" r:id="rId92"/>
    <p:sldId id="354" r:id="rId93"/>
    <p:sldId id="355" r:id="rId94"/>
    <p:sldId id="356" r:id="rId95"/>
    <p:sldId id="357" r:id="rId96"/>
    <p:sldId id="358" r:id="rId97"/>
    <p:sldId id="359" r:id="rId98"/>
    <p:sldId id="360" r:id="rId99"/>
    <p:sldId id="361" r:id="rId100"/>
    <p:sldId id="362" r:id="rId101"/>
    <p:sldId id="363" r:id="rId102"/>
    <p:sldId id="364" r:id="rId103"/>
    <p:sldId id="365" r:id="rId104"/>
    <p:sldId id="366" r:id="rId105"/>
    <p:sldId id="367" r:id="rId106"/>
    <p:sldId id="368" r:id="rId107"/>
    <p:sldId id="369" r:id="rId108"/>
    <p:sldId id="370" r:id="rId109"/>
    <p:sldId id="371" r:id="rId110"/>
    <p:sldId id="372" r:id="rId111"/>
    <p:sldId id="373" r:id="rId112"/>
    <p:sldId id="374" r:id="rId113"/>
    <p:sldId id="375" r:id="rId114"/>
    <p:sldId id="376" r:id="rId115"/>
    <p:sldId id="377" r:id="rId116"/>
    <p:sldId id="378" r:id="rId117"/>
    <p:sldId id="379" r:id="rId118"/>
    <p:sldId id="380" r:id="rId119"/>
    <p:sldId id="381" r:id="rId120"/>
    <p:sldId id="382" r:id="rId121"/>
    <p:sldId id="383" r:id="rId122"/>
    <p:sldId id="384" r:id="rId123"/>
    <p:sldId id="385" r:id="rId124"/>
    <p:sldId id="386" r:id="rId125"/>
    <p:sldId id="387" r:id="rId126"/>
    <p:sldId id="388" r:id="rId127"/>
    <p:sldId id="389" r:id="rId128"/>
    <p:sldId id="390" r:id="rId129"/>
    <p:sldId id="391" r:id="rId130"/>
    <p:sldId id="393" r:id="rId131"/>
    <p:sldId id="394" r:id="rId132"/>
    <p:sldId id="395" r:id="rId133"/>
    <p:sldId id="396" r:id="rId134"/>
    <p:sldId id="397" r:id="rId135"/>
    <p:sldId id="398" r:id="rId136"/>
    <p:sldId id="399" r:id="rId137"/>
    <p:sldId id="400" r:id="rId138"/>
    <p:sldId id="401" r:id="rId139"/>
    <p:sldId id="402" r:id="rId140"/>
    <p:sldId id="403" r:id="rId141"/>
    <p:sldId id="404" r:id="rId142"/>
    <p:sldId id="405" r:id="rId143"/>
    <p:sldId id="406" r:id="rId144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frameSlides="1"/>
  <p:clrMru>
    <a:srgbClr val="FF33FA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88" autoAdjust="0"/>
    <p:restoredTop sz="94660"/>
  </p:normalViewPr>
  <p:slideViewPr>
    <p:cSldViewPr snapToObjects="1">
      <p:cViewPr>
        <p:scale>
          <a:sx n="100" d="100"/>
          <a:sy n="100" d="100"/>
        </p:scale>
        <p:origin x="-1836" y="-3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33" Type="http://schemas.openxmlformats.org/officeDocument/2006/relationships/slide" Target="slides/slide132.xml"/><Relationship Id="rId138" Type="http://schemas.openxmlformats.org/officeDocument/2006/relationships/slide" Target="slides/slide137.xml"/><Relationship Id="rId16" Type="http://schemas.openxmlformats.org/officeDocument/2006/relationships/slide" Target="slides/slide1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slide" Target="slides/slide122.xml"/><Relationship Id="rId128" Type="http://schemas.openxmlformats.org/officeDocument/2006/relationships/slide" Target="slides/slide127.xml"/><Relationship Id="rId144" Type="http://schemas.openxmlformats.org/officeDocument/2006/relationships/slide" Target="slides/slide143.xml"/><Relationship Id="rId149" Type="http://schemas.openxmlformats.org/officeDocument/2006/relationships/theme" Target="theme/theme1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113" Type="http://schemas.openxmlformats.org/officeDocument/2006/relationships/slide" Target="slides/slide112.xml"/><Relationship Id="rId118" Type="http://schemas.openxmlformats.org/officeDocument/2006/relationships/slide" Target="slides/slide117.xml"/><Relationship Id="rId134" Type="http://schemas.openxmlformats.org/officeDocument/2006/relationships/slide" Target="slides/slide133.xml"/><Relationship Id="rId139" Type="http://schemas.openxmlformats.org/officeDocument/2006/relationships/slide" Target="slides/slide138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150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116" Type="http://schemas.openxmlformats.org/officeDocument/2006/relationships/slide" Target="slides/slide115.xml"/><Relationship Id="rId124" Type="http://schemas.openxmlformats.org/officeDocument/2006/relationships/slide" Target="slides/slide123.xml"/><Relationship Id="rId129" Type="http://schemas.openxmlformats.org/officeDocument/2006/relationships/slide" Target="slides/slide128.xml"/><Relationship Id="rId137" Type="http://schemas.openxmlformats.org/officeDocument/2006/relationships/slide" Target="slides/slide13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11" Type="http://schemas.openxmlformats.org/officeDocument/2006/relationships/slide" Target="slides/slide110.xml"/><Relationship Id="rId132" Type="http://schemas.openxmlformats.org/officeDocument/2006/relationships/slide" Target="slides/slide131.xml"/><Relationship Id="rId140" Type="http://schemas.openxmlformats.org/officeDocument/2006/relationships/slide" Target="slides/slide139.xml"/><Relationship Id="rId145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14" Type="http://schemas.openxmlformats.org/officeDocument/2006/relationships/slide" Target="slides/slide113.xml"/><Relationship Id="rId119" Type="http://schemas.openxmlformats.org/officeDocument/2006/relationships/slide" Target="slides/slide118.xml"/><Relationship Id="rId127" Type="http://schemas.openxmlformats.org/officeDocument/2006/relationships/slide" Target="slides/slide12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slide" Target="slides/slide121.xml"/><Relationship Id="rId130" Type="http://schemas.openxmlformats.org/officeDocument/2006/relationships/slide" Target="slides/slide129.xml"/><Relationship Id="rId135" Type="http://schemas.openxmlformats.org/officeDocument/2006/relationships/slide" Target="slides/slide134.xml"/><Relationship Id="rId143" Type="http://schemas.openxmlformats.org/officeDocument/2006/relationships/slide" Target="slides/slide142.xml"/><Relationship Id="rId148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slide" Target="slides/slide119.xml"/><Relationship Id="rId125" Type="http://schemas.openxmlformats.org/officeDocument/2006/relationships/slide" Target="slides/slide124.xml"/><Relationship Id="rId141" Type="http://schemas.openxmlformats.org/officeDocument/2006/relationships/slide" Target="slides/slide140.xml"/><Relationship Id="rId146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Relationship Id="rId131" Type="http://schemas.openxmlformats.org/officeDocument/2006/relationships/slide" Target="slides/slide130.xml"/><Relationship Id="rId136" Type="http://schemas.openxmlformats.org/officeDocument/2006/relationships/slide" Target="slides/slide135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26" Type="http://schemas.openxmlformats.org/officeDocument/2006/relationships/slide" Target="slides/slide125.xml"/><Relationship Id="rId147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slide" Target="slides/slide120.xml"/><Relationship Id="rId142" Type="http://schemas.openxmlformats.org/officeDocument/2006/relationships/slide" Target="slides/slide14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133ABC5C-6CBF-4E1C-90B1-0001389DB1CA}" type="datetime1">
              <a:rPr lang="en-US"/>
              <a:pPr/>
              <a:t>6/25/2014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ADAABC09-54DD-46AD-898D-3C8578D2674D}" type="slidenum">
              <a:rPr lang="en-US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0974CCEE-2C4E-4296-9ED1-9346E7DD708E}" type="datetime1">
              <a:rPr lang="en-US"/>
              <a:pPr/>
              <a:t>6/25/2014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CA457A19-7238-4E9C-8CB6-646535A99739}" type="slidenum">
              <a:rPr lang="en-US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4" charset="-128"/>
        <a:cs typeface="+mn-cs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4" charset="-128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4" charset="-128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4" charset="-128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gen_weblike_COV01.jp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6478CC9-5DFF-4E38-A1D7-529035F3FEF6}" type="datetime1">
              <a:rPr lang="en-US"/>
              <a:pPr/>
              <a:t>6/25/2014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BE7D9C-0C0C-4D6A-B511-BCA93F7D94D8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731838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A4ED423-1B93-4B49-BA87-57509DBFC93D}" type="datetime1">
              <a:rPr lang="en-US"/>
              <a:pPr/>
              <a:t>6/25/2014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8ED057-FDDA-48F2-A44D-3CD614AD14AC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85800"/>
            <a:ext cx="2057400" cy="5440363"/>
          </a:xfrm>
        </p:spPr>
        <p:txBody>
          <a:bodyPr vert="eaVert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85800"/>
            <a:ext cx="6019800" cy="5440363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F843ADA-D86A-49FF-90F2-F253F1DF0BAA}" type="datetime1">
              <a:rPr lang="en-US"/>
              <a:pPr/>
              <a:t>6/25/2014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F9A093-1E58-48EA-B70E-BBF1AE451C8D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8382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837F848-C0FA-49EF-9DE7-69B1476B4123}" type="datetime1">
              <a:rPr lang="en-US"/>
              <a:pPr/>
              <a:t>6/25/2014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9FB4EF-5ABE-455D-8BDF-E2E67DBF49B1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BB0ED91-6D80-4FA9-A52E-B8B046A34C5E}" type="datetime1">
              <a:rPr lang="en-US"/>
              <a:pPr/>
              <a:t>6/25/2014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5C952E-E505-4935-B1A9-E33BA0D6B1EA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808038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ADA801F-6065-49BE-A39B-F48A18B51589}" type="datetime1">
              <a:rPr lang="en-US"/>
              <a:pPr/>
              <a:t>6/25/2014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C1AF06-9C0B-4755-9A4A-7FF5D91E1339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731838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560AC12-4C9A-4495-BD0C-0C51F8698204}" type="datetime1">
              <a:rPr lang="en-US"/>
              <a:pPr/>
              <a:t>6/25/2014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9932BE-2624-4F58-866D-3CD8E6A605AA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808038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11690F0-5B0E-48D6-8DA6-4BD694784D62}" type="datetime1">
              <a:rPr lang="en-US"/>
              <a:pPr/>
              <a:t>6/25/2014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38D346-18B1-4A3A-8A21-9D270CB6FFE7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8A039BF-0D12-4355-AF71-A8B6B3B7CE4F}" type="datetime1">
              <a:rPr lang="en-US"/>
              <a:pPr/>
              <a:t>6/25/2014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78D191-01C8-46CE-A538-20D184C1A117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3008313" cy="7493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685800"/>
            <a:ext cx="5111750" cy="54403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1620885-99D9-41C0-9CAF-F401AF19EC7E}" type="datetime1">
              <a:rPr lang="en-US"/>
              <a:pPr/>
              <a:t>6/25/2014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85E1B6-5CB2-4392-B03F-1636BC467FB9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838199"/>
            <a:ext cx="5486400" cy="388937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D06AB14-0A11-474E-A895-E58608F67587}" type="datetime1">
              <a:rPr lang="en-US"/>
              <a:pPr/>
              <a:t>6/25/2014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2C2BFE-C323-4CBE-9A50-DB9A870E4C75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4AF8BFA6-34B8-49AB-A27C-2AF16B5666F7}" type="datetime1">
              <a:rPr lang="en-US"/>
              <a:pPr/>
              <a:t>6/25/2014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A8A04A41-281D-4B3A-B64B-9F0D01E584E5}" type="slidenum">
              <a:rPr lang="en-US"/>
              <a:pPr/>
              <a:t>‹Nº›</a:t>
            </a:fld>
            <a:endParaRPr lang="en-US"/>
          </a:p>
        </p:txBody>
      </p:sp>
      <p:pic>
        <p:nvPicPr>
          <p:cNvPr id="1031" name="Picture 8" descr="gen_weblike_INT01.jpg"/>
          <p:cNvPicPr>
            <a:picLocks noChangeAspect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34" charset="-128"/>
          <a:cs typeface="+mj-cs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0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0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0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0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ctrTitle"/>
          </p:nvPr>
        </p:nvSpPr>
        <p:spPr>
          <a:xfrm>
            <a:off x="685800" y="2865438"/>
            <a:ext cx="7772400" cy="1470025"/>
          </a:xfrm>
        </p:spPr>
        <p:txBody>
          <a:bodyPr/>
          <a:lstStyle/>
          <a:p>
            <a:r>
              <a:rPr lang="en-US" dirty="0" smtClean="0">
                <a:latin typeface="Gotham-Black" charset="0"/>
              </a:rPr>
              <a:t>PL/0 Parser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697413"/>
            <a:ext cx="6400800" cy="1047750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tx1"/>
                </a:solidFill>
                <a:latin typeface="Gotham XNarrow Book Italic" charset="0"/>
              </a:rPr>
              <a:t>COP 3402 System Software</a:t>
            </a:r>
          </a:p>
          <a:p>
            <a:r>
              <a:rPr lang="en-US" sz="2400" dirty="0" smtClean="0">
                <a:solidFill>
                  <a:schemeClr val="tx1"/>
                </a:solidFill>
                <a:latin typeface="Gotham XNarrow Book Italic" charset="0"/>
              </a:rPr>
              <a:t>Summer 2014</a:t>
            </a:r>
            <a:endParaRPr lang="en-US" sz="2400" dirty="0" smtClean="0">
              <a:solidFill>
                <a:schemeClr val="tx1"/>
              </a:solidFill>
              <a:latin typeface="Gotham XNarrow Book Italic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&lt;</a:t>
            </a:r>
            <a:r>
              <a:rPr lang="en-US" dirty="0" err="1" smtClean="0"/>
              <a:t>var-decl</a:t>
            </a:r>
            <a:r>
              <a:rPr lang="en-US" dirty="0" smtClean="0"/>
              <a:t>&gt; Procedure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484437"/>
            <a:ext cx="8229600" cy="4373563"/>
          </a:xfrm>
        </p:spPr>
        <p:txBody>
          <a:bodyPr/>
          <a:lstStyle/>
          <a:p>
            <a:pPr>
              <a:buNone/>
            </a:pPr>
            <a:r>
              <a:rPr lang="en-US" sz="1600" dirty="0" smtClean="0"/>
              <a:t>procedure VAR-DECL;</a:t>
            </a:r>
          </a:p>
          <a:p>
            <a:pPr>
              <a:buNone/>
            </a:pPr>
            <a:r>
              <a:rPr lang="en-US" sz="1600" dirty="0" smtClean="0"/>
              <a:t>begin</a:t>
            </a:r>
          </a:p>
          <a:p>
            <a:pPr>
              <a:buNone/>
            </a:pPr>
            <a:r>
              <a:rPr lang="en-US" sz="1600" dirty="0" smtClean="0"/>
              <a:t>	repeat</a:t>
            </a:r>
          </a:p>
          <a:p>
            <a:pPr>
              <a:buNone/>
            </a:pPr>
            <a:r>
              <a:rPr lang="en-US" sz="1600" dirty="0" smtClean="0"/>
              <a:t>		GET_TOKEN;</a:t>
            </a:r>
          </a:p>
          <a:p>
            <a:pPr>
              <a:buNone/>
            </a:pPr>
            <a:r>
              <a:rPr lang="en-US" sz="1600" dirty="0" smtClean="0"/>
              <a:t>	 	if TOKEN &lt;&gt; IDENT then ERROR (missing identifier);</a:t>
            </a:r>
          </a:p>
          <a:p>
            <a:pPr>
              <a:buNone/>
            </a:pPr>
            <a:r>
              <a:rPr lang="en-US" sz="1600" dirty="0" smtClean="0"/>
              <a:t>		GET_TOKEN;</a:t>
            </a:r>
          </a:p>
          <a:p>
            <a:pPr>
              <a:buNone/>
            </a:pPr>
            <a:r>
              <a:rPr lang="en-US" sz="1600" dirty="0" smtClean="0"/>
              <a:t>		</a:t>
            </a:r>
            <a:r>
              <a:rPr lang="en-US" sz="1600" b="1" dirty="0" smtClean="0"/>
              <a:t>ENTER(</a:t>
            </a:r>
            <a:r>
              <a:rPr lang="en-US" sz="1600" b="1" i="1" dirty="0" smtClean="0"/>
              <a:t>variable, </a:t>
            </a:r>
            <a:r>
              <a:rPr lang="en-US" sz="1600" b="1" i="1" dirty="0" err="1" smtClean="0"/>
              <a:t>ident</a:t>
            </a:r>
            <a:r>
              <a:rPr lang="en-US" sz="1600" b="1" i="1" dirty="0" smtClean="0"/>
              <a:t>, level</a:t>
            </a:r>
            <a:r>
              <a:rPr lang="en-US" sz="1600" b="1" dirty="0" smtClean="0"/>
              <a:t>);</a:t>
            </a:r>
          </a:p>
          <a:p>
            <a:pPr>
              <a:buNone/>
            </a:pPr>
            <a:r>
              <a:rPr lang="en-US" sz="1600" dirty="0" smtClean="0"/>
              <a:t>	until TOKEN &lt;&gt; ",";</a:t>
            </a:r>
          </a:p>
          <a:p>
            <a:pPr>
              <a:buNone/>
            </a:pPr>
            <a:r>
              <a:rPr lang="en-US" sz="1600" dirty="0" smtClean="0"/>
              <a:t>	if TOKEN &lt;&gt; ";" then ERROR (declaration must end with ;);</a:t>
            </a:r>
          </a:p>
          <a:p>
            <a:pPr>
              <a:buNone/>
            </a:pPr>
            <a:r>
              <a:rPr lang="en-US" sz="1600" dirty="0" smtClean="0"/>
              <a:t>	GET_TOKEN;</a:t>
            </a:r>
          </a:p>
          <a:p>
            <a:pPr>
              <a:buNone/>
            </a:pPr>
            <a:r>
              <a:rPr lang="en-US" sz="1600" dirty="0" smtClean="0"/>
              <a:t>end;</a:t>
            </a:r>
            <a:endParaRPr lang="en-US" sz="1600" dirty="0"/>
          </a:p>
        </p:txBody>
      </p:sp>
      <p:sp>
        <p:nvSpPr>
          <p:cNvPr id="4" name="3 Rectángulo"/>
          <p:cNvSpPr/>
          <p:nvPr/>
        </p:nvSpPr>
        <p:spPr>
          <a:xfrm>
            <a:off x="457200" y="1600200"/>
            <a:ext cx="6629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&lt;</a:t>
            </a:r>
            <a:r>
              <a:rPr lang="en-US" dirty="0" err="1" smtClean="0">
                <a:solidFill>
                  <a:srgbClr val="0000FF"/>
                </a:solidFill>
              </a:rPr>
              <a:t>var-decl</a:t>
            </a:r>
            <a:r>
              <a:rPr lang="en-US" dirty="0" smtClean="0"/>
              <a:t>&gt; ::= </a:t>
            </a:r>
            <a:r>
              <a:rPr lang="en-US" dirty="0" err="1" smtClean="0">
                <a:solidFill>
                  <a:srgbClr val="FF0066"/>
                </a:solidFill>
              </a:rPr>
              <a:t>var</a:t>
            </a:r>
            <a:r>
              <a:rPr lang="en-US" dirty="0" smtClean="0"/>
              <a:t> &lt;</a:t>
            </a:r>
            <a:r>
              <a:rPr lang="en-US" dirty="0" err="1" smtClean="0">
                <a:solidFill>
                  <a:srgbClr val="6666FF"/>
                </a:solidFill>
              </a:rPr>
              <a:t>ident</a:t>
            </a:r>
            <a:r>
              <a:rPr lang="en-US" dirty="0" smtClean="0">
                <a:solidFill>
                  <a:srgbClr val="6666FF"/>
                </a:solidFill>
              </a:rPr>
              <a:t>-list</a:t>
            </a:r>
            <a:r>
              <a:rPr lang="en-US" dirty="0" smtClean="0"/>
              <a:t>&gt; </a:t>
            </a:r>
            <a:r>
              <a:rPr lang="en-US" dirty="0" smtClean="0">
                <a:solidFill>
                  <a:srgbClr val="FF0066"/>
                </a:solidFill>
              </a:rPr>
              <a:t>;</a:t>
            </a:r>
            <a:r>
              <a:rPr lang="en-US" dirty="0" smtClean="0"/>
              <a:t> |</a:t>
            </a:r>
            <a:r>
              <a:rPr lang="en-US" dirty="0" smtClean="0">
                <a:solidFill>
                  <a:srgbClr val="FF0066"/>
                </a:solidFill>
              </a:rPr>
              <a:t> e</a:t>
            </a:r>
          </a:p>
          <a:p>
            <a:r>
              <a:rPr lang="en-US" dirty="0" smtClean="0"/>
              <a:t>&lt;</a:t>
            </a:r>
            <a:r>
              <a:rPr lang="en-US" dirty="0" err="1" smtClean="0">
                <a:solidFill>
                  <a:srgbClr val="6666FF"/>
                </a:solidFill>
              </a:rPr>
              <a:t>ident</a:t>
            </a:r>
            <a:r>
              <a:rPr lang="en-US" dirty="0" smtClean="0">
                <a:solidFill>
                  <a:srgbClr val="6666FF"/>
                </a:solidFill>
              </a:rPr>
              <a:t>-list</a:t>
            </a:r>
            <a:r>
              <a:rPr lang="en-US" dirty="0" smtClean="0"/>
              <a:t>&gt; ::= &lt;</a:t>
            </a:r>
            <a:r>
              <a:rPr lang="en-US" dirty="0" err="1" smtClean="0">
                <a:solidFill>
                  <a:srgbClr val="CC3300"/>
                </a:solidFill>
              </a:rPr>
              <a:t>ident</a:t>
            </a:r>
            <a:r>
              <a:rPr lang="en-US" dirty="0" smtClean="0"/>
              <a:t>&gt; | &lt;</a:t>
            </a:r>
            <a:r>
              <a:rPr lang="en-US" dirty="0" err="1" smtClean="0">
                <a:solidFill>
                  <a:srgbClr val="6666FF"/>
                </a:solidFill>
              </a:rPr>
              <a:t>ident</a:t>
            </a:r>
            <a:r>
              <a:rPr lang="en-US" dirty="0" smtClean="0">
                <a:solidFill>
                  <a:srgbClr val="6666FF"/>
                </a:solidFill>
              </a:rPr>
              <a:t>-list</a:t>
            </a:r>
            <a:r>
              <a:rPr lang="en-US" dirty="0" smtClean="0"/>
              <a:t>&gt; </a:t>
            </a:r>
            <a:r>
              <a:rPr lang="en-US" dirty="0" smtClean="0">
                <a:solidFill>
                  <a:srgbClr val="FF0066"/>
                </a:solidFill>
              </a:rPr>
              <a:t>,</a:t>
            </a:r>
            <a:r>
              <a:rPr lang="en-US" dirty="0" smtClean="0"/>
              <a:t> &lt;</a:t>
            </a:r>
            <a:r>
              <a:rPr lang="en-US" dirty="0" err="1" smtClean="0">
                <a:solidFill>
                  <a:srgbClr val="CC3300"/>
                </a:solidFill>
              </a:rPr>
              <a:t>ident</a:t>
            </a:r>
            <a:r>
              <a:rPr lang="en-US" dirty="0" smtClean="0"/>
              <a:t>&gt;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Small Example</a:t>
            </a:r>
            <a:endParaRPr lang="en-US" dirty="0"/>
          </a:p>
        </p:txBody>
      </p:sp>
      <p:sp>
        <p:nvSpPr>
          <p:cNvPr id="4" name="Text Box 4"/>
          <p:cNvSpPr txBox="1">
            <a:spLocks noGrp="1" noChangeArrowheads="1"/>
          </p:cNvSpPr>
          <p:nvPr>
            <p:ph idx="1"/>
          </p:nvPr>
        </p:nvSpPr>
        <p:spPr bwMode="auto">
          <a:xfrm>
            <a:off x="457200" y="1752600"/>
            <a:ext cx="2133600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const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m = 8;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>
                <a:solidFill>
                  <a:schemeClr val="bg1"/>
                </a:solidFill>
              </a:rPr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a, b, c;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procedure </a:t>
            </a:r>
            <a:r>
              <a:rPr lang="en-US" sz="1600" dirty="0" smtClean="0">
                <a:solidFill>
                  <a:schemeClr val="bg1"/>
                </a:solidFill>
              </a:rPr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x,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>
                <a:solidFill>
                  <a:schemeClr val="bg1"/>
                </a:solidFill>
              </a:rPr>
              <a:t>x</a:t>
            </a:r>
            <a:r>
              <a:rPr lang="en-US" sz="1600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= a; y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b="1" dirty="0" smtClean="0">
                <a:solidFill>
                  <a:schemeClr val="bg1"/>
                </a:solidFill>
              </a:rPr>
              <a:t>if </a:t>
            </a:r>
            <a:r>
              <a:rPr lang="en-US" sz="1600" dirty="0" smtClean="0">
                <a:solidFill>
                  <a:schemeClr val="bg1"/>
                </a:solidFill>
              </a:rPr>
              <a:t>b</a:t>
            </a:r>
            <a:r>
              <a:rPr lang="en-US" sz="1600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&gt; a </a:t>
            </a:r>
            <a:r>
              <a:rPr lang="en-US" sz="1600" b="1" dirty="0" smtClean="0">
                <a:solidFill>
                  <a:schemeClr val="bg1"/>
                </a:solidFill>
              </a:rPr>
              <a:t>then 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	</a:t>
            </a:r>
            <a:r>
              <a:rPr lang="en-US" sz="1600" dirty="0" smtClean="0">
                <a:solidFill>
                  <a:schemeClr val="bg1"/>
                </a:solidFill>
              </a:rPr>
              <a:t>x</a:t>
            </a:r>
            <a:r>
              <a:rPr lang="en-US" sz="1600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= b;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</a:t>
            </a:r>
            <a:r>
              <a:rPr lang="en-US" sz="1600" dirty="0" smtClean="0">
                <a:solidFill>
                  <a:schemeClr val="bg1"/>
                </a:solidFill>
              </a:rPr>
              <a:t>	y </a:t>
            </a:r>
            <a:r>
              <a:rPr lang="en-US" sz="1600" dirty="0" smtClean="0"/>
              <a:t>= a;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end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c = x /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/>
              <a:t>a = m;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b = 4;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call </a:t>
            </a:r>
            <a:r>
              <a:rPr lang="en-US" sz="1600" dirty="0" smtClean="0"/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end.</a:t>
            </a:r>
            <a:endParaRPr lang="en-US" sz="1600" dirty="0"/>
          </a:p>
          <a:p>
            <a:pPr>
              <a:spcBef>
                <a:spcPct val="50000"/>
              </a:spcBef>
            </a:pPr>
            <a:endParaRPr lang="en-US" sz="1600" dirty="0"/>
          </a:p>
        </p:txBody>
      </p:sp>
      <p:sp>
        <p:nvSpPr>
          <p:cNvPr id="7" name="6 CuadroTexto"/>
          <p:cNvSpPr txBox="1"/>
          <p:nvPr/>
        </p:nvSpPr>
        <p:spPr>
          <a:xfrm>
            <a:off x="7086600" y="1600200"/>
            <a:ext cx="1905000" cy="20313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program()</a:t>
            </a:r>
          </a:p>
          <a:p>
            <a:r>
              <a:rPr lang="en-US" dirty="0" smtClean="0"/>
              <a:t>block(1)</a:t>
            </a:r>
          </a:p>
          <a:p>
            <a:r>
              <a:rPr lang="en-US" dirty="0" smtClean="0"/>
              <a:t>proc-</a:t>
            </a:r>
            <a:r>
              <a:rPr lang="en-US" dirty="0" err="1" smtClean="0"/>
              <a:t>decl</a:t>
            </a:r>
            <a:r>
              <a:rPr lang="en-US" dirty="0" smtClean="0"/>
              <a:t>(1)</a:t>
            </a:r>
          </a:p>
          <a:p>
            <a:r>
              <a:rPr lang="en-US" dirty="0" smtClean="0"/>
              <a:t>block(2)</a:t>
            </a:r>
          </a:p>
          <a:p>
            <a:r>
              <a:rPr lang="en-US" dirty="0" smtClean="0"/>
              <a:t>statement(2)</a:t>
            </a:r>
          </a:p>
          <a:p>
            <a:r>
              <a:rPr lang="en-US" dirty="0" smtClean="0"/>
              <a:t>statement(2)</a:t>
            </a:r>
          </a:p>
          <a:p>
            <a:r>
              <a:rPr lang="en-US" dirty="0" smtClean="0"/>
              <a:t>statement(2)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2895600" y="1600200"/>
            <a:ext cx="2286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TOKEN= y</a:t>
            </a:r>
            <a:endParaRPr lang="en-US" dirty="0"/>
          </a:p>
        </p:txBody>
      </p:sp>
      <p:sp>
        <p:nvSpPr>
          <p:cNvPr id="9" name="2 Marcador de contenido"/>
          <p:cNvSpPr txBox="1">
            <a:spLocks/>
          </p:cNvSpPr>
          <p:nvPr/>
        </p:nvSpPr>
        <p:spPr bwMode="auto">
          <a:xfrm>
            <a:off x="3048000" y="3048001"/>
            <a:ext cx="44958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None/>
            </a:pPr>
            <a:r>
              <a:rPr lang="en-US" sz="1600" dirty="0" smtClean="0">
                <a:latin typeface="+mn-lt"/>
              </a:rPr>
              <a:t>procedure STATEMENT;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…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else if TOKEN = "begin" then 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 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STATEMENT();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while TOKEN = ";" do 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	STATEMENT();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end;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if TOKEN &lt;&gt; "end" then ERROR 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end;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…</a:t>
            </a:r>
            <a:endParaRPr lang="en-US" sz="1600" dirty="0">
              <a:latin typeface="+mn-lt"/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7086600" y="12308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Recursion stack</a:t>
            </a:r>
            <a:endParaRPr lang="en-US" i="1" dirty="0"/>
          </a:p>
        </p:txBody>
      </p:sp>
      <p:cxnSp>
        <p:nvCxnSpPr>
          <p:cNvPr id="10" name="9 Conector recto de flecha"/>
          <p:cNvCxnSpPr/>
          <p:nvPr/>
        </p:nvCxnSpPr>
        <p:spPr>
          <a:xfrm>
            <a:off x="4038600" y="4953000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uadroTexto"/>
          <p:cNvSpPr txBox="1"/>
          <p:nvPr/>
        </p:nvSpPr>
        <p:spPr>
          <a:xfrm>
            <a:off x="5181600" y="1969532"/>
            <a:ext cx="19050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m=8; a; b; c; ratio; x; y;</a:t>
            </a:r>
            <a:endParaRPr lang="en-US" dirty="0"/>
          </a:p>
        </p:txBody>
      </p:sp>
      <p:sp>
        <p:nvSpPr>
          <p:cNvPr id="13" name="12 CuadroTexto"/>
          <p:cNvSpPr txBox="1"/>
          <p:nvPr/>
        </p:nvSpPr>
        <p:spPr>
          <a:xfrm>
            <a:off x="5181600" y="16002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Symbol Table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Small Example</a:t>
            </a:r>
            <a:endParaRPr lang="en-US" dirty="0"/>
          </a:p>
        </p:txBody>
      </p:sp>
      <p:sp>
        <p:nvSpPr>
          <p:cNvPr id="4" name="Text Box 4"/>
          <p:cNvSpPr txBox="1">
            <a:spLocks noGrp="1" noChangeArrowheads="1"/>
          </p:cNvSpPr>
          <p:nvPr>
            <p:ph idx="1"/>
          </p:nvPr>
        </p:nvSpPr>
        <p:spPr bwMode="auto">
          <a:xfrm>
            <a:off x="457200" y="1752600"/>
            <a:ext cx="2133600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const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m = 8;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>
                <a:solidFill>
                  <a:schemeClr val="bg1"/>
                </a:solidFill>
              </a:rPr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a, b, c;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procedure </a:t>
            </a:r>
            <a:r>
              <a:rPr lang="en-US" sz="1600" dirty="0" smtClean="0">
                <a:solidFill>
                  <a:schemeClr val="bg1"/>
                </a:solidFill>
              </a:rPr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x,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>
                <a:solidFill>
                  <a:schemeClr val="bg1"/>
                </a:solidFill>
              </a:rPr>
              <a:t>x</a:t>
            </a:r>
            <a:r>
              <a:rPr lang="en-US" sz="1600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= a; y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b="1" dirty="0" smtClean="0">
                <a:solidFill>
                  <a:schemeClr val="bg1"/>
                </a:solidFill>
              </a:rPr>
              <a:t>if </a:t>
            </a:r>
            <a:r>
              <a:rPr lang="en-US" sz="1600" dirty="0" smtClean="0">
                <a:solidFill>
                  <a:schemeClr val="bg1"/>
                </a:solidFill>
              </a:rPr>
              <a:t>b</a:t>
            </a:r>
            <a:r>
              <a:rPr lang="en-US" sz="1600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&gt; a </a:t>
            </a:r>
            <a:r>
              <a:rPr lang="en-US" sz="1600" b="1" dirty="0" smtClean="0">
                <a:solidFill>
                  <a:schemeClr val="bg1"/>
                </a:solidFill>
              </a:rPr>
              <a:t>then 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	</a:t>
            </a:r>
            <a:r>
              <a:rPr lang="en-US" sz="1600" dirty="0" smtClean="0">
                <a:solidFill>
                  <a:schemeClr val="bg1"/>
                </a:solidFill>
              </a:rPr>
              <a:t>x</a:t>
            </a:r>
            <a:r>
              <a:rPr lang="en-US" sz="1600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= b;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</a:t>
            </a:r>
            <a:r>
              <a:rPr lang="en-US" sz="1600" dirty="0" smtClean="0">
                <a:solidFill>
                  <a:schemeClr val="bg1"/>
                </a:solidFill>
              </a:rPr>
              <a:t>	y = a;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end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c = x /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/>
              <a:t>a = m;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b = 4;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call </a:t>
            </a:r>
            <a:r>
              <a:rPr lang="en-US" sz="1600" dirty="0" smtClean="0"/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end.</a:t>
            </a:r>
            <a:endParaRPr lang="en-US" sz="1600" dirty="0"/>
          </a:p>
          <a:p>
            <a:pPr>
              <a:spcBef>
                <a:spcPct val="50000"/>
              </a:spcBef>
            </a:pPr>
            <a:endParaRPr lang="en-US" sz="1600" dirty="0"/>
          </a:p>
        </p:txBody>
      </p:sp>
      <p:sp>
        <p:nvSpPr>
          <p:cNvPr id="7" name="6 CuadroTexto"/>
          <p:cNvSpPr txBox="1"/>
          <p:nvPr/>
        </p:nvSpPr>
        <p:spPr>
          <a:xfrm>
            <a:off x="7086600" y="1600200"/>
            <a:ext cx="1905000" cy="20313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program()</a:t>
            </a:r>
          </a:p>
          <a:p>
            <a:r>
              <a:rPr lang="en-US" dirty="0" smtClean="0"/>
              <a:t>block(1)</a:t>
            </a:r>
          </a:p>
          <a:p>
            <a:r>
              <a:rPr lang="en-US" dirty="0" smtClean="0"/>
              <a:t>proc-</a:t>
            </a:r>
            <a:r>
              <a:rPr lang="en-US" dirty="0" err="1" smtClean="0"/>
              <a:t>decl</a:t>
            </a:r>
            <a:r>
              <a:rPr lang="en-US" dirty="0" smtClean="0"/>
              <a:t>(1)</a:t>
            </a:r>
          </a:p>
          <a:p>
            <a:r>
              <a:rPr lang="en-US" dirty="0" smtClean="0"/>
              <a:t>block(2)</a:t>
            </a:r>
          </a:p>
          <a:p>
            <a:r>
              <a:rPr lang="en-US" dirty="0" smtClean="0"/>
              <a:t>statement(2)</a:t>
            </a:r>
          </a:p>
          <a:p>
            <a:r>
              <a:rPr lang="en-US" dirty="0" smtClean="0"/>
              <a:t>statement(2)</a:t>
            </a:r>
          </a:p>
          <a:p>
            <a:r>
              <a:rPr lang="en-US" dirty="0" smtClean="0"/>
              <a:t>statement(2)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2895600" y="1600200"/>
            <a:ext cx="2286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TOKEN= ;</a:t>
            </a:r>
            <a:endParaRPr lang="en-US" dirty="0"/>
          </a:p>
        </p:txBody>
      </p:sp>
      <p:sp>
        <p:nvSpPr>
          <p:cNvPr id="9" name="2 Marcador de contenido"/>
          <p:cNvSpPr txBox="1">
            <a:spLocks/>
          </p:cNvSpPr>
          <p:nvPr/>
        </p:nvSpPr>
        <p:spPr bwMode="auto">
          <a:xfrm>
            <a:off x="3048000" y="3048001"/>
            <a:ext cx="44958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None/>
            </a:pPr>
            <a:r>
              <a:rPr lang="en-US" sz="1600" dirty="0" smtClean="0">
                <a:latin typeface="+mn-lt"/>
              </a:rPr>
              <a:t>procedure STATEMENT;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…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else if TOKEN = "begin" then 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 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STATEMENT();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while TOKEN = ";" do 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	STATEMENT();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end;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if TOKEN &lt;&gt; "end" then ERROR 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end;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…</a:t>
            </a:r>
            <a:endParaRPr lang="en-US" sz="1600" dirty="0">
              <a:latin typeface="+mn-lt"/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7086600" y="12308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Recursion stack</a:t>
            </a:r>
            <a:endParaRPr lang="en-US" i="1" dirty="0"/>
          </a:p>
        </p:txBody>
      </p:sp>
      <p:cxnSp>
        <p:nvCxnSpPr>
          <p:cNvPr id="10" name="9 Conector recto de flecha"/>
          <p:cNvCxnSpPr/>
          <p:nvPr/>
        </p:nvCxnSpPr>
        <p:spPr>
          <a:xfrm>
            <a:off x="3581400" y="5181600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uadroTexto"/>
          <p:cNvSpPr txBox="1"/>
          <p:nvPr/>
        </p:nvSpPr>
        <p:spPr>
          <a:xfrm>
            <a:off x="5181600" y="1969532"/>
            <a:ext cx="19050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m=8; a; b; c; ratio; x; y;</a:t>
            </a:r>
            <a:endParaRPr lang="en-US" dirty="0"/>
          </a:p>
        </p:txBody>
      </p:sp>
      <p:sp>
        <p:nvSpPr>
          <p:cNvPr id="13" name="12 CuadroTexto"/>
          <p:cNvSpPr txBox="1"/>
          <p:nvPr/>
        </p:nvSpPr>
        <p:spPr>
          <a:xfrm>
            <a:off x="5181600" y="16002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Symbol Table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Small Example</a:t>
            </a:r>
            <a:endParaRPr lang="en-US" dirty="0"/>
          </a:p>
        </p:txBody>
      </p:sp>
      <p:sp>
        <p:nvSpPr>
          <p:cNvPr id="4" name="Text Box 4"/>
          <p:cNvSpPr txBox="1">
            <a:spLocks noGrp="1" noChangeArrowheads="1"/>
          </p:cNvSpPr>
          <p:nvPr>
            <p:ph idx="1"/>
          </p:nvPr>
        </p:nvSpPr>
        <p:spPr bwMode="auto">
          <a:xfrm>
            <a:off x="457200" y="1752600"/>
            <a:ext cx="2133600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const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m = 8;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>
                <a:solidFill>
                  <a:schemeClr val="bg1"/>
                </a:solidFill>
              </a:rPr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a, b, c;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procedure </a:t>
            </a:r>
            <a:r>
              <a:rPr lang="en-US" sz="1600" dirty="0" smtClean="0">
                <a:solidFill>
                  <a:schemeClr val="bg1"/>
                </a:solidFill>
              </a:rPr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x,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>
                <a:solidFill>
                  <a:schemeClr val="bg1"/>
                </a:solidFill>
              </a:rPr>
              <a:t>x</a:t>
            </a:r>
            <a:r>
              <a:rPr lang="en-US" sz="1600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= a; y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b="1" dirty="0" smtClean="0">
                <a:solidFill>
                  <a:schemeClr val="bg1"/>
                </a:solidFill>
              </a:rPr>
              <a:t>if </a:t>
            </a:r>
            <a:r>
              <a:rPr lang="en-US" sz="1600" dirty="0" smtClean="0">
                <a:solidFill>
                  <a:schemeClr val="bg1"/>
                </a:solidFill>
              </a:rPr>
              <a:t>b</a:t>
            </a:r>
            <a:r>
              <a:rPr lang="en-US" sz="1600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&gt; a </a:t>
            </a:r>
            <a:r>
              <a:rPr lang="en-US" sz="1600" b="1" dirty="0" smtClean="0">
                <a:solidFill>
                  <a:schemeClr val="bg1"/>
                </a:solidFill>
              </a:rPr>
              <a:t>then 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	</a:t>
            </a:r>
            <a:r>
              <a:rPr lang="en-US" sz="1600" dirty="0" smtClean="0">
                <a:solidFill>
                  <a:schemeClr val="bg1"/>
                </a:solidFill>
              </a:rPr>
              <a:t>x</a:t>
            </a:r>
            <a:r>
              <a:rPr lang="en-US" sz="1600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= b;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</a:t>
            </a:r>
            <a:r>
              <a:rPr lang="en-US" sz="1600" dirty="0" smtClean="0">
                <a:solidFill>
                  <a:schemeClr val="bg1"/>
                </a:solidFill>
              </a:rPr>
              <a:t>	y = a;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end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c = x /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/>
              <a:t>a = m;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b = 4;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call </a:t>
            </a:r>
            <a:r>
              <a:rPr lang="en-US" sz="1600" dirty="0" smtClean="0"/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end.</a:t>
            </a:r>
            <a:endParaRPr lang="en-US" sz="1600" dirty="0"/>
          </a:p>
          <a:p>
            <a:pPr>
              <a:spcBef>
                <a:spcPct val="50000"/>
              </a:spcBef>
            </a:pPr>
            <a:endParaRPr lang="en-US" sz="1600" dirty="0"/>
          </a:p>
        </p:txBody>
      </p:sp>
      <p:sp>
        <p:nvSpPr>
          <p:cNvPr id="7" name="6 CuadroTexto"/>
          <p:cNvSpPr txBox="1"/>
          <p:nvPr/>
        </p:nvSpPr>
        <p:spPr>
          <a:xfrm>
            <a:off x="7086600" y="1600200"/>
            <a:ext cx="1905000" cy="20313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program()</a:t>
            </a:r>
          </a:p>
          <a:p>
            <a:r>
              <a:rPr lang="en-US" dirty="0" smtClean="0"/>
              <a:t>block(1)</a:t>
            </a:r>
          </a:p>
          <a:p>
            <a:r>
              <a:rPr lang="en-US" dirty="0" smtClean="0"/>
              <a:t>proc-</a:t>
            </a:r>
            <a:r>
              <a:rPr lang="en-US" dirty="0" err="1" smtClean="0"/>
              <a:t>decl</a:t>
            </a:r>
            <a:r>
              <a:rPr lang="en-US" dirty="0" smtClean="0"/>
              <a:t>(1)</a:t>
            </a:r>
          </a:p>
          <a:p>
            <a:r>
              <a:rPr lang="en-US" dirty="0" smtClean="0"/>
              <a:t>block(2)</a:t>
            </a:r>
          </a:p>
          <a:p>
            <a:r>
              <a:rPr lang="en-US" dirty="0" smtClean="0"/>
              <a:t>statement(2)</a:t>
            </a:r>
          </a:p>
          <a:p>
            <a:r>
              <a:rPr lang="en-US" dirty="0" smtClean="0"/>
              <a:t>statement(2)</a:t>
            </a:r>
          </a:p>
          <a:p>
            <a:r>
              <a:rPr lang="en-US" dirty="0" smtClean="0"/>
              <a:t>statement(2)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2895600" y="1600200"/>
            <a:ext cx="2286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TOKEN= ;</a:t>
            </a:r>
            <a:endParaRPr lang="en-US" dirty="0"/>
          </a:p>
        </p:txBody>
      </p:sp>
      <p:sp>
        <p:nvSpPr>
          <p:cNvPr id="9" name="2 Marcador de contenido"/>
          <p:cNvSpPr txBox="1">
            <a:spLocks/>
          </p:cNvSpPr>
          <p:nvPr/>
        </p:nvSpPr>
        <p:spPr bwMode="auto">
          <a:xfrm>
            <a:off x="3048000" y="3048001"/>
            <a:ext cx="44958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None/>
            </a:pPr>
            <a:r>
              <a:rPr lang="en-US" sz="1600" dirty="0" smtClean="0">
                <a:latin typeface="+mn-lt"/>
              </a:rPr>
              <a:t>procedure STATEMENT;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…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else if TOKEN = "begin" then 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 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STATEMENT();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while TOKEN = ";" do 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	STATEMENT();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end;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if TOKEN &lt;&gt; "end" then ERROR 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end;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…</a:t>
            </a:r>
            <a:endParaRPr lang="en-US" sz="1600" dirty="0">
              <a:latin typeface="+mn-lt"/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7086600" y="12308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Recursion stack</a:t>
            </a:r>
            <a:endParaRPr lang="en-US" i="1" dirty="0"/>
          </a:p>
        </p:txBody>
      </p:sp>
      <p:cxnSp>
        <p:nvCxnSpPr>
          <p:cNvPr id="10" name="9 Conector recto de flecha"/>
          <p:cNvCxnSpPr/>
          <p:nvPr/>
        </p:nvCxnSpPr>
        <p:spPr>
          <a:xfrm>
            <a:off x="4038600" y="4724400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uadroTexto"/>
          <p:cNvSpPr txBox="1"/>
          <p:nvPr/>
        </p:nvSpPr>
        <p:spPr>
          <a:xfrm>
            <a:off x="5181600" y="1969532"/>
            <a:ext cx="19050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m=8; a; b; c; ratio; x; y;</a:t>
            </a:r>
            <a:endParaRPr lang="en-US" dirty="0"/>
          </a:p>
        </p:txBody>
      </p:sp>
      <p:sp>
        <p:nvSpPr>
          <p:cNvPr id="13" name="12 CuadroTexto"/>
          <p:cNvSpPr txBox="1"/>
          <p:nvPr/>
        </p:nvSpPr>
        <p:spPr>
          <a:xfrm>
            <a:off x="5181600" y="16002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Symbol Table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Small Example</a:t>
            </a:r>
            <a:endParaRPr lang="en-US" dirty="0"/>
          </a:p>
        </p:txBody>
      </p:sp>
      <p:sp>
        <p:nvSpPr>
          <p:cNvPr id="4" name="Text Box 4"/>
          <p:cNvSpPr txBox="1">
            <a:spLocks noGrp="1" noChangeArrowheads="1"/>
          </p:cNvSpPr>
          <p:nvPr>
            <p:ph idx="1"/>
          </p:nvPr>
        </p:nvSpPr>
        <p:spPr bwMode="auto">
          <a:xfrm>
            <a:off x="457200" y="1752600"/>
            <a:ext cx="2133600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const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m = 8;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>
                <a:solidFill>
                  <a:schemeClr val="bg1"/>
                </a:solidFill>
              </a:rPr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a, b, c;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procedure </a:t>
            </a:r>
            <a:r>
              <a:rPr lang="en-US" sz="1600" dirty="0" smtClean="0">
                <a:solidFill>
                  <a:schemeClr val="bg1"/>
                </a:solidFill>
              </a:rPr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x,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>
                <a:solidFill>
                  <a:schemeClr val="bg1"/>
                </a:solidFill>
              </a:rPr>
              <a:t>x</a:t>
            </a:r>
            <a:r>
              <a:rPr lang="en-US" sz="1600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= a; y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b="1" dirty="0" smtClean="0">
                <a:solidFill>
                  <a:schemeClr val="bg1"/>
                </a:solidFill>
              </a:rPr>
              <a:t>if </a:t>
            </a:r>
            <a:r>
              <a:rPr lang="en-US" sz="1600" dirty="0" smtClean="0">
                <a:solidFill>
                  <a:schemeClr val="bg1"/>
                </a:solidFill>
              </a:rPr>
              <a:t>b</a:t>
            </a:r>
            <a:r>
              <a:rPr lang="en-US" sz="1600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&gt; a </a:t>
            </a:r>
            <a:r>
              <a:rPr lang="en-US" sz="1600" b="1" dirty="0" smtClean="0">
                <a:solidFill>
                  <a:schemeClr val="bg1"/>
                </a:solidFill>
              </a:rPr>
              <a:t>then 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	</a:t>
            </a:r>
            <a:r>
              <a:rPr lang="en-US" sz="1600" dirty="0" smtClean="0">
                <a:solidFill>
                  <a:schemeClr val="bg1"/>
                </a:solidFill>
              </a:rPr>
              <a:t>x</a:t>
            </a:r>
            <a:r>
              <a:rPr lang="en-US" sz="1600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= b;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</a:t>
            </a:r>
            <a:r>
              <a:rPr lang="en-US" sz="1600" dirty="0" smtClean="0">
                <a:solidFill>
                  <a:schemeClr val="bg1"/>
                </a:solidFill>
              </a:rPr>
              <a:t>	y = a;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b="1" dirty="0" smtClean="0">
                <a:solidFill>
                  <a:schemeClr val="bg1"/>
                </a:solidFill>
              </a:rPr>
              <a:t>end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c = x /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/>
              <a:t>a = m;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b = 4;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call </a:t>
            </a:r>
            <a:r>
              <a:rPr lang="en-US" sz="1600" dirty="0" smtClean="0"/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end.</a:t>
            </a:r>
            <a:endParaRPr lang="en-US" sz="1600" dirty="0"/>
          </a:p>
          <a:p>
            <a:pPr>
              <a:spcBef>
                <a:spcPct val="50000"/>
              </a:spcBef>
            </a:pPr>
            <a:endParaRPr lang="en-US" sz="1600" dirty="0"/>
          </a:p>
        </p:txBody>
      </p:sp>
      <p:sp>
        <p:nvSpPr>
          <p:cNvPr id="7" name="6 CuadroTexto"/>
          <p:cNvSpPr txBox="1"/>
          <p:nvPr/>
        </p:nvSpPr>
        <p:spPr>
          <a:xfrm>
            <a:off x="7086600" y="1600200"/>
            <a:ext cx="1905000" cy="20313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program()</a:t>
            </a:r>
          </a:p>
          <a:p>
            <a:r>
              <a:rPr lang="en-US" dirty="0" smtClean="0"/>
              <a:t>block(1)</a:t>
            </a:r>
          </a:p>
          <a:p>
            <a:r>
              <a:rPr lang="en-US" dirty="0" smtClean="0"/>
              <a:t>proc-</a:t>
            </a:r>
            <a:r>
              <a:rPr lang="en-US" dirty="0" err="1" smtClean="0"/>
              <a:t>decl</a:t>
            </a:r>
            <a:r>
              <a:rPr lang="en-US" dirty="0" smtClean="0"/>
              <a:t>(1)</a:t>
            </a:r>
          </a:p>
          <a:p>
            <a:r>
              <a:rPr lang="en-US" dirty="0" smtClean="0"/>
              <a:t>block(2)</a:t>
            </a:r>
          </a:p>
          <a:p>
            <a:r>
              <a:rPr lang="en-US" dirty="0" smtClean="0"/>
              <a:t>statement(2)</a:t>
            </a:r>
          </a:p>
          <a:p>
            <a:r>
              <a:rPr lang="en-US" dirty="0" smtClean="0"/>
              <a:t>statement(2)</a:t>
            </a:r>
          </a:p>
          <a:p>
            <a:r>
              <a:rPr lang="en-US" dirty="0" smtClean="0"/>
              <a:t>statement(2)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2895600" y="1600200"/>
            <a:ext cx="2286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TOKEN= end</a:t>
            </a:r>
            <a:endParaRPr lang="en-US" dirty="0"/>
          </a:p>
        </p:txBody>
      </p:sp>
      <p:sp>
        <p:nvSpPr>
          <p:cNvPr id="9" name="2 Marcador de contenido"/>
          <p:cNvSpPr txBox="1">
            <a:spLocks/>
          </p:cNvSpPr>
          <p:nvPr/>
        </p:nvSpPr>
        <p:spPr bwMode="auto">
          <a:xfrm>
            <a:off x="3048000" y="3048001"/>
            <a:ext cx="44958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None/>
            </a:pPr>
            <a:r>
              <a:rPr lang="en-US" sz="1600" dirty="0" smtClean="0">
                <a:latin typeface="+mn-lt"/>
              </a:rPr>
              <a:t>procedure STATEMENT;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…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else if TOKEN = "begin" then 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 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STATEMENT();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while TOKEN = ";" do 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	STATEMENT();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end;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if TOKEN &lt;&gt; "end" then ERROR 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end;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…</a:t>
            </a:r>
            <a:endParaRPr lang="en-US" sz="1600" dirty="0">
              <a:latin typeface="+mn-lt"/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7086600" y="12308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Recursion stack</a:t>
            </a:r>
            <a:endParaRPr lang="en-US" i="1" dirty="0"/>
          </a:p>
        </p:txBody>
      </p:sp>
      <p:cxnSp>
        <p:nvCxnSpPr>
          <p:cNvPr id="10" name="9 Conector recto de flecha"/>
          <p:cNvCxnSpPr/>
          <p:nvPr/>
        </p:nvCxnSpPr>
        <p:spPr>
          <a:xfrm>
            <a:off x="4038600" y="4953000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uadroTexto"/>
          <p:cNvSpPr txBox="1"/>
          <p:nvPr/>
        </p:nvSpPr>
        <p:spPr>
          <a:xfrm>
            <a:off x="5181600" y="1969532"/>
            <a:ext cx="19050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m=8; a; b; c; ratio; x; y;</a:t>
            </a:r>
            <a:endParaRPr lang="en-US" dirty="0"/>
          </a:p>
        </p:txBody>
      </p:sp>
      <p:sp>
        <p:nvSpPr>
          <p:cNvPr id="13" name="12 CuadroTexto"/>
          <p:cNvSpPr txBox="1"/>
          <p:nvPr/>
        </p:nvSpPr>
        <p:spPr>
          <a:xfrm>
            <a:off x="5181600" y="16002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Symbol Table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Small Example</a:t>
            </a:r>
            <a:endParaRPr lang="en-US" dirty="0"/>
          </a:p>
        </p:txBody>
      </p:sp>
      <p:sp>
        <p:nvSpPr>
          <p:cNvPr id="4" name="Text Box 4"/>
          <p:cNvSpPr txBox="1">
            <a:spLocks noGrp="1" noChangeArrowheads="1"/>
          </p:cNvSpPr>
          <p:nvPr>
            <p:ph idx="1"/>
          </p:nvPr>
        </p:nvSpPr>
        <p:spPr bwMode="auto">
          <a:xfrm>
            <a:off x="457200" y="1752600"/>
            <a:ext cx="2133600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const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m = 8;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>
                <a:solidFill>
                  <a:schemeClr val="bg1"/>
                </a:solidFill>
              </a:rPr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a, b, c;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procedure </a:t>
            </a:r>
            <a:r>
              <a:rPr lang="en-US" sz="1600" dirty="0" smtClean="0">
                <a:solidFill>
                  <a:schemeClr val="bg1"/>
                </a:solidFill>
              </a:rPr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x,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>
                <a:solidFill>
                  <a:schemeClr val="bg1"/>
                </a:solidFill>
              </a:rPr>
              <a:t>x</a:t>
            </a:r>
            <a:r>
              <a:rPr lang="en-US" sz="1600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= a; y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b="1" dirty="0" smtClean="0">
                <a:solidFill>
                  <a:schemeClr val="bg1"/>
                </a:solidFill>
              </a:rPr>
              <a:t>if </a:t>
            </a:r>
            <a:r>
              <a:rPr lang="en-US" sz="1600" dirty="0" smtClean="0">
                <a:solidFill>
                  <a:schemeClr val="bg1"/>
                </a:solidFill>
              </a:rPr>
              <a:t>b</a:t>
            </a:r>
            <a:r>
              <a:rPr lang="en-US" sz="1600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&gt; a </a:t>
            </a:r>
            <a:r>
              <a:rPr lang="en-US" sz="1600" b="1" dirty="0" smtClean="0">
                <a:solidFill>
                  <a:schemeClr val="bg1"/>
                </a:solidFill>
              </a:rPr>
              <a:t>then 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	</a:t>
            </a:r>
            <a:r>
              <a:rPr lang="en-US" sz="1600" dirty="0" smtClean="0">
                <a:solidFill>
                  <a:schemeClr val="bg1"/>
                </a:solidFill>
              </a:rPr>
              <a:t>x</a:t>
            </a:r>
            <a:r>
              <a:rPr lang="en-US" sz="1600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= b;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</a:t>
            </a:r>
            <a:r>
              <a:rPr lang="en-US" sz="1600" dirty="0" smtClean="0">
                <a:solidFill>
                  <a:schemeClr val="bg1"/>
                </a:solidFill>
              </a:rPr>
              <a:t>	y = a;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b="1" dirty="0" smtClean="0">
                <a:solidFill>
                  <a:schemeClr val="bg1"/>
                </a:solidFill>
              </a:rPr>
              <a:t>end</a:t>
            </a:r>
            <a:r>
              <a:rPr lang="en-US" sz="1600" b="1" dirty="0" smtClean="0"/>
              <a:t>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c = x /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/>
              <a:t>a = m;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b = 4;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call </a:t>
            </a:r>
            <a:r>
              <a:rPr lang="en-US" sz="1600" dirty="0" smtClean="0"/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end.</a:t>
            </a:r>
            <a:endParaRPr lang="en-US" sz="1600" dirty="0"/>
          </a:p>
          <a:p>
            <a:pPr>
              <a:spcBef>
                <a:spcPct val="50000"/>
              </a:spcBef>
            </a:pPr>
            <a:endParaRPr lang="en-US" sz="1600" dirty="0"/>
          </a:p>
        </p:txBody>
      </p:sp>
      <p:sp>
        <p:nvSpPr>
          <p:cNvPr id="7" name="6 CuadroTexto"/>
          <p:cNvSpPr txBox="1"/>
          <p:nvPr/>
        </p:nvSpPr>
        <p:spPr>
          <a:xfrm>
            <a:off x="7086600" y="1600200"/>
            <a:ext cx="1905000" cy="20313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program()</a:t>
            </a:r>
          </a:p>
          <a:p>
            <a:r>
              <a:rPr lang="en-US" dirty="0" smtClean="0"/>
              <a:t>block(1)</a:t>
            </a:r>
          </a:p>
          <a:p>
            <a:r>
              <a:rPr lang="en-US" dirty="0" smtClean="0"/>
              <a:t>proc-</a:t>
            </a:r>
            <a:r>
              <a:rPr lang="en-US" dirty="0" err="1" smtClean="0"/>
              <a:t>decl</a:t>
            </a:r>
            <a:r>
              <a:rPr lang="en-US" dirty="0" smtClean="0"/>
              <a:t>(1)</a:t>
            </a:r>
          </a:p>
          <a:p>
            <a:r>
              <a:rPr lang="en-US" dirty="0" smtClean="0"/>
              <a:t>block(2)</a:t>
            </a:r>
          </a:p>
          <a:p>
            <a:r>
              <a:rPr lang="en-US" dirty="0" smtClean="0"/>
              <a:t>statement(2)</a:t>
            </a:r>
          </a:p>
          <a:p>
            <a:r>
              <a:rPr lang="en-US" dirty="0" smtClean="0"/>
              <a:t>statement(2)</a:t>
            </a:r>
          </a:p>
          <a:p>
            <a:r>
              <a:rPr lang="en-US" dirty="0" smtClean="0"/>
              <a:t>statement(2)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2895600" y="1600200"/>
            <a:ext cx="2286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TOKEN= end</a:t>
            </a:r>
            <a:endParaRPr lang="en-US" dirty="0"/>
          </a:p>
        </p:txBody>
      </p:sp>
      <p:sp>
        <p:nvSpPr>
          <p:cNvPr id="9" name="2 Marcador de contenido"/>
          <p:cNvSpPr txBox="1">
            <a:spLocks/>
          </p:cNvSpPr>
          <p:nvPr/>
        </p:nvSpPr>
        <p:spPr bwMode="auto">
          <a:xfrm>
            <a:off x="3048000" y="3048001"/>
            <a:ext cx="44958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None/>
            </a:pPr>
            <a:r>
              <a:rPr lang="en-US" sz="1600" dirty="0" smtClean="0">
                <a:latin typeface="+mn-lt"/>
              </a:rPr>
              <a:t>procedure STATEMENT;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…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else if TOKEN = "begin" then 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 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STATEMENT();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while TOKEN = ";" do 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	STATEMENT();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end;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if TOKEN &lt;&gt; "end" then ERROR 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end;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…</a:t>
            </a:r>
            <a:endParaRPr lang="en-US" sz="1600" dirty="0">
              <a:latin typeface="+mn-lt"/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7086600" y="12308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Recursion stack</a:t>
            </a:r>
            <a:endParaRPr lang="en-US" i="1" dirty="0"/>
          </a:p>
        </p:txBody>
      </p:sp>
      <p:cxnSp>
        <p:nvCxnSpPr>
          <p:cNvPr id="10" name="9 Conector recto de flecha"/>
          <p:cNvCxnSpPr/>
          <p:nvPr/>
        </p:nvCxnSpPr>
        <p:spPr>
          <a:xfrm>
            <a:off x="3581400" y="5638800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uadroTexto"/>
          <p:cNvSpPr txBox="1"/>
          <p:nvPr/>
        </p:nvSpPr>
        <p:spPr>
          <a:xfrm>
            <a:off x="5181600" y="1969532"/>
            <a:ext cx="19050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m=8; a; b; c; ratio; x; y;</a:t>
            </a:r>
            <a:endParaRPr lang="en-US" dirty="0"/>
          </a:p>
        </p:txBody>
      </p:sp>
      <p:sp>
        <p:nvSpPr>
          <p:cNvPr id="13" name="12 CuadroTexto"/>
          <p:cNvSpPr txBox="1"/>
          <p:nvPr/>
        </p:nvSpPr>
        <p:spPr>
          <a:xfrm>
            <a:off x="5181600" y="16002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Symbol Table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Small Example</a:t>
            </a:r>
            <a:endParaRPr lang="en-US" dirty="0"/>
          </a:p>
        </p:txBody>
      </p:sp>
      <p:sp>
        <p:nvSpPr>
          <p:cNvPr id="4" name="Text Box 4"/>
          <p:cNvSpPr txBox="1">
            <a:spLocks noGrp="1" noChangeArrowheads="1"/>
          </p:cNvSpPr>
          <p:nvPr>
            <p:ph idx="1"/>
          </p:nvPr>
        </p:nvSpPr>
        <p:spPr bwMode="auto">
          <a:xfrm>
            <a:off x="457200" y="1752600"/>
            <a:ext cx="2133600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const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m = 8;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>
                <a:solidFill>
                  <a:schemeClr val="bg1"/>
                </a:solidFill>
              </a:rPr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a, b, c;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procedure </a:t>
            </a:r>
            <a:r>
              <a:rPr lang="en-US" sz="1600" dirty="0" smtClean="0">
                <a:solidFill>
                  <a:schemeClr val="bg1"/>
                </a:solidFill>
              </a:rPr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x,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>
                <a:solidFill>
                  <a:schemeClr val="bg1"/>
                </a:solidFill>
              </a:rPr>
              <a:t>x</a:t>
            </a:r>
            <a:r>
              <a:rPr lang="en-US" sz="1600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= a; y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b="1" dirty="0" smtClean="0">
                <a:solidFill>
                  <a:schemeClr val="bg1"/>
                </a:solidFill>
              </a:rPr>
              <a:t>if </a:t>
            </a:r>
            <a:r>
              <a:rPr lang="en-US" sz="1600" dirty="0" smtClean="0">
                <a:solidFill>
                  <a:schemeClr val="bg1"/>
                </a:solidFill>
              </a:rPr>
              <a:t>b</a:t>
            </a:r>
            <a:r>
              <a:rPr lang="en-US" sz="1600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&gt; a </a:t>
            </a:r>
            <a:r>
              <a:rPr lang="en-US" sz="1600" b="1" dirty="0" smtClean="0">
                <a:solidFill>
                  <a:schemeClr val="bg1"/>
                </a:solidFill>
              </a:rPr>
              <a:t>then 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	</a:t>
            </a:r>
            <a:r>
              <a:rPr lang="en-US" sz="1600" dirty="0" smtClean="0">
                <a:solidFill>
                  <a:schemeClr val="bg1"/>
                </a:solidFill>
              </a:rPr>
              <a:t>x</a:t>
            </a:r>
            <a:r>
              <a:rPr lang="en-US" sz="1600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= b;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</a:t>
            </a:r>
            <a:r>
              <a:rPr lang="en-US" sz="1600" dirty="0" smtClean="0">
                <a:solidFill>
                  <a:schemeClr val="bg1"/>
                </a:solidFill>
              </a:rPr>
              <a:t>	y = a;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b="1" dirty="0" smtClean="0">
                <a:solidFill>
                  <a:schemeClr val="bg1"/>
                </a:solidFill>
              </a:rPr>
              <a:t>end;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c = x /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/>
              <a:t>a = m;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b = 4;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call </a:t>
            </a:r>
            <a:r>
              <a:rPr lang="en-US" sz="1600" dirty="0" smtClean="0"/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end.</a:t>
            </a:r>
            <a:endParaRPr lang="en-US" sz="1600" dirty="0"/>
          </a:p>
          <a:p>
            <a:pPr>
              <a:spcBef>
                <a:spcPct val="50000"/>
              </a:spcBef>
            </a:pPr>
            <a:endParaRPr lang="en-US" sz="1600" dirty="0"/>
          </a:p>
        </p:txBody>
      </p:sp>
      <p:sp>
        <p:nvSpPr>
          <p:cNvPr id="7" name="6 CuadroTexto"/>
          <p:cNvSpPr txBox="1"/>
          <p:nvPr/>
        </p:nvSpPr>
        <p:spPr>
          <a:xfrm>
            <a:off x="7086600" y="1600200"/>
            <a:ext cx="1905000" cy="20313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program()</a:t>
            </a:r>
          </a:p>
          <a:p>
            <a:r>
              <a:rPr lang="en-US" dirty="0" smtClean="0"/>
              <a:t>block(1)</a:t>
            </a:r>
          </a:p>
          <a:p>
            <a:r>
              <a:rPr lang="en-US" dirty="0" smtClean="0"/>
              <a:t>proc-</a:t>
            </a:r>
            <a:r>
              <a:rPr lang="en-US" dirty="0" err="1" smtClean="0"/>
              <a:t>decl</a:t>
            </a:r>
            <a:r>
              <a:rPr lang="en-US" dirty="0" smtClean="0"/>
              <a:t>(1)</a:t>
            </a:r>
          </a:p>
          <a:p>
            <a:r>
              <a:rPr lang="en-US" dirty="0" smtClean="0"/>
              <a:t>block(2)</a:t>
            </a:r>
          </a:p>
          <a:p>
            <a:r>
              <a:rPr lang="en-US" dirty="0" smtClean="0"/>
              <a:t>statement(2)</a:t>
            </a:r>
          </a:p>
          <a:p>
            <a:r>
              <a:rPr lang="en-US" dirty="0" smtClean="0"/>
              <a:t>statement(2)</a:t>
            </a:r>
          </a:p>
          <a:p>
            <a:r>
              <a:rPr lang="en-US" dirty="0" smtClean="0"/>
              <a:t>statement(2)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2895600" y="1600200"/>
            <a:ext cx="2286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TOKEN= ;</a:t>
            </a:r>
            <a:endParaRPr lang="en-US" dirty="0"/>
          </a:p>
        </p:txBody>
      </p:sp>
      <p:sp>
        <p:nvSpPr>
          <p:cNvPr id="9" name="2 Marcador de contenido"/>
          <p:cNvSpPr txBox="1">
            <a:spLocks/>
          </p:cNvSpPr>
          <p:nvPr/>
        </p:nvSpPr>
        <p:spPr bwMode="auto">
          <a:xfrm>
            <a:off x="3048000" y="3048001"/>
            <a:ext cx="44958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None/>
            </a:pPr>
            <a:r>
              <a:rPr lang="en-US" sz="1600" dirty="0" smtClean="0">
                <a:latin typeface="+mn-lt"/>
              </a:rPr>
              <a:t>procedure STATEMENT;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…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else if TOKEN = "begin" then 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 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STATEMENT();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while TOKEN = ";" do 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	STATEMENT();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end;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if TOKEN &lt;&gt; "end" then ERROR 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end;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…</a:t>
            </a:r>
            <a:endParaRPr lang="en-US" sz="1600" dirty="0">
              <a:latin typeface="+mn-lt"/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7086600" y="12308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Recursion stack</a:t>
            </a:r>
            <a:endParaRPr lang="en-US" i="1" dirty="0"/>
          </a:p>
        </p:txBody>
      </p:sp>
      <p:cxnSp>
        <p:nvCxnSpPr>
          <p:cNvPr id="10" name="9 Conector recto de flecha"/>
          <p:cNvCxnSpPr/>
          <p:nvPr/>
        </p:nvCxnSpPr>
        <p:spPr>
          <a:xfrm>
            <a:off x="3048000" y="5943600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uadroTexto"/>
          <p:cNvSpPr txBox="1"/>
          <p:nvPr/>
        </p:nvSpPr>
        <p:spPr>
          <a:xfrm>
            <a:off x="5181600" y="1969532"/>
            <a:ext cx="19050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m=8; a; b; c; ratio; x; y;</a:t>
            </a:r>
            <a:endParaRPr lang="en-US" dirty="0"/>
          </a:p>
        </p:txBody>
      </p:sp>
      <p:sp>
        <p:nvSpPr>
          <p:cNvPr id="13" name="12 CuadroTexto"/>
          <p:cNvSpPr txBox="1"/>
          <p:nvPr/>
        </p:nvSpPr>
        <p:spPr>
          <a:xfrm>
            <a:off x="5181600" y="16002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Symbol Table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Small Example</a:t>
            </a:r>
            <a:endParaRPr lang="en-US" dirty="0"/>
          </a:p>
        </p:txBody>
      </p:sp>
      <p:sp>
        <p:nvSpPr>
          <p:cNvPr id="4" name="Text Box 4"/>
          <p:cNvSpPr txBox="1">
            <a:spLocks noGrp="1" noChangeArrowheads="1"/>
          </p:cNvSpPr>
          <p:nvPr>
            <p:ph idx="1"/>
          </p:nvPr>
        </p:nvSpPr>
        <p:spPr bwMode="auto">
          <a:xfrm>
            <a:off x="457200" y="1752600"/>
            <a:ext cx="2133600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const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m = 8;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>
                <a:solidFill>
                  <a:schemeClr val="bg1"/>
                </a:solidFill>
              </a:rPr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a, b, c;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procedure </a:t>
            </a:r>
            <a:r>
              <a:rPr lang="en-US" sz="1600" dirty="0" smtClean="0">
                <a:solidFill>
                  <a:schemeClr val="bg1"/>
                </a:solidFill>
              </a:rPr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x,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>
                <a:solidFill>
                  <a:schemeClr val="bg1"/>
                </a:solidFill>
              </a:rPr>
              <a:t>x</a:t>
            </a:r>
            <a:r>
              <a:rPr lang="en-US" sz="1600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= a; y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b="1" dirty="0" smtClean="0">
                <a:solidFill>
                  <a:schemeClr val="bg1"/>
                </a:solidFill>
              </a:rPr>
              <a:t>if </a:t>
            </a:r>
            <a:r>
              <a:rPr lang="en-US" sz="1600" dirty="0" smtClean="0">
                <a:solidFill>
                  <a:schemeClr val="bg1"/>
                </a:solidFill>
              </a:rPr>
              <a:t>b</a:t>
            </a:r>
            <a:r>
              <a:rPr lang="en-US" sz="1600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&gt; a </a:t>
            </a:r>
            <a:r>
              <a:rPr lang="en-US" sz="1600" b="1" dirty="0" smtClean="0">
                <a:solidFill>
                  <a:schemeClr val="bg1"/>
                </a:solidFill>
              </a:rPr>
              <a:t>then 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	</a:t>
            </a:r>
            <a:r>
              <a:rPr lang="en-US" sz="1600" dirty="0" smtClean="0">
                <a:solidFill>
                  <a:schemeClr val="bg1"/>
                </a:solidFill>
              </a:rPr>
              <a:t>x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>
                <a:solidFill>
                  <a:schemeClr val="bg1"/>
                </a:solidFill>
              </a:rPr>
              <a:t>		y = a;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	end;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>
                <a:solidFill>
                  <a:schemeClr val="bg1"/>
                </a:solidFill>
              </a:rPr>
              <a:t>	</a:t>
            </a:r>
            <a:r>
              <a:rPr lang="en-US" sz="1600" dirty="0" smtClean="0"/>
              <a:t>c = x /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/>
              <a:t>a = m;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b = 4;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call </a:t>
            </a:r>
            <a:r>
              <a:rPr lang="en-US" sz="1600" dirty="0" smtClean="0"/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end.</a:t>
            </a:r>
            <a:endParaRPr lang="en-US" sz="1600" dirty="0"/>
          </a:p>
          <a:p>
            <a:pPr>
              <a:spcBef>
                <a:spcPct val="50000"/>
              </a:spcBef>
            </a:pPr>
            <a:endParaRPr lang="en-US" sz="1600" dirty="0"/>
          </a:p>
        </p:txBody>
      </p:sp>
      <p:sp>
        <p:nvSpPr>
          <p:cNvPr id="7" name="6 CuadroTexto"/>
          <p:cNvSpPr txBox="1"/>
          <p:nvPr/>
        </p:nvSpPr>
        <p:spPr>
          <a:xfrm>
            <a:off x="7086600" y="1600200"/>
            <a:ext cx="1905000" cy="17543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program()</a:t>
            </a:r>
          </a:p>
          <a:p>
            <a:r>
              <a:rPr lang="en-US" dirty="0" smtClean="0"/>
              <a:t>block(1)</a:t>
            </a:r>
          </a:p>
          <a:p>
            <a:r>
              <a:rPr lang="en-US" dirty="0" smtClean="0"/>
              <a:t>proc-</a:t>
            </a:r>
            <a:r>
              <a:rPr lang="en-US" dirty="0" err="1" smtClean="0"/>
              <a:t>decl</a:t>
            </a:r>
            <a:r>
              <a:rPr lang="en-US" dirty="0" smtClean="0"/>
              <a:t>(1)</a:t>
            </a:r>
          </a:p>
          <a:p>
            <a:r>
              <a:rPr lang="en-US" dirty="0" smtClean="0"/>
              <a:t>block(2)</a:t>
            </a:r>
          </a:p>
          <a:p>
            <a:r>
              <a:rPr lang="en-US" dirty="0" smtClean="0"/>
              <a:t>statement(2)</a:t>
            </a:r>
          </a:p>
          <a:p>
            <a:r>
              <a:rPr lang="en-US" dirty="0" smtClean="0"/>
              <a:t>statement(2)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2895600" y="1600200"/>
            <a:ext cx="2286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TOKEN= ;</a:t>
            </a:r>
            <a:endParaRPr lang="en-US" dirty="0"/>
          </a:p>
        </p:txBody>
      </p:sp>
      <p:sp>
        <p:nvSpPr>
          <p:cNvPr id="9" name="2 Marcador de contenido"/>
          <p:cNvSpPr txBox="1">
            <a:spLocks/>
          </p:cNvSpPr>
          <p:nvPr/>
        </p:nvSpPr>
        <p:spPr bwMode="auto">
          <a:xfrm>
            <a:off x="3048000" y="3048001"/>
            <a:ext cx="44958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None/>
            </a:pPr>
            <a:r>
              <a:rPr lang="en-US" sz="1600" dirty="0" smtClean="0">
                <a:latin typeface="+mn-lt"/>
              </a:rPr>
              <a:t> procedure STATEMENT;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…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else if TOKEN = "if" then 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CONDITION();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if TOKEN &lt;&gt; "then" then ERROR 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STATEMENT();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end;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…</a:t>
            </a:r>
            <a:endParaRPr lang="en-US" sz="1600" dirty="0">
              <a:latin typeface="+mn-lt"/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7086600" y="12308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Recursion stack</a:t>
            </a:r>
            <a:endParaRPr lang="en-US" i="1" dirty="0"/>
          </a:p>
        </p:txBody>
      </p:sp>
      <p:cxnSp>
        <p:nvCxnSpPr>
          <p:cNvPr id="10" name="9 Conector recto de flecha"/>
          <p:cNvCxnSpPr/>
          <p:nvPr/>
        </p:nvCxnSpPr>
        <p:spPr>
          <a:xfrm>
            <a:off x="3124200" y="5181600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uadroTexto"/>
          <p:cNvSpPr txBox="1"/>
          <p:nvPr/>
        </p:nvSpPr>
        <p:spPr>
          <a:xfrm>
            <a:off x="5181600" y="1969532"/>
            <a:ext cx="19050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m=8; a; b; c; ratio; x; y;</a:t>
            </a:r>
            <a:endParaRPr lang="en-US" dirty="0"/>
          </a:p>
        </p:txBody>
      </p:sp>
      <p:sp>
        <p:nvSpPr>
          <p:cNvPr id="13" name="12 CuadroTexto"/>
          <p:cNvSpPr txBox="1"/>
          <p:nvPr/>
        </p:nvSpPr>
        <p:spPr>
          <a:xfrm>
            <a:off x="5181600" y="16002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Symbol Table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Small Example</a:t>
            </a:r>
            <a:endParaRPr lang="en-US" dirty="0"/>
          </a:p>
        </p:txBody>
      </p:sp>
      <p:sp>
        <p:nvSpPr>
          <p:cNvPr id="4" name="Text Box 4"/>
          <p:cNvSpPr txBox="1">
            <a:spLocks noGrp="1" noChangeArrowheads="1"/>
          </p:cNvSpPr>
          <p:nvPr>
            <p:ph idx="1"/>
          </p:nvPr>
        </p:nvSpPr>
        <p:spPr bwMode="auto">
          <a:xfrm>
            <a:off x="457200" y="1752600"/>
            <a:ext cx="2133600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const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m = 8;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>
                <a:solidFill>
                  <a:schemeClr val="bg1"/>
                </a:solidFill>
              </a:rPr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a, b, c;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procedure </a:t>
            </a:r>
            <a:r>
              <a:rPr lang="en-US" sz="1600" dirty="0" smtClean="0">
                <a:solidFill>
                  <a:schemeClr val="bg1"/>
                </a:solidFill>
              </a:rPr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x,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>
                <a:solidFill>
                  <a:schemeClr val="bg1"/>
                </a:solidFill>
              </a:rPr>
              <a:t>x</a:t>
            </a:r>
            <a:r>
              <a:rPr lang="en-US" sz="1600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= a; y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b="1" dirty="0" smtClean="0">
                <a:solidFill>
                  <a:schemeClr val="bg1"/>
                </a:solidFill>
              </a:rPr>
              <a:t>if </a:t>
            </a:r>
            <a:r>
              <a:rPr lang="en-US" sz="1600" dirty="0" smtClean="0">
                <a:solidFill>
                  <a:schemeClr val="bg1"/>
                </a:solidFill>
              </a:rPr>
              <a:t>b &gt; a </a:t>
            </a:r>
            <a:r>
              <a:rPr lang="en-US" sz="1600" b="1" dirty="0" smtClean="0">
                <a:solidFill>
                  <a:schemeClr val="bg1"/>
                </a:solidFill>
              </a:rPr>
              <a:t>then 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		</a:t>
            </a:r>
            <a:r>
              <a:rPr lang="en-US" sz="1600" dirty="0" smtClean="0">
                <a:solidFill>
                  <a:schemeClr val="bg1"/>
                </a:solidFill>
              </a:rPr>
              <a:t>x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>
                <a:solidFill>
                  <a:schemeClr val="bg1"/>
                </a:solidFill>
              </a:rPr>
              <a:t>		y = a;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	end;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>
                <a:solidFill>
                  <a:schemeClr val="bg1"/>
                </a:solidFill>
              </a:rPr>
              <a:t>	</a:t>
            </a:r>
            <a:r>
              <a:rPr lang="en-US" sz="1600" dirty="0" smtClean="0"/>
              <a:t>c</a:t>
            </a:r>
            <a:r>
              <a:rPr lang="en-US" sz="1600" dirty="0" smtClean="0">
                <a:solidFill>
                  <a:schemeClr val="bg1"/>
                </a:solidFill>
              </a:rPr>
              <a:t> </a:t>
            </a:r>
            <a:r>
              <a:rPr lang="en-US" sz="1600" dirty="0" smtClean="0"/>
              <a:t>= x /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/>
              <a:t>a = m;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b = 4;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call </a:t>
            </a:r>
            <a:r>
              <a:rPr lang="en-US" sz="1600" dirty="0" smtClean="0"/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end.</a:t>
            </a:r>
            <a:endParaRPr lang="en-US" sz="1600" dirty="0"/>
          </a:p>
          <a:p>
            <a:pPr>
              <a:spcBef>
                <a:spcPct val="50000"/>
              </a:spcBef>
            </a:pPr>
            <a:endParaRPr lang="en-US" sz="1600" dirty="0"/>
          </a:p>
        </p:txBody>
      </p:sp>
      <p:sp>
        <p:nvSpPr>
          <p:cNvPr id="7" name="6 CuadroTexto"/>
          <p:cNvSpPr txBox="1"/>
          <p:nvPr/>
        </p:nvSpPr>
        <p:spPr>
          <a:xfrm>
            <a:off x="7086600" y="1600200"/>
            <a:ext cx="1905000" cy="1477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program()</a:t>
            </a:r>
          </a:p>
          <a:p>
            <a:r>
              <a:rPr lang="en-US" dirty="0" smtClean="0"/>
              <a:t>block(1)</a:t>
            </a:r>
          </a:p>
          <a:p>
            <a:r>
              <a:rPr lang="en-US" dirty="0" smtClean="0"/>
              <a:t>proc-</a:t>
            </a:r>
            <a:r>
              <a:rPr lang="en-US" dirty="0" err="1" smtClean="0"/>
              <a:t>decl</a:t>
            </a:r>
            <a:r>
              <a:rPr lang="en-US" dirty="0" smtClean="0"/>
              <a:t>(1)</a:t>
            </a:r>
          </a:p>
          <a:p>
            <a:r>
              <a:rPr lang="en-US" dirty="0" smtClean="0"/>
              <a:t>block(2)</a:t>
            </a:r>
          </a:p>
          <a:p>
            <a:r>
              <a:rPr lang="en-US" dirty="0" smtClean="0"/>
              <a:t>statement(2)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2895600" y="1600200"/>
            <a:ext cx="2286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TOKEN= ;</a:t>
            </a:r>
            <a:endParaRPr lang="en-US" dirty="0"/>
          </a:p>
        </p:txBody>
      </p:sp>
      <p:sp>
        <p:nvSpPr>
          <p:cNvPr id="9" name="2 Marcador de contenido"/>
          <p:cNvSpPr txBox="1">
            <a:spLocks/>
          </p:cNvSpPr>
          <p:nvPr/>
        </p:nvSpPr>
        <p:spPr bwMode="auto">
          <a:xfrm>
            <a:off x="3048000" y="3048001"/>
            <a:ext cx="44958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None/>
            </a:pPr>
            <a:r>
              <a:rPr lang="en-US" sz="1600" dirty="0" smtClean="0">
                <a:latin typeface="+mn-lt"/>
              </a:rPr>
              <a:t>procedure STATEMENT;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…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else if TOKEN = "begin" then 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 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STATEMENT();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while TOKEN = ";" do 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	STATEMENT();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end;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if TOKEN &lt;&gt; "end" then ERROR 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end;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…</a:t>
            </a:r>
            <a:endParaRPr lang="en-US" sz="1600" dirty="0">
              <a:latin typeface="+mn-lt"/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7086600" y="12308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Recursion stack</a:t>
            </a:r>
            <a:endParaRPr lang="en-US" i="1" dirty="0"/>
          </a:p>
        </p:txBody>
      </p:sp>
      <p:cxnSp>
        <p:nvCxnSpPr>
          <p:cNvPr id="10" name="9 Conector recto de flecha"/>
          <p:cNvCxnSpPr/>
          <p:nvPr/>
        </p:nvCxnSpPr>
        <p:spPr>
          <a:xfrm>
            <a:off x="3581400" y="5181600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uadroTexto"/>
          <p:cNvSpPr txBox="1"/>
          <p:nvPr/>
        </p:nvSpPr>
        <p:spPr>
          <a:xfrm>
            <a:off x="5181600" y="1969532"/>
            <a:ext cx="19050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m=8; a; b; c; ratio; x; y;</a:t>
            </a:r>
            <a:endParaRPr lang="en-US" dirty="0"/>
          </a:p>
        </p:txBody>
      </p:sp>
      <p:sp>
        <p:nvSpPr>
          <p:cNvPr id="13" name="12 CuadroTexto"/>
          <p:cNvSpPr txBox="1"/>
          <p:nvPr/>
        </p:nvSpPr>
        <p:spPr>
          <a:xfrm>
            <a:off x="5181600" y="16002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Symbol Table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Small Example</a:t>
            </a:r>
            <a:endParaRPr lang="en-US" dirty="0"/>
          </a:p>
        </p:txBody>
      </p:sp>
      <p:sp>
        <p:nvSpPr>
          <p:cNvPr id="4" name="Text Box 4"/>
          <p:cNvSpPr txBox="1">
            <a:spLocks noGrp="1" noChangeArrowheads="1"/>
          </p:cNvSpPr>
          <p:nvPr>
            <p:ph idx="1"/>
          </p:nvPr>
        </p:nvSpPr>
        <p:spPr bwMode="auto">
          <a:xfrm>
            <a:off x="457200" y="1752600"/>
            <a:ext cx="2133600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const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m = 8;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>
                <a:solidFill>
                  <a:schemeClr val="bg1"/>
                </a:solidFill>
              </a:rPr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a, b, c;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procedure </a:t>
            </a:r>
            <a:r>
              <a:rPr lang="en-US" sz="1600" dirty="0" smtClean="0">
                <a:solidFill>
                  <a:schemeClr val="bg1"/>
                </a:solidFill>
              </a:rPr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x,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>
                <a:solidFill>
                  <a:schemeClr val="bg1"/>
                </a:solidFill>
              </a:rPr>
              <a:t>x</a:t>
            </a:r>
            <a:r>
              <a:rPr lang="en-US" sz="1600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= a; y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b="1" dirty="0" smtClean="0">
                <a:solidFill>
                  <a:schemeClr val="bg1"/>
                </a:solidFill>
              </a:rPr>
              <a:t>if </a:t>
            </a:r>
            <a:r>
              <a:rPr lang="en-US" sz="1600" dirty="0" smtClean="0">
                <a:solidFill>
                  <a:schemeClr val="bg1"/>
                </a:solidFill>
              </a:rPr>
              <a:t>b &gt; a </a:t>
            </a:r>
            <a:r>
              <a:rPr lang="en-US" sz="1600" b="1" dirty="0" smtClean="0">
                <a:solidFill>
                  <a:schemeClr val="bg1"/>
                </a:solidFill>
              </a:rPr>
              <a:t>then 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		</a:t>
            </a:r>
            <a:r>
              <a:rPr lang="en-US" sz="1600" dirty="0" smtClean="0">
                <a:solidFill>
                  <a:schemeClr val="bg1"/>
                </a:solidFill>
              </a:rPr>
              <a:t>x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>
                <a:solidFill>
                  <a:schemeClr val="bg1"/>
                </a:solidFill>
              </a:rPr>
              <a:t>		y = a;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	end;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>
                <a:solidFill>
                  <a:schemeClr val="bg1"/>
                </a:solidFill>
              </a:rPr>
              <a:t>	</a:t>
            </a:r>
            <a:r>
              <a:rPr lang="en-US" sz="1600" dirty="0" smtClean="0"/>
              <a:t>c</a:t>
            </a:r>
            <a:r>
              <a:rPr lang="en-US" sz="1600" dirty="0" smtClean="0">
                <a:solidFill>
                  <a:schemeClr val="bg1"/>
                </a:solidFill>
              </a:rPr>
              <a:t> </a:t>
            </a:r>
            <a:r>
              <a:rPr lang="en-US" sz="1600" dirty="0" smtClean="0"/>
              <a:t>= x /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/>
              <a:t>a = m;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b = 4;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call </a:t>
            </a:r>
            <a:r>
              <a:rPr lang="en-US" sz="1600" dirty="0" smtClean="0"/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end.</a:t>
            </a:r>
            <a:endParaRPr lang="en-US" sz="1600" dirty="0"/>
          </a:p>
          <a:p>
            <a:pPr>
              <a:spcBef>
                <a:spcPct val="50000"/>
              </a:spcBef>
            </a:pPr>
            <a:endParaRPr lang="en-US" sz="1600" dirty="0"/>
          </a:p>
        </p:txBody>
      </p:sp>
      <p:sp>
        <p:nvSpPr>
          <p:cNvPr id="7" name="6 CuadroTexto"/>
          <p:cNvSpPr txBox="1"/>
          <p:nvPr/>
        </p:nvSpPr>
        <p:spPr>
          <a:xfrm>
            <a:off x="7086600" y="1600200"/>
            <a:ext cx="1905000" cy="1477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program()</a:t>
            </a:r>
          </a:p>
          <a:p>
            <a:r>
              <a:rPr lang="en-US" dirty="0" smtClean="0"/>
              <a:t>block(1)</a:t>
            </a:r>
          </a:p>
          <a:p>
            <a:r>
              <a:rPr lang="en-US" dirty="0" smtClean="0"/>
              <a:t>proc-</a:t>
            </a:r>
            <a:r>
              <a:rPr lang="en-US" dirty="0" err="1" smtClean="0"/>
              <a:t>decl</a:t>
            </a:r>
            <a:r>
              <a:rPr lang="en-US" dirty="0" smtClean="0"/>
              <a:t>(1)</a:t>
            </a:r>
          </a:p>
          <a:p>
            <a:r>
              <a:rPr lang="en-US" dirty="0" smtClean="0"/>
              <a:t>block(2)</a:t>
            </a:r>
          </a:p>
          <a:p>
            <a:r>
              <a:rPr lang="en-US" dirty="0" smtClean="0"/>
              <a:t>statement(2)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2895600" y="1600200"/>
            <a:ext cx="2286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TOKEN= ;</a:t>
            </a:r>
            <a:endParaRPr lang="en-US" dirty="0"/>
          </a:p>
        </p:txBody>
      </p:sp>
      <p:sp>
        <p:nvSpPr>
          <p:cNvPr id="9" name="2 Marcador de contenido"/>
          <p:cNvSpPr txBox="1">
            <a:spLocks/>
          </p:cNvSpPr>
          <p:nvPr/>
        </p:nvSpPr>
        <p:spPr bwMode="auto">
          <a:xfrm>
            <a:off x="3048000" y="3048001"/>
            <a:ext cx="44958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None/>
            </a:pPr>
            <a:r>
              <a:rPr lang="en-US" sz="1600" dirty="0" smtClean="0">
                <a:latin typeface="+mn-lt"/>
              </a:rPr>
              <a:t>procedure STATEMENT;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…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else if TOKEN = "begin" then 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 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STATEMENT();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while TOKEN = ";" do 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	STATEMENT();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end;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if TOKEN &lt;&gt; "end" then ERROR 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end;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…</a:t>
            </a:r>
            <a:endParaRPr lang="en-US" sz="1600" dirty="0">
              <a:latin typeface="+mn-lt"/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7086600" y="12308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Recursion stack</a:t>
            </a:r>
            <a:endParaRPr lang="en-US" i="1" dirty="0"/>
          </a:p>
        </p:txBody>
      </p:sp>
      <p:cxnSp>
        <p:nvCxnSpPr>
          <p:cNvPr id="10" name="9 Conector recto de flecha"/>
          <p:cNvCxnSpPr/>
          <p:nvPr/>
        </p:nvCxnSpPr>
        <p:spPr>
          <a:xfrm>
            <a:off x="4038600" y="4724400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uadroTexto"/>
          <p:cNvSpPr txBox="1"/>
          <p:nvPr/>
        </p:nvSpPr>
        <p:spPr>
          <a:xfrm>
            <a:off x="5181600" y="1969532"/>
            <a:ext cx="19050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m=8; a; b; c; ratio; x; y;</a:t>
            </a:r>
            <a:endParaRPr lang="en-US" dirty="0"/>
          </a:p>
        </p:txBody>
      </p:sp>
      <p:sp>
        <p:nvSpPr>
          <p:cNvPr id="13" name="12 CuadroTexto"/>
          <p:cNvSpPr txBox="1"/>
          <p:nvPr/>
        </p:nvSpPr>
        <p:spPr>
          <a:xfrm>
            <a:off x="5181600" y="16002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Symbol Table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Small Example</a:t>
            </a:r>
            <a:endParaRPr lang="en-US" dirty="0"/>
          </a:p>
        </p:txBody>
      </p:sp>
      <p:sp>
        <p:nvSpPr>
          <p:cNvPr id="4" name="Text Box 4"/>
          <p:cNvSpPr txBox="1">
            <a:spLocks noGrp="1" noChangeArrowheads="1"/>
          </p:cNvSpPr>
          <p:nvPr>
            <p:ph idx="1"/>
          </p:nvPr>
        </p:nvSpPr>
        <p:spPr bwMode="auto">
          <a:xfrm>
            <a:off x="457200" y="1752600"/>
            <a:ext cx="2133600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const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m = 8;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>
                <a:solidFill>
                  <a:schemeClr val="bg1"/>
                </a:solidFill>
              </a:rPr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a, b, c;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procedure </a:t>
            </a:r>
            <a:r>
              <a:rPr lang="en-US" sz="1600" dirty="0" smtClean="0">
                <a:solidFill>
                  <a:schemeClr val="bg1"/>
                </a:solidFill>
              </a:rPr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x,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>
                <a:solidFill>
                  <a:schemeClr val="bg1"/>
                </a:solidFill>
              </a:rPr>
              <a:t>x</a:t>
            </a:r>
            <a:r>
              <a:rPr lang="en-US" sz="1600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= a; y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b="1" dirty="0" smtClean="0">
                <a:solidFill>
                  <a:schemeClr val="bg1"/>
                </a:solidFill>
              </a:rPr>
              <a:t>if </a:t>
            </a:r>
            <a:r>
              <a:rPr lang="en-US" sz="1600" dirty="0" smtClean="0">
                <a:solidFill>
                  <a:schemeClr val="bg1"/>
                </a:solidFill>
              </a:rPr>
              <a:t>b &gt; a </a:t>
            </a:r>
            <a:r>
              <a:rPr lang="en-US" sz="1600" b="1" dirty="0" smtClean="0">
                <a:solidFill>
                  <a:schemeClr val="bg1"/>
                </a:solidFill>
              </a:rPr>
              <a:t>then 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		</a:t>
            </a:r>
            <a:r>
              <a:rPr lang="en-US" sz="1600" dirty="0" smtClean="0">
                <a:solidFill>
                  <a:schemeClr val="bg1"/>
                </a:solidFill>
              </a:rPr>
              <a:t>x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>
                <a:solidFill>
                  <a:schemeClr val="bg1"/>
                </a:solidFill>
              </a:rPr>
              <a:t>		y = a;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	end;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>
                <a:solidFill>
                  <a:schemeClr val="bg1"/>
                </a:solidFill>
              </a:rPr>
              <a:t>	c </a:t>
            </a:r>
            <a:r>
              <a:rPr lang="en-US" sz="1600" dirty="0" smtClean="0"/>
              <a:t>= x /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/>
              <a:t>a = m;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b = 4;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call </a:t>
            </a:r>
            <a:r>
              <a:rPr lang="en-US" sz="1600" dirty="0" smtClean="0"/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end.</a:t>
            </a:r>
            <a:endParaRPr lang="en-US" sz="1600" dirty="0"/>
          </a:p>
          <a:p>
            <a:pPr>
              <a:spcBef>
                <a:spcPct val="50000"/>
              </a:spcBef>
            </a:pPr>
            <a:endParaRPr lang="en-US" sz="1600" dirty="0"/>
          </a:p>
        </p:txBody>
      </p:sp>
      <p:sp>
        <p:nvSpPr>
          <p:cNvPr id="7" name="6 CuadroTexto"/>
          <p:cNvSpPr txBox="1"/>
          <p:nvPr/>
        </p:nvSpPr>
        <p:spPr>
          <a:xfrm>
            <a:off x="7086600" y="1600200"/>
            <a:ext cx="1905000" cy="1477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program()</a:t>
            </a:r>
          </a:p>
          <a:p>
            <a:r>
              <a:rPr lang="en-US" dirty="0" smtClean="0"/>
              <a:t>block(1)</a:t>
            </a:r>
          </a:p>
          <a:p>
            <a:r>
              <a:rPr lang="en-US" dirty="0" smtClean="0"/>
              <a:t>proc-</a:t>
            </a:r>
            <a:r>
              <a:rPr lang="en-US" dirty="0" err="1" smtClean="0"/>
              <a:t>decl</a:t>
            </a:r>
            <a:r>
              <a:rPr lang="en-US" dirty="0" smtClean="0"/>
              <a:t>(1)</a:t>
            </a:r>
          </a:p>
          <a:p>
            <a:r>
              <a:rPr lang="en-US" dirty="0" smtClean="0"/>
              <a:t>block(2)</a:t>
            </a:r>
          </a:p>
          <a:p>
            <a:r>
              <a:rPr lang="en-US" dirty="0" smtClean="0"/>
              <a:t>statement(2)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2895600" y="1600200"/>
            <a:ext cx="2286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TOKEN= c</a:t>
            </a:r>
            <a:endParaRPr lang="en-US" dirty="0"/>
          </a:p>
        </p:txBody>
      </p:sp>
      <p:sp>
        <p:nvSpPr>
          <p:cNvPr id="9" name="2 Marcador de contenido"/>
          <p:cNvSpPr txBox="1">
            <a:spLocks/>
          </p:cNvSpPr>
          <p:nvPr/>
        </p:nvSpPr>
        <p:spPr bwMode="auto">
          <a:xfrm>
            <a:off x="3048000" y="3048001"/>
            <a:ext cx="44958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None/>
            </a:pPr>
            <a:r>
              <a:rPr lang="en-US" sz="1600" dirty="0" smtClean="0">
                <a:latin typeface="+mn-lt"/>
              </a:rPr>
              <a:t>procedure STATEMENT;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…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else if TOKEN = "begin" then 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 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STATEMENT();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while TOKEN = ";" do 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	STATEMENT();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end;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if TOKEN &lt;&gt; "end" then ERROR 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end;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…</a:t>
            </a:r>
            <a:endParaRPr lang="en-US" sz="1600" dirty="0">
              <a:latin typeface="+mn-lt"/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7086600" y="12308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Recursion stack</a:t>
            </a:r>
            <a:endParaRPr lang="en-US" i="1" dirty="0"/>
          </a:p>
        </p:txBody>
      </p:sp>
      <p:cxnSp>
        <p:nvCxnSpPr>
          <p:cNvPr id="10" name="9 Conector recto de flecha"/>
          <p:cNvCxnSpPr/>
          <p:nvPr/>
        </p:nvCxnSpPr>
        <p:spPr>
          <a:xfrm>
            <a:off x="3962400" y="4953000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uadroTexto"/>
          <p:cNvSpPr txBox="1"/>
          <p:nvPr/>
        </p:nvSpPr>
        <p:spPr>
          <a:xfrm>
            <a:off x="5181600" y="1969532"/>
            <a:ext cx="19050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m=8; a; b; c; ratio; x; y;</a:t>
            </a:r>
            <a:endParaRPr lang="en-US" dirty="0"/>
          </a:p>
        </p:txBody>
      </p:sp>
      <p:sp>
        <p:nvSpPr>
          <p:cNvPr id="13" name="12 CuadroTexto"/>
          <p:cNvSpPr txBox="1"/>
          <p:nvPr/>
        </p:nvSpPr>
        <p:spPr>
          <a:xfrm>
            <a:off x="5181600" y="16002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Symbol Table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&lt;proc-</a:t>
            </a:r>
            <a:r>
              <a:rPr lang="en-US" dirty="0" err="1" smtClean="0"/>
              <a:t>decl</a:t>
            </a:r>
            <a:r>
              <a:rPr lang="en-US" dirty="0" smtClean="0"/>
              <a:t>&gt; Procedure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198132"/>
            <a:ext cx="8229600" cy="4373563"/>
          </a:xfrm>
        </p:spPr>
        <p:txBody>
          <a:bodyPr/>
          <a:lstStyle/>
          <a:p>
            <a:pPr>
              <a:buNone/>
            </a:pPr>
            <a:r>
              <a:rPr lang="en-US" sz="1600" dirty="0" smtClean="0"/>
              <a:t>procedure PROC-DECL;</a:t>
            </a:r>
          </a:p>
          <a:p>
            <a:pPr>
              <a:buNone/>
            </a:pPr>
            <a:r>
              <a:rPr lang="en-US" sz="1600" dirty="0" smtClean="0"/>
              <a:t>begin</a:t>
            </a:r>
          </a:p>
          <a:p>
            <a:pPr>
              <a:buNone/>
            </a:pPr>
            <a:r>
              <a:rPr lang="en-US" sz="1600" dirty="0" smtClean="0"/>
              <a:t> while TOKEN = "procedure" do begin</a:t>
            </a:r>
          </a:p>
          <a:p>
            <a:pPr>
              <a:buNone/>
            </a:pPr>
            <a:r>
              <a:rPr lang="en-US" sz="1600" dirty="0" smtClean="0"/>
              <a:t> 	GET_TOKEN;</a:t>
            </a:r>
          </a:p>
          <a:p>
            <a:pPr>
              <a:buNone/>
            </a:pPr>
            <a:r>
              <a:rPr lang="en-US" sz="1600" dirty="0" smtClean="0"/>
              <a:t>	if TOKEN &lt;&gt; IDENT then ERROR (missing procedure declaration);</a:t>
            </a:r>
          </a:p>
          <a:p>
            <a:pPr>
              <a:buNone/>
            </a:pPr>
            <a:r>
              <a:rPr lang="en-US" sz="1600" dirty="0" smtClean="0"/>
              <a:t>	</a:t>
            </a:r>
            <a:r>
              <a:rPr lang="en-US" sz="1600" b="1" dirty="0" smtClean="0"/>
              <a:t>ENTER(</a:t>
            </a:r>
            <a:r>
              <a:rPr lang="en-US" sz="1600" b="1" i="1" dirty="0" smtClean="0"/>
              <a:t>procedure, </a:t>
            </a:r>
            <a:r>
              <a:rPr lang="en-US" sz="1600" b="1" i="1" dirty="0" err="1" smtClean="0"/>
              <a:t>ident</a:t>
            </a:r>
            <a:r>
              <a:rPr lang="en-US" sz="1600" b="1" dirty="0" smtClean="0"/>
              <a:t>);</a:t>
            </a:r>
          </a:p>
          <a:p>
            <a:pPr>
              <a:buNone/>
            </a:pPr>
            <a:r>
              <a:rPr lang="en-US" sz="1600" dirty="0" smtClean="0"/>
              <a:t>	GET_TOKEN;</a:t>
            </a:r>
          </a:p>
          <a:p>
            <a:pPr>
              <a:buNone/>
            </a:pPr>
            <a:r>
              <a:rPr lang="en-US" sz="1600" dirty="0" smtClean="0"/>
              <a:t>	if TOKEN &lt;&gt; ";" then ERROR (procedure declaration must end with ;);</a:t>
            </a:r>
          </a:p>
          <a:p>
            <a:pPr>
              <a:buNone/>
            </a:pPr>
            <a:r>
              <a:rPr lang="en-US" sz="1600" dirty="0" smtClean="0"/>
              <a:t>	GET_TOKEN;</a:t>
            </a:r>
          </a:p>
          <a:p>
            <a:pPr>
              <a:buNone/>
            </a:pPr>
            <a:r>
              <a:rPr lang="en-US" sz="1600" dirty="0" smtClean="0"/>
              <a:t>	BLOCK(level+1);</a:t>
            </a:r>
          </a:p>
          <a:p>
            <a:pPr>
              <a:buNone/>
            </a:pPr>
            <a:r>
              <a:rPr lang="en-US" sz="1600" dirty="0" smtClean="0"/>
              <a:t>	if TOKEN &lt;&gt; ";" then ERROR (no ; at the end of block);</a:t>
            </a:r>
          </a:p>
          <a:p>
            <a:pPr>
              <a:buNone/>
            </a:pPr>
            <a:r>
              <a:rPr lang="en-US" sz="1600" dirty="0" smtClean="0"/>
              <a:t>	GET_TOKEN;</a:t>
            </a:r>
          </a:p>
          <a:p>
            <a:pPr>
              <a:buNone/>
            </a:pPr>
            <a:r>
              <a:rPr lang="en-US" sz="1600" dirty="0" smtClean="0"/>
              <a:t> end;</a:t>
            </a:r>
          </a:p>
          <a:p>
            <a:pPr>
              <a:buNone/>
            </a:pPr>
            <a:r>
              <a:rPr lang="en-US" sz="1600" dirty="0" smtClean="0"/>
              <a:t>end;</a:t>
            </a:r>
            <a:endParaRPr lang="en-US" sz="1600" dirty="0"/>
          </a:p>
        </p:txBody>
      </p:sp>
      <p:sp>
        <p:nvSpPr>
          <p:cNvPr id="4" name="3 Rectángulo"/>
          <p:cNvSpPr/>
          <p:nvPr/>
        </p:nvSpPr>
        <p:spPr>
          <a:xfrm>
            <a:off x="457200" y="1828800"/>
            <a:ext cx="8229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&lt;</a:t>
            </a:r>
            <a:r>
              <a:rPr lang="en-US" dirty="0" smtClean="0">
                <a:solidFill>
                  <a:srgbClr val="CC00FF"/>
                </a:solidFill>
              </a:rPr>
              <a:t>proc-</a:t>
            </a:r>
            <a:r>
              <a:rPr lang="en-US" dirty="0" err="1" smtClean="0">
                <a:solidFill>
                  <a:srgbClr val="CC00FF"/>
                </a:solidFill>
              </a:rPr>
              <a:t>decl</a:t>
            </a:r>
            <a:r>
              <a:rPr lang="en-US" dirty="0" smtClean="0"/>
              <a:t>&gt; ::= &lt;</a:t>
            </a:r>
            <a:r>
              <a:rPr lang="en-US" dirty="0" smtClean="0">
                <a:solidFill>
                  <a:srgbClr val="CC00FF"/>
                </a:solidFill>
              </a:rPr>
              <a:t>proc-</a:t>
            </a:r>
            <a:r>
              <a:rPr lang="en-US" dirty="0" err="1" smtClean="0">
                <a:solidFill>
                  <a:srgbClr val="CC00FF"/>
                </a:solidFill>
              </a:rPr>
              <a:t>decl</a:t>
            </a:r>
            <a:r>
              <a:rPr lang="en-US" dirty="0" smtClean="0"/>
              <a:t>&gt; </a:t>
            </a:r>
            <a:r>
              <a:rPr lang="en-US" dirty="0" smtClean="0">
                <a:solidFill>
                  <a:srgbClr val="FF0066"/>
                </a:solidFill>
              </a:rPr>
              <a:t>procedure</a:t>
            </a:r>
            <a:r>
              <a:rPr lang="en-US" dirty="0" smtClean="0"/>
              <a:t> &lt;</a:t>
            </a:r>
            <a:r>
              <a:rPr lang="en-US" dirty="0" err="1" smtClean="0">
                <a:solidFill>
                  <a:srgbClr val="CC3300"/>
                </a:solidFill>
              </a:rPr>
              <a:t>ident</a:t>
            </a:r>
            <a:r>
              <a:rPr lang="en-US" dirty="0" smtClean="0"/>
              <a:t>&gt; </a:t>
            </a:r>
            <a:r>
              <a:rPr lang="en-US" dirty="0" smtClean="0">
                <a:solidFill>
                  <a:srgbClr val="FF0066"/>
                </a:solidFill>
              </a:rPr>
              <a:t>;</a:t>
            </a:r>
            <a:r>
              <a:rPr lang="en-US" dirty="0" smtClean="0"/>
              <a:t> &lt;</a:t>
            </a:r>
            <a:r>
              <a:rPr lang="en-US" dirty="0" smtClean="0">
                <a:solidFill>
                  <a:schemeClr val="accent1"/>
                </a:solidFill>
              </a:rPr>
              <a:t>block</a:t>
            </a:r>
            <a:r>
              <a:rPr lang="en-US" dirty="0" smtClean="0"/>
              <a:t>&gt; </a:t>
            </a:r>
            <a:r>
              <a:rPr lang="en-US" dirty="0" smtClean="0">
                <a:solidFill>
                  <a:srgbClr val="FF0066"/>
                </a:solidFill>
              </a:rPr>
              <a:t>;</a:t>
            </a:r>
            <a:r>
              <a:rPr lang="en-US" dirty="0" smtClean="0"/>
              <a:t> | </a:t>
            </a:r>
            <a:r>
              <a:rPr lang="en-US" dirty="0" smtClean="0">
                <a:solidFill>
                  <a:srgbClr val="FF0066"/>
                </a:solidFill>
              </a:rPr>
              <a:t>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Small Example</a:t>
            </a:r>
            <a:endParaRPr lang="en-US" dirty="0"/>
          </a:p>
        </p:txBody>
      </p:sp>
      <p:sp>
        <p:nvSpPr>
          <p:cNvPr id="4" name="Text Box 4"/>
          <p:cNvSpPr txBox="1">
            <a:spLocks noGrp="1" noChangeArrowheads="1"/>
          </p:cNvSpPr>
          <p:nvPr>
            <p:ph idx="1"/>
          </p:nvPr>
        </p:nvSpPr>
        <p:spPr bwMode="auto">
          <a:xfrm>
            <a:off x="457200" y="1752600"/>
            <a:ext cx="2133600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const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m = 8;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>
                <a:solidFill>
                  <a:schemeClr val="bg1"/>
                </a:solidFill>
              </a:rPr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a, b, c;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procedure </a:t>
            </a:r>
            <a:r>
              <a:rPr lang="en-US" sz="1600" dirty="0" smtClean="0">
                <a:solidFill>
                  <a:schemeClr val="bg1"/>
                </a:solidFill>
              </a:rPr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x,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>
                <a:solidFill>
                  <a:schemeClr val="bg1"/>
                </a:solidFill>
              </a:rPr>
              <a:t>x</a:t>
            </a:r>
            <a:r>
              <a:rPr lang="en-US" sz="1600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= a; y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b="1" dirty="0" smtClean="0">
                <a:solidFill>
                  <a:schemeClr val="bg1"/>
                </a:solidFill>
              </a:rPr>
              <a:t>if </a:t>
            </a:r>
            <a:r>
              <a:rPr lang="en-US" sz="1600" dirty="0" smtClean="0">
                <a:solidFill>
                  <a:schemeClr val="bg1"/>
                </a:solidFill>
              </a:rPr>
              <a:t>b &gt; a </a:t>
            </a:r>
            <a:r>
              <a:rPr lang="en-US" sz="1600" b="1" dirty="0" smtClean="0">
                <a:solidFill>
                  <a:schemeClr val="bg1"/>
                </a:solidFill>
              </a:rPr>
              <a:t>then 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		</a:t>
            </a:r>
            <a:r>
              <a:rPr lang="en-US" sz="1600" dirty="0" smtClean="0">
                <a:solidFill>
                  <a:schemeClr val="bg1"/>
                </a:solidFill>
              </a:rPr>
              <a:t>x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>
                <a:solidFill>
                  <a:schemeClr val="bg1"/>
                </a:solidFill>
              </a:rPr>
              <a:t>		y = a;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	end;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>
                <a:solidFill>
                  <a:schemeClr val="bg1"/>
                </a:solidFill>
              </a:rPr>
              <a:t>	c </a:t>
            </a:r>
            <a:r>
              <a:rPr lang="en-US" sz="1600" dirty="0" smtClean="0"/>
              <a:t>= x /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/>
              <a:t>a = m;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b = 4;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call </a:t>
            </a:r>
            <a:r>
              <a:rPr lang="en-US" sz="1600" dirty="0" smtClean="0"/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end.</a:t>
            </a:r>
            <a:endParaRPr lang="en-US" sz="1600" dirty="0"/>
          </a:p>
          <a:p>
            <a:pPr>
              <a:spcBef>
                <a:spcPct val="50000"/>
              </a:spcBef>
            </a:pPr>
            <a:endParaRPr lang="en-US" sz="1600" dirty="0"/>
          </a:p>
        </p:txBody>
      </p:sp>
      <p:sp>
        <p:nvSpPr>
          <p:cNvPr id="7" name="6 CuadroTexto"/>
          <p:cNvSpPr txBox="1"/>
          <p:nvPr/>
        </p:nvSpPr>
        <p:spPr>
          <a:xfrm>
            <a:off x="7086600" y="1600200"/>
            <a:ext cx="1905000" cy="17543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program()</a:t>
            </a:r>
          </a:p>
          <a:p>
            <a:r>
              <a:rPr lang="en-US" dirty="0" smtClean="0"/>
              <a:t>block(1)</a:t>
            </a:r>
          </a:p>
          <a:p>
            <a:r>
              <a:rPr lang="en-US" dirty="0" smtClean="0"/>
              <a:t>proc-</a:t>
            </a:r>
            <a:r>
              <a:rPr lang="en-US" dirty="0" err="1" smtClean="0"/>
              <a:t>decl</a:t>
            </a:r>
            <a:r>
              <a:rPr lang="en-US" dirty="0" smtClean="0"/>
              <a:t>(1)</a:t>
            </a:r>
          </a:p>
          <a:p>
            <a:r>
              <a:rPr lang="en-US" dirty="0" smtClean="0"/>
              <a:t>block(2)</a:t>
            </a:r>
          </a:p>
          <a:p>
            <a:r>
              <a:rPr lang="en-US" dirty="0" smtClean="0"/>
              <a:t>statement(2)</a:t>
            </a:r>
          </a:p>
          <a:p>
            <a:r>
              <a:rPr lang="en-US" dirty="0" smtClean="0"/>
              <a:t>statement(2)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2895600" y="1600200"/>
            <a:ext cx="2286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TOKEN= c</a:t>
            </a:r>
            <a:endParaRPr lang="en-US" dirty="0"/>
          </a:p>
        </p:txBody>
      </p:sp>
      <p:sp>
        <p:nvSpPr>
          <p:cNvPr id="9" name="2 Marcador de contenido"/>
          <p:cNvSpPr txBox="1">
            <a:spLocks/>
          </p:cNvSpPr>
          <p:nvPr/>
        </p:nvSpPr>
        <p:spPr bwMode="auto">
          <a:xfrm>
            <a:off x="3048000" y="3048001"/>
            <a:ext cx="44958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None/>
            </a:pPr>
            <a:r>
              <a:rPr lang="en-US" sz="1600" dirty="0" smtClean="0">
                <a:latin typeface="+mn-lt"/>
              </a:rPr>
              <a:t> procedure STATEMENT;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if TOKEN = IDENT then 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If TOKEN &lt;&gt; ":=" then ERROR);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EXPRESSION();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end</a:t>
            </a:r>
          </a:p>
        </p:txBody>
      </p:sp>
      <p:sp>
        <p:nvSpPr>
          <p:cNvPr id="11" name="10 CuadroTexto"/>
          <p:cNvSpPr txBox="1"/>
          <p:nvPr/>
        </p:nvSpPr>
        <p:spPr>
          <a:xfrm>
            <a:off x="7086600" y="12308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Recursion stack</a:t>
            </a:r>
            <a:endParaRPr lang="en-US" i="1" dirty="0"/>
          </a:p>
        </p:txBody>
      </p:sp>
      <p:cxnSp>
        <p:nvCxnSpPr>
          <p:cNvPr id="10" name="9 Conector recto de flecha"/>
          <p:cNvCxnSpPr/>
          <p:nvPr/>
        </p:nvCxnSpPr>
        <p:spPr>
          <a:xfrm>
            <a:off x="3505200" y="3962400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uadroTexto"/>
          <p:cNvSpPr txBox="1"/>
          <p:nvPr/>
        </p:nvSpPr>
        <p:spPr>
          <a:xfrm>
            <a:off x="5181600" y="1969532"/>
            <a:ext cx="19050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m=8; a; b; c; ratio; x; y;</a:t>
            </a:r>
            <a:endParaRPr lang="en-US" dirty="0"/>
          </a:p>
        </p:txBody>
      </p:sp>
      <p:sp>
        <p:nvSpPr>
          <p:cNvPr id="13" name="12 CuadroTexto"/>
          <p:cNvSpPr txBox="1"/>
          <p:nvPr/>
        </p:nvSpPr>
        <p:spPr>
          <a:xfrm>
            <a:off x="5181600" y="16002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Symbol Table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Small Example</a:t>
            </a:r>
            <a:endParaRPr lang="en-US" dirty="0"/>
          </a:p>
        </p:txBody>
      </p:sp>
      <p:sp>
        <p:nvSpPr>
          <p:cNvPr id="4" name="Text Box 4"/>
          <p:cNvSpPr txBox="1">
            <a:spLocks noGrp="1" noChangeArrowheads="1"/>
          </p:cNvSpPr>
          <p:nvPr>
            <p:ph idx="1"/>
          </p:nvPr>
        </p:nvSpPr>
        <p:spPr bwMode="auto">
          <a:xfrm>
            <a:off x="457200" y="1752600"/>
            <a:ext cx="2133600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const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m = 8;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>
                <a:solidFill>
                  <a:schemeClr val="bg1"/>
                </a:solidFill>
              </a:rPr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a, b, c;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procedure </a:t>
            </a:r>
            <a:r>
              <a:rPr lang="en-US" sz="1600" dirty="0" smtClean="0">
                <a:solidFill>
                  <a:schemeClr val="bg1"/>
                </a:solidFill>
              </a:rPr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x,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>
                <a:solidFill>
                  <a:schemeClr val="bg1"/>
                </a:solidFill>
              </a:rPr>
              <a:t>x</a:t>
            </a:r>
            <a:r>
              <a:rPr lang="en-US" sz="1600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= a; y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b="1" dirty="0" smtClean="0">
                <a:solidFill>
                  <a:schemeClr val="bg1"/>
                </a:solidFill>
              </a:rPr>
              <a:t>if </a:t>
            </a:r>
            <a:r>
              <a:rPr lang="en-US" sz="1600" dirty="0" smtClean="0">
                <a:solidFill>
                  <a:schemeClr val="bg1"/>
                </a:solidFill>
              </a:rPr>
              <a:t>b &gt; a </a:t>
            </a:r>
            <a:r>
              <a:rPr lang="en-US" sz="1600" b="1" dirty="0" smtClean="0">
                <a:solidFill>
                  <a:schemeClr val="bg1"/>
                </a:solidFill>
              </a:rPr>
              <a:t>then 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		</a:t>
            </a:r>
            <a:r>
              <a:rPr lang="en-US" sz="1600" dirty="0" smtClean="0">
                <a:solidFill>
                  <a:schemeClr val="bg1"/>
                </a:solidFill>
              </a:rPr>
              <a:t>x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>
                <a:solidFill>
                  <a:schemeClr val="bg1"/>
                </a:solidFill>
              </a:rPr>
              <a:t>		y = a;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	end;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>
                <a:solidFill>
                  <a:schemeClr val="bg1"/>
                </a:solidFill>
              </a:rPr>
              <a:t>	c =</a:t>
            </a:r>
            <a:r>
              <a:rPr lang="en-US" sz="1600" dirty="0" smtClean="0"/>
              <a:t> x /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/>
              <a:t>a = m;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b = 4;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call </a:t>
            </a:r>
            <a:r>
              <a:rPr lang="en-US" sz="1600" dirty="0" smtClean="0"/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end.</a:t>
            </a:r>
            <a:endParaRPr lang="en-US" sz="1600" dirty="0"/>
          </a:p>
          <a:p>
            <a:pPr>
              <a:spcBef>
                <a:spcPct val="50000"/>
              </a:spcBef>
            </a:pPr>
            <a:endParaRPr lang="en-US" sz="1600" dirty="0"/>
          </a:p>
        </p:txBody>
      </p:sp>
      <p:sp>
        <p:nvSpPr>
          <p:cNvPr id="7" name="6 CuadroTexto"/>
          <p:cNvSpPr txBox="1"/>
          <p:nvPr/>
        </p:nvSpPr>
        <p:spPr>
          <a:xfrm>
            <a:off x="7086600" y="1600200"/>
            <a:ext cx="1905000" cy="17543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program()</a:t>
            </a:r>
          </a:p>
          <a:p>
            <a:r>
              <a:rPr lang="en-US" dirty="0" smtClean="0"/>
              <a:t>block(1)</a:t>
            </a:r>
          </a:p>
          <a:p>
            <a:r>
              <a:rPr lang="en-US" dirty="0" smtClean="0"/>
              <a:t>proc-</a:t>
            </a:r>
            <a:r>
              <a:rPr lang="en-US" dirty="0" err="1" smtClean="0"/>
              <a:t>decl</a:t>
            </a:r>
            <a:r>
              <a:rPr lang="en-US" dirty="0" smtClean="0"/>
              <a:t>(1)</a:t>
            </a:r>
          </a:p>
          <a:p>
            <a:r>
              <a:rPr lang="en-US" dirty="0" smtClean="0"/>
              <a:t>block(2)</a:t>
            </a:r>
          </a:p>
          <a:p>
            <a:r>
              <a:rPr lang="en-US" dirty="0" smtClean="0"/>
              <a:t>statement(2)</a:t>
            </a:r>
          </a:p>
          <a:p>
            <a:r>
              <a:rPr lang="en-US" dirty="0" smtClean="0"/>
              <a:t>statement(2)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2895600" y="1600200"/>
            <a:ext cx="2286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TOKEN= =</a:t>
            </a:r>
            <a:endParaRPr lang="en-US" dirty="0"/>
          </a:p>
        </p:txBody>
      </p:sp>
      <p:sp>
        <p:nvSpPr>
          <p:cNvPr id="9" name="2 Marcador de contenido"/>
          <p:cNvSpPr txBox="1">
            <a:spLocks/>
          </p:cNvSpPr>
          <p:nvPr/>
        </p:nvSpPr>
        <p:spPr bwMode="auto">
          <a:xfrm>
            <a:off x="3048000" y="3048001"/>
            <a:ext cx="44958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None/>
            </a:pPr>
            <a:r>
              <a:rPr lang="en-US" sz="1600" dirty="0" smtClean="0">
                <a:latin typeface="+mn-lt"/>
              </a:rPr>
              <a:t> procedure STATEMENT;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if TOKEN = IDENT then 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If TOKEN &lt;&gt; ":=" then ERROR);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EXPRESSION();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end</a:t>
            </a:r>
          </a:p>
        </p:txBody>
      </p:sp>
      <p:sp>
        <p:nvSpPr>
          <p:cNvPr id="11" name="10 CuadroTexto"/>
          <p:cNvSpPr txBox="1"/>
          <p:nvPr/>
        </p:nvSpPr>
        <p:spPr>
          <a:xfrm>
            <a:off x="7086600" y="12308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Recursion stack</a:t>
            </a:r>
            <a:endParaRPr lang="en-US" i="1" dirty="0"/>
          </a:p>
        </p:txBody>
      </p:sp>
      <p:cxnSp>
        <p:nvCxnSpPr>
          <p:cNvPr id="10" name="9 Conector recto de flecha"/>
          <p:cNvCxnSpPr/>
          <p:nvPr/>
        </p:nvCxnSpPr>
        <p:spPr>
          <a:xfrm>
            <a:off x="3505200" y="4419600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uadroTexto"/>
          <p:cNvSpPr txBox="1"/>
          <p:nvPr/>
        </p:nvSpPr>
        <p:spPr>
          <a:xfrm>
            <a:off x="5181600" y="1969532"/>
            <a:ext cx="19050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m=8; a; b; c; ratio; x; y;</a:t>
            </a:r>
            <a:endParaRPr lang="en-US" dirty="0"/>
          </a:p>
        </p:txBody>
      </p:sp>
      <p:sp>
        <p:nvSpPr>
          <p:cNvPr id="13" name="12 CuadroTexto"/>
          <p:cNvSpPr txBox="1"/>
          <p:nvPr/>
        </p:nvSpPr>
        <p:spPr>
          <a:xfrm>
            <a:off x="5181600" y="16002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Symbol Table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Small Example</a:t>
            </a:r>
            <a:endParaRPr lang="en-US" dirty="0"/>
          </a:p>
        </p:txBody>
      </p:sp>
      <p:sp>
        <p:nvSpPr>
          <p:cNvPr id="4" name="Text Box 4"/>
          <p:cNvSpPr txBox="1">
            <a:spLocks noGrp="1" noChangeArrowheads="1"/>
          </p:cNvSpPr>
          <p:nvPr>
            <p:ph idx="1"/>
          </p:nvPr>
        </p:nvSpPr>
        <p:spPr bwMode="auto">
          <a:xfrm>
            <a:off x="457200" y="1752600"/>
            <a:ext cx="2133600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const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m = 8;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>
                <a:solidFill>
                  <a:schemeClr val="bg1"/>
                </a:solidFill>
              </a:rPr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a, b, c;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procedure </a:t>
            </a:r>
            <a:r>
              <a:rPr lang="en-US" sz="1600" dirty="0" smtClean="0">
                <a:solidFill>
                  <a:schemeClr val="bg1"/>
                </a:solidFill>
              </a:rPr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x,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>
                <a:solidFill>
                  <a:schemeClr val="bg1"/>
                </a:solidFill>
              </a:rPr>
              <a:t>x</a:t>
            </a:r>
            <a:r>
              <a:rPr lang="en-US" sz="1600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= a; y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b="1" dirty="0" smtClean="0">
                <a:solidFill>
                  <a:schemeClr val="bg1"/>
                </a:solidFill>
              </a:rPr>
              <a:t>if </a:t>
            </a:r>
            <a:r>
              <a:rPr lang="en-US" sz="1600" dirty="0" smtClean="0">
                <a:solidFill>
                  <a:schemeClr val="bg1"/>
                </a:solidFill>
              </a:rPr>
              <a:t>b &gt; a </a:t>
            </a:r>
            <a:r>
              <a:rPr lang="en-US" sz="1600" b="1" dirty="0" smtClean="0">
                <a:solidFill>
                  <a:schemeClr val="bg1"/>
                </a:solidFill>
              </a:rPr>
              <a:t>then 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		</a:t>
            </a:r>
            <a:r>
              <a:rPr lang="en-US" sz="1600" dirty="0" smtClean="0">
                <a:solidFill>
                  <a:schemeClr val="bg1"/>
                </a:solidFill>
              </a:rPr>
              <a:t>x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>
                <a:solidFill>
                  <a:schemeClr val="bg1"/>
                </a:solidFill>
              </a:rPr>
              <a:t>		y = a;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	end;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>
                <a:solidFill>
                  <a:schemeClr val="bg1"/>
                </a:solidFill>
              </a:rPr>
              <a:t>	c =</a:t>
            </a:r>
            <a:r>
              <a:rPr lang="en-US" sz="1600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x</a:t>
            </a:r>
            <a:r>
              <a:rPr lang="en-US" sz="1600" dirty="0" smtClean="0"/>
              <a:t> /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/>
              <a:t>a = m;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b = 4;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call </a:t>
            </a:r>
            <a:r>
              <a:rPr lang="en-US" sz="1600" dirty="0" smtClean="0"/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end.</a:t>
            </a:r>
            <a:endParaRPr lang="en-US" sz="1600" dirty="0"/>
          </a:p>
          <a:p>
            <a:pPr>
              <a:spcBef>
                <a:spcPct val="50000"/>
              </a:spcBef>
            </a:pPr>
            <a:endParaRPr lang="en-US" sz="1600" dirty="0"/>
          </a:p>
        </p:txBody>
      </p:sp>
      <p:sp>
        <p:nvSpPr>
          <p:cNvPr id="7" name="6 CuadroTexto"/>
          <p:cNvSpPr txBox="1"/>
          <p:nvPr/>
        </p:nvSpPr>
        <p:spPr>
          <a:xfrm>
            <a:off x="7086600" y="1600200"/>
            <a:ext cx="1905000" cy="17543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program()</a:t>
            </a:r>
          </a:p>
          <a:p>
            <a:r>
              <a:rPr lang="en-US" dirty="0" smtClean="0"/>
              <a:t>block(1)</a:t>
            </a:r>
          </a:p>
          <a:p>
            <a:r>
              <a:rPr lang="en-US" dirty="0" smtClean="0"/>
              <a:t>proc-</a:t>
            </a:r>
            <a:r>
              <a:rPr lang="en-US" dirty="0" err="1" smtClean="0"/>
              <a:t>decl</a:t>
            </a:r>
            <a:r>
              <a:rPr lang="en-US" dirty="0" smtClean="0"/>
              <a:t>(1)</a:t>
            </a:r>
          </a:p>
          <a:p>
            <a:r>
              <a:rPr lang="en-US" dirty="0" smtClean="0"/>
              <a:t>block(2)</a:t>
            </a:r>
          </a:p>
          <a:p>
            <a:r>
              <a:rPr lang="en-US" dirty="0" smtClean="0"/>
              <a:t>statement(2)</a:t>
            </a:r>
          </a:p>
          <a:p>
            <a:r>
              <a:rPr lang="en-US" dirty="0" smtClean="0"/>
              <a:t>statement(2)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2895600" y="1600200"/>
            <a:ext cx="2286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TOKEN= x</a:t>
            </a:r>
            <a:endParaRPr lang="en-US" dirty="0"/>
          </a:p>
        </p:txBody>
      </p:sp>
      <p:sp>
        <p:nvSpPr>
          <p:cNvPr id="9" name="2 Marcador de contenido"/>
          <p:cNvSpPr txBox="1">
            <a:spLocks/>
          </p:cNvSpPr>
          <p:nvPr/>
        </p:nvSpPr>
        <p:spPr bwMode="auto">
          <a:xfrm>
            <a:off x="3048000" y="3048001"/>
            <a:ext cx="44958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None/>
            </a:pPr>
            <a:r>
              <a:rPr lang="en-US" sz="1600" dirty="0" smtClean="0">
                <a:latin typeface="+mn-lt"/>
              </a:rPr>
              <a:t> procedure STATEMENT;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if TOKEN = IDENT then 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If TOKEN &lt;&gt; ":=" then ERROR);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EXPRESSION();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end</a:t>
            </a:r>
          </a:p>
        </p:txBody>
      </p:sp>
      <p:sp>
        <p:nvSpPr>
          <p:cNvPr id="11" name="10 CuadroTexto"/>
          <p:cNvSpPr txBox="1"/>
          <p:nvPr/>
        </p:nvSpPr>
        <p:spPr>
          <a:xfrm>
            <a:off x="7086600" y="12308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Recursion stack</a:t>
            </a:r>
            <a:endParaRPr lang="en-US" i="1" dirty="0"/>
          </a:p>
        </p:txBody>
      </p:sp>
      <p:cxnSp>
        <p:nvCxnSpPr>
          <p:cNvPr id="10" name="9 Conector recto de flecha"/>
          <p:cNvCxnSpPr/>
          <p:nvPr/>
        </p:nvCxnSpPr>
        <p:spPr>
          <a:xfrm>
            <a:off x="3505200" y="4648200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uadroTexto"/>
          <p:cNvSpPr txBox="1"/>
          <p:nvPr/>
        </p:nvSpPr>
        <p:spPr>
          <a:xfrm>
            <a:off x="5181600" y="1969532"/>
            <a:ext cx="19050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m=8; a; b; c; ratio; x; y;</a:t>
            </a:r>
            <a:endParaRPr lang="en-US" dirty="0"/>
          </a:p>
        </p:txBody>
      </p:sp>
      <p:sp>
        <p:nvSpPr>
          <p:cNvPr id="13" name="12 CuadroTexto"/>
          <p:cNvSpPr txBox="1"/>
          <p:nvPr/>
        </p:nvSpPr>
        <p:spPr>
          <a:xfrm>
            <a:off x="5181600" y="16002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Symbol Table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Small Example</a:t>
            </a:r>
            <a:endParaRPr lang="en-US" dirty="0"/>
          </a:p>
        </p:txBody>
      </p:sp>
      <p:sp>
        <p:nvSpPr>
          <p:cNvPr id="4" name="Text Box 4"/>
          <p:cNvSpPr txBox="1">
            <a:spLocks noGrp="1" noChangeArrowheads="1"/>
          </p:cNvSpPr>
          <p:nvPr>
            <p:ph idx="1"/>
          </p:nvPr>
        </p:nvSpPr>
        <p:spPr bwMode="auto">
          <a:xfrm>
            <a:off x="457200" y="1752600"/>
            <a:ext cx="2133600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const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m = 8;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>
                <a:solidFill>
                  <a:schemeClr val="bg1"/>
                </a:solidFill>
              </a:rPr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a, b, c;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procedure </a:t>
            </a:r>
            <a:r>
              <a:rPr lang="en-US" sz="1600" dirty="0" smtClean="0">
                <a:solidFill>
                  <a:schemeClr val="bg1"/>
                </a:solidFill>
              </a:rPr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x,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>
                <a:solidFill>
                  <a:schemeClr val="bg1"/>
                </a:solidFill>
              </a:rPr>
              <a:t>x</a:t>
            </a:r>
            <a:r>
              <a:rPr lang="en-US" sz="1600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= a; y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b="1" dirty="0" smtClean="0">
                <a:solidFill>
                  <a:schemeClr val="bg1"/>
                </a:solidFill>
              </a:rPr>
              <a:t>if </a:t>
            </a:r>
            <a:r>
              <a:rPr lang="en-US" sz="1600" dirty="0" smtClean="0">
                <a:solidFill>
                  <a:schemeClr val="bg1"/>
                </a:solidFill>
              </a:rPr>
              <a:t>b &gt; a </a:t>
            </a:r>
            <a:r>
              <a:rPr lang="en-US" sz="1600" b="1" dirty="0" smtClean="0">
                <a:solidFill>
                  <a:schemeClr val="bg1"/>
                </a:solidFill>
              </a:rPr>
              <a:t>then 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		</a:t>
            </a:r>
            <a:r>
              <a:rPr lang="en-US" sz="1600" dirty="0" smtClean="0">
                <a:solidFill>
                  <a:schemeClr val="bg1"/>
                </a:solidFill>
              </a:rPr>
              <a:t>x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>
                <a:solidFill>
                  <a:schemeClr val="bg1"/>
                </a:solidFill>
              </a:rPr>
              <a:t>		y = a;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	end;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>
                <a:solidFill>
                  <a:schemeClr val="bg1"/>
                </a:solidFill>
              </a:rPr>
              <a:t>	c =</a:t>
            </a:r>
            <a:r>
              <a:rPr lang="en-US" sz="1600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x</a:t>
            </a:r>
            <a:r>
              <a:rPr lang="en-US" sz="1600" dirty="0" smtClean="0"/>
              <a:t> /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/>
              <a:t>a = m;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b = 4;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call </a:t>
            </a:r>
            <a:r>
              <a:rPr lang="en-US" sz="1600" dirty="0" smtClean="0"/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end.</a:t>
            </a:r>
            <a:endParaRPr lang="en-US" sz="1600" dirty="0"/>
          </a:p>
          <a:p>
            <a:pPr>
              <a:spcBef>
                <a:spcPct val="50000"/>
              </a:spcBef>
            </a:pPr>
            <a:endParaRPr lang="en-US" sz="1600" dirty="0"/>
          </a:p>
        </p:txBody>
      </p:sp>
      <p:sp>
        <p:nvSpPr>
          <p:cNvPr id="7" name="6 CuadroTexto"/>
          <p:cNvSpPr txBox="1"/>
          <p:nvPr/>
        </p:nvSpPr>
        <p:spPr>
          <a:xfrm>
            <a:off x="7086600" y="1600200"/>
            <a:ext cx="1905000" cy="20313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program()</a:t>
            </a:r>
          </a:p>
          <a:p>
            <a:r>
              <a:rPr lang="en-US" dirty="0" smtClean="0"/>
              <a:t>block(1)</a:t>
            </a:r>
          </a:p>
          <a:p>
            <a:r>
              <a:rPr lang="en-US" dirty="0" smtClean="0"/>
              <a:t>proc-</a:t>
            </a:r>
            <a:r>
              <a:rPr lang="en-US" dirty="0" err="1" smtClean="0"/>
              <a:t>decl</a:t>
            </a:r>
            <a:r>
              <a:rPr lang="en-US" dirty="0" smtClean="0"/>
              <a:t>(1)</a:t>
            </a:r>
          </a:p>
          <a:p>
            <a:r>
              <a:rPr lang="en-US" dirty="0" smtClean="0"/>
              <a:t>block(2)</a:t>
            </a:r>
          </a:p>
          <a:p>
            <a:r>
              <a:rPr lang="en-US" dirty="0" smtClean="0"/>
              <a:t>statement(2)</a:t>
            </a:r>
          </a:p>
          <a:p>
            <a:r>
              <a:rPr lang="en-US" dirty="0" smtClean="0"/>
              <a:t>statement(2)</a:t>
            </a:r>
          </a:p>
          <a:p>
            <a:r>
              <a:rPr lang="en-US" dirty="0" smtClean="0"/>
              <a:t>expression(2)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2895600" y="1600200"/>
            <a:ext cx="2286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TOKEN= x</a:t>
            </a:r>
            <a:endParaRPr lang="en-US" dirty="0"/>
          </a:p>
        </p:txBody>
      </p:sp>
      <p:sp>
        <p:nvSpPr>
          <p:cNvPr id="9" name="2 Marcador de contenido"/>
          <p:cNvSpPr txBox="1">
            <a:spLocks/>
          </p:cNvSpPr>
          <p:nvPr/>
        </p:nvSpPr>
        <p:spPr bwMode="auto">
          <a:xfrm>
            <a:off x="3048000" y="3276600"/>
            <a:ext cx="48768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None/>
            </a:pPr>
            <a:r>
              <a:rPr lang="en-US" sz="1600" dirty="0" smtClean="0">
                <a:latin typeface="+mn-lt"/>
              </a:rPr>
              <a:t>procedure EXPRESSION;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if TOKEN = ADDING_OPERATOR then 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TERM();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while TOKEN = ADDING_OPERATOR do 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TERM();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end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end;</a:t>
            </a:r>
            <a:endParaRPr lang="en-US" sz="1600" dirty="0">
              <a:latin typeface="+mn-lt"/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7086600" y="12308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Recursion stack</a:t>
            </a:r>
            <a:endParaRPr lang="en-US" i="1" dirty="0"/>
          </a:p>
        </p:txBody>
      </p:sp>
      <p:cxnSp>
        <p:nvCxnSpPr>
          <p:cNvPr id="10" name="9 Conector recto de flecha"/>
          <p:cNvCxnSpPr/>
          <p:nvPr/>
        </p:nvCxnSpPr>
        <p:spPr>
          <a:xfrm>
            <a:off x="3048000" y="4191000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uadroTexto"/>
          <p:cNvSpPr txBox="1"/>
          <p:nvPr/>
        </p:nvSpPr>
        <p:spPr>
          <a:xfrm>
            <a:off x="5181600" y="1969532"/>
            <a:ext cx="19050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m=8; a; b; c; ratio; x; y;</a:t>
            </a:r>
            <a:endParaRPr lang="en-US" dirty="0"/>
          </a:p>
        </p:txBody>
      </p:sp>
      <p:sp>
        <p:nvSpPr>
          <p:cNvPr id="13" name="12 CuadroTexto"/>
          <p:cNvSpPr txBox="1"/>
          <p:nvPr/>
        </p:nvSpPr>
        <p:spPr>
          <a:xfrm>
            <a:off x="5181600" y="16002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Symbol Table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Small Example</a:t>
            </a:r>
            <a:endParaRPr lang="en-US" dirty="0"/>
          </a:p>
        </p:txBody>
      </p:sp>
      <p:sp>
        <p:nvSpPr>
          <p:cNvPr id="4" name="Text Box 4"/>
          <p:cNvSpPr txBox="1">
            <a:spLocks noGrp="1" noChangeArrowheads="1"/>
          </p:cNvSpPr>
          <p:nvPr>
            <p:ph idx="1"/>
          </p:nvPr>
        </p:nvSpPr>
        <p:spPr bwMode="auto">
          <a:xfrm>
            <a:off x="457200" y="1752600"/>
            <a:ext cx="2133600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const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m = 8;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>
                <a:solidFill>
                  <a:schemeClr val="bg1"/>
                </a:solidFill>
              </a:rPr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a, b, c;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procedure </a:t>
            </a:r>
            <a:r>
              <a:rPr lang="en-US" sz="1600" dirty="0" smtClean="0">
                <a:solidFill>
                  <a:schemeClr val="bg1"/>
                </a:solidFill>
              </a:rPr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x,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>
                <a:solidFill>
                  <a:schemeClr val="bg1"/>
                </a:solidFill>
              </a:rPr>
              <a:t>x</a:t>
            </a:r>
            <a:r>
              <a:rPr lang="en-US" sz="1600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= a; y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b="1" dirty="0" smtClean="0">
                <a:solidFill>
                  <a:schemeClr val="bg1"/>
                </a:solidFill>
              </a:rPr>
              <a:t>if </a:t>
            </a:r>
            <a:r>
              <a:rPr lang="en-US" sz="1600" dirty="0" smtClean="0">
                <a:solidFill>
                  <a:schemeClr val="bg1"/>
                </a:solidFill>
              </a:rPr>
              <a:t>b &gt; a </a:t>
            </a:r>
            <a:r>
              <a:rPr lang="en-US" sz="1600" b="1" dirty="0" smtClean="0">
                <a:solidFill>
                  <a:schemeClr val="bg1"/>
                </a:solidFill>
              </a:rPr>
              <a:t>then 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		</a:t>
            </a:r>
            <a:r>
              <a:rPr lang="en-US" sz="1600" dirty="0" smtClean="0">
                <a:solidFill>
                  <a:schemeClr val="bg1"/>
                </a:solidFill>
              </a:rPr>
              <a:t>x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>
                <a:solidFill>
                  <a:schemeClr val="bg1"/>
                </a:solidFill>
              </a:rPr>
              <a:t>		y = a;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	end;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>
                <a:solidFill>
                  <a:schemeClr val="bg1"/>
                </a:solidFill>
              </a:rPr>
              <a:t>	c =</a:t>
            </a:r>
            <a:r>
              <a:rPr lang="en-US" sz="1600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x</a:t>
            </a:r>
            <a:r>
              <a:rPr lang="en-US" sz="1600" dirty="0" smtClean="0"/>
              <a:t> /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/>
              <a:t>a = m;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b = 4;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call </a:t>
            </a:r>
            <a:r>
              <a:rPr lang="en-US" sz="1600" dirty="0" smtClean="0"/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end.</a:t>
            </a:r>
            <a:endParaRPr lang="en-US" sz="1600" dirty="0"/>
          </a:p>
          <a:p>
            <a:pPr>
              <a:spcBef>
                <a:spcPct val="50000"/>
              </a:spcBef>
            </a:pPr>
            <a:endParaRPr lang="en-US" sz="1600" dirty="0"/>
          </a:p>
        </p:txBody>
      </p:sp>
      <p:sp>
        <p:nvSpPr>
          <p:cNvPr id="7" name="6 CuadroTexto"/>
          <p:cNvSpPr txBox="1"/>
          <p:nvPr/>
        </p:nvSpPr>
        <p:spPr>
          <a:xfrm>
            <a:off x="7086600" y="1600200"/>
            <a:ext cx="1905000" cy="23083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program()</a:t>
            </a:r>
          </a:p>
          <a:p>
            <a:r>
              <a:rPr lang="en-US" dirty="0" smtClean="0"/>
              <a:t>block(1)</a:t>
            </a:r>
          </a:p>
          <a:p>
            <a:r>
              <a:rPr lang="en-US" dirty="0" smtClean="0"/>
              <a:t>proc-</a:t>
            </a:r>
            <a:r>
              <a:rPr lang="en-US" dirty="0" err="1" smtClean="0"/>
              <a:t>decl</a:t>
            </a:r>
            <a:r>
              <a:rPr lang="en-US" dirty="0" smtClean="0"/>
              <a:t>(1)</a:t>
            </a:r>
          </a:p>
          <a:p>
            <a:r>
              <a:rPr lang="en-US" dirty="0" smtClean="0"/>
              <a:t>block(2)</a:t>
            </a:r>
          </a:p>
          <a:p>
            <a:r>
              <a:rPr lang="en-US" dirty="0" smtClean="0"/>
              <a:t>statement(2)</a:t>
            </a:r>
          </a:p>
          <a:p>
            <a:r>
              <a:rPr lang="en-US" dirty="0" smtClean="0"/>
              <a:t>statement(2)</a:t>
            </a:r>
          </a:p>
          <a:p>
            <a:r>
              <a:rPr lang="en-US" dirty="0" smtClean="0"/>
              <a:t>expression(2)</a:t>
            </a:r>
          </a:p>
          <a:p>
            <a:r>
              <a:rPr lang="en-US" dirty="0" smtClean="0"/>
              <a:t>term(2)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2895600" y="1600200"/>
            <a:ext cx="2286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TOKEN= x</a:t>
            </a:r>
            <a:endParaRPr lang="en-US" dirty="0"/>
          </a:p>
        </p:txBody>
      </p:sp>
      <p:sp>
        <p:nvSpPr>
          <p:cNvPr id="9" name="2 Marcador de contenido"/>
          <p:cNvSpPr txBox="1">
            <a:spLocks/>
          </p:cNvSpPr>
          <p:nvPr/>
        </p:nvSpPr>
        <p:spPr bwMode="auto">
          <a:xfrm>
            <a:off x="3048000" y="3276600"/>
            <a:ext cx="48768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None/>
            </a:pPr>
            <a:r>
              <a:rPr lang="en-US" sz="1600" dirty="0" smtClean="0">
                <a:latin typeface="+mn-lt"/>
              </a:rPr>
              <a:t>procedure TERM;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FACTOR();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while TOKEN = MULTIPLYING_OPERATOR do 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FACTOR();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end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end;</a:t>
            </a:r>
            <a:endParaRPr lang="en-US" sz="1600" dirty="0">
              <a:latin typeface="+mn-lt"/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7086600" y="12308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Recursion stack</a:t>
            </a:r>
            <a:endParaRPr lang="en-US" i="1" dirty="0"/>
          </a:p>
        </p:txBody>
      </p:sp>
      <p:cxnSp>
        <p:nvCxnSpPr>
          <p:cNvPr id="10" name="9 Conector recto de flecha"/>
          <p:cNvCxnSpPr/>
          <p:nvPr/>
        </p:nvCxnSpPr>
        <p:spPr>
          <a:xfrm>
            <a:off x="3048000" y="3908524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uadroTexto"/>
          <p:cNvSpPr txBox="1"/>
          <p:nvPr/>
        </p:nvSpPr>
        <p:spPr>
          <a:xfrm>
            <a:off x="5181600" y="1969532"/>
            <a:ext cx="19050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m=8; a; b; c; ratio; x; y;</a:t>
            </a:r>
            <a:endParaRPr lang="en-US" dirty="0"/>
          </a:p>
        </p:txBody>
      </p:sp>
      <p:sp>
        <p:nvSpPr>
          <p:cNvPr id="13" name="12 CuadroTexto"/>
          <p:cNvSpPr txBox="1"/>
          <p:nvPr/>
        </p:nvSpPr>
        <p:spPr>
          <a:xfrm>
            <a:off x="5181600" y="16002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Symbol Table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Small Example</a:t>
            </a:r>
            <a:endParaRPr lang="en-US" dirty="0"/>
          </a:p>
        </p:txBody>
      </p:sp>
      <p:sp>
        <p:nvSpPr>
          <p:cNvPr id="4" name="Text Box 4"/>
          <p:cNvSpPr txBox="1">
            <a:spLocks noGrp="1" noChangeArrowheads="1"/>
          </p:cNvSpPr>
          <p:nvPr>
            <p:ph idx="1"/>
          </p:nvPr>
        </p:nvSpPr>
        <p:spPr bwMode="auto">
          <a:xfrm>
            <a:off x="457200" y="1752600"/>
            <a:ext cx="2133600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const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m = 8;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>
                <a:solidFill>
                  <a:schemeClr val="bg1"/>
                </a:solidFill>
              </a:rPr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a, b, c;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procedure </a:t>
            </a:r>
            <a:r>
              <a:rPr lang="en-US" sz="1600" dirty="0" smtClean="0">
                <a:solidFill>
                  <a:schemeClr val="bg1"/>
                </a:solidFill>
              </a:rPr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x,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>
                <a:solidFill>
                  <a:schemeClr val="bg1"/>
                </a:solidFill>
              </a:rPr>
              <a:t>x</a:t>
            </a:r>
            <a:r>
              <a:rPr lang="en-US" sz="1600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= a; y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b="1" dirty="0" smtClean="0">
                <a:solidFill>
                  <a:schemeClr val="bg1"/>
                </a:solidFill>
              </a:rPr>
              <a:t>if </a:t>
            </a:r>
            <a:r>
              <a:rPr lang="en-US" sz="1600" dirty="0" smtClean="0">
                <a:solidFill>
                  <a:schemeClr val="bg1"/>
                </a:solidFill>
              </a:rPr>
              <a:t>b &gt; a </a:t>
            </a:r>
            <a:r>
              <a:rPr lang="en-US" sz="1600" b="1" dirty="0" smtClean="0">
                <a:solidFill>
                  <a:schemeClr val="bg1"/>
                </a:solidFill>
              </a:rPr>
              <a:t>then 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		</a:t>
            </a:r>
            <a:r>
              <a:rPr lang="en-US" sz="1600" dirty="0" smtClean="0">
                <a:solidFill>
                  <a:schemeClr val="bg1"/>
                </a:solidFill>
              </a:rPr>
              <a:t>x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>
                <a:solidFill>
                  <a:schemeClr val="bg1"/>
                </a:solidFill>
              </a:rPr>
              <a:t>		y = a;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	end;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>
                <a:solidFill>
                  <a:schemeClr val="bg1"/>
                </a:solidFill>
              </a:rPr>
              <a:t>	c =</a:t>
            </a:r>
            <a:r>
              <a:rPr lang="en-US" sz="1600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x</a:t>
            </a:r>
            <a:r>
              <a:rPr lang="en-US" sz="1600" dirty="0" smtClean="0"/>
              <a:t> /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/>
              <a:t>a = m;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b = 4;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call </a:t>
            </a:r>
            <a:r>
              <a:rPr lang="en-US" sz="1600" dirty="0" smtClean="0"/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end.</a:t>
            </a:r>
            <a:endParaRPr lang="en-US" sz="1600" dirty="0"/>
          </a:p>
          <a:p>
            <a:pPr>
              <a:spcBef>
                <a:spcPct val="50000"/>
              </a:spcBef>
            </a:pPr>
            <a:endParaRPr lang="en-US" sz="1600" dirty="0"/>
          </a:p>
        </p:txBody>
      </p:sp>
      <p:sp>
        <p:nvSpPr>
          <p:cNvPr id="7" name="6 CuadroTexto"/>
          <p:cNvSpPr txBox="1"/>
          <p:nvPr/>
        </p:nvSpPr>
        <p:spPr>
          <a:xfrm>
            <a:off x="7086600" y="1600200"/>
            <a:ext cx="1905000" cy="258532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program()</a:t>
            </a:r>
          </a:p>
          <a:p>
            <a:r>
              <a:rPr lang="en-US" dirty="0" smtClean="0"/>
              <a:t>block(1)</a:t>
            </a:r>
          </a:p>
          <a:p>
            <a:r>
              <a:rPr lang="en-US" dirty="0" smtClean="0"/>
              <a:t>proc-</a:t>
            </a:r>
            <a:r>
              <a:rPr lang="en-US" dirty="0" err="1" smtClean="0"/>
              <a:t>decl</a:t>
            </a:r>
            <a:r>
              <a:rPr lang="en-US" dirty="0" smtClean="0"/>
              <a:t>(1)</a:t>
            </a:r>
          </a:p>
          <a:p>
            <a:r>
              <a:rPr lang="en-US" dirty="0" smtClean="0"/>
              <a:t>block(2)</a:t>
            </a:r>
          </a:p>
          <a:p>
            <a:r>
              <a:rPr lang="en-US" dirty="0" smtClean="0"/>
              <a:t>statement(2)</a:t>
            </a:r>
          </a:p>
          <a:p>
            <a:r>
              <a:rPr lang="en-US" dirty="0" smtClean="0"/>
              <a:t>statement(2)</a:t>
            </a:r>
          </a:p>
          <a:p>
            <a:r>
              <a:rPr lang="en-US" dirty="0" smtClean="0"/>
              <a:t>expression(2)</a:t>
            </a:r>
          </a:p>
          <a:p>
            <a:r>
              <a:rPr lang="en-US" dirty="0" smtClean="0"/>
              <a:t>term(2)</a:t>
            </a:r>
          </a:p>
          <a:p>
            <a:r>
              <a:rPr lang="en-US" dirty="0" smtClean="0"/>
              <a:t>factor(2)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2895600" y="1600200"/>
            <a:ext cx="2286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TOKEN= x</a:t>
            </a:r>
            <a:endParaRPr lang="en-US" dirty="0"/>
          </a:p>
        </p:txBody>
      </p:sp>
      <p:sp>
        <p:nvSpPr>
          <p:cNvPr id="9" name="2 Marcador de contenido"/>
          <p:cNvSpPr txBox="1">
            <a:spLocks/>
          </p:cNvSpPr>
          <p:nvPr/>
        </p:nvSpPr>
        <p:spPr bwMode="auto">
          <a:xfrm>
            <a:off x="3048000" y="3276600"/>
            <a:ext cx="48768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None/>
            </a:pPr>
            <a:r>
              <a:rPr lang="en-US" sz="1600" dirty="0" smtClean="0">
                <a:latin typeface="+mn-lt"/>
              </a:rPr>
              <a:t>procedure FACTOR;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if TOKEN = IDENTIFIER then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else if TOKEN = NUMBER then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else if TOKEN = "(" then 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EXPRESSION();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if TOKEN &lt;&gt; ")" then ERROR 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end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else ERROR 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end;</a:t>
            </a:r>
          </a:p>
        </p:txBody>
      </p:sp>
      <p:sp>
        <p:nvSpPr>
          <p:cNvPr id="11" name="10 CuadroTexto"/>
          <p:cNvSpPr txBox="1"/>
          <p:nvPr/>
        </p:nvSpPr>
        <p:spPr>
          <a:xfrm>
            <a:off x="7086600" y="12308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Recursion stack</a:t>
            </a:r>
            <a:endParaRPr lang="en-US" i="1" dirty="0"/>
          </a:p>
        </p:txBody>
      </p:sp>
      <p:cxnSp>
        <p:nvCxnSpPr>
          <p:cNvPr id="10" name="9 Conector recto de flecha"/>
          <p:cNvCxnSpPr/>
          <p:nvPr/>
        </p:nvCxnSpPr>
        <p:spPr>
          <a:xfrm>
            <a:off x="3505200" y="4185523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uadroTexto"/>
          <p:cNvSpPr txBox="1"/>
          <p:nvPr/>
        </p:nvSpPr>
        <p:spPr>
          <a:xfrm>
            <a:off x="5181600" y="1969532"/>
            <a:ext cx="19050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m=8; a; b; c; ratio; x; y;</a:t>
            </a:r>
            <a:endParaRPr lang="en-US" dirty="0"/>
          </a:p>
        </p:txBody>
      </p:sp>
      <p:sp>
        <p:nvSpPr>
          <p:cNvPr id="13" name="12 CuadroTexto"/>
          <p:cNvSpPr txBox="1"/>
          <p:nvPr/>
        </p:nvSpPr>
        <p:spPr>
          <a:xfrm>
            <a:off x="5181600" y="16002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Symbol Table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Small Example</a:t>
            </a:r>
            <a:endParaRPr lang="en-US" dirty="0"/>
          </a:p>
        </p:txBody>
      </p:sp>
      <p:sp>
        <p:nvSpPr>
          <p:cNvPr id="4" name="Text Box 4"/>
          <p:cNvSpPr txBox="1">
            <a:spLocks noGrp="1" noChangeArrowheads="1"/>
          </p:cNvSpPr>
          <p:nvPr>
            <p:ph idx="1"/>
          </p:nvPr>
        </p:nvSpPr>
        <p:spPr bwMode="auto">
          <a:xfrm>
            <a:off x="457200" y="1752600"/>
            <a:ext cx="2133600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const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m = 8;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>
                <a:solidFill>
                  <a:schemeClr val="bg1"/>
                </a:solidFill>
              </a:rPr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a, b, c;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procedure </a:t>
            </a:r>
            <a:r>
              <a:rPr lang="en-US" sz="1600" dirty="0" smtClean="0">
                <a:solidFill>
                  <a:schemeClr val="bg1"/>
                </a:solidFill>
              </a:rPr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x,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>
                <a:solidFill>
                  <a:schemeClr val="bg1"/>
                </a:solidFill>
              </a:rPr>
              <a:t>x</a:t>
            </a:r>
            <a:r>
              <a:rPr lang="en-US" sz="1600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= a; y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b="1" dirty="0" smtClean="0">
                <a:solidFill>
                  <a:schemeClr val="bg1"/>
                </a:solidFill>
              </a:rPr>
              <a:t>if </a:t>
            </a:r>
            <a:r>
              <a:rPr lang="en-US" sz="1600" dirty="0" smtClean="0">
                <a:solidFill>
                  <a:schemeClr val="bg1"/>
                </a:solidFill>
              </a:rPr>
              <a:t>b &gt; a </a:t>
            </a:r>
            <a:r>
              <a:rPr lang="en-US" sz="1600" b="1" dirty="0" smtClean="0">
                <a:solidFill>
                  <a:schemeClr val="bg1"/>
                </a:solidFill>
              </a:rPr>
              <a:t>then 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		</a:t>
            </a:r>
            <a:r>
              <a:rPr lang="en-US" sz="1600" dirty="0" smtClean="0">
                <a:solidFill>
                  <a:schemeClr val="bg1"/>
                </a:solidFill>
              </a:rPr>
              <a:t>x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>
                <a:solidFill>
                  <a:schemeClr val="bg1"/>
                </a:solidFill>
              </a:rPr>
              <a:t>		y = a;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	end;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>
                <a:solidFill>
                  <a:schemeClr val="bg1"/>
                </a:solidFill>
              </a:rPr>
              <a:t>	c =</a:t>
            </a:r>
            <a:r>
              <a:rPr lang="en-US" sz="1600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x</a:t>
            </a:r>
            <a:r>
              <a:rPr lang="en-US" sz="1600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/ </a:t>
            </a:r>
            <a:r>
              <a:rPr lang="en-US" sz="1600" dirty="0" smtClean="0"/>
              <a:t>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/>
              <a:t>a = m;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b = 4;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call </a:t>
            </a:r>
            <a:r>
              <a:rPr lang="en-US" sz="1600" dirty="0" smtClean="0"/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end.</a:t>
            </a:r>
            <a:endParaRPr lang="en-US" sz="1600" dirty="0"/>
          </a:p>
          <a:p>
            <a:pPr>
              <a:spcBef>
                <a:spcPct val="50000"/>
              </a:spcBef>
            </a:pPr>
            <a:endParaRPr lang="en-US" sz="1600" dirty="0"/>
          </a:p>
        </p:txBody>
      </p:sp>
      <p:sp>
        <p:nvSpPr>
          <p:cNvPr id="7" name="6 CuadroTexto"/>
          <p:cNvSpPr txBox="1"/>
          <p:nvPr/>
        </p:nvSpPr>
        <p:spPr>
          <a:xfrm>
            <a:off x="7086600" y="1600200"/>
            <a:ext cx="1905000" cy="258532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program()</a:t>
            </a:r>
          </a:p>
          <a:p>
            <a:r>
              <a:rPr lang="en-US" dirty="0" smtClean="0"/>
              <a:t>block(1)</a:t>
            </a:r>
          </a:p>
          <a:p>
            <a:r>
              <a:rPr lang="en-US" dirty="0" smtClean="0"/>
              <a:t>proc-</a:t>
            </a:r>
            <a:r>
              <a:rPr lang="en-US" dirty="0" err="1" smtClean="0"/>
              <a:t>decl</a:t>
            </a:r>
            <a:r>
              <a:rPr lang="en-US" dirty="0" smtClean="0"/>
              <a:t>(1)</a:t>
            </a:r>
          </a:p>
          <a:p>
            <a:r>
              <a:rPr lang="en-US" dirty="0" smtClean="0"/>
              <a:t>block(2)</a:t>
            </a:r>
          </a:p>
          <a:p>
            <a:r>
              <a:rPr lang="en-US" dirty="0" smtClean="0"/>
              <a:t>statement(2)</a:t>
            </a:r>
          </a:p>
          <a:p>
            <a:r>
              <a:rPr lang="en-US" dirty="0" smtClean="0"/>
              <a:t>statement(2)</a:t>
            </a:r>
          </a:p>
          <a:p>
            <a:r>
              <a:rPr lang="en-US" dirty="0" smtClean="0"/>
              <a:t>expression(2)</a:t>
            </a:r>
          </a:p>
          <a:p>
            <a:r>
              <a:rPr lang="en-US" dirty="0" smtClean="0"/>
              <a:t>term(2)</a:t>
            </a:r>
          </a:p>
          <a:p>
            <a:r>
              <a:rPr lang="en-US" dirty="0" smtClean="0"/>
              <a:t>factor(2)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2895600" y="1600200"/>
            <a:ext cx="2286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TOKEN= /</a:t>
            </a:r>
            <a:endParaRPr lang="en-US" dirty="0"/>
          </a:p>
        </p:txBody>
      </p:sp>
      <p:sp>
        <p:nvSpPr>
          <p:cNvPr id="9" name="2 Marcador de contenido"/>
          <p:cNvSpPr txBox="1">
            <a:spLocks/>
          </p:cNvSpPr>
          <p:nvPr/>
        </p:nvSpPr>
        <p:spPr bwMode="auto">
          <a:xfrm>
            <a:off x="3048000" y="3276600"/>
            <a:ext cx="48768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None/>
            </a:pPr>
            <a:r>
              <a:rPr lang="en-US" sz="1600" dirty="0" smtClean="0">
                <a:latin typeface="+mn-lt"/>
              </a:rPr>
              <a:t>procedure FACTOR;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if TOKEN = IDENTIFIER then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else if TOKEN = NUMBER then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else if TOKEN = "(" then 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EXPRESSION();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if TOKEN &lt;&gt; ")" then ERROR 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end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else ERROR 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end;</a:t>
            </a:r>
          </a:p>
        </p:txBody>
      </p:sp>
      <p:sp>
        <p:nvSpPr>
          <p:cNvPr id="11" name="10 CuadroTexto"/>
          <p:cNvSpPr txBox="1"/>
          <p:nvPr/>
        </p:nvSpPr>
        <p:spPr>
          <a:xfrm>
            <a:off x="7086600" y="12308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Recursion stack</a:t>
            </a:r>
            <a:endParaRPr lang="en-US" i="1" dirty="0"/>
          </a:p>
        </p:txBody>
      </p:sp>
      <p:cxnSp>
        <p:nvCxnSpPr>
          <p:cNvPr id="10" name="9 Conector recto de flecha"/>
          <p:cNvCxnSpPr/>
          <p:nvPr/>
        </p:nvCxnSpPr>
        <p:spPr>
          <a:xfrm>
            <a:off x="2667000" y="6629400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uadroTexto"/>
          <p:cNvSpPr txBox="1"/>
          <p:nvPr/>
        </p:nvSpPr>
        <p:spPr>
          <a:xfrm>
            <a:off x="5181600" y="1969532"/>
            <a:ext cx="19050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m=8; a; b; c; ratio; x; y;</a:t>
            </a:r>
            <a:endParaRPr lang="en-US" dirty="0"/>
          </a:p>
        </p:txBody>
      </p:sp>
      <p:sp>
        <p:nvSpPr>
          <p:cNvPr id="13" name="12 CuadroTexto"/>
          <p:cNvSpPr txBox="1"/>
          <p:nvPr/>
        </p:nvSpPr>
        <p:spPr>
          <a:xfrm>
            <a:off x="5181600" y="16002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Symbol Table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Small Example</a:t>
            </a:r>
            <a:endParaRPr lang="en-US" dirty="0"/>
          </a:p>
        </p:txBody>
      </p:sp>
      <p:sp>
        <p:nvSpPr>
          <p:cNvPr id="4" name="Text Box 4"/>
          <p:cNvSpPr txBox="1">
            <a:spLocks noGrp="1" noChangeArrowheads="1"/>
          </p:cNvSpPr>
          <p:nvPr>
            <p:ph idx="1"/>
          </p:nvPr>
        </p:nvSpPr>
        <p:spPr bwMode="auto">
          <a:xfrm>
            <a:off x="457200" y="1752600"/>
            <a:ext cx="2133600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const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m = 8;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>
                <a:solidFill>
                  <a:schemeClr val="bg1"/>
                </a:solidFill>
              </a:rPr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a, b, c;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procedure </a:t>
            </a:r>
            <a:r>
              <a:rPr lang="en-US" sz="1600" dirty="0" smtClean="0">
                <a:solidFill>
                  <a:schemeClr val="bg1"/>
                </a:solidFill>
              </a:rPr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x,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>
                <a:solidFill>
                  <a:schemeClr val="bg1"/>
                </a:solidFill>
              </a:rPr>
              <a:t>x</a:t>
            </a:r>
            <a:r>
              <a:rPr lang="en-US" sz="1600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= a; y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b="1" dirty="0" smtClean="0">
                <a:solidFill>
                  <a:schemeClr val="bg1"/>
                </a:solidFill>
              </a:rPr>
              <a:t>if </a:t>
            </a:r>
            <a:r>
              <a:rPr lang="en-US" sz="1600" dirty="0" smtClean="0">
                <a:solidFill>
                  <a:schemeClr val="bg1"/>
                </a:solidFill>
              </a:rPr>
              <a:t>b &gt; a </a:t>
            </a:r>
            <a:r>
              <a:rPr lang="en-US" sz="1600" b="1" dirty="0" smtClean="0">
                <a:solidFill>
                  <a:schemeClr val="bg1"/>
                </a:solidFill>
              </a:rPr>
              <a:t>then 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		</a:t>
            </a:r>
            <a:r>
              <a:rPr lang="en-US" sz="1600" dirty="0" smtClean="0">
                <a:solidFill>
                  <a:schemeClr val="bg1"/>
                </a:solidFill>
              </a:rPr>
              <a:t>x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>
                <a:solidFill>
                  <a:schemeClr val="bg1"/>
                </a:solidFill>
              </a:rPr>
              <a:t>		y = a;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	end;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>
                <a:solidFill>
                  <a:schemeClr val="bg1"/>
                </a:solidFill>
              </a:rPr>
              <a:t>	c =</a:t>
            </a:r>
            <a:r>
              <a:rPr lang="en-US" sz="1600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x</a:t>
            </a:r>
            <a:r>
              <a:rPr lang="en-US" sz="1600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/</a:t>
            </a:r>
            <a:r>
              <a:rPr lang="en-US" sz="1600" dirty="0" smtClean="0"/>
              <a:t>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/>
              <a:t>a = m;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b = 4;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call </a:t>
            </a:r>
            <a:r>
              <a:rPr lang="en-US" sz="1600" dirty="0" smtClean="0"/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end.</a:t>
            </a:r>
            <a:endParaRPr lang="en-US" sz="1600" dirty="0"/>
          </a:p>
          <a:p>
            <a:pPr>
              <a:spcBef>
                <a:spcPct val="50000"/>
              </a:spcBef>
            </a:pPr>
            <a:endParaRPr lang="en-US" sz="1600" dirty="0"/>
          </a:p>
        </p:txBody>
      </p:sp>
      <p:sp>
        <p:nvSpPr>
          <p:cNvPr id="7" name="6 CuadroTexto"/>
          <p:cNvSpPr txBox="1"/>
          <p:nvPr/>
        </p:nvSpPr>
        <p:spPr>
          <a:xfrm>
            <a:off x="7086600" y="1600200"/>
            <a:ext cx="1905000" cy="23083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program()</a:t>
            </a:r>
          </a:p>
          <a:p>
            <a:r>
              <a:rPr lang="en-US" dirty="0" smtClean="0"/>
              <a:t>block(1)</a:t>
            </a:r>
          </a:p>
          <a:p>
            <a:r>
              <a:rPr lang="en-US" dirty="0" smtClean="0"/>
              <a:t>proc-</a:t>
            </a:r>
            <a:r>
              <a:rPr lang="en-US" dirty="0" err="1" smtClean="0"/>
              <a:t>decl</a:t>
            </a:r>
            <a:r>
              <a:rPr lang="en-US" dirty="0" smtClean="0"/>
              <a:t>(1)</a:t>
            </a:r>
          </a:p>
          <a:p>
            <a:r>
              <a:rPr lang="en-US" dirty="0" smtClean="0"/>
              <a:t>block(2)</a:t>
            </a:r>
          </a:p>
          <a:p>
            <a:r>
              <a:rPr lang="en-US" dirty="0" smtClean="0"/>
              <a:t>statement(2)</a:t>
            </a:r>
          </a:p>
          <a:p>
            <a:r>
              <a:rPr lang="en-US" dirty="0" smtClean="0"/>
              <a:t>statement(2)</a:t>
            </a:r>
          </a:p>
          <a:p>
            <a:r>
              <a:rPr lang="en-US" dirty="0" smtClean="0"/>
              <a:t>expression(2)</a:t>
            </a:r>
          </a:p>
          <a:p>
            <a:r>
              <a:rPr lang="en-US" dirty="0" smtClean="0"/>
              <a:t>term(2)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2895600" y="1600200"/>
            <a:ext cx="2286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TOKEN= /</a:t>
            </a:r>
            <a:endParaRPr lang="en-US" dirty="0"/>
          </a:p>
        </p:txBody>
      </p:sp>
      <p:sp>
        <p:nvSpPr>
          <p:cNvPr id="9" name="2 Marcador de contenido"/>
          <p:cNvSpPr txBox="1">
            <a:spLocks/>
          </p:cNvSpPr>
          <p:nvPr/>
        </p:nvSpPr>
        <p:spPr bwMode="auto">
          <a:xfrm>
            <a:off x="3048000" y="3276600"/>
            <a:ext cx="48768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None/>
            </a:pPr>
            <a:r>
              <a:rPr lang="en-US" sz="1600" dirty="0" smtClean="0">
                <a:latin typeface="+mn-lt"/>
              </a:rPr>
              <a:t>procedure TERM;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FACTOR();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while TOKEN = MULTIPLYING_OPERATOR do 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FACTOR();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end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end;</a:t>
            </a:r>
            <a:endParaRPr lang="en-US" sz="1600" dirty="0">
              <a:latin typeface="+mn-lt"/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7086600" y="12308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Recursion stack</a:t>
            </a:r>
            <a:endParaRPr lang="en-US" i="1" dirty="0"/>
          </a:p>
        </p:txBody>
      </p:sp>
      <p:cxnSp>
        <p:nvCxnSpPr>
          <p:cNvPr id="10" name="9 Conector recto de flecha"/>
          <p:cNvCxnSpPr/>
          <p:nvPr/>
        </p:nvCxnSpPr>
        <p:spPr>
          <a:xfrm>
            <a:off x="3505200" y="4419600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uadroTexto"/>
          <p:cNvSpPr txBox="1"/>
          <p:nvPr/>
        </p:nvSpPr>
        <p:spPr>
          <a:xfrm>
            <a:off x="5181600" y="1969532"/>
            <a:ext cx="19050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m=8; a; b; c; ratio; x; y;</a:t>
            </a:r>
            <a:endParaRPr lang="en-US" dirty="0"/>
          </a:p>
        </p:txBody>
      </p:sp>
      <p:sp>
        <p:nvSpPr>
          <p:cNvPr id="13" name="12 CuadroTexto"/>
          <p:cNvSpPr txBox="1"/>
          <p:nvPr/>
        </p:nvSpPr>
        <p:spPr>
          <a:xfrm>
            <a:off x="5181600" y="16002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Symbol Table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Small Example</a:t>
            </a:r>
            <a:endParaRPr lang="en-US" dirty="0"/>
          </a:p>
        </p:txBody>
      </p:sp>
      <p:sp>
        <p:nvSpPr>
          <p:cNvPr id="4" name="Text Box 4"/>
          <p:cNvSpPr txBox="1">
            <a:spLocks noGrp="1" noChangeArrowheads="1"/>
          </p:cNvSpPr>
          <p:nvPr>
            <p:ph idx="1"/>
          </p:nvPr>
        </p:nvSpPr>
        <p:spPr bwMode="auto">
          <a:xfrm>
            <a:off x="457200" y="1752600"/>
            <a:ext cx="2133600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const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m = 8;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>
                <a:solidFill>
                  <a:schemeClr val="bg1"/>
                </a:solidFill>
              </a:rPr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a, b, c;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procedure </a:t>
            </a:r>
            <a:r>
              <a:rPr lang="en-US" sz="1600" dirty="0" smtClean="0">
                <a:solidFill>
                  <a:schemeClr val="bg1"/>
                </a:solidFill>
              </a:rPr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x,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>
                <a:solidFill>
                  <a:schemeClr val="bg1"/>
                </a:solidFill>
              </a:rPr>
              <a:t>x</a:t>
            </a:r>
            <a:r>
              <a:rPr lang="en-US" sz="1600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= a; y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b="1" dirty="0" smtClean="0">
                <a:solidFill>
                  <a:schemeClr val="bg1"/>
                </a:solidFill>
              </a:rPr>
              <a:t>if </a:t>
            </a:r>
            <a:r>
              <a:rPr lang="en-US" sz="1600" dirty="0" smtClean="0">
                <a:solidFill>
                  <a:schemeClr val="bg1"/>
                </a:solidFill>
              </a:rPr>
              <a:t>b &gt; a </a:t>
            </a:r>
            <a:r>
              <a:rPr lang="en-US" sz="1600" b="1" dirty="0" smtClean="0">
                <a:solidFill>
                  <a:schemeClr val="bg1"/>
                </a:solidFill>
              </a:rPr>
              <a:t>then 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		</a:t>
            </a:r>
            <a:r>
              <a:rPr lang="en-US" sz="1600" dirty="0" smtClean="0">
                <a:solidFill>
                  <a:schemeClr val="bg1"/>
                </a:solidFill>
              </a:rPr>
              <a:t>x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>
                <a:solidFill>
                  <a:schemeClr val="bg1"/>
                </a:solidFill>
              </a:rPr>
              <a:t>		y = a;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	end;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>
                <a:solidFill>
                  <a:schemeClr val="bg1"/>
                </a:solidFill>
              </a:rPr>
              <a:t>	c =</a:t>
            </a:r>
            <a:r>
              <a:rPr lang="en-US" sz="1600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x</a:t>
            </a:r>
            <a:r>
              <a:rPr lang="en-US" sz="1600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/</a:t>
            </a:r>
            <a:r>
              <a:rPr lang="en-US" sz="1600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y</a:t>
            </a:r>
            <a:r>
              <a:rPr lang="en-US" sz="1600" dirty="0" smtClean="0"/>
              <a:t>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/>
              <a:t>a = m;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b = 4;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call </a:t>
            </a:r>
            <a:r>
              <a:rPr lang="en-US" sz="1600" dirty="0" smtClean="0"/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end.</a:t>
            </a:r>
            <a:endParaRPr lang="en-US" sz="1600" dirty="0"/>
          </a:p>
          <a:p>
            <a:pPr>
              <a:spcBef>
                <a:spcPct val="50000"/>
              </a:spcBef>
            </a:pPr>
            <a:endParaRPr lang="en-US" sz="1600" dirty="0"/>
          </a:p>
        </p:txBody>
      </p:sp>
      <p:sp>
        <p:nvSpPr>
          <p:cNvPr id="7" name="6 CuadroTexto"/>
          <p:cNvSpPr txBox="1"/>
          <p:nvPr/>
        </p:nvSpPr>
        <p:spPr>
          <a:xfrm>
            <a:off x="7086600" y="1600200"/>
            <a:ext cx="1905000" cy="23083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program()</a:t>
            </a:r>
          </a:p>
          <a:p>
            <a:r>
              <a:rPr lang="en-US" dirty="0" smtClean="0"/>
              <a:t>block(1)</a:t>
            </a:r>
          </a:p>
          <a:p>
            <a:r>
              <a:rPr lang="en-US" dirty="0" smtClean="0"/>
              <a:t>proc-</a:t>
            </a:r>
            <a:r>
              <a:rPr lang="en-US" dirty="0" err="1" smtClean="0"/>
              <a:t>decl</a:t>
            </a:r>
            <a:r>
              <a:rPr lang="en-US" dirty="0" smtClean="0"/>
              <a:t>(1)</a:t>
            </a:r>
          </a:p>
          <a:p>
            <a:r>
              <a:rPr lang="en-US" dirty="0" smtClean="0"/>
              <a:t>block(2)</a:t>
            </a:r>
          </a:p>
          <a:p>
            <a:r>
              <a:rPr lang="en-US" dirty="0" smtClean="0"/>
              <a:t>statement(2)</a:t>
            </a:r>
          </a:p>
          <a:p>
            <a:r>
              <a:rPr lang="en-US" dirty="0" smtClean="0"/>
              <a:t>statement(2)</a:t>
            </a:r>
          </a:p>
          <a:p>
            <a:r>
              <a:rPr lang="en-US" dirty="0" smtClean="0"/>
              <a:t>expression(2)</a:t>
            </a:r>
          </a:p>
          <a:p>
            <a:r>
              <a:rPr lang="en-US" dirty="0" smtClean="0"/>
              <a:t>term(2)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2895600" y="1600200"/>
            <a:ext cx="2286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TOKEN= y</a:t>
            </a:r>
            <a:endParaRPr lang="en-US" dirty="0"/>
          </a:p>
        </p:txBody>
      </p:sp>
      <p:sp>
        <p:nvSpPr>
          <p:cNvPr id="9" name="2 Marcador de contenido"/>
          <p:cNvSpPr txBox="1">
            <a:spLocks/>
          </p:cNvSpPr>
          <p:nvPr/>
        </p:nvSpPr>
        <p:spPr bwMode="auto">
          <a:xfrm>
            <a:off x="3048000" y="3276600"/>
            <a:ext cx="48768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None/>
            </a:pPr>
            <a:r>
              <a:rPr lang="en-US" sz="1600" dirty="0" smtClean="0">
                <a:latin typeface="+mn-lt"/>
              </a:rPr>
              <a:t>procedure TERM;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FACTOR();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while TOKEN = MULTIPLYING_OPERATOR do 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FACTOR();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end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end;</a:t>
            </a:r>
            <a:endParaRPr lang="en-US" sz="1600" dirty="0">
              <a:latin typeface="+mn-lt"/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7086600" y="12308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Recursion stack</a:t>
            </a:r>
            <a:endParaRPr lang="en-US" i="1" dirty="0"/>
          </a:p>
        </p:txBody>
      </p:sp>
      <p:cxnSp>
        <p:nvCxnSpPr>
          <p:cNvPr id="10" name="9 Conector recto de flecha"/>
          <p:cNvCxnSpPr/>
          <p:nvPr/>
        </p:nvCxnSpPr>
        <p:spPr>
          <a:xfrm>
            <a:off x="3505200" y="4648200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uadroTexto"/>
          <p:cNvSpPr txBox="1"/>
          <p:nvPr/>
        </p:nvSpPr>
        <p:spPr>
          <a:xfrm>
            <a:off x="5181600" y="1969532"/>
            <a:ext cx="19050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m=8; a; b; c; ratio; x; y;</a:t>
            </a:r>
            <a:endParaRPr lang="en-US" dirty="0"/>
          </a:p>
        </p:txBody>
      </p:sp>
      <p:sp>
        <p:nvSpPr>
          <p:cNvPr id="13" name="12 CuadroTexto"/>
          <p:cNvSpPr txBox="1"/>
          <p:nvPr/>
        </p:nvSpPr>
        <p:spPr>
          <a:xfrm>
            <a:off x="5181600" y="16002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Symbol Table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Small Example</a:t>
            </a:r>
            <a:endParaRPr lang="en-US" dirty="0"/>
          </a:p>
        </p:txBody>
      </p:sp>
      <p:sp>
        <p:nvSpPr>
          <p:cNvPr id="4" name="Text Box 4"/>
          <p:cNvSpPr txBox="1">
            <a:spLocks noGrp="1" noChangeArrowheads="1"/>
          </p:cNvSpPr>
          <p:nvPr>
            <p:ph idx="1"/>
          </p:nvPr>
        </p:nvSpPr>
        <p:spPr bwMode="auto">
          <a:xfrm>
            <a:off x="457200" y="1752600"/>
            <a:ext cx="2133600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const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m = 8;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>
                <a:solidFill>
                  <a:schemeClr val="bg1"/>
                </a:solidFill>
              </a:rPr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a, b, c;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procedure </a:t>
            </a:r>
            <a:r>
              <a:rPr lang="en-US" sz="1600" dirty="0" smtClean="0">
                <a:solidFill>
                  <a:schemeClr val="bg1"/>
                </a:solidFill>
              </a:rPr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x,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>
                <a:solidFill>
                  <a:schemeClr val="bg1"/>
                </a:solidFill>
              </a:rPr>
              <a:t>x</a:t>
            </a:r>
            <a:r>
              <a:rPr lang="en-US" sz="1600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= a; y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b="1" dirty="0" smtClean="0">
                <a:solidFill>
                  <a:schemeClr val="bg1"/>
                </a:solidFill>
              </a:rPr>
              <a:t>if </a:t>
            </a:r>
            <a:r>
              <a:rPr lang="en-US" sz="1600" dirty="0" smtClean="0">
                <a:solidFill>
                  <a:schemeClr val="bg1"/>
                </a:solidFill>
              </a:rPr>
              <a:t>b &gt; a </a:t>
            </a:r>
            <a:r>
              <a:rPr lang="en-US" sz="1600" b="1" dirty="0" smtClean="0">
                <a:solidFill>
                  <a:schemeClr val="bg1"/>
                </a:solidFill>
              </a:rPr>
              <a:t>then 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		</a:t>
            </a:r>
            <a:r>
              <a:rPr lang="en-US" sz="1600" dirty="0" smtClean="0">
                <a:solidFill>
                  <a:schemeClr val="bg1"/>
                </a:solidFill>
              </a:rPr>
              <a:t>x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>
                <a:solidFill>
                  <a:schemeClr val="bg1"/>
                </a:solidFill>
              </a:rPr>
              <a:t>		y = a;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	end;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>
                <a:solidFill>
                  <a:schemeClr val="bg1"/>
                </a:solidFill>
              </a:rPr>
              <a:t>	c =</a:t>
            </a:r>
            <a:r>
              <a:rPr lang="en-US" sz="1600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x</a:t>
            </a:r>
            <a:r>
              <a:rPr lang="en-US" sz="1600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/</a:t>
            </a:r>
            <a:r>
              <a:rPr lang="en-US" sz="1600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/>
              <a:t>a = m;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b = 4;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call </a:t>
            </a:r>
            <a:r>
              <a:rPr lang="en-US" sz="1600" dirty="0" smtClean="0"/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end.</a:t>
            </a:r>
            <a:endParaRPr lang="en-US" sz="1600" dirty="0"/>
          </a:p>
          <a:p>
            <a:pPr>
              <a:spcBef>
                <a:spcPct val="50000"/>
              </a:spcBef>
            </a:pPr>
            <a:endParaRPr lang="en-US" sz="1600" dirty="0"/>
          </a:p>
        </p:txBody>
      </p:sp>
      <p:sp>
        <p:nvSpPr>
          <p:cNvPr id="7" name="6 CuadroTexto"/>
          <p:cNvSpPr txBox="1"/>
          <p:nvPr/>
        </p:nvSpPr>
        <p:spPr>
          <a:xfrm>
            <a:off x="7086600" y="1600200"/>
            <a:ext cx="1905000" cy="23083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program()</a:t>
            </a:r>
          </a:p>
          <a:p>
            <a:r>
              <a:rPr lang="en-US" dirty="0" smtClean="0"/>
              <a:t>block(1)</a:t>
            </a:r>
          </a:p>
          <a:p>
            <a:r>
              <a:rPr lang="en-US" dirty="0" smtClean="0"/>
              <a:t>proc-</a:t>
            </a:r>
            <a:r>
              <a:rPr lang="en-US" dirty="0" err="1" smtClean="0"/>
              <a:t>decl</a:t>
            </a:r>
            <a:r>
              <a:rPr lang="en-US" dirty="0" smtClean="0"/>
              <a:t>(1)</a:t>
            </a:r>
          </a:p>
          <a:p>
            <a:r>
              <a:rPr lang="en-US" dirty="0" smtClean="0"/>
              <a:t>block(2)</a:t>
            </a:r>
          </a:p>
          <a:p>
            <a:r>
              <a:rPr lang="en-US" dirty="0" smtClean="0"/>
              <a:t>statement(2)</a:t>
            </a:r>
          </a:p>
          <a:p>
            <a:r>
              <a:rPr lang="en-US" dirty="0" smtClean="0"/>
              <a:t>statement(2)</a:t>
            </a:r>
          </a:p>
          <a:p>
            <a:r>
              <a:rPr lang="en-US" dirty="0" smtClean="0"/>
              <a:t>expression(2)</a:t>
            </a:r>
          </a:p>
          <a:p>
            <a:r>
              <a:rPr lang="en-US" dirty="0" smtClean="0"/>
              <a:t>term(2)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2895600" y="1600200"/>
            <a:ext cx="2286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TOKEN= ;</a:t>
            </a:r>
            <a:endParaRPr lang="en-US" dirty="0"/>
          </a:p>
        </p:txBody>
      </p:sp>
      <p:sp>
        <p:nvSpPr>
          <p:cNvPr id="9" name="2 Marcador de contenido"/>
          <p:cNvSpPr txBox="1">
            <a:spLocks/>
          </p:cNvSpPr>
          <p:nvPr/>
        </p:nvSpPr>
        <p:spPr bwMode="auto">
          <a:xfrm>
            <a:off x="3048000" y="3276600"/>
            <a:ext cx="48768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None/>
            </a:pPr>
            <a:r>
              <a:rPr lang="en-US" sz="1600" dirty="0" smtClean="0">
                <a:latin typeface="+mn-lt"/>
              </a:rPr>
              <a:t>procedure TERM;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FACTOR();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while TOKEN = MULTIPLYING_OPERATOR do 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FACTOR();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end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end;</a:t>
            </a:r>
            <a:endParaRPr lang="en-US" sz="1600" dirty="0">
              <a:latin typeface="+mn-lt"/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7086600" y="12308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Recursion stack</a:t>
            </a:r>
            <a:endParaRPr lang="en-US" i="1" dirty="0"/>
          </a:p>
        </p:txBody>
      </p:sp>
      <p:cxnSp>
        <p:nvCxnSpPr>
          <p:cNvPr id="10" name="9 Conector recto de flecha"/>
          <p:cNvCxnSpPr/>
          <p:nvPr/>
        </p:nvCxnSpPr>
        <p:spPr>
          <a:xfrm>
            <a:off x="2590800" y="5181600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uadroTexto"/>
          <p:cNvSpPr txBox="1"/>
          <p:nvPr/>
        </p:nvSpPr>
        <p:spPr>
          <a:xfrm>
            <a:off x="5181600" y="1969532"/>
            <a:ext cx="19050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m=8; a; b; c; ratio; x; y;</a:t>
            </a:r>
            <a:endParaRPr lang="en-US" dirty="0"/>
          </a:p>
        </p:txBody>
      </p:sp>
      <p:sp>
        <p:nvSpPr>
          <p:cNvPr id="13" name="12 CuadroTexto"/>
          <p:cNvSpPr txBox="1"/>
          <p:nvPr/>
        </p:nvSpPr>
        <p:spPr>
          <a:xfrm>
            <a:off x="5181600" y="16002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Symbol Table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&lt;statement&gt; Procedure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648129"/>
            <a:ext cx="8229600" cy="4373563"/>
          </a:xfrm>
        </p:spPr>
        <p:txBody>
          <a:bodyPr/>
          <a:lstStyle/>
          <a:p>
            <a:pPr>
              <a:buNone/>
            </a:pPr>
            <a:r>
              <a:rPr lang="en-US" sz="1600" dirty="0" smtClean="0"/>
              <a:t> procedure STATEMENT;</a:t>
            </a:r>
          </a:p>
          <a:p>
            <a:pPr>
              <a:buNone/>
            </a:pPr>
            <a:r>
              <a:rPr lang="en-US" sz="1600" dirty="0" smtClean="0"/>
              <a:t>begin</a:t>
            </a:r>
          </a:p>
          <a:p>
            <a:pPr>
              <a:buNone/>
            </a:pPr>
            <a:r>
              <a:rPr lang="en-US" sz="1600" dirty="0" smtClean="0"/>
              <a:t>	if TOKEN = IDENT then begin</a:t>
            </a:r>
          </a:p>
          <a:p>
            <a:pPr>
              <a:buNone/>
            </a:pPr>
            <a:r>
              <a:rPr lang="en-US" sz="1600" dirty="0" smtClean="0"/>
              <a:t>		GET_TOKEN();</a:t>
            </a:r>
          </a:p>
          <a:p>
            <a:pPr>
              <a:buNone/>
            </a:pPr>
            <a:r>
              <a:rPr lang="en-US" sz="1600" dirty="0" smtClean="0"/>
              <a:t>		If TOKEN &lt;&gt; ":=" then ERROR (:= missing in statement);</a:t>
            </a:r>
          </a:p>
          <a:p>
            <a:pPr>
              <a:buNone/>
            </a:pPr>
            <a:r>
              <a:rPr lang="en-US" sz="1600" dirty="0" smtClean="0"/>
              <a:t>		GET_TOKEN();</a:t>
            </a:r>
          </a:p>
          <a:p>
            <a:pPr>
              <a:buNone/>
            </a:pPr>
            <a:r>
              <a:rPr lang="en-US" sz="1600" dirty="0" smtClean="0"/>
              <a:t>		EXPRESSION();</a:t>
            </a:r>
          </a:p>
          <a:p>
            <a:pPr>
              <a:buNone/>
            </a:pPr>
            <a:r>
              <a:rPr lang="en-US" sz="1600" dirty="0" smtClean="0"/>
              <a:t>	end</a:t>
            </a:r>
          </a:p>
          <a:p>
            <a:pPr>
              <a:buNone/>
            </a:pPr>
            <a:r>
              <a:rPr lang="en-US" sz="1600" dirty="0" smtClean="0"/>
              <a:t>	else if TOKEN = "call" then begin</a:t>
            </a:r>
          </a:p>
          <a:p>
            <a:pPr>
              <a:buNone/>
            </a:pPr>
            <a:r>
              <a:rPr lang="en-US" sz="1600" dirty="0" smtClean="0"/>
              <a:t>		GET_TOKEN();</a:t>
            </a:r>
          </a:p>
          <a:p>
            <a:pPr>
              <a:buNone/>
            </a:pPr>
            <a:r>
              <a:rPr lang="en-US" sz="1600" dirty="0" smtClean="0"/>
              <a:t>		if TOKEN &lt;&gt; IDENT then ERROR (missing identifier);</a:t>
            </a:r>
          </a:p>
          <a:p>
            <a:pPr>
              <a:buNone/>
            </a:pPr>
            <a:r>
              <a:rPr lang="en-US" sz="1600" dirty="0" smtClean="0"/>
              <a:t>		GET_TOKEN();</a:t>
            </a:r>
          </a:p>
          <a:p>
            <a:pPr>
              <a:buNone/>
            </a:pPr>
            <a:r>
              <a:rPr lang="en-US" sz="1600" dirty="0" smtClean="0"/>
              <a:t>	end</a:t>
            </a:r>
          </a:p>
          <a:p>
            <a:pPr>
              <a:buNone/>
            </a:pPr>
            <a:r>
              <a:rPr lang="en-US" sz="1600" dirty="0" smtClean="0"/>
              <a:t>…</a:t>
            </a:r>
            <a:endParaRPr lang="en-US" dirty="0"/>
          </a:p>
        </p:txBody>
      </p:sp>
      <p:sp>
        <p:nvSpPr>
          <p:cNvPr id="4" name="3 Rectángulo"/>
          <p:cNvSpPr/>
          <p:nvPr/>
        </p:nvSpPr>
        <p:spPr>
          <a:xfrm>
            <a:off x="457200" y="1447800"/>
            <a:ext cx="82296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&lt;</a:t>
            </a:r>
            <a:r>
              <a:rPr lang="en-US" dirty="0" smtClean="0">
                <a:solidFill>
                  <a:srgbClr val="A50021"/>
                </a:solidFill>
              </a:rPr>
              <a:t>statement</a:t>
            </a:r>
            <a:r>
              <a:rPr lang="en-US" dirty="0" smtClean="0"/>
              <a:t>&gt; ::= &lt;</a:t>
            </a:r>
            <a:r>
              <a:rPr lang="en-US" dirty="0" err="1" smtClean="0">
                <a:solidFill>
                  <a:srgbClr val="CC3300"/>
                </a:solidFill>
              </a:rPr>
              <a:t>ident</a:t>
            </a:r>
            <a:r>
              <a:rPr lang="en-US" dirty="0" smtClean="0"/>
              <a:t>&gt; </a:t>
            </a:r>
            <a:r>
              <a:rPr lang="en-US" dirty="0" smtClean="0">
                <a:solidFill>
                  <a:srgbClr val="FF0066"/>
                </a:solidFill>
              </a:rPr>
              <a:t>:=</a:t>
            </a:r>
            <a:r>
              <a:rPr lang="en-US" dirty="0" smtClean="0"/>
              <a:t> &lt;</a:t>
            </a:r>
            <a:r>
              <a:rPr lang="en-US" dirty="0" smtClean="0">
                <a:solidFill>
                  <a:srgbClr val="000066"/>
                </a:solidFill>
              </a:rPr>
              <a:t>expression</a:t>
            </a:r>
            <a:r>
              <a:rPr lang="en-US" dirty="0" smtClean="0"/>
              <a:t>&gt; | </a:t>
            </a:r>
            <a:r>
              <a:rPr lang="en-US" dirty="0" smtClean="0">
                <a:solidFill>
                  <a:srgbClr val="FF0066"/>
                </a:solidFill>
              </a:rPr>
              <a:t>call</a:t>
            </a:r>
            <a:r>
              <a:rPr lang="en-US" dirty="0" smtClean="0"/>
              <a:t> &lt;</a:t>
            </a:r>
            <a:r>
              <a:rPr lang="en-US" dirty="0" err="1" smtClean="0">
                <a:solidFill>
                  <a:srgbClr val="CC3300"/>
                </a:solidFill>
              </a:rPr>
              <a:t>ident</a:t>
            </a:r>
            <a:r>
              <a:rPr lang="en-US" dirty="0" smtClean="0"/>
              <a:t>&gt;</a:t>
            </a:r>
          </a:p>
          <a:p>
            <a:r>
              <a:rPr lang="en-US" dirty="0" smtClean="0"/>
              <a:t>            | </a:t>
            </a:r>
            <a:r>
              <a:rPr lang="en-US" dirty="0" smtClean="0">
                <a:solidFill>
                  <a:srgbClr val="FF0066"/>
                </a:solidFill>
              </a:rPr>
              <a:t>begin</a:t>
            </a:r>
            <a:r>
              <a:rPr lang="en-US" dirty="0" smtClean="0"/>
              <a:t> &lt;</a:t>
            </a:r>
            <a:r>
              <a:rPr lang="en-US" dirty="0" smtClean="0">
                <a:solidFill>
                  <a:srgbClr val="003300"/>
                </a:solidFill>
              </a:rPr>
              <a:t>statement-list</a:t>
            </a:r>
            <a:r>
              <a:rPr lang="en-US" dirty="0" smtClean="0"/>
              <a:t>&gt; </a:t>
            </a:r>
            <a:r>
              <a:rPr lang="en-US" dirty="0" smtClean="0">
                <a:solidFill>
                  <a:srgbClr val="FF0066"/>
                </a:solidFill>
              </a:rPr>
              <a:t>end</a:t>
            </a:r>
            <a:r>
              <a:rPr lang="en-US" dirty="0" smtClean="0"/>
              <a:t> | </a:t>
            </a:r>
            <a:r>
              <a:rPr lang="en-US" dirty="0" smtClean="0">
                <a:solidFill>
                  <a:srgbClr val="FF0066"/>
                </a:solidFill>
              </a:rPr>
              <a:t>if</a:t>
            </a:r>
            <a:r>
              <a:rPr lang="en-US" dirty="0" smtClean="0"/>
              <a:t> &lt;</a:t>
            </a:r>
            <a:r>
              <a:rPr lang="en-US" dirty="0" smtClean="0">
                <a:solidFill>
                  <a:srgbClr val="D8D300"/>
                </a:solidFill>
              </a:rPr>
              <a:t>condition</a:t>
            </a:r>
            <a:r>
              <a:rPr lang="en-US" dirty="0" smtClean="0"/>
              <a:t>&gt; </a:t>
            </a:r>
            <a:r>
              <a:rPr lang="en-US" dirty="0" smtClean="0">
                <a:solidFill>
                  <a:srgbClr val="FF0066"/>
                </a:solidFill>
              </a:rPr>
              <a:t>then</a:t>
            </a:r>
            <a:r>
              <a:rPr lang="en-US" dirty="0" smtClean="0"/>
              <a:t> &lt;</a:t>
            </a:r>
            <a:r>
              <a:rPr lang="en-US" dirty="0" smtClean="0">
                <a:solidFill>
                  <a:srgbClr val="A50021"/>
                </a:solidFill>
              </a:rPr>
              <a:t>statement</a:t>
            </a:r>
            <a:r>
              <a:rPr lang="en-US" dirty="0" smtClean="0"/>
              <a:t>&gt;</a:t>
            </a:r>
          </a:p>
          <a:p>
            <a:r>
              <a:rPr lang="en-US" dirty="0" smtClean="0"/>
              <a:t>            | </a:t>
            </a:r>
            <a:r>
              <a:rPr lang="en-US" dirty="0" smtClean="0">
                <a:solidFill>
                  <a:srgbClr val="FF0066"/>
                </a:solidFill>
              </a:rPr>
              <a:t>while</a:t>
            </a:r>
            <a:r>
              <a:rPr lang="en-US" dirty="0" smtClean="0"/>
              <a:t> &lt;</a:t>
            </a:r>
            <a:r>
              <a:rPr lang="en-US" dirty="0" smtClean="0">
                <a:solidFill>
                  <a:srgbClr val="D8D300"/>
                </a:solidFill>
              </a:rPr>
              <a:t>condition</a:t>
            </a:r>
            <a:r>
              <a:rPr lang="en-US" dirty="0" smtClean="0"/>
              <a:t>&gt; </a:t>
            </a:r>
            <a:r>
              <a:rPr lang="en-US" dirty="0" smtClean="0">
                <a:solidFill>
                  <a:srgbClr val="FF0066"/>
                </a:solidFill>
              </a:rPr>
              <a:t>do</a:t>
            </a:r>
            <a:r>
              <a:rPr lang="en-US" dirty="0" smtClean="0"/>
              <a:t> &lt;</a:t>
            </a:r>
            <a:r>
              <a:rPr lang="en-US" dirty="0" smtClean="0">
                <a:solidFill>
                  <a:srgbClr val="A50021"/>
                </a:solidFill>
              </a:rPr>
              <a:t>statement</a:t>
            </a:r>
            <a:r>
              <a:rPr lang="en-US" dirty="0" smtClean="0"/>
              <a:t>&gt; | </a:t>
            </a:r>
            <a:r>
              <a:rPr lang="en-US" dirty="0" smtClean="0">
                <a:solidFill>
                  <a:srgbClr val="FF0066"/>
                </a:solidFill>
              </a:rPr>
              <a:t>e</a:t>
            </a:r>
          </a:p>
          <a:p>
            <a:r>
              <a:rPr lang="en-US" dirty="0" smtClean="0"/>
              <a:t>&lt;</a:t>
            </a:r>
            <a:r>
              <a:rPr lang="en-US" dirty="0" smtClean="0">
                <a:solidFill>
                  <a:srgbClr val="003300"/>
                </a:solidFill>
              </a:rPr>
              <a:t>statement-list</a:t>
            </a:r>
            <a:r>
              <a:rPr lang="en-US" dirty="0" smtClean="0"/>
              <a:t>&gt; ::= &lt;</a:t>
            </a:r>
            <a:r>
              <a:rPr lang="en-US" dirty="0" smtClean="0">
                <a:solidFill>
                  <a:srgbClr val="A50021"/>
                </a:solidFill>
              </a:rPr>
              <a:t>statement</a:t>
            </a:r>
            <a:r>
              <a:rPr lang="en-US" dirty="0" smtClean="0"/>
              <a:t>&gt; | &lt;</a:t>
            </a:r>
            <a:r>
              <a:rPr lang="en-US" dirty="0" smtClean="0">
                <a:solidFill>
                  <a:srgbClr val="003300"/>
                </a:solidFill>
              </a:rPr>
              <a:t>statement-list</a:t>
            </a:r>
            <a:r>
              <a:rPr lang="en-US" dirty="0" smtClean="0"/>
              <a:t>&gt; </a:t>
            </a:r>
            <a:r>
              <a:rPr lang="en-US" dirty="0" smtClean="0">
                <a:solidFill>
                  <a:srgbClr val="FF0066"/>
                </a:solidFill>
              </a:rPr>
              <a:t>;</a:t>
            </a:r>
            <a:r>
              <a:rPr lang="en-US" dirty="0" smtClean="0"/>
              <a:t> &lt;</a:t>
            </a:r>
            <a:r>
              <a:rPr lang="en-US" dirty="0" smtClean="0">
                <a:solidFill>
                  <a:srgbClr val="A50021"/>
                </a:solidFill>
              </a:rPr>
              <a:t>statement</a:t>
            </a:r>
            <a:r>
              <a:rPr lang="en-US" dirty="0" smtClean="0"/>
              <a:t>&gt;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Small Example</a:t>
            </a:r>
            <a:endParaRPr lang="en-US" dirty="0"/>
          </a:p>
        </p:txBody>
      </p:sp>
      <p:sp>
        <p:nvSpPr>
          <p:cNvPr id="4" name="Text Box 4"/>
          <p:cNvSpPr txBox="1">
            <a:spLocks noGrp="1" noChangeArrowheads="1"/>
          </p:cNvSpPr>
          <p:nvPr>
            <p:ph idx="1"/>
          </p:nvPr>
        </p:nvSpPr>
        <p:spPr bwMode="auto">
          <a:xfrm>
            <a:off x="457200" y="1752600"/>
            <a:ext cx="2133600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const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m = 8;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>
                <a:solidFill>
                  <a:schemeClr val="bg1"/>
                </a:solidFill>
              </a:rPr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a, b, c;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procedure </a:t>
            </a:r>
            <a:r>
              <a:rPr lang="en-US" sz="1600" dirty="0" smtClean="0">
                <a:solidFill>
                  <a:schemeClr val="bg1"/>
                </a:solidFill>
              </a:rPr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x,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>
                <a:solidFill>
                  <a:schemeClr val="bg1"/>
                </a:solidFill>
              </a:rPr>
              <a:t>x</a:t>
            </a:r>
            <a:r>
              <a:rPr lang="en-US" sz="1600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= a; y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b="1" dirty="0" smtClean="0">
                <a:solidFill>
                  <a:schemeClr val="bg1"/>
                </a:solidFill>
              </a:rPr>
              <a:t>if </a:t>
            </a:r>
            <a:r>
              <a:rPr lang="en-US" sz="1600" dirty="0" smtClean="0">
                <a:solidFill>
                  <a:schemeClr val="bg1"/>
                </a:solidFill>
              </a:rPr>
              <a:t>b &gt; a </a:t>
            </a:r>
            <a:r>
              <a:rPr lang="en-US" sz="1600" b="1" dirty="0" smtClean="0">
                <a:solidFill>
                  <a:schemeClr val="bg1"/>
                </a:solidFill>
              </a:rPr>
              <a:t>then 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		</a:t>
            </a:r>
            <a:r>
              <a:rPr lang="en-US" sz="1600" dirty="0" smtClean="0">
                <a:solidFill>
                  <a:schemeClr val="bg1"/>
                </a:solidFill>
              </a:rPr>
              <a:t>x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>
                <a:solidFill>
                  <a:schemeClr val="bg1"/>
                </a:solidFill>
              </a:rPr>
              <a:t>		y = a;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	end;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>
                <a:solidFill>
                  <a:schemeClr val="bg1"/>
                </a:solidFill>
              </a:rPr>
              <a:t>	c =</a:t>
            </a:r>
            <a:r>
              <a:rPr lang="en-US" sz="1600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x</a:t>
            </a:r>
            <a:r>
              <a:rPr lang="en-US" sz="1600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/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/>
              <a:t>a = m;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b = 4;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call </a:t>
            </a:r>
            <a:r>
              <a:rPr lang="en-US" sz="1600" dirty="0" smtClean="0"/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end.</a:t>
            </a:r>
            <a:endParaRPr lang="en-US" sz="1600" dirty="0"/>
          </a:p>
          <a:p>
            <a:pPr>
              <a:spcBef>
                <a:spcPct val="50000"/>
              </a:spcBef>
            </a:pPr>
            <a:endParaRPr lang="en-US" sz="1600" dirty="0"/>
          </a:p>
        </p:txBody>
      </p:sp>
      <p:sp>
        <p:nvSpPr>
          <p:cNvPr id="7" name="6 CuadroTexto"/>
          <p:cNvSpPr txBox="1"/>
          <p:nvPr/>
        </p:nvSpPr>
        <p:spPr>
          <a:xfrm>
            <a:off x="7086600" y="1600200"/>
            <a:ext cx="1905000" cy="20313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program()</a:t>
            </a:r>
          </a:p>
          <a:p>
            <a:r>
              <a:rPr lang="en-US" dirty="0" smtClean="0"/>
              <a:t>block(1)</a:t>
            </a:r>
          </a:p>
          <a:p>
            <a:r>
              <a:rPr lang="en-US" dirty="0" smtClean="0"/>
              <a:t>proc-</a:t>
            </a:r>
            <a:r>
              <a:rPr lang="en-US" dirty="0" err="1" smtClean="0"/>
              <a:t>decl</a:t>
            </a:r>
            <a:r>
              <a:rPr lang="en-US" dirty="0" smtClean="0"/>
              <a:t>(1)</a:t>
            </a:r>
          </a:p>
          <a:p>
            <a:r>
              <a:rPr lang="en-US" dirty="0" smtClean="0"/>
              <a:t>block(2)</a:t>
            </a:r>
          </a:p>
          <a:p>
            <a:r>
              <a:rPr lang="en-US" dirty="0" smtClean="0"/>
              <a:t>statement(2)</a:t>
            </a:r>
          </a:p>
          <a:p>
            <a:r>
              <a:rPr lang="en-US" dirty="0" smtClean="0"/>
              <a:t>statement(2)</a:t>
            </a:r>
          </a:p>
          <a:p>
            <a:r>
              <a:rPr lang="en-US" dirty="0" smtClean="0"/>
              <a:t>expression(2)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2895600" y="1600200"/>
            <a:ext cx="2286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TOKEN= ;</a:t>
            </a:r>
            <a:endParaRPr lang="en-US" dirty="0"/>
          </a:p>
        </p:txBody>
      </p:sp>
      <p:sp>
        <p:nvSpPr>
          <p:cNvPr id="9" name="2 Marcador de contenido"/>
          <p:cNvSpPr txBox="1">
            <a:spLocks/>
          </p:cNvSpPr>
          <p:nvPr/>
        </p:nvSpPr>
        <p:spPr bwMode="auto">
          <a:xfrm>
            <a:off x="3048000" y="3276600"/>
            <a:ext cx="48768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None/>
            </a:pPr>
            <a:r>
              <a:rPr lang="en-US" sz="1600" dirty="0" smtClean="0">
                <a:latin typeface="+mn-lt"/>
              </a:rPr>
              <a:t>procedure EXPRESSION;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if TOKEN = ADDING_OPERATOR then 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TERM();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while TOKEN = ADDING_OPERATOR do 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TERM();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end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end;</a:t>
            </a:r>
            <a:endParaRPr lang="en-US" sz="1600" dirty="0">
              <a:latin typeface="+mn-lt"/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7086600" y="12308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Recursion stack</a:t>
            </a:r>
            <a:endParaRPr lang="en-US" i="1" dirty="0"/>
          </a:p>
        </p:txBody>
      </p:sp>
      <p:cxnSp>
        <p:nvCxnSpPr>
          <p:cNvPr id="10" name="9 Conector recto de flecha"/>
          <p:cNvCxnSpPr/>
          <p:nvPr/>
        </p:nvCxnSpPr>
        <p:spPr>
          <a:xfrm>
            <a:off x="2667000" y="5410200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uadroTexto"/>
          <p:cNvSpPr txBox="1"/>
          <p:nvPr/>
        </p:nvSpPr>
        <p:spPr>
          <a:xfrm>
            <a:off x="5181600" y="1969532"/>
            <a:ext cx="19050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m=8; a; b; c; ratio; x; y;</a:t>
            </a:r>
            <a:endParaRPr lang="en-US" dirty="0"/>
          </a:p>
        </p:txBody>
      </p:sp>
      <p:sp>
        <p:nvSpPr>
          <p:cNvPr id="13" name="12 CuadroTexto"/>
          <p:cNvSpPr txBox="1"/>
          <p:nvPr/>
        </p:nvSpPr>
        <p:spPr>
          <a:xfrm>
            <a:off x="5181600" y="16002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Symbol Table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Small Example</a:t>
            </a:r>
            <a:endParaRPr lang="en-US" dirty="0"/>
          </a:p>
        </p:txBody>
      </p:sp>
      <p:sp>
        <p:nvSpPr>
          <p:cNvPr id="4" name="Text Box 4"/>
          <p:cNvSpPr txBox="1">
            <a:spLocks noGrp="1" noChangeArrowheads="1"/>
          </p:cNvSpPr>
          <p:nvPr>
            <p:ph idx="1"/>
          </p:nvPr>
        </p:nvSpPr>
        <p:spPr bwMode="auto">
          <a:xfrm>
            <a:off x="457200" y="1752600"/>
            <a:ext cx="2133600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const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m = 8;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>
                <a:solidFill>
                  <a:schemeClr val="bg1"/>
                </a:solidFill>
              </a:rPr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a, b, c;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procedure </a:t>
            </a:r>
            <a:r>
              <a:rPr lang="en-US" sz="1600" dirty="0" smtClean="0">
                <a:solidFill>
                  <a:schemeClr val="bg1"/>
                </a:solidFill>
              </a:rPr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x,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>
                <a:solidFill>
                  <a:schemeClr val="bg1"/>
                </a:solidFill>
              </a:rPr>
              <a:t>x</a:t>
            </a:r>
            <a:r>
              <a:rPr lang="en-US" sz="1600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= a; y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b="1" dirty="0" smtClean="0">
                <a:solidFill>
                  <a:schemeClr val="bg1"/>
                </a:solidFill>
              </a:rPr>
              <a:t>if </a:t>
            </a:r>
            <a:r>
              <a:rPr lang="en-US" sz="1600" dirty="0" smtClean="0">
                <a:solidFill>
                  <a:schemeClr val="bg1"/>
                </a:solidFill>
              </a:rPr>
              <a:t>b &gt; a </a:t>
            </a:r>
            <a:r>
              <a:rPr lang="en-US" sz="1600" b="1" dirty="0" smtClean="0">
                <a:solidFill>
                  <a:schemeClr val="bg1"/>
                </a:solidFill>
              </a:rPr>
              <a:t>then 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		</a:t>
            </a:r>
            <a:r>
              <a:rPr lang="en-US" sz="1600" dirty="0" smtClean="0">
                <a:solidFill>
                  <a:schemeClr val="bg1"/>
                </a:solidFill>
              </a:rPr>
              <a:t>x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>
                <a:solidFill>
                  <a:schemeClr val="bg1"/>
                </a:solidFill>
              </a:rPr>
              <a:t>		y = a;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	end;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>
                <a:solidFill>
                  <a:schemeClr val="bg1"/>
                </a:solidFill>
              </a:rPr>
              <a:t>	c =</a:t>
            </a:r>
            <a:r>
              <a:rPr lang="en-US" sz="1600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x</a:t>
            </a:r>
            <a:r>
              <a:rPr lang="en-US" sz="1600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/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/>
              <a:t>a = m;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b = 4;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call </a:t>
            </a:r>
            <a:r>
              <a:rPr lang="en-US" sz="1600" dirty="0" smtClean="0"/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end.</a:t>
            </a:r>
            <a:endParaRPr lang="en-US" sz="1600" dirty="0"/>
          </a:p>
          <a:p>
            <a:pPr>
              <a:spcBef>
                <a:spcPct val="50000"/>
              </a:spcBef>
            </a:pPr>
            <a:endParaRPr lang="en-US" sz="1600" dirty="0"/>
          </a:p>
        </p:txBody>
      </p:sp>
      <p:sp>
        <p:nvSpPr>
          <p:cNvPr id="7" name="6 CuadroTexto"/>
          <p:cNvSpPr txBox="1"/>
          <p:nvPr/>
        </p:nvSpPr>
        <p:spPr>
          <a:xfrm>
            <a:off x="7086600" y="1600200"/>
            <a:ext cx="1905000" cy="17543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program()</a:t>
            </a:r>
          </a:p>
          <a:p>
            <a:r>
              <a:rPr lang="en-US" dirty="0" smtClean="0"/>
              <a:t>block(1)</a:t>
            </a:r>
          </a:p>
          <a:p>
            <a:r>
              <a:rPr lang="en-US" dirty="0" smtClean="0"/>
              <a:t>proc-</a:t>
            </a:r>
            <a:r>
              <a:rPr lang="en-US" dirty="0" err="1" smtClean="0"/>
              <a:t>decl</a:t>
            </a:r>
            <a:r>
              <a:rPr lang="en-US" dirty="0" smtClean="0"/>
              <a:t>(1)</a:t>
            </a:r>
          </a:p>
          <a:p>
            <a:r>
              <a:rPr lang="en-US" dirty="0" smtClean="0"/>
              <a:t>block(2)</a:t>
            </a:r>
          </a:p>
          <a:p>
            <a:r>
              <a:rPr lang="en-US" dirty="0" smtClean="0"/>
              <a:t>statement(2)</a:t>
            </a:r>
          </a:p>
          <a:p>
            <a:r>
              <a:rPr lang="en-US" dirty="0" smtClean="0"/>
              <a:t>statement(2)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2895600" y="1600200"/>
            <a:ext cx="2286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TOKEN= ;</a:t>
            </a:r>
            <a:endParaRPr lang="en-US" dirty="0"/>
          </a:p>
        </p:txBody>
      </p:sp>
      <p:sp>
        <p:nvSpPr>
          <p:cNvPr id="9" name="2 Marcador de contenido"/>
          <p:cNvSpPr txBox="1">
            <a:spLocks/>
          </p:cNvSpPr>
          <p:nvPr/>
        </p:nvSpPr>
        <p:spPr bwMode="auto">
          <a:xfrm>
            <a:off x="3048000" y="3048001"/>
            <a:ext cx="44958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None/>
            </a:pPr>
            <a:r>
              <a:rPr lang="en-US" sz="1600" dirty="0" smtClean="0">
                <a:latin typeface="+mn-lt"/>
              </a:rPr>
              <a:t> procedure STATEMENT;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if TOKEN = IDENT then 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If TOKEN &lt;&gt; ":=" then ERROR);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EXPRESSION();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end</a:t>
            </a:r>
          </a:p>
        </p:txBody>
      </p:sp>
      <p:sp>
        <p:nvSpPr>
          <p:cNvPr id="11" name="10 CuadroTexto"/>
          <p:cNvSpPr txBox="1"/>
          <p:nvPr/>
        </p:nvSpPr>
        <p:spPr>
          <a:xfrm>
            <a:off x="7086600" y="12308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Recursion stack</a:t>
            </a:r>
            <a:endParaRPr lang="en-US" i="1" dirty="0"/>
          </a:p>
        </p:txBody>
      </p:sp>
      <p:cxnSp>
        <p:nvCxnSpPr>
          <p:cNvPr id="10" name="9 Conector recto de flecha"/>
          <p:cNvCxnSpPr/>
          <p:nvPr/>
        </p:nvCxnSpPr>
        <p:spPr>
          <a:xfrm>
            <a:off x="3048000" y="4953000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uadroTexto"/>
          <p:cNvSpPr txBox="1"/>
          <p:nvPr/>
        </p:nvSpPr>
        <p:spPr>
          <a:xfrm>
            <a:off x="5181600" y="1969532"/>
            <a:ext cx="19050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m=8; a; b; c; ratio; x; y;</a:t>
            </a:r>
            <a:endParaRPr lang="en-US" dirty="0"/>
          </a:p>
        </p:txBody>
      </p:sp>
      <p:sp>
        <p:nvSpPr>
          <p:cNvPr id="13" name="12 CuadroTexto"/>
          <p:cNvSpPr txBox="1"/>
          <p:nvPr/>
        </p:nvSpPr>
        <p:spPr>
          <a:xfrm>
            <a:off x="5181600" y="16002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Symbol Table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Small Example</a:t>
            </a:r>
            <a:endParaRPr lang="en-US" dirty="0"/>
          </a:p>
        </p:txBody>
      </p:sp>
      <p:sp>
        <p:nvSpPr>
          <p:cNvPr id="4" name="Text Box 4"/>
          <p:cNvSpPr txBox="1">
            <a:spLocks noGrp="1" noChangeArrowheads="1"/>
          </p:cNvSpPr>
          <p:nvPr>
            <p:ph idx="1"/>
          </p:nvPr>
        </p:nvSpPr>
        <p:spPr bwMode="auto">
          <a:xfrm>
            <a:off x="457200" y="1752600"/>
            <a:ext cx="2133600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const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m = 8;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>
                <a:solidFill>
                  <a:schemeClr val="bg1"/>
                </a:solidFill>
              </a:rPr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a, b, c;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procedure </a:t>
            </a:r>
            <a:r>
              <a:rPr lang="en-US" sz="1600" dirty="0" smtClean="0">
                <a:solidFill>
                  <a:schemeClr val="bg1"/>
                </a:solidFill>
              </a:rPr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x,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>
                <a:solidFill>
                  <a:schemeClr val="bg1"/>
                </a:solidFill>
              </a:rPr>
              <a:t>x</a:t>
            </a:r>
            <a:r>
              <a:rPr lang="en-US" sz="1600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= a; y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b="1" dirty="0" smtClean="0">
                <a:solidFill>
                  <a:schemeClr val="bg1"/>
                </a:solidFill>
              </a:rPr>
              <a:t>if </a:t>
            </a:r>
            <a:r>
              <a:rPr lang="en-US" sz="1600" dirty="0" smtClean="0">
                <a:solidFill>
                  <a:schemeClr val="bg1"/>
                </a:solidFill>
              </a:rPr>
              <a:t>b &gt; a </a:t>
            </a:r>
            <a:r>
              <a:rPr lang="en-US" sz="1600" b="1" dirty="0" smtClean="0">
                <a:solidFill>
                  <a:schemeClr val="bg1"/>
                </a:solidFill>
              </a:rPr>
              <a:t>then 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		</a:t>
            </a:r>
            <a:r>
              <a:rPr lang="en-US" sz="1600" dirty="0" smtClean="0">
                <a:solidFill>
                  <a:schemeClr val="bg1"/>
                </a:solidFill>
              </a:rPr>
              <a:t>x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>
                <a:solidFill>
                  <a:schemeClr val="bg1"/>
                </a:solidFill>
              </a:rPr>
              <a:t>		y = a;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	end;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>
                <a:solidFill>
                  <a:schemeClr val="bg1"/>
                </a:solidFill>
              </a:rPr>
              <a:t>	c = x /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/>
              <a:t>a = m;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b = 4;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call </a:t>
            </a:r>
            <a:r>
              <a:rPr lang="en-US" sz="1600" dirty="0" smtClean="0"/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end.</a:t>
            </a:r>
            <a:endParaRPr lang="en-US" sz="1600" dirty="0"/>
          </a:p>
          <a:p>
            <a:pPr>
              <a:spcBef>
                <a:spcPct val="50000"/>
              </a:spcBef>
            </a:pPr>
            <a:endParaRPr lang="en-US" sz="1600" dirty="0"/>
          </a:p>
        </p:txBody>
      </p:sp>
      <p:sp>
        <p:nvSpPr>
          <p:cNvPr id="7" name="6 CuadroTexto"/>
          <p:cNvSpPr txBox="1"/>
          <p:nvPr/>
        </p:nvSpPr>
        <p:spPr>
          <a:xfrm>
            <a:off x="7086600" y="1600200"/>
            <a:ext cx="1905000" cy="1477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program()</a:t>
            </a:r>
          </a:p>
          <a:p>
            <a:r>
              <a:rPr lang="en-US" dirty="0" smtClean="0"/>
              <a:t>block(1)</a:t>
            </a:r>
          </a:p>
          <a:p>
            <a:r>
              <a:rPr lang="en-US" dirty="0" smtClean="0"/>
              <a:t>proc-</a:t>
            </a:r>
            <a:r>
              <a:rPr lang="en-US" dirty="0" err="1" smtClean="0"/>
              <a:t>decl</a:t>
            </a:r>
            <a:r>
              <a:rPr lang="en-US" dirty="0" smtClean="0"/>
              <a:t>(1)</a:t>
            </a:r>
          </a:p>
          <a:p>
            <a:r>
              <a:rPr lang="en-US" dirty="0" smtClean="0"/>
              <a:t>block(2)</a:t>
            </a:r>
          </a:p>
          <a:p>
            <a:r>
              <a:rPr lang="en-US" dirty="0" smtClean="0"/>
              <a:t>statement(2)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2895600" y="1600200"/>
            <a:ext cx="2286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TOKEN= ;</a:t>
            </a:r>
            <a:endParaRPr lang="en-US" dirty="0"/>
          </a:p>
        </p:txBody>
      </p:sp>
      <p:sp>
        <p:nvSpPr>
          <p:cNvPr id="9" name="2 Marcador de contenido"/>
          <p:cNvSpPr txBox="1">
            <a:spLocks/>
          </p:cNvSpPr>
          <p:nvPr/>
        </p:nvSpPr>
        <p:spPr bwMode="auto">
          <a:xfrm>
            <a:off x="3048000" y="3048001"/>
            <a:ext cx="44958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None/>
            </a:pPr>
            <a:r>
              <a:rPr lang="en-US" sz="1600" dirty="0" smtClean="0">
                <a:latin typeface="+mn-lt"/>
              </a:rPr>
              <a:t>procedure STATEMENT;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…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else if TOKEN = "begin" then 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 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STATEMENT();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while TOKEN = ";" do 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	STATEMENT();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end;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if TOKEN &lt;&gt; "end" then ERROR 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end;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…</a:t>
            </a:r>
            <a:endParaRPr lang="en-US" sz="1600" dirty="0">
              <a:latin typeface="+mn-lt"/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7086600" y="12308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Recursion stack</a:t>
            </a:r>
            <a:endParaRPr lang="en-US" i="1" dirty="0"/>
          </a:p>
        </p:txBody>
      </p:sp>
      <p:cxnSp>
        <p:nvCxnSpPr>
          <p:cNvPr id="10" name="9 Conector recto de flecha"/>
          <p:cNvCxnSpPr/>
          <p:nvPr/>
        </p:nvCxnSpPr>
        <p:spPr>
          <a:xfrm>
            <a:off x="3505200" y="5181600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uadroTexto"/>
          <p:cNvSpPr txBox="1"/>
          <p:nvPr/>
        </p:nvSpPr>
        <p:spPr>
          <a:xfrm>
            <a:off x="5181600" y="1969532"/>
            <a:ext cx="19050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m=8; a; b; c; ratio; x; y;</a:t>
            </a:r>
            <a:endParaRPr lang="en-US" dirty="0"/>
          </a:p>
        </p:txBody>
      </p:sp>
      <p:sp>
        <p:nvSpPr>
          <p:cNvPr id="13" name="12 CuadroTexto"/>
          <p:cNvSpPr txBox="1"/>
          <p:nvPr/>
        </p:nvSpPr>
        <p:spPr>
          <a:xfrm>
            <a:off x="5181600" y="16002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Symbol Table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Small Example</a:t>
            </a:r>
            <a:endParaRPr lang="en-US" dirty="0"/>
          </a:p>
        </p:txBody>
      </p:sp>
      <p:sp>
        <p:nvSpPr>
          <p:cNvPr id="4" name="Text Box 4"/>
          <p:cNvSpPr txBox="1">
            <a:spLocks noGrp="1" noChangeArrowheads="1"/>
          </p:cNvSpPr>
          <p:nvPr>
            <p:ph idx="1"/>
          </p:nvPr>
        </p:nvSpPr>
        <p:spPr bwMode="auto">
          <a:xfrm>
            <a:off x="457200" y="1752600"/>
            <a:ext cx="2133600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const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m = 8;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>
                <a:solidFill>
                  <a:schemeClr val="bg1"/>
                </a:solidFill>
              </a:rPr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a, b, c;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procedure </a:t>
            </a:r>
            <a:r>
              <a:rPr lang="en-US" sz="1600" dirty="0" smtClean="0">
                <a:solidFill>
                  <a:schemeClr val="bg1"/>
                </a:solidFill>
              </a:rPr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x,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>
                <a:solidFill>
                  <a:schemeClr val="bg1"/>
                </a:solidFill>
              </a:rPr>
              <a:t>x</a:t>
            </a:r>
            <a:r>
              <a:rPr lang="en-US" sz="1600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= a; y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b="1" dirty="0" smtClean="0">
                <a:solidFill>
                  <a:schemeClr val="bg1"/>
                </a:solidFill>
              </a:rPr>
              <a:t>if </a:t>
            </a:r>
            <a:r>
              <a:rPr lang="en-US" sz="1600" dirty="0" smtClean="0">
                <a:solidFill>
                  <a:schemeClr val="bg1"/>
                </a:solidFill>
              </a:rPr>
              <a:t>b &gt; a </a:t>
            </a:r>
            <a:r>
              <a:rPr lang="en-US" sz="1600" b="1" dirty="0" smtClean="0">
                <a:solidFill>
                  <a:schemeClr val="bg1"/>
                </a:solidFill>
              </a:rPr>
              <a:t>then 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		</a:t>
            </a:r>
            <a:r>
              <a:rPr lang="en-US" sz="1600" dirty="0" smtClean="0">
                <a:solidFill>
                  <a:schemeClr val="bg1"/>
                </a:solidFill>
              </a:rPr>
              <a:t>x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>
                <a:solidFill>
                  <a:schemeClr val="bg1"/>
                </a:solidFill>
              </a:rPr>
              <a:t>		y = a;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	end;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>
                <a:solidFill>
                  <a:schemeClr val="bg1"/>
                </a:solidFill>
              </a:rPr>
              <a:t>	c =</a:t>
            </a:r>
            <a:r>
              <a:rPr lang="en-US" sz="1600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x /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/>
              <a:t>a = m;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b = 4;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call </a:t>
            </a:r>
            <a:r>
              <a:rPr lang="en-US" sz="1600" dirty="0" smtClean="0"/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end.</a:t>
            </a:r>
            <a:endParaRPr lang="en-US" sz="1600" dirty="0"/>
          </a:p>
          <a:p>
            <a:pPr>
              <a:spcBef>
                <a:spcPct val="50000"/>
              </a:spcBef>
            </a:pPr>
            <a:endParaRPr lang="en-US" sz="1600" dirty="0"/>
          </a:p>
        </p:txBody>
      </p:sp>
      <p:sp>
        <p:nvSpPr>
          <p:cNvPr id="7" name="6 CuadroTexto"/>
          <p:cNvSpPr txBox="1"/>
          <p:nvPr/>
        </p:nvSpPr>
        <p:spPr>
          <a:xfrm>
            <a:off x="7086600" y="1600200"/>
            <a:ext cx="1905000" cy="1477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program()</a:t>
            </a:r>
          </a:p>
          <a:p>
            <a:r>
              <a:rPr lang="en-US" dirty="0" smtClean="0"/>
              <a:t>block(1)</a:t>
            </a:r>
          </a:p>
          <a:p>
            <a:r>
              <a:rPr lang="en-US" dirty="0" smtClean="0"/>
              <a:t>proc-</a:t>
            </a:r>
            <a:r>
              <a:rPr lang="en-US" dirty="0" err="1" smtClean="0"/>
              <a:t>decl</a:t>
            </a:r>
            <a:r>
              <a:rPr lang="en-US" dirty="0" smtClean="0"/>
              <a:t>(1)</a:t>
            </a:r>
          </a:p>
          <a:p>
            <a:r>
              <a:rPr lang="en-US" dirty="0" smtClean="0"/>
              <a:t>block(2)</a:t>
            </a:r>
          </a:p>
          <a:p>
            <a:r>
              <a:rPr lang="en-US" dirty="0" smtClean="0"/>
              <a:t>statement(2)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2895600" y="1600200"/>
            <a:ext cx="2286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TOKEN= ;</a:t>
            </a:r>
            <a:endParaRPr lang="en-US" dirty="0"/>
          </a:p>
        </p:txBody>
      </p:sp>
      <p:sp>
        <p:nvSpPr>
          <p:cNvPr id="9" name="2 Marcador de contenido"/>
          <p:cNvSpPr txBox="1">
            <a:spLocks/>
          </p:cNvSpPr>
          <p:nvPr/>
        </p:nvSpPr>
        <p:spPr bwMode="auto">
          <a:xfrm>
            <a:off x="3048000" y="3048001"/>
            <a:ext cx="44958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None/>
            </a:pPr>
            <a:r>
              <a:rPr lang="en-US" sz="1600" dirty="0" smtClean="0">
                <a:latin typeface="+mn-lt"/>
              </a:rPr>
              <a:t>procedure STATEMENT;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…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else if TOKEN = "begin" then 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 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STATEMENT();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while TOKEN = ";" do 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	STATEMENT();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end;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if TOKEN &lt;&gt; "end" then ERROR 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end;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…</a:t>
            </a:r>
            <a:endParaRPr lang="en-US" sz="1600" dirty="0">
              <a:latin typeface="+mn-lt"/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7086600" y="12308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Recursion stack</a:t>
            </a:r>
            <a:endParaRPr lang="en-US" i="1" dirty="0"/>
          </a:p>
        </p:txBody>
      </p:sp>
      <p:cxnSp>
        <p:nvCxnSpPr>
          <p:cNvPr id="10" name="9 Conector recto de flecha"/>
          <p:cNvCxnSpPr/>
          <p:nvPr/>
        </p:nvCxnSpPr>
        <p:spPr>
          <a:xfrm>
            <a:off x="3962400" y="4724400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uadroTexto"/>
          <p:cNvSpPr txBox="1"/>
          <p:nvPr/>
        </p:nvSpPr>
        <p:spPr>
          <a:xfrm>
            <a:off x="5181600" y="1969532"/>
            <a:ext cx="19050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m=8; a; b; c; ratio; x; y;</a:t>
            </a:r>
            <a:endParaRPr lang="en-US" dirty="0"/>
          </a:p>
        </p:txBody>
      </p:sp>
      <p:sp>
        <p:nvSpPr>
          <p:cNvPr id="13" name="12 CuadroTexto"/>
          <p:cNvSpPr txBox="1"/>
          <p:nvPr/>
        </p:nvSpPr>
        <p:spPr>
          <a:xfrm>
            <a:off x="5181600" y="16002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Symbol Table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Small Example</a:t>
            </a:r>
            <a:endParaRPr lang="en-US" dirty="0"/>
          </a:p>
        </p:txBody>
      </p:sp>
      <p:sp>
        <p:nvSpPr>
          <p:cNvPr id="4" name="Text Box 4"/>
          <p:cNvSpPr txBox="1">
            <a:spLocks noGrp="1" noChangeArrowheads="1"/>
          </p:cNvSpPr>
          <p:nvPr>
            <p:ph idx="1"/>
          </p:nvPr>
        </p:nvSpPr>
        <p:spPr bwMode="auto">
          <a:xfrm>
            <a:off x="457200" y="1752600"/>
            <a:ext cx="2133600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const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m = 8;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>
                <a:solidFill>
                  <a:schemeClr val="bg1"/>
                </a:solidFill>
              </a:rPr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a, b, c;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procedure </a:t>
            </a:r>
            <a:r>
              <a:rPr lang="en-US" sz="1600" dirty="0" smtClean="0">
                <a:solidFill>
                  <a:schemeClr val="bg1"/>
                </a:solidFill>
              </a:rPr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x,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>
                <a:solidFill>
                  <a:schemeClr val="bg1"/>
                </a:solidFill>
              </a:rPr>
              <a:t>x</a:t>
            </a:r>
            <a:r>
              <a:rPr lang="en-US" sz="1600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= a; y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b="1" dirty="0" smtClean="0">
                <a:solidFill>
                  <a:schemeClr val="bg1"/>
                </a:solidFill>
              </a:rPr>
              <a:t>if </a:t>
            </a:r>
            <a:r>
              <a:rPr lang="en-US" sz="1600" dirty="0" smtClean="0">
                <a:solidFill>
                  <a:schemeClr val="bg1"/>
                </a:solidFill>
              </a:rPr>
              <a:t>b &gt; a </a:t>
            </a:r>
            <a:r>
              <a:rPr lang="en-US" sz="1600" b="1" dirty="0" smtClean="0">
                <a:solidFill>
                  <a:schemeClr val="bg1"/>
                </a:solidFill>
              </a:rPr>
              <a:t>then 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		</a:t>
            </a:r>
            <a:r>
              <a:rPr lang="en-US" sz="1600" dirty="0" smtClean="0">
                <a:solidFill>
                  <a:schemeClr val="bg1"/>
                </a:solidFill>
              </a:rPr>
              <a:t>x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>
                <a:solidFill>
                  <a:schemeClr val="bg1"/>
                </a:solidFill>
              </a:rPr>
              <a:t>		y = a;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	end;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>
                <a:solidFill>
                  <a:schemeClr val="bg1"/>
                </a:solidFill>
              </a:rPr>
              <a:t>	c = x /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end</a:t>
            </a:r>
            <a:r>
              <a:rPr lang="en-US" sz="1600" b="1" dirty="0" smtClean="0"/>
              <a:t>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/>
              <a:t>a = m;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b = 4;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call </a:t>
            </a:r>
            <a:r>
              <a:rPr lang="en-US" sz="1600" dirty="0" smtClean="0"/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end.</a:t>
            </a:r>
            <a:endParaRPr lang="en-US" sz="1600" dirty="0"/>
          </a:p>
          <a:p>
            <a:pPr>
              <a:spcBef>
                <a:spcPct val="50000"/>
              </a:spcBef>
            </a:pPr>
            <a:endParaRPr lang="en-US" sz="1600" dirty="0"/>
          </a:p>
        </p:txBody>
      </p:sp>
      <p:sp>
        <p:nvSpPr>
          <p:cNvPr id="7" name="6 CuadroTexto"/>
          <p:cNvSpPr txBox="1"/>
          <p:nvPr/>
        </p:nvSpPr>
        <p:spPr>
          <a:xfrm>
            <a:off x="7086600" y="1600200"/>
            <a:ext cx="1905000" cy="1477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program()</a:t>
            </a:r>
          </a:p>
          <a:p>
            <a:r>
              <a:rPr lang="en-US" dirty="0" smtClean="0"/>
              <a:t>block(1)</a:t>
            </a:r>
          </a:p>
          <a:p>
            <a:r>
              <a:rPr lang="en-US" dirty="0" smtClean="0"/>
              <a:t>proc-</a:t>
            </a:r>
            <a:r>
              <a:rPr lang="en-US" dirty="0" err="1" smtClean="0"/>
              <a:t>decl</a:t>
            </a:r>
            <a:r>
              <a:rPr lang="en-US" dirty="0" smtClean="0"/>
              <a:t>(1)</a:t>
            </a:r>
          </a:p>
          <a:p>
            <a:r>
              <a:rPr lang="en-US" dirty="0" smtClean="0"/>
              <a:t>block(2)</a:t>
            </a:r>
          </a:p>
          <a:p>
            <a:r>
              <a:rPr lang="en-US" dirty="0" smtClean="0"/>
              <a:t>statement(2)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2895600" y="1600200"/>
            <a:ext cx="2286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TOKEN= end</a:t>
            </a:r>
            <a:endParaRPr lang="en-US" dirty="0"/>
          </a:p>
        </p:txBody>
      </p:sp>
      <p:sp>
        <p:nvSpPr>
          <p:cNvPr id="9" name="2 Marcador de contenido"/>
          <p:cNvSpPr txBox="1">
            <a:spLocks/>
          </p:cNvSpPr>
          <p:nvPr/>
        </p:nvSpPr>
        <p:spPr bwMode="auto">
          <a:xfrm>
            <a:off x="3048000" y="3048001"/>
            <a:ext cx="44958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None/>
            </a:pPr>
            <a:r>
              <a:rPr lang="en-US" sz="1600" dirty="0" smtClean="0">
                <a:latin typeface="+mn-lt"/>
              </a:rPr>
              <a:t>procedure STATEMENT;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…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else if TOKEN = "begin" then 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 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STATEMENT();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while TOKEN = ";" do 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	STATEMENT();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end;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if TOKEN &lt;&gt; "end" then ERROR 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end;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…</a:t>
            </a:r>
            <a:endParaRPr lang="en-US" sz="1600" dirty="0">
              <a:latin typeface="+mn-lt"/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7086600" y="12308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Recursion stack</a:t>
            </a:r>
            <a:endParaRPr lang="en-US" i="1" dirty="0"/>
          </a:p>
        </p:txBody>
      </p:sp>
      <p:cxnSp>
        <p:nvCxnSpPr>
          <p:cNvPr id="10" name="9 Conector recto de flecha"/>
          <p:cNvCxnSpPr/>
          <p:nvPr/>
        </p:nvCxnSpPr>
        <p:spPr>
          <a:xfrm>
            <a:off x="3962400" y="4953000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uadroTexto"/>
          <p:cNvSpPr txBox="1"/>
          <p:nvPr/>
        </p:nvSpPr>
        <p:spPr>
          <a:xfrm>
            <a:off x="5181600" y="1969532"/>
            <a:ext cx="19050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m=8; a; b; c; ratio; x; y;</a:t>
            </a:r>
            <a:endParaRPr lang="en-US" dirty="0"/>
          </a:p>
        </p:txBody>
      </p:sp>
      <p:sp>
        <p:nvSpPr>
          <p:cNvPr id="13" name="12 CuadroTexto"/>
          <p:cNvSpPr txBox="1"/>
          <p:nvPr/>
        </p:nvSpPr>
        <p:spPr>
          <a:xfrm>
            <a:off x="5181600" y="16002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Symbol Table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Small Example</a:t>
            </a:r>
            <a:endParaRPr lang="en-US" dirty="0"/>
          </a:p>
        </p:txBody>
      </p:sp>
      <p:sp>
        <p:nvSpPr>
          <p:cNvPr id="4" name="Text Box 4"/>
          <p:cNvSpPr txBox="1">
            <a:spLocks noGrp="1" noChangeArrowheads="1"/>
          </p:cNvSpPr>
          <p:nvPr>
            <p:ph idx="1"/>
          </p:nvPr>
        </p:nvSpPr>
        <p:spPr bwMode="auto">
          <a:xfrm>
            <a:off x="457200" y="1752600"/>
            <a:ext cx="2133600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const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m = 8;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>
                <a:solidFill>
                  <a:schemeClr val="bg1"/>
                </a:solidFill>
              </a:rPr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a, b, c;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procedure </a:t>
            </a:r>
            <a:r>
              <a:rPr lang="en-US" sz="1600" dirty="0" smtClean="0">
                <a:solidFill>
                  <a:schemeClr val="bg1"/>
                </a:solidFill>
              </a:rPr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x,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>
                <a:solidFill>
                  <a:schemeClr val="bg1"/>
                </a:solidFill>
              </a:rPr>
              <a:t>x</a:t>
            </a:r>
            <a:r>
              <a:rPr lang="en-US" sz="1600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= a; y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b="1" dirty="0" smtClean="0">
                <a:solidFill>
                  <a:schemeClr val="bg1"/>
                </a:solidFill>
              </a:rPr>
              <a:t>if </a:t>
            </a:r>
            <a:r>
              <a:rPr lang="en-US" sz="1600" dirty="0" smtClean="0">
                <a:solidFill>
                  <a:schemeClr val="bg1"/>
                </a:solidFill>
              </a:rPr>
              <a:t>b &gt; a </a:t>
            </a:r>
            <a:r>
              <a:rPr lang="en-US" sz="1600" b="1" dirty="0" smtClean="0">
                <a:solidFill>
                  <a:schemeClr val="bg1"/>
                </a:solidFill>
              </a:rPr>
              <a:t>then 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		</a:t>
            </a:r>
            <a:r>
              <a:rPr lang="en-US" sz="1600" dirty="0" smtClean="0">
                <a:solidFill>
                  <a:schemeClr val="bg1"/>
                </a:solidFill>
              </a:rPr>
              <a:t>x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>
                <a:solidFill>
                  <a:schemeClr val="bg1"/>
                </a:solidFill>
              </a:rPr>
              <a:t>		y = a;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	end;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>
                <a:solidFill>
                  <a:schemeClr val="bg1"/>
                </a:solidFill>
              </a:rPr>
              <a:t>	c = x /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end</a:t>
            </a:r>
            <a:r>
              <a:rPr lang="en-US" sz="1600" b="1" dirty="0" smtClean="0"/>
              <a:t>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/>
              <a:t>a = m;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b = 4;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call </a:t>
            </a:r>
            <a:r>
              <a:rPr lang="en-US" sz="1600" dirty="0" smtClean="0"/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end.</a:t>
            </a:r>
            <a:endParaRPr lang="en-US" sz="1600" dirty="0"/>
          </a:p>
          <a:p>
            <a:pPr>
              <a:spcBef>
                <a:spcPct val="50000"/>
              </a:spcBef>
            </a:pPr>
            <a:endParaRPr lang="en-US" sz="1600" dirty="0"/>
          </a:p>
        </p:txBody>
      </p:sp>
      <p:sp>
        <p:nvSpPr>
          <p:cNvPr id="7" name="6 CuadroTexto"/>
          <p:cNvSpPr txBox="1"/>
          <p:nvPr/>
        </p:nvSpPr>
        <p:spPr>
          <a:xfrm>
            <a:off x="7086600" y="1600200"/>
            <a:ext cx="1905000" cy="1477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program()</a:t>
            </a:r>
          </a:p>
          <a:p>
            <a:r>
              <a:rPr lang="en-US" dirty="0" smtClean="0"/>
              <a:t>block(1)</a:t>
            </a:r>
          </a:p>
          <a:p>
            <a:r>
              <a:rPr lang="en-US" dirty="0" smtClean="0"/>
              <a:t>proc-</a:t>
            </a:r>
            <a:r>
              <a:rPr lang="en-US" dirty="0" err="1" smtClean="0"/>
              <a:t>decl</a:t>
            </a:r>
            <a:r>
              <a:rPr lang="en-US" dirty="0" smtClean="0"/>
              <a:t>(1)</a:t>
            </a:r>
          </a:p>
          <a:p>
            <a:r>
              <a:rPr lang="en-US" dirty="0" smtClean="0"/>
              <a:t>block(2)</a:t>
            </a:r>
          </a:p>
          <a:p>
            <a:r>
              <a:rPr lang="en-US" dirty="0" smtClean="0"/>
              <a:t>statement(2)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2895600" y="1600200"/>
            <a:ext cx="2286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TOKEN= end</a:t>
            </a:r>
            <a:endParaRPr lang="en-US" dirty="0"/>
          </a:p>
        </p:txBody>
      </p:sp>
      <p:sp>
        <p:nvSpPr>
          <p:cNvPr id="9" name="2 Marcador de contenido"/>
          <p:cNvSpPr txBox="1">
            <a:spLocks/>
          </p:cNvSpPr>
          <p:nvPr/>
        </p:nvSpPr>
        <p:spPr bwMode="auto">
          <a:xfrm>
            <a:off x="3048000" y="3048001"/>
            <a:ext cx="44958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None/>
            </a:pPr>
            <a:r>
              <a:rPr lang="en-US" sz="1600" dirty="0" smtClean="0">
                <a:latin typeface="+mn-lt"/>
              </a:rPr>
              <a:t>procedure STATEMENT;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…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else if TOKEN = "begin" then 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 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STATEMENT();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while TOKEN = ";" do 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	STATEMENT();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end;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if TOKEN &lt;&gt; "end" then ERROR 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end;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…</a:t>
            </a:r>
            <a:endParaRPr lang="en-US" sz="1600" dirty="0">
              <a:latin typeface="+mn-lt"/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7086600" y="12308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Recursion stack</a:t>
            </a:r>
            <a:endParaRPr lang="en-US" i="1" dirty="0"/>
          </a:p>
        </p:txBody>
      </p:sp>
      <p:cxnSp>
        <p:nvCxnSpPr>
          <p:cNvPr id="10" name="9 Conector recto de flecha"/>
          <p:cNvCxnSpPr/>
          <p:nvPr/>
        </p:nvCxnSpPr>
        <p:spPr>
          <a:xfrm>
            <a:off x="3505200" y="5638800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uadroTexto"/>
          <p:cNvSpPr txBox="1"/>
          <p:nvPr/>
        </p:nvSpPr>
        <p:spPr>
          <a:xfrm>
            <a:off x="5181600" y="1969532"/>
            <a:ext cx="19050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m=8; a; b; c; ratio; x; y;</a:t>
            </a:r>
            <a:endParaRPr lang="en-US" dirty="0"/>
          </a:p>
        </p:txBody>
      </p:sp>
      <p:sp>
        <p:nvSpPr>
          <p:cNvPr id="13" name="12 CuadroTexto"/>
          <p:cNvSpPr txBox="1"/>
          <p:nvPr/>
        </p:nvSpPr>
        <p:spPr>
          <a:xfrm>
            <a:off x="5181600" y="16002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Symbol Table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Small Example</a:t>
            </a:r>
            <a:endParaRPr lang="en-US" dirty="0"/>
          </a:p>
        </p:txBody>
      </p:sp>
      <p:sp>
        <p:nvSpPr>
          <p:cNvPr id="4" name="Text Box 4"/>
          <p:cNvSpPr txBox="1">
            <a:spLocks noGrp="1" noChangeArrowheads="1"/>
          </p:cNvSpPr>
          <p:nvPr>
            <p:ph idx="1"/>
          </p:nvPr>
        </p:nvSpPr>
        <p:spPr bwMode="auto">
          <a:xfrm>
            <a:off x="457200" y="1752600"/>
            <a:ext cx="2133600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const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m = 8;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>
                <a:solidFill>
                  <a:schemeClr val="bg1"/>
                </a:solidFill>
              </a:rPr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a, b, c;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procedure </a:t>
            </a:r>
            <a:r>
              <a:rPr lang="en-US" sz="1600" dirty="0" smtClean="0">
                <a:solidFill>
                  <a:schemeClr val="bg1"/>
                </a:solidFill>
              </a:rPr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x,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>
                <a:solidFill>
                  <a:schemeClr val="bg1"/>
                </a:solidFill>
              </a:rPr>
              <a:t>x</a:t>
            </a:r>
            <a:r>
              <a:rPr lang="en-US" sz="1600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= a; y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b="1" dirty="0" smtClean="0">
                <a:solidFill>
                  <a:schemeClr val="bg1"/>
                </a:solidFill>
              </a:rPr>
              <a:t>if </a:t>
            </a:r>
            <a:r>
              <a:rPr lang="en-US" sz="1600" dirty="0" smtClean="0">
                <a:solidFill>
                  <a:schemeClr val="bg1"/>
                </a:solidFill>
              </a:rPr>
              <a:t>b &gt; a </a:t>
            </a:r>
            <a:r>
              <a:rPr lang="en-US" sz="1600" b="1" dirty="0" smtClean="0">
                <a:solidFill>
                  <a:schemeClr val="bg1"/>
                </a:solidFill>
              </a:rPr>
              <a:t>then 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		</a:t>
            </a:r>
            <a:r>
              <a:rPr lang="en-US" sz="1600" dirty="0" smtClean="0">
                <a:solidFill>
                  <a:schemeClr val="bg1"/>
                </a:solidFill>
              </a:rPr>
              <a:t>x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>
                <a:solidFill>
                  <a:schemeClr val="bg1"/>
                </a:solidFill>
              </a:rPr>
              <a:t>		y = a;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	end;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>
                <a:solidFill>
                  <a:schemeClr val="bg1"/>
                </a:solidFill>
              </a:rPr>
              <a:t>	c = x /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end;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/>
              <a:t>a = m;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b = 4;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call </a:t>
            </a:r>
            <a:r>
              <a:rPr lang="en-US" sz="1600" dirty="0" smtClean="0"/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end.</a:t>
            </a:r>
            <a:endParaRPr lang="en-US" sz="1600" dirty="0"/>
          </a:p>
          <a:p>
            <a:pPr>
              <a:spcBef>
                <a:spcPct val="50000"/>
              </a:spcBef>
            </a:pPr>
            <a:endParaRPr lang="en-US" sz="1600" dirty="0"/>
          </a:p>
        </p:txBody>
      </p:sp>
      <p:sp>
        <p:nvSpPr>
          <p:cNvPr id="7" name="6 CuadroTexto"/>
          <p:cNvSpPr txBox="1"/>
          <p:nvPr/>
        </p:nvSpPr>
        <p:spPr>
          <a:xfrm>
            <a:off x="7086600" y="1600200"/>
            <a:ext cx="1905000" cy="1477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program()</a:t>
            </a:r>
          </a:p>
          <a:p>
            <a:r>
              <a:rPr lang="en-US" dirty="0" smtClean="0"/>
              <a:t>block(1)</a:t>
            </a:r>
          </a:p>
          <a:p>
            <a:r>
              <a:rPr lang="en-US" dirty="0" smtClean="0"/>
              <a:t>proc-</a:t>
            </a:r>
            <a:r>
              <a:rPr lang="en-US" dirty="0" err="1" smtClean="0"/>
              <a:t>decl</a:t>
            </a:r>
            <a:r>
              <a:rPr lang="en-US" dirty="0" smtClean="0"/>
              <a:t>(1)</a:t>
            </a:r>
          </a:p>
          <a:p>
            <a:r>
              <a:rPr lang="en-US" dirty="0" smtClean="0"/>
              <a:t>block(2)</a:t>
            </a:r>
          </a:p>
          <a:p>
            <a:r>
              <a:rPr lang="en-US" dirty="0" smtClean="0"/>
              <a:t>statement(2)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2895600" y="1600200"/>
            <a:ext cx="2286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TOKEN= ;</a:t>
            </a:r>
            <a:endParaRPr lang="en-US" dirty="0"/>
          </a:p>
        </p:txBody>
      </p:sp>
      <p:sp>
        <p:nvSpPr>
          <p:cNvPr id="9" name="2 Marcador de contenido"/>
          <p:cNvSpPr txBox="1">
            <a:spLocks/>
          </p:cNvSpPr>
          <p:nvPr/>
        </p:nvSpPr>
        <p:spPr bwMode="auto">
          <a:xfrm>
            <a:off x="3048000" y="3048001"/>
            <a:ext cx="44958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None/>
            </a:pPr>
            <a:r>
              <a:rPr lang="en-US" sz="1600" dirty="0" smtClean="0">
                <a:latin typeface="+mn-lt"/>
              </a:rPr>
              <a:t>procedure STATEMENT;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…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else if TOKEN = "begin" then 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 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STATEMENT();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while TOKEN = ";" do 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	STATEMENT();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end;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if TOKEN &lt;&gt; "end" then ERROR 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end;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…</a:t>
            </a:r>
            <a:endParaRPr lang="en-US" sz="1600" dirty="0">
              <a:latin typeface="+mn-lt"/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7086600" y="12308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Recursion stack</a:t>
            </a:r>
            <a:endParaRPr lang="en-US" i="1" dirty="0"/>
          </a:p>
        </p:txBody>
      </p:sp>
      <p:cxnSp>
        <p:nvCxnSpPr>
          <p:cNvPr id="10" name="9 Conector recto de flecha"/>
          <p:cNvCxnSpPr/>
          <p:nvPr/>
        </p:nvCxnSpPr>
        <p:spPr>
          <a:xfrm>
            <a:off x="3048000" y="5943600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uadroTexto"/>
          <p:cNvSpPr txBox="1"/>
          <p:nvPr/>
        </p:nvSpPr>
        <p:spPr>
          <a:xfrm>
            <a:off x="5181600" y="1969532"/>
            <a:ext cx="19050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m=8; a; b; c; ratio; x; y;</a:t>
            </a:r>
            <a:endParaRPr lang="en-US" dirty="0"/>
          </a:p>
        </p:txBody>
      </p:sp>
      <p:sp>
        <p:nvSpPr>
          <p:cNvPr id="13" name="12 CuadroTexto"/>
          <p:cNvSpPr txBox="1"/>
          <p:nvPr/>
        </p:nvSpPr>
        <p:spPr>
          <a:xfrm>
            <a:off x="5181600" y="16002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Symbol Table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Small Example</a:t>
            </a:r>
            <a:endParaRPr lang="en-US" dirty="0"/>
          </a:p>
        </p:txBody>
      </p:sp>
      <p:sp>
        <p:nvSpPr>
          <p:cNvPr id="4" name="Text Box 4"/>
          <p:cNvSpPr txBox="1">
            <a:spLocks noGrp="1" noChangeArrowheads="1"/>
          </p:cNvSpPr>
          <p:nvPr>
            <p:ph idx="1"/>
          </p:nvPr>
        </p:nvSpPr>
        <p:spPr bwMode="auto">
          <a:xfrm>
            <a:off x="457200" y="1752600"/>
            <a:ext cx="2133600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const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m = 8;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>
                <a:solidFill>
                  <a:schemeClr val="bg1"/>
                </a:solidFill>
              </a:rPr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a, b, c;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procedure </a:t>
            </a:r>
            <a:r>
              <a:rPr lang="en-US" sz="1600" dirty="0" smtClean="0">
                <a:solidFill>
                  <a:schemeClr val="bg1"/>
                </a:solidFill>
              </a:rPr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x,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>
                <a:solidFill>
                  <a:schemeClr val="bg1"/>
                </a:solidFill>
              </a:rPr>
              <a:t>x = a; y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	if </a:t>
            </a:r>
            <a:r>
              <a:rPr lang="en-US" sz="1600" dirty="0" smtClean="0">
                <a:solidFill>
                  <a:schemeClr val="bg1"/>
                </a:solidFill>
              </a:rPr>
              <a:t>b &gt; a </a:t>
            </a:r>
            <a:r>
              <a:rPr lang="en-US" sz="1600" b="1" dirty="0" smtClean="0">
                <a:solidFill>
                  <a:schemeClr val="bg1"/>
                </a:solidFill>
              </a:rPr>
              <a:t>then 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		</a:t>
            </a:r>
            <a:r>
              <a:rPr lang="en-US" sz="1600" dirty="0" smtClean="0">
                <a:solidFill>
                  <a:schemeClr val="bg1"/>
                </a:solidFill>
              </a:rPr>
              <a:t>x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>
                <a:solidFill>
                  <a:schemeClr val="bg1"/>
                </a:solidFill>
              </a:rPr>
              <a:t>		y = a;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	end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>
                <a:solidFill>
                  <a:schemeClr val="bg1"/>
                </a:solidFill>
              </a:rPr>
              <a:t>	c = x /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end;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/>
              <a:t>a = m;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b = 4;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call </a:t>
            </a:r>
            <a:r>
              <a:rPr lang="en-US" sz="1600" dirty="0" smtClean="0"/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end.</a:t>
            </a:r>
            <a:endParaRPr lang="en-US" sz="1600" dirty="0"/>
          </a:p>
          <a:p>
            <a:pPr>
              <a:spcBef>
                <a:spcPct val="50000"/>
              </a:spcBef>
            </a:pPr>
            <a:endParaRPr lang="en-US" sz="1600" dirty="0"/>
          </a:p>
        </p:txBody>
      </p:sp>
      <p:sp>
        <p:nvSpPr>
          <p:cNvPr id="7" name="6 CuadroTexto"/>
          <p:cNvSpPr txBox="1"/>
          <p:nvPr/>
        </p:nvSpPr>
        <p:spPr>
          <a:xfrm>
            <a:off x="7086600" y="1600200"/>
            <a:ext cx="1905000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program()</a:t>
            </a:r>
          </a:p>
          <a:p>
            <a:r>
              <a:rPr lang="en-US" dirty="0" smtClean="0"/>
              <a:t>block(1)</a:t>
            </a:r>
          </a:p>
          <a:p>
            <a:r>
              <a:rPr lang="en-US" dirty="0" smtClean="0"/>
              <a:t>proc-</a:t>
            </a:r>
            <a:r>
              <a:rPr lang="en-US" dirty="0" err="1" smtClean="0"/>
              <a:t>decl</a:t>
            </a:r>
            <a:r>
              <a:rPr lang="en-US" dirty="0" smtClean="0"/>
              <a:t>(1)</a:t>
            </a:r>
          </a:p>
          <a:p>
            <a:r>
              <a:rPr lang="en-US" dirty="0" smtClean="0"/>
              <a:t>block(2)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2895600" y="1600200"/>
            <a:ext cx="2286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TOKEN= ;</a:t>
            </a:r>
            <a:endParaRPr lang="en-US" dirty="0"/>
          </a:p>
        </p:txBody>
      </p:sp>
      <p:sp>
        <p:nvSpPr>
          <p:cNvPr id="9" name="2 Marcador de contenido"/>
          <p:cNvSpPr txBox="1">
            <a:spLocks/>
          </p:cNvSpPr>
          <p:nvPr/>
        </p:nvSpPr>
        <p:spPr bwMode="auto">
          <a:xfrm>
            <a:off x="3048000" y="3048001"/>
            <a:ext cx="44958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None/>
            </a:pPr>
            <a:r>
              <a:rPr lang="en-US" sz="1600" dirty="0" smtClean="0">
                <a:latin typeface="+mn-lt"/>
              </a:rPr>
              <a:t>procedure BLOCK;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if TOKEN = “const” then CONST-DECL();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if TOKEN = “</a:t>
            </a:r>
            <a:r>
              <a:rPr lang="en-US" sz="1600" dirty="0" err="1" smtClean="0">
                <a:latin typeface="+mn-lt"/>
              </a:rPr>
              <a:t>var</a:t>
            </a:r>
            <a:r>
              <a:rPr lang="en-US" sz="1600" dirty="0" smtClean="0">
                <a:latin typeface="+mn-lt"/>
              </a:rPr>
              <a:t>” then VAR-DECL();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if TOKEN = “procedure” then  PROC-DECL();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STATEMENT();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end;</a:t>
            </a:r>
            <a:endParaRPr lang="en-US" sz="1600" dirty="0">
              <a:latin typeface="+mn-lt"/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7086600" y="12308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Recursion stack</a:t>
            </a:r>
            <a:endParaRPr lang="en-US" i="1" dirty="0"/>
          </a:p>
        </p:txBody>
      </p:sp>
      <p:cxnSp>
        <p:nvCxnSpPr>
          <p:cNvPr id="10" name="9 Conector recto de flecha"/>
          <p:cNvCxnSpPr/>
          <p:nvPr/>
        </p:nvCxnSpPr>
        <p:spPr>
          <a:xfrm>
            <a:off x="2667000" y="4724400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uadroTexto"/>
          <p:cNvSpPr txBox="1"/>
          <p:nvPr/>
        </p:nvSpPr>
        <p:spPr>
          <a:xfrm>
            <a:off x="5181600" y="1969532"/>
            <a:ext cx="19050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m=8; a; b; c; ratio; x; y;</a:t>
            </a:r>
            <a:endParaRPr lang="en-US" dirty="0"/>
          </a:p>
        </p:txBody>
      </p:sp>
      <p:sp>
        <p:nvSpPr>
          <p:cNvPr id="13" name="12 CuadroTexto"/>
          <p:cNvSpPr txBox="1"/>
          <p:nvPr/>
        </p:nvSpPr>
        <p:spPr>
          <a:xfrm>
            <a:off x="5181600" y="16002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Symbol Table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Small Example</a:t>
            </a:r>
            <a:endParaRPr lang="en-US" dirty="0"/>
          </a:p>
        </p:txBody>
      </p:sp>
      <p:sp>
        <p:nvSpPr>
          <p:cNvPr id="4" name="Text Box 4"/>
          <p:cNvSpPr txBox="1">
            <a:spLocks noGrp="1" noChangeArrowheads="1"/>
          </p:cNvSpPr>
          <p:nvPr>
            <p:ph idx="1"/>
          </p:nvPr>
        </p:nvSpPr>
        <p:spPr bwMode="auto">
          <a:xfrm>
            <a:off x="457200" y="1752600"/>
            <a:ext cx="2133600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const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m = 8;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>
                <a:solidFill>
                  <a:schemeClr val="bg1"/>
                </a:solidFill>
              </a:rPr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a, b, c;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procedure </a:t>
            </a:r>
            <a:r>
              <a:rPr lang="en-US" sz="1600" dirty="0" smtClean="0">
                <a:solidFill>
                  <a:schemeClr val="bg1"/>
                </a:solidFill>
              </a:rPr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x,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	</a:t>
            </a:r>
            <a:r>
              <a:rPr lang="en-US" sz="1600" dirty="0" smtClean="0">
                <a:solidFill>
                  <a:schemeClr val="bg1"/>
                </a:solidFill>
              </a:rPr>
              <a:t>x = a; y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	if </a:t>
            </a:r>
            <a:r>
              <a:rPr lang="en-US" sz="1600" dirty="0" smtClean="0">
                <a:solidFill>
                  <a:schemeClr val="bg1"/>
                </a:solidFill>
              </a:rPr>
              <a:t>b &gt; a </a:t>
            </a:r>
            <a:r>
              <a:rPr lang="en-US" sz="1600" b="1" dirty="0" smtClean="0">
                <a:solidFill>
                  <a:schemeClr val="bg1"/>
                </a:solidFill>
              </a:rPr>
              <a:t>then 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		</a:t>
            </a:r>
            <a:r>
              <a:rPr lang="en-US" sz="1600" dirty="0" smtClean="0">
                <a:solidFill>
                  <a:schemeClr val="bg1"/>
                </a:solidFill>
              </a:rPr>
              <a:t>x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>
                <a:solidFill>
                  <a:schemeClr val="bg1"/>
                </a:solidFill>
              </a:rPr>
              <a:t>		y = a;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	end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>
                <a:solidFill>
                  <a:schemeClr val="bg1"/>
                </a:solidFill>
              </a:rPr>
              <a:t>	c = x /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end;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/>
              <a:t>a = m;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b = 4;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call </a:t>
            </a:r>
            <a:r>
              <a:rPr lang="en-US" sz="1600" dirty="0" smtClean="0"/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end.</a:t>
            </a:r>
            <a:endParaRPr lang="en-US" sz="1600" dirty="0"/>
          </a:p>
          <a:p>
            <a:pPr>
              <a:spcBef>
                <a:spcPct val="50000"/>
              </a:spcBef>
            </a:pPr>
            <a:endParaRPr lang="en-US" sz="1600" dirty="0"/>
          </a:p>
        </p:txBody>
      </p:sp>
      <p:sp>
        <p:nvSpPr>
          <p:cNvPr id="7" name="6 CuadroTexto"/>
          <p:cNvSpPr txBox="1"/>
          <p:nvPr/>
        </p:nvSpPr>
        <p:spPr>
          <a:xfrm>
            <a:off x="7086600" y="1600200"/>
            <a:ext cx="1905000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program()</a:t>
            </a:r>
          </a:p>
          <a:p>
            <a:r>
              <a:rPr lang="en-US" dirty="0" smtClean="0"/>
              <a:t>block(1)</a:t>
            </a:r>
          </a:p>
          <a:p>
            <a:r>
              <a:rPr lang="en-US" dirty="0" smtClean="0"/>
              <a:t>proc-</a:t>
            </a:r>
            <a:r>
              <a:rPr lang="en-US" dirty="0" err="1" smtClean="0"/>
              <a:t>decl</a:t>
            </a:r>
            <a:r>
              <a:rPr lang="en-US" dirty="0" smtClean="0"/>
              <a:t>(1)</a:t>
            </a:r>
            <a:endParaRPr lang="en-US" dirty="0"/>
          </a:p>
        </p:txBody>
      </p:sp>
      <p:sp>
        <p:nvSpPr>
          <p:cNvPr id="8" name="7 CuadroTexto"/>
          <p:cNvSpPr txBox="1"/>
          <p:nvPr/>
        </p:nvSpPr>
        <p:spPr>
          <a:xfrm>
            <a:off x="2895600" y="1600200"/>
            <a:ext cx="2286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TOKEN= ;</a:t>
            </a:r>
            <a:endParaRPr lang="en-US" dirty="0"/>
          </a:p>
        </p:txBody>
      </p:sp>
      <p:sp>
        <p:nvSpPr>
          <p:cNvPr id="9" name="2 Marcador de contenido"/>
          <p:cNvSpPr txBox="1">
            <a:spLocks/>
          </p:cNvSpPr>
          <p:nvPr/>
        </p:nvSpPr>
        <p:spPr bwMode="auto">
          <a:xfrm>
            <a:off x="3048000" y="3048001"/>
            <a:ext cx="44958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None/>
            </a:pPr>
            <a:r>
              <a:rPr lang="en-US" sz="1600" dirty="0" smtClean="0">
                <a:latin typeface="+mn-lt"/>
              </a:rPr>
              <a:t>procedure PROC-DECL;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 while TOKEN = "procedure" do 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 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if TOKEN &lt;&gt; IDENT then ERROR 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</a:t>
            </a:r>
            <a:r>
              <a:rPr lang="en-US" sz="1600" b="1" dirty="0" smtClean="0">
                <a:latin typeface="+mn-lt"/>
              </a:rPr>
              <a:t>ENTER(</a:t>
            </a:r>
            <a:r>
              <a:rPr lang="en-US" sz="1600" b="1" i="1" dirty="0" smtClean="0">
                <a:latin typeface="+mn-lt"/>
              </a:rPr>
              <a:t>procedure, </a:t>
            </a:r>
            <a:r>
              <a:rPr lang="en-US" sz="1600" b="1" i="1" dirty="0" err="1" smtClean="0">
                <a:latin typeface="+mn-lt"/>
              </a:rPr>
              <a:t>ident</a:t>
            </a:r>
            <a:r>
              <a:rPr lang="en-US" sz="1600" b="1" dirty="0" smtClean="0">
                <a:latin typeface="+mn-lt"/>
              </a:rPr>
              <a:t>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if TOKEN &lt;&gt; ";" then ERROR 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BLOCK(level+1);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if TOKEN &lt;&gt; ";" then ERROR 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 end;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end;</a:t>
            </a:r>
            <a:endParaRPr lang="en-US" sz="1600" dirty="0">
              <a:latin typeface="+mn-lt"/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7086600" y="12308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Recursion stack</a:t>
            </a:r>
            <a:endParaRPr lang="en-US" i="1" dirty="0"/>
          </a:p>
        </p:txBody>
      </p:sp>
      <p:cxnSp>
        <p:nvCxnSpPr>
          <p:cNvPr id="10" name="9 Conector recto de flecha"/>
          <p:cNvCxnSpPr/>
          <p:nvPr/>
        </p:nvCxnSpPr>
        <p:spPr>
          <a:xfrm>
            <a:off x="3048000" y="5943600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uadroTexto"/>
          <p:cNvSpPr txBox="1"/>
          <p:nvPr/>
        </p:nvSpPr>
        <p:spPr>
          <a:xfrm>
            <a:off x="5181600" y="1969532"/>
            <a:ext cx="19050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m=8; a; b; c; ratio; x; y;</a:t>
            </a:r>
            <a:endParaRPr lang="en-US" dirty="0"/>
          </a:p>
        </p:txBody>
      </p:sp>
      <p:sp>
        <p:nvSpPr>
          <p:cNvPr id="13" name="12 CuadroTexto"/>
          <p:cNvSpPr txBox="1"/>
          <p:nvPr/>
        </p:nvSpPr>
        <p:spPr>
          <a:xfrm>
            <a:off x="5181600" y="16002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Symbol Table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Small Example</a:t>
            </a:r>
            <a:endParaRPr lang="en-US" dirty="0"/>
          </a:p>
        </p:txBody>
      </p:sp>
      <p:sp>
        <p:nvSpPr>
          <p:cNvPr id="4" name="Text Box 4"/>
          <p:cNvSpPr txBox="1">
            <a:spLocks noGrp="1" noChangeArrowheads="1"/>
          </p:cNvSpPr>
          <p:nvPr>
            <p:ph idx="1"/>
          </p:nvPr>
        </p:nvSpPr>
        <p:spPr bwMode="auto">
          <a:xfrm>
            <a:off x="457200" y="1752600"/>
            <a:ext cx="2133600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const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m = 8;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>
                <a:solidFill>
                  <a:schemeClr val="bg1"/>
                </a:solidFill>
              </a:rPr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a, b, c;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procedure </a:t>
            </a:r>
            <a:r>
              <a:rPr lang="en-US" sz="1600" dirty="0" smtClean="0">
                <a:solidFill>
                  <a:schemeClr val="bg1"/>
                </a:solidFill>
              </a:rPr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x,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	</a:t>
            </a:r>
            <a:r>
              <a:rPr lang="en-US" sz="1600" dirty="0" smtClean="0">
                <a:solidFill>
                  <a:schemeClr val="bg1"/>
                </a:solidFill>
              </a:rPr>
              <a:t>x = a; y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	if </a:t>
            </a:r>
            <a:r>
              <a:rPr lang="en-US" sz="1600" dirty="0" smtClean="0">
                <a:solidFill>
                  <a:schemeClr val="bg1"/>
                </a:solidFill>
              </a:rPr>
              <a:t>b &gt; a </a:t>
            </a:r>
            <a:r>
              <a:rPr lang="en-US" sz="1600" b="1" dirty="0" smtClean="0">
                <a:solidFill>
                  <a:schemeClr val="bg1"/>
                </a:solidFill>
              </a:rPr>
              <a:t>then 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		</a:t>
            </a:r>
            <a:r>
              <a:rPr lang="en-US" sz="1600" dirty="0" smtClean="0">
                <a:solidFill>
                  <a:schemeClr val="bg1"/>
                </a:solidFill>
              </a:rPr>
              <a:t>x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>
                <a:solidFill>
                  <a:schemeClr val="bg1"/>
                </a:solidFill>
              </a:rPr>
              <a:t>		y = a;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	end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>
                <a:solidFill>
                  <a:schemeClr val="bg1"/>
                </a:solidFill>
              </a:rPr>
              <a:t>	c = x /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end;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/>
              <a:t>a = m;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b = 4;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call </a:t>
            </a:r>
            <a:r>
              <a:rPr lang="en-US" sz="1600" dirty="0" smtClean="0"/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end.</a:t>
            </a:r>
            <a:endParaRPr lang="en-US" sz="1600" dirty="0"/>
          </a:p>
          <a:p>
            <a:pPr>
              <a:spcBef>
                <a:spcPct val="50000"/>
              </a:spcBef>
            </a:pPr>
            <a:endParaRPr lang="en-US" sz="1600" dirty="0"/>
          </a:p>
        </p:txBody>
      </p:sp>
      <p:sp>
        <p:nvSpPr>
          <p:cNvPr id="7" name="6 CuadroTexto"/>
          <p:cNvSpPr txBox="1"/>
          <p:nvPr/>
        </p:nvSpPr>
        <p:spPr>
          <a:xfrm>
            <a:off x="7086600" y="1600200"/>
            <a:ext cx="1905000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program()</a:t>
            </a:r>
          </a:p>
          <a:p>
            <a:r>
              <a:rPr lang="en-US" dirty="0" smtClean="0"/>
              <a:t>block(1)</a:t>
            </a:r>
          </a:p>
          <a:p>
            <a:r>
              <a:rPr lang="en-US" dirty="0" smtClean="0"/>
              <a:t>proc-</a:t>
            </a:r>
            <a:r>
              <a:rPr lang="en-US" dirty="0" err="1" smtClean="0"/>
              <a:t>decl</a:t>
            </a:r>
            <a:r>
              <a:rPr lang="en-US" dirty="0" smtClean="0"/>
              <a:t>(1)</a:t>
            </a:r>
            <a:endParaRPr lang="en-US" dirty="0"/>
          </a:p>
        </p:txBody>
      </p:sp>
      <p:sp>
        <p:nvSpPr>
          <p:cNvPr id="8" name="7 CuadroTexto"/>
          <p:cNvSpPr txBox="1"/>
          <p:nvPr/>
        </p:nvSpPr>
        <p:spPr>
          <a:xfrm>
            <a:off x="2895600" y="1600200"/>
            <a:ext cx="2286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TOKEN= begin</a:t>
            </a:r>
            <a:endParaRPr lang="en-US" dirty="0"/>
          </a:p>
        </p:txBody>
      </p:sp>
      <p:sp>
        <p:nvSpPr>
          <p:cNvPr id="9" name="2 Marcador de contenido"/>
          <p:cNvSpPr txBox="1">
            <a:spLocks/>
          </p:cNvSpPr>
          <p:nvPr/>
        </p:nvSpPr>
        <p:spPr bwMode="auto">
          <a:xfrm>
            <a:off x="3048000" y="3048001"/>
            <a:ext cx="44958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None/>
            </a:pPr>
            <a:r>
              <a:rPr lang="en-US" sz="1600" dirty="0" smtClean="0">
                <a:latin typeface="+mn-lt"/>
              </a:rPr>
              <a:t>procedure PROC-DECL;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 while TOKEN = "procedure" do 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 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if TOKEN &lt;&gt; IDENT then ERROR 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</a:t>
            </a:r>
            <a:r>
              <a:rPr lang="en-US" sz="1600" b="1" dirty="0" smtClean="0">
                <a:latin typeface="+mn-lt"/>
              </a:rPr>
              <a:t>ENTER(</a:t>
            </a:r>
            <a:r>
              <a:rPr lang="en-US" sz="1600" b="1" i="1" dirty="0" smtClean="0">
                <a:latin typeface="+mn-lt"/>
              </a:rPr>
              <a:t>procedure, </a:t>
            </a:r>
            <a:r>
              <a:rPr lang="en-US" sz="1600" b="1" i="1" dirty="0" err="1" smtClean="0">
                <a:latin typeface="+mn-lt"/>
              </a:rPr>
              <a:t>ident</a:t>
            </a:r>
            <a:r>
              <a:rPr lang="en-US" sz="1600" b="1" dirty="0" smtClean="0">
                <a:latin typeface="+mn-lt"/>
              </a:rPr>
              <a:t>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if TOKEN &lt;&gt; ";" then ERROR 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BLOCK(level+1);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if TOKEN &lt;&gt; ";" then ERROR 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 end;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end;</a:t>
            </a:r>
            <a:endParaRPr lang="en-US" sz="1600" dirty="0">
              <a:latin typeface="+mn-lt"/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7086600" y="12308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Recursion stack</a:t>
            </a:r>
            <a:endParaRPr lang="en-US" i="1" dirty="0"/>
          </a:p>
        </p:txBody>
      </p:sp>
      <p:cxnSp>
        <p:nvCxnSpPr>
          <p:cNvPr id="10" name="9 Conector recto de flecha"/>
          <p:cNvCxnSpPr/>
          <p:nvPr/>
        </p:nvCxnSpPr>
        <p:spPr>
          <a:xfrm>
            <a:off x="2590800" y="6400800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uadroTexto"/>
          <p:cNvSpPr txBox="1"/>
          <p:nvPr/>
        </p:nvSpPr>
        <p:spPr>
          <a:xfrm>
            <a:off x="5181600" y="1969532"/>
            <a:ext cx="19050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m=8; a; b; c; ratio; x; y;</a:t>
            </a:r>
            <a:endParaRPr lang="en-US" dirty="0"/>
          </a:p>
        </p:txBody>
      </p:sp>
      <p:sp>
        <p:nvSpPr>
          <p:cNvPr id="13" name="12 CuadroTexto"/>
          <p:cNvSpPr txBox="1"/>
          <p:nvPr/>
        </p:nvSpPr>
        <p:spPr>
          <a:xfrm>
            <a:off x="5181600" y="16002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Symbol Table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&lt;statement&gt; Procedure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648129"/>
            <a:ext cx="8229600" cy="3905071"/>
          </a:xfrm>
        </p:spPr>
        <p:txBody>
          <a:bodyPr/>
          <a:lstStyle/>
          <a:p>
            <a:pPr>
              <a:buNone/>
            </a:pPr>
            <a:r>
              <a:rPr lang="en-US" sz="1600" dirty="0" smtClean="0"/>
              <a:t> procedure STATEMENT;</a:t>
            </a:r>
          </a:p>
          <a:p>
            <a:pPr>
              <a:buNone/>
            </a:pPr>
            <a:r>
              <a:rPr lang="en-US" sz="1600" dirty="0" smtClean="0"/>
              <a:t>…</a:t>
            </a:r>
          </a:p>
          <a:p>
            <a:pPr>
              <a:buNone/>
            </a:pPr>
            <a:r>
              <a:rPr lang="en-US" sz="1600" dirty="0" smtClean="0"/>
              <a:t>	else if TOKEN = "begin" then begin</a:t>
            </a:r>
          </a:p>
          <a:p>
            <a:pPr>
              <a:buNone/>
            </a:pPr>
            <a:r>
              <a:rPr lang="en-US" sz="1600" dirty="0" smtClean="0"/>
              <a:t>		GET TOKEN();</a:t>
            </a:r>
          </a:p>
          <a:p>
            <a:pPr>
              <a:buNone/>
            </a:pPr>
            <a:r>
              <a:rPr lang="en-US" sz="1600" dirty="0" smtClean="0"/>
              <a:t>		STATEMENT();</a:t>
            </a:r>
          </a:p>
          <a:p>
            <a:pPr>
              <a:buNone/>
            </a:pPr>
            <a:r>
              <a:rPr lang="en-US" sz="1600" dirty="0" smtClean="0"/>
              <a:t>		while TOKEN = ";" do begin</a:t>
            </a:r>
          </a:p>
          <a:p>
            <a:pPr>
              <a:buNone/>
            </a:pPr>
            <a:r>
              <a:rPr lang="en-US" sz="1600" dirty="0" smtClean="0"/>
              <a:t>			GET_TOKEN();</a:t>
            </a:r>
          </a:p>
          <a:p>
            <a:pPr>
              <a:buNone/>
            </a:pPr>
            <a:r>
              <a:rPr lang="en-US" sz="1600" dirty="0" smtClean="0"/>
              <a:t>			STATEMENT();</a:t>
            </a:r>
          </a:p>
          <a:p>
            <a:pPr>
              <a:buNone/>
            </a:pPr>
            <a:r>
              <a:rPr lang="en-US" sz="1600" dirty="0" smtClean="0"/>
              <a:t>		end;</a:t>
            </a:r>
          </a:p>
          <a:p>
            <a:pPr>
              <a:buNone/>
            </a:pPr>
            <a:r>
              <a:rPr lang="en-US" sz="1600" dirty="0" smtClean="0"/>
              <a:t>		if TOKEN &lt;&gt; "end" then ERROR (begin must be closed with end);</a:t>
            </a:r>
          </a:p>
          <a:p>
            <a:pPr>
              <a:buNone/>
            </a:pPr>
            <a:r>
              <a:rPr lang="en-US" sz="1600" dirty="0" smtClean="0"/>
              <a:t>		GET_TOKEN();</a:t>
            </a:r>
          </a:p>
          <a:p>
            <a:pPr>
              <a:buNone/>
            </a:pPr>
            <a:r>
              <a:rPr lang="en-US" sz="1600" dirty="0" smtClean="0"/>
              <a:t>	end;</a:t>
            </a:r>
          </a:p>
          <a:p>
            <a:pPr>
              <a:buNone/>
            </a:pPr>
            <a:r>
              <a:rPr lang="en-US" sz="1600" dirty="0" smtClean="0"/>
              <a:t>…</a:t>
            </a:r>
            <a:endParaRPr lang="en-US" dirty="0"/>
          </a:p>
        </p:txBody>
      </p:sp>
      <p:sp>
        <p:nvSpPr>
          <p:cNvPr id="4" name="3 Rectángulo"/>
          <p:cNvSpPr/>
          <p:nvPr/>
        </p:nvSpPr>
        <p:spPr>
          <a:xfrm>
            <a:off x="457200" y="1447800"/>
            <a:ext cx="82296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&lt;</a:t>
            </a:r>
            <a:r>
              <a:rPr lang="en-US" dirty="0" smtClean="0">
                <a:solidFill>
                  <a:srgbClr val="A50021"/>
                </a:solidFill>
              </a:rPr>
              <a:t>statement</a:t>
            </a:r>
            <a:r>
              <a:rPr lang="en-US" dirty="0" smtClean="0"/>
              <a:t>&gt; ::= &lt;</a:t>
            </a:r>
            <a:r>
              <a:rPr lang="en-US" dirty="0" err="1" smtClean="0">
                <a:solidFill>
                  <a:srgbClr val="CC3300"/>
                </a:solidFill>
              </a:rPr>
              <a:t>ident</a:t>
            </a:r>
            <a:r>
              <a:rPr lang="en-US" dirty="0" smtClean="0"/>
              <a:t>&gt; </a:t>
            </a:r>
            <a:r>
              <a:rPr lang="en-US" dirty="0" smtClean="0">
                <a:solidFill>
                  <a:srgbClr val="FF0066"/>
                </a:solidFill>
              </a:rPr>
              <a:t>:=</a:t>
            </a:r>
            <a:r>
              <a:rPr lang="en-US" dirty="0" smtClean="0"/>
              <a:t> &lt;</a:t>
            </a:r>
            <a:r>
              <a:rPr lang="en-US" dirty="0" smtClean="0">
                <a:solidFill>
                  <a:srgbClr val="000066"/>
                </a:solidFill>
              </a:rPr>
              <a:t>expression</a:t>
            </a:r>
            <a:r>
              <a:rPr lang="en-US" dirty="0" smtClean="0"/>
              <a:t>&gt; | </a:t>
            </a:r>
            <a:r>
              <a:rPr lang="en-US" dirty="0" smtClean="0">
                <a:solidFill>
                  <a:srgbClr val="FF0066"/>
                </a:solidFill>
              </a:rPr>
              <a:t>call</a:t>
            </a:r>
            <a:r>
              <a:rPr lang="en-US" dirty="0" smtClean="0"/>
              <a:t> &lt;</a:t>
            </a:r>
            <a:r>
              <a:rPr lang="en-US" dirty="0" err="1" smtClean="0">
                <a:solidFill>
                  <a:srgbClr val="CC3300"/>
                </a:solidFill>
              </a:rPr>
              <a:t>ident</a:t>
            </a:r>
            <a:r>
              <a:rPr lang="en-US" dirty="0" smtClean="0"/>
              <a:t>&gt;</a:t>
            </a:r>
          </a:p>
          <a:p>
            <a:r>
              <a:rPr lang="en-US" dirty="0" smtClean="0"/>
              <a:t>            | </a:t>
            </a:r>
            <a:r>
              <a:rPr lang="en-US" dirty="0" smtClean="0">
                <a:solidFill>
                  <a:srgbClr val="FF0066"/>
                </a:solidFill>
              </a:rPr>
              <a:t>begin</a:t>
            </a:r>
            <a:r>
              <a:rPr lang="en-US" dirty="0" smtClean="0"/>
              <a:t> &lt;</a:t>
            </a:r>
            <a:r>
              <a:rPr lang="en-US" dirty="0" smtClean="0">
                <a:solidFill>
                  <a:srgbClr val="003300"/>
                </a:solidFill>
              </a:rPr>
              <a:t>statement-list</a:t>
            </a:r>
            <a:r>
              <a:rPr lang="en-US" dirty="0" smtClean="0"/>
              <a:t>&gt; </a:t>
            </a:r>
            <a:r>
              <a:rPr lang="en-US" dirty="0" smtClean="0">
                <a:solidFill>
                  <a:srgbClr val="FF0066"/>
                </a:solidFill>
              </a:rPr>
              <a:t>end</a:t>
            </a:r>
            <a:r>
              <a:rPr lang="en-US" dirty="0" smtClean="0"/>
              <a:t> | </a:t>
            </a:r>
            <a:r>
              <a:rPr lang="en-US" dirty="0" smtClean="0">
                <a:solidFill>
                  <a:srgbClr val="FF0066"/>
                </a:solidFill>
              </a:rPr>
              <a:t>if</a:t>
            </a:r>
            <a:r>
              <a:rPr lang="en-US" dirty="0" smtClean="0"/>
              <a:t> &lt;</a:t>
            </a:r>
            <a:r>
              <a:rPr lang="en-US" dirty="0" smtClean="0">
                <a:solidFill>
                  <a:srgbClr val="D8D300"/>
                </a:solidFill>
              </a:rPr>
              <a:t>condition</a:t>
            </a:r>
            <a:r>
              <a:rPr lang="en-US" dirty="0" smtClean="0"/>
              <a:t>&gt; </a:t>
            </a:r>
            <a:r>
              <a:rPr lang="en-US" dirty="0" smtClean="0">
                <a:solidFill>
                  <a:srgbClr val="FF0066"/>
                </a:solidFill>
              </a:rPr>
              <a:t>then</a:t>
            </a:r>
            <a:r>
              <a:rPr lang="en-US" dirty="0" smtClean="0"/>
              <a:t> &lt;</a:t>
            </a:r>
            <a:r>
              <a:rPr lang="en-US" dirty="0" smtClean="0">
                <a:solidFill>
                  <a:srgbClr val="A50021"/>
                </a:solidFill>
              </a:rPr>
              <a:t>statement</a:t>
            </a:r>
            <a:r>
              <a:rPr lang="en-US" dirty="0" smtClean="0"/>
              <a:t>&gt;</a:t>
            </a:r>
          </a:p>
          <a:p>
            <a:r>
              <a:rPr lang="en-US" dirty="0" smtClean="0"/>
              <a:t>            | </a:t>
            </a:r>
            <a:r>
              <a:rPr lang="en-US" dirty="0" smtClean="0">
                <a:solidFill>
                  <a:srgbClr val="FF0066"/>
                </a:solidFill>
              </a:rPr>
              <a:t>while</a:t>
            </a:r>
            <a:r>
              <a:rPr lang="en-US" dirty="0" smtClean="0"/>
              <a:t> &lt;</a:t>
            </a:r>
            <a:r>
              <a:rPr lang="en-US" dirty="0" smtClean="0">
                <a:solidFill>
                  <a:srgbClr val="D8D300"/>
                </a:solidFill>
              </a:rPr>
              <a:t>condition</a:t>
            </a:r>
            <a:r>
              <a:rPr lang="en-US" dirty="0" smtClean="0"/>
              <a:t>&gt; </a:t>
            </a:r>
            <a:r>
              <a:rPr lang="en-US" dirty="0" smtClean="0">
                <a:solidFill>
                  <a:srgbClr val="FF0066"/>
                </a:solidFill>
              </a:rPr>
              <a:t>do</a:t>
            </a:r>
            <a:r>
              <a:rPr lang="en-US" dirty="0" smtClean="0"/>
              <a:t> &lt;</a:t>
            </a:r>
            <a:r>
              <a:rPr lang="en-US" dirty="0" smtClean="0">
                <a:solidFill>
                  <a:srgbClr val="A50021"/>
                </a:solidFill>
              </a:rPr>
              <a:t>statement</a:t>
            </a:r>
            <a:r>
              <a:rPr lang="en-US" dirty="0" smtClean="0"/>
              <a:t>&gt; | </a:t>
            </a:r>
            <a:r>
              <a:rPr lang="en-US" dirty="0" smtClean="0">
                <a:solidFill>
                  <a:srgbClr val="FF0066"/>
                </a:solidFill>
              </a:rPr>
              <a:t>e</a:t>
            </a:r>
          </a:p>
          <a:p>
            <a:r>
              <a:rPr lang="en-US" dirty="0" smtClean="0"/>
              <a:t>&lt;</a:t>
            </a:r>
            <a:r>
              <a:rPr lang="en-US" dirty="0" smtClean="0">
                <a:solidFill>
                  <a:srgbClr val="003300"/>
                </a:solidFill>
              </a:rPr>
              <a:t>statement-list</a:t>
            </a:r>
            <a:r>
              <a:rPr lang="en-US" dirty="0" smtClean="0"/>
              <a:t>&gt; ::= &lt;</a:t>
            </a:r>
            <a:r>
              <a:rPr lang="en-US" dirty="0" smtClean="0">
                <a:solidFill>
                  <a:srgbClr val="A50021"/>
                </a:solidFill>
              </a:rPr>
              <a:t>statement</a:t>
            </a:r>
            <a:r>
              <a:rPr lang="en-US" dirty="0" smtClean="0"/>
              <a:t>&gt; | &lt;</a:t>
            </a:r>
            <a:r>
              <a:rPr lang="en-US" dirty="0" smtClean="0">
                <a:solidFill>
                  <a:srgbClr val="003300"/>
                </a:solidFill>
              </a:rPr>
              <a:t>statement-list</a:t>
            </a:r>
            <a:r>
              <a:rPr lang="en-US" dirty="0" smtClean="0"/>
              <a:t>&gt; </a:t>
            </a:r>
            <a:r>
              <a:rPr lang="en-US" dirty="0" smtClean="0">
                <a:solidFill>
                  <a:srgbClr val="FF0066"/>
                </a:solidFill>
              </a:rPr>
              <a:t>;</a:t>
            </a:r>
            <a:r>
              <a:rPr lang="en-US" dirty="0" smtClean="0"/>
              <a:t> &lt;</a:t>
            </a:r>
            <a:r>
              <a:rPr lang="en-US" dirty="0" smtClean="0">
                <a:solidFill>
                  <a:srgbClr val="A50021"/>
                </a:solidFill>
              </a:rPr>
              <a:t>statement</a:t>
            </a:r>
            <a:r>
              <a:rPr lang="en-US" dirty="0" smtClean="0"/>
              <a:t>&gt;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Small Example</a:t>
            </a:r>
            <a:endParaRPr lang="en-US" dirty="0"/>
          </a:p>
        </p:txBody>
      </p:sp>
      <p:sp>
        <p:nvSpPr>
          <p:cNvPr id="4" name="Text Box 4"/>
          <p:cNvSpPr txBox="1">
            <a:spLocks noGrp="1" noChangeArrowheads="1"/>
          </p:cNvSpPr>
          <p:nvPr>
            <p:ph idx="1"/>
          </p:nvPr>
        </p:nvSpPr>
        <p:spPr bwMode="auto">
          <a:xfrm>
            <a:off x="457200" y="1752600"/>
            <a:ext cx="2133600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const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m = 8;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>
                <a:solidFill>
                  <a:schemeClr val="bg1"/>
                </a:solidFill>
              </a:rPr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a, b, c;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procedure </a:t>
            </a:r>
            <a:r>
              <a:rPr lang="en-US" sz="1600" dirty="0" smtClean="0">
                <a:solidFill>
                  <a:schemeClr val="bg1"/>
                </a:solidFill>
              </a:rPr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>
                <a:solidFill>
                  <a:schemeClr val="bg1"/>
                </a:solidFill>
              </a:rPr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x,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	</a:t>
            </a:r>
            <a:r>
              <a:rPr lang="en-US" sz="1600" dirty="0" smtClean="0">
                <a:solidFill>
                  <a:schemeClr val="bg1"/>
                </a:solidFill>
              </a:rPr>
              <a:t>x = a; y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	if </a:t>
            </a:r>
            <a:r>
              <a:rPr lang="en-US" sz="1600" dirty="0" smtClean="0">
                <a:solidFill>
                  <a:schemeClr val="bg1"/>
                </a:solidFill>
              </a:rPr>
              <a:t>b &gt; a </a:t>
            </a:r>
            <a:r>
              <a:rPr lang="en-US" sz="1600" b="1" dirty="0" smtClean="0">
                <a:solidFill>
                  <a:schemeClr val="bg1"/>
                </a:solidFill>
              </a:rPr>
              <a:t>then 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		</a:t>
            </a:r>
            <a:r>
              <a:rPr lang="en-US" sz="1600" dirty="0" smtClean="0">
                <a:solidFill>
                  <a:schemeClr val="bg1"/>
                </a:solidFill>
              </a:rPr>
              <a:t>x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>
                <a:solidFill>
                  <a:schemeClr val="bg1"/>
                </a:solidFill>
              </a:rPr>
              <a:t>		y = a;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	end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>
                <a:solidFill>
                  <a:schemeClr val="bg1"/>
                </a:solidFill>
              </a:rPr>
              <a:t>	c = x /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end;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/>
              <a:t>a = m;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b = 4;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call </a:t>
            </a:r>
            <a:r>
              <a:rPr lang="en-US" sz="1600" dirty="0" smtClean="0"/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end.</a:t>
            </a:r>
            <a:endParaRPr lang="en-US" sz="1600" dirty="0"/>
          </a:p>
          <a:p>
            <a:pPr>
              <a:spcBef>
                <a:spcPct val="50000"/>
              </a:spcBef>
            </a:pPr>
            <a:endParaRPr lang="en-US" sz="1600" dirty="0"/>
          </a:p>
        </p:txBody>
      </p:sp>
      <p:sp>
        <p:nvSpPr>
          <p:cNvPr id="7" name="6 CuadroTexto"/>
          <p:cNvSpPr txBox="1"/>
          <p:nvPr/>
        </p:nvSpPr>
        <p:spPr>
          <a:xfrm>
            <a:off x="7086600" y="1600200"/>
            <a:ext cx="19050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program()</a:t>
            </a:r>
          </a:p>
          <a:p>
            <a:r>
              <a:rPr lang="en-US" dirty="0" smtClean="0"/>
              <a:t>block(1)</a:t>
            </a:r>
            <a:endParaRPr lang="en-US" dirty="0"/>
          </a:p>
        </p:txBody>
      </p:sp>
      <p:sp>
        <p:nvSpPr>
          <p:cNvPr id="8" name="7 CuadroTexto"/>
          <p:cNvSpPr txBox="1"/>
          <p:nvPr/>
        </p:nvSpPr>
        <p:spPr>
          <a:xfrm>
            <a:off x="2895600" y="1600200"/>
            <a:ext cx="2286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TOKEN= begin</a:t>
            </a:r>
            <a:endParaRPr lang="en-US" dirty="0"/>
          </a:p>
        </p:txBody>
      </p:sp>
      <p:sp>
        <p:nvSpPr>
          <p:cNvPr id="9" name="2 Marcador de contenido"/>
          <p:cNvSpPr txBox="1">
            <a:spLocks/>
          </p:cNvSpPr>
          <p:nvPr/>
        </p:nvSpPr>
        <p:spPr bwMode="auto">
          <a:xfrm>
            <a:off x="3048000" y="3048001"/>
            <a:ext cx="44958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procedure BLOCK;</a:t>
            </a:r>
          </a:p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begin</a:t>
            </a:r>
          </a:p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	if TOKEN = “const” then CONST-DECL();</a:t>
            </a:r>
          </a:p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	if TOKEN = “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var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” then VAR-DECL();</a:t>
            </a:r>
          </a:p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	if TOKEN = “procedure” then  PROC-DECL();</a:t>
            </a:r>
          </a:p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	STATEMENT;</a:t>
            </a:r>
          </a:p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end;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ＭＳ Ｐゴシック" pitchFamily="34" charset="-128"/>
              <a:cs typeface="+mn-cs"/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7086600" y="12308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Recursion stack</a:t>
            </a:r>
            <a:endParaRPr lang="en-US" i="1" dirty="0"/>
          </a:p>
        </p:txBody>
      </p:sp>
      <p:cxnSp>
        <p:nvCxnSpPr>
          <p:cNvPr id="10" name="9 Conector recto de flecha"/>
          <p:cNvCxnSpPr/>
          <p:nvPr/>
        </p:nvCxnSpPr>
        <p:spPr>
          <a:xfrm>
            <a:off x="2895600" y="4648200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uadroTexto"/>
          <p:cNvSpPr txBox="1"/>
          <p:nvPr/>
        </p:nvSpPr>
        <p:spPr>
          <a:xfrm>
            <a:off x="5181600" y="1969532"/>
            <a:ext cx="19050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m=8; a; b; c; ratio; x; y;</a:t>
            </a:r>
            <a:endParaRPr lang="en-US" dirty="0"/>
          </a:p>
        </p:txBody>
      </p:sp>
      <p:sp>
        <p:nvSpPr>
          <p:cNvPr id="13" name="12 CuadroTexto"/>
          <p:cNvSpPr txBox="1"/>
          <p:nvPr/>
        </p:nvSpPr>
        <p:spPr>
          <a:xfrm>
            <a:off x="5181600" y="16002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Symbol Table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Small Example</a:t>
            </a:r>
            <a:endParaRPr lang="en-US" dirty="0"/>
          </a:p>
        </p:txBody>
      </p:sp>
      <p:sp>
        <p:nvSpPr>
          <p:cNvPr id="4" name="Text Box 4"/>
          <p:cNvSpPr txBox="1">
            <a:spLocks noGrp="1" noChangeArrowheads="1"/>
          </p:cNvSpPr>
          <p:nvPr>
            <p:ph idx="1"/>
          </p:nvPr>
        </p:nvSpPr>
        <p:spPr bwMode="auto">
          <a:xfrm>
            <a:off x="457200" y="1752600"/>
            <a:ext cx="2133600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const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m = 8;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>
                <a:solidFill>
                  <a:schemeClr val="bg1"/>
                </a:solidFill>
              </a:rPr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a, b, c;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procedure </a:t>
            </a:r>
            <a:r>
              <a:rPr lang="en-US" sz="1600" dirty="0" smtClean="0">
                <a:solidFill>
                  <a:schemeClr val="bg1"/>
                </a:solidFill>
              </a:rPr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>
                <a:solidFill>
                  <a:schemeClr val="bg1"/>
                </a:solidFill>
              </a:rPr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x,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	</a:t>
            </a:r>
            <a:r>
              <a:rPr lang="en-US" sz="1600" dirty="0" smtClean="0">
                <a:solidFill>
                  <a:schemeClr val="bg1"/>
                </a:solidFill>
              </a:rPr>
              <a:t>x = a; y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	if </a:t>
            </a:r>
            <a:r>
              <a:rPr lang="en-US" sz="1600" dirty="0" smtClean="0">
                <a:solidFill>
                  <a:schemeClr val="bg1"/>
                </a:solidFill>
              </a:rPr>
              <a:t>b &gt; a </a:t>
            </a:r>
            <a:r>
              <a:rPr lang="en-US" sz="1600" b="1" dirty="0" smtClean="0">
                <a:solidFill>
                  <a:schemeClr val="bg1"/>
                </a:solidFill>
              </a:rPr>
              <a:t>then 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		</a:t>
            </a:r>
            <a:r>
              <a:rPr lang="en-US" sz="1600" dirty="0" smtClean="0">
                <a:solidFill>
                  <a:schemeClr val="bg1"/>
                </a:solidFill>
              </a:rPr>
              <a:t>x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>
                <a:solidFill>
                  <a:schemeClr val="bg1"/>
                </a:solidFill>
              </a:rPr>
              <a:t>		y = a;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	end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>
                <a:solidFill>
                  <a:schemeClr val="bg1"/>
                </a:solidFill>
              </a:rPr>
              <a:t>	c = x /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end;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/>
              <a:t>a = m;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b = 4;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call </a:t>
            </a:r>
            <a:r>
              <a:rPr lang="en-US" sz="1600" dirty="0" smtClean="0"/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end.</a:t>
            </a:r>
            <a:endParaRPr lang="en-US" sz="1600" dirty="0"/>
          </a:p>
          <a:p>
            <a:pPr>
              <a:spcBef>
                <a:spcPct val="50000"/>
              </a:spcBef>
            </a:pPr>
            <a:endParaRPr lang="en-US" sz="1600" dirty="0"/>
          </a:p>
        </p:txBody>
      </p:sp>
      <p:sp>
        <p:nvSpPr>
          <p:cNvPr id="7" name="6 CuadroTexto"/>
          <p:cNvSpPr txBox="1"/>
          <p:nvPr/>
        </p:nvSpPr>
        <p:spPr>
          <a:xfrm>
            <a:off x="7086600" y="1600200"/>
            <a:ext cx="1905000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program()</a:t>
            </a:r>
          </a:p>
          <a:p>
            <a:r>
              <a:rPr lang="en-US" dirty="0" smtClean="0"/>
              <a:t>block(1)</a:t>
            </a:r>
          </a:p>
          <a:p>
            <a:r>
              <a:rPr lang="en-US" dirty="0" smtClean="0"/>
              <a:t>statement(1)</a:t>
            </a:r>
            <a:endParaRPr lang="en-US" dirty="0"/>
          </a:p>
        </p:txBody>
      </p:sp>
      <p:sp>
        <p:nvSpPr>
          <p:cNvPr id="8" name="7 CuadroTexto"/>
          <p:cNvSpPr txBox="1"/>
          <p:nvPr/>
        </p:nvSpPr>
        <p:spPr>
          <a:xfrm>
            <a:off x="2895600" y="1600200"/>
            <a:ext cx="2286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TOKEN= begin</a:t>
            </a:r>
            <a:endParaRPr lang="en-US" dirty="0"/>
          </a:p>
        </p:txBody>
      </p:sp>
      <p:sp>
        <p:nvSpPr>
          <p:cNvPr id="9" name="2 Marcador de contenido"/>
          <p:cNvSpPr txBox="1">
            <a:spLocks/>
          </p:cNvSpPr>
          <p:nvPr/>
        </p:nvSpPr>
        <p:spPr bwMode="auto">
          <a:xfrm>
            <a:off x="3048000" y="3048001"/>
            <a:ext cx="44958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None/>
            </a:pPr>
            <a:r>
              <a:rPr lang="en-US" sz="1600" dirty="0" smtClean="0">
                <a:latin typeface="+mn-lt"/>
              </a:rPr>
              <a:t>procedure STATEMENT;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…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else if TOKEN = "begin" then 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 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STATEMENT();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while TOKEN = ";" do 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	STATEMENT();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end;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if TOKEN &lt;&gt; "end" then ERROR 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end;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…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ＭＳ Ｐゴシック" pitchFamily="34" charset="-128"/>
              <a:cs typeface="+mn-cs"/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7086600" y="12308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Recursion stack</a:t>
            </a:r>
            <a:endParaRPr lang="en-US" i="1" dirty="0"/>
          </a:p>
        </p:txBody>
      </p:sp>
      <p:cxnSp>
        <p:nvCxnSpPr>
          <p:cNvPr id="10" name="9 Conector recto de flecha"/>
          <p:cNvCxnSpPr/>
          <p:nvPr/>
        </p:nvCxnSpPr>
        <p:spPr>
          <a:xfrm>
            <a:off x="3505200" y="3962400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uadroTexto"/>
          <p:cNvSpPr txBox="1"/>
          <p:nvPr/>
        </p:nvSpPr>
        <p:spPr>
          <a:xfrm>
            <a:off x="5181600" y="1969532"/>
            <a:ext cx="19050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m=8; a; b; c; ratio; x; y;</a:t>
            </a:r>
            <a:endParaRPr lang="en-US" dirty="0"/>
          </a:p>
        </p:txBody>
      </p:sp>
      <p:sp>
        <p:nvSpPr>
          <p:cNvPr id="13" name="12 CuadroTexto"/>
          <p:cNvSpPr txBox="1"/>
          <p:nvPr/>
        </p:nvSpPr>
        <p:spPr>
          <a:xfrm>
            <a:off x="5181600" y="16002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Symbol Table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Small Example</a:t>
            </a:r>
            <a:endParaRPr lang="en-US" dirty="0"/>
          </a:p>
        </p:txBody>
      </p:sp>
      <p:sp>
        <p:nvSpPr>
          <p:cNvPr id="4" name="Text Box 4"/>
          <p:cNvSpPr txBox="1">
            <a:spLocks noGrp="1" noChangeArrowheads="1"/>
          </p:cNvSpPr>
          <p:nvPr>
            <p:ph idx="1"/>
          </p:nvPr>
        </p:nvSpPr>
        <p:spPr bwMode="auto">
          <a:xfrm>
            <a:off x="457200" y="1752600"/>
            <a:ext cx="2133600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const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m = 8;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>
                <a:solidFill>
                  <a:schemeClr val="bg1"/>
                </a:solidFill>
              </a:rPr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a, b, c;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procedure </a:t>
            </a:r>
            <a:r>
              <a:rPr lang="en-US" sz="1600" dirty="0" smtClean="0">
                <a:solidFill>
                  <a:schemeClr val="bg1"/>
                </a:solidFill>
              </a:rPr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>
                <a:solidFill>
                  <a:schemeClr val="bg1"/>
                </a:solidFill>
              </a:rPr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x,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	</a:t>
            </a:r>
            <a:r>
              <a:rPr lang="en-US" sz="1600" dirty="0" smtClean="0">
                <a:solidFill>
                  <a:schemeClr val="bg1"/>
                </a:solidFill>
              </a:rPr>
              <a:t>x = a; y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	if </a:t>
            </a:r>
            <a:r>
              <a:rPr lang="en-US" sz="1600" dirty="0" smtClean="0">
                <a:solidFill>
                  <a:schemeClr val="bg1"/>
                </a:solidFill>
              </a:rPr>
              <a:t>b &gt; a </a:t>
            </a:r>
            <a:r>
              <a:rPr lang="en-US" sz="1600" b="1" dirty="0" smtClean="0">
                <a:solidFill>
                  <a:schemeClr val="bg1"/>
                </a:solidFill>
              </a:rPr>
              <a:t>then 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		</a:t>
            </a:r>
            <a:r>
              <a:rPr lang="en-US" sz="1600" dirty="0" smtClean="0">
                <a:solidFill>
                  <a:schemeClr val="bg1"/>
                </a:solidFill>
              </a:rPr>
              <a:t>x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>
                <a:solidFill>
                  <a:schemeClr val="bg1"/>
                </a:solidFill>
              </a:rPr>
              <a:t>		y = a;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	end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>
                <a:solidFill>
                  <a:schemeClr val="bg1"/>
                </a:solidFill>
              </a:rPr>
              <a:t>	c = x /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end;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>
                <a:solidFill>
                  <a:schemeClr val="bg1"/>
                </a:solidFill>
              </a:rPr>
              <a:t>a</a:t>
            </a:r>
            <a:r>
              <a:rPr lang="en-US" sz="1600" dirty="0" smtClean="0"/>
              <a:t> = m;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b = 4;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call </a:t>
            </a:r>
            <a:r>
              <a:rPr lang="en-US" sz="1600" dirty="0" smtClean="0"/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end.</a:t>
            </a:r>
            <a:endParaRPr lang="en-US" sz="1600" dirty="0"/>
          </a:p>
          <a:p>
            <a:pPr>
              <a:spcBef>
                <a:spcPct val="50000"/>
              </a:spcBef>
            </a:pPr>
            <a:endParaRPr lang="en-US" sz="1600" dirty="0"/>
          </a:p>
        </p:txBody>
      </p:sp>
      <p:sp>
        <p:nvSpPr>
          <p:cNvPr id="7" name="6 CuadroTexto"/>
          <p:cNvSpPr txBox="1"/>
          <p:nvPr/>
        </p:nvSpPr>
        <p:spPr>
          <a:xfrm>
            <a:off x="7086600" y="1600200"/>
            <a:ext cx="1905000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program()</a:t>
            </a:r>
          </a:p>
          <a:p>
            <a:r>
              <a:rPr lang="en-US" dirty="0" smtClean="0"/>
              <a:t>block(1)</a:t>
            </a:r>
          </a:p>
          <a:p>
            <a:r>
              <a:rPr lang="en-US" dirty="0" smtClean="0"/>
              <a:t>statement(1)</a:t>
            </a:r>
            <a:endParaRPr lang="en-US" dirty="0"/>
          </a:p>
        </p:txBody>
      </p:sp>
      <p:sp>
        <p:nvSpPr>
          <p:cNvPr id="8" name="7 CuadroTexto"/>
          <p:cNvSpPr txBox="1"/>
          <p:nvPr/>
        </p:nvSpPr>
        <p:spPr>
          <a:xfrm>
            <a:off x="2895600" y="1600200"/>
            <a:ext cx="2286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TOKEN= a</a:t>
            </a:r>
            <a:endParaRPr lang="en-US" dirty="0"/>
          </a:p>
        </p:txBody>
      </p:sp>
      <p:sp>
        <p:nvSpPr>
          <p:cNvPr id="9" name="2 Marcador de contenido"/>
          <p:cNvSpPr txBox="1">
            <a:spLocks/>
          </p:cNvSpPr>
          <p:nvPr/>
        </p:nvSpPr>
        <p:spPr bwMode="auto">
          <a:xfrm>
            <a:off x="3048000" y="3048001"/>
            <a:ext cx="44958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None/>
            </a:pPr>
            <a:r>
              <a:rPr lang="en-US" sz="1600" dirty="0" smtClean="0">
                <a:latin typeface="+mn-lt"/>
              </a:rPr>
              <a:t>procedure STATEMENT;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…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else if TOKEN = "begin" then 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 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STATEMENT();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while TOKEN = ";" do 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	STATEMENT();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end;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if TOKEN &lt;&gt; "end" then ERROR 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end;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…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ＭＳ Ｐゴシック" pitchFamily="34" charset="-128"/>
              <a:cs typeface="+mn-cs"/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7086600" y="12308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Recursion stack</a:t>
            </a:r>
            <a:endParaRPr lang="en-US" i="1" dirty="0"/>
          </a:p>
        </p:txBody>
      </p:sp>
      <p:cxnSp>
        <p:nvCxnSpPr>
          <p:cNvPr id="10" name="9 Conector recto de flecha"/>
          <p:cNvCxnSpPr/>
          <p:nvPr/>
        </p:nvCxnSpPr>
        <p:spPr>
          <a:xfrm>
            <a:off x="3505200" y="4191000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uadroTexto"/>
          <p:cNvSpPr txBox="1"/>
          <p:nvPr/>
        </p:nvSpPr>
        <p:spPr>
          <a:xfrm>
            <a:off x="5181600" y="1969532"/>
            <a:ext cx="19050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m=8; a; b; c; ratio; x; y;</a:t>
            </a:r>
            <a:endParaRPr lang="en-US" dirty="0"/>
          </a:p>
        </p:txBody>
      </p:sp>
      <p:sp>
        <p:nvSpPr>
          <p:cNvPr id="13" name="12 CuadroTexto"/>
          <p:cNvSpPr txBox="1"/>
          <p:nvPr/>
        </p:nvSpPr>
        <p:spPr>
          <a:xfrm>
            <a:off x="5181600" y="16002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Symbol Table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Small Example</a:t>
            </a:r>
            <a:endParaRPr lang="en-US" dirty="0"/>
          </a:p>
        </p:txBody>
      </p:sp>
      <p:sp>
        <p:nvSpPr>
          <p:cNvPr id="4" name="Text Box 4"/>
          <p:cNvSpPr txBox="1">
            <a:spLocks noGrp="1" noChangeArrowheads="1"/>
          </p:cNvSpPr>
          <p:nvPr>
            <p:ph idx="1"/>
          </p:nvPr>
        </p:nvSpPr>
        <p:spPr bwMode="auto">
          <a:xfrm>
            <a:off x="457200" y="1752600"/>
            <a:ext cx="2133600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const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m = 8;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>
                <a:solidFill>
                  <a:schemeClr val="bg1"/>
                </a:solidFill>
              </a:rPr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a, b, c;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procedure </a:t>
            </a:r>
            <a:r>
              <a:rPr lang="en-US" sz="1600" dirty="0" smtClean="0">
                <a:solidFill>
                  <a:schemeClr val="bg1"/>
                </a:solidFill>
              </a:rPr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>
                <a:solidFill>
                  <a:schemeClr val="bg1"/>
                </a:solidFill>
              </a:rPr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x,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	</a:t>
            </a:r>
            <a:r>
              <a:rPr lang="en-US" sz="1600" dirty="0" smtClean="0">
                <a:solidFill>
                  <a:schemeClr val="bg1"/>
                </a:solidFill>
              </a:rPr>
              <a:t>x = a; y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	if </a:t>
            </a:r>
            <a:r>
              <a:rPr lang="en-US" sz="1600" dirty="0" smtClean="0">
                <a:solidFill>
                  <a:schemeClr val="bg1"/>
                </a:solidFill>
              </a:rPr>
              <a:t>b &gt; a </a:t>
            </a:r>
            <a:r>
              <a:rPr lang="en-US" sz="1600" b="1" dirty="0" smtClean="0">
                <a:solidFill>
                  <a:schemeClr val="bg1"/>
                </a:solidFill>
              </a:rPr>
              <a:t>then 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		</a:t>
            </a:r>
            <a:r>
              <a:rPr lang="en-US" sz="1600" dirty="0" smtClean="0">
                <a:solidFill>
                  <a:schemeClr val="bg1"/>
                </a:solidFill>
              </a:rPr>
              <a:t>x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>
                <a:solidFill>
                  <a:schemeClr val="bg1"/>
                </a:solidFill>
              </a:rPr>
              <a:t>		y = a;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	end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>
                <a:solidFill>
                  <a:schemeClr val="bg1"/>
                </a:solidFill>
              </a:rPr>
              <a:t>	c = x /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end;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>
                <a:solidFill>
                  <a:schemeClr val="bg1"/>
                </a:solidFill>
              </a:rPr>
              <a:t>a</a:t>
            </a:r>
            <a:r>
              <a:rPr lang="en-US" sz="1600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= m;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b = 4;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call </a:t>
            </a:r>
            <a:r>
              <a:rPr lang="en-US" sz="1600" dirty="0" smtClean="0"/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end.</a:t>
            </a:r>
            <a:endParaRPr lang="en-US" sz="1600" dirty="0"/>
          </a:p>
          <a:p>
            <a:pPr>
              <a:spcBef>
                <a:spcPct val="50000"/>
              </a:spcBef>
            </a:pPr>
            <a:endParaRPr lang="en-US" sz="1600" dirty="0"/>
          </a:p>
        </p:txBody>
      </p:sp>
      <p:sp>
        <p:nvSpPr>
          <p:cNvPr id="7" name="6 CuadroTexto"/>
          <p:cNvSpPr txBox="1"/>
          <p:nvPr/>
        </p:nvSpPr>
        <p:spPr>
          <a:xfrm>
            <a:off x="7086600" y="1600200"/>
            <a:ext cx="1905000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program()</a:t>
            </a:r>
          </a:p>
          <a:p>
            <a:r>
              <a:rPr lang="en-US" dirty="0" smtClean="0"/>
              <a:t>block(1)</a:t>
            </a:r>
          </a:p>
          <a:p>
            <a:r>
              <a:rPr lang="en-US" dirty="0" smtClean="0"/>
              <a:t>statement(1)</a:t>
            </a:r>
            <a:endParaRPr lang="en-US" dirty="0"/>
          </a:p>
        </p:txBody>
      </p:sp>
      <p:sp>
        <p:nvSpPr>
          <p:cNvPr id="8" name="7 CuadroTexto"/>
          <p:cNvSpPr txBox="1"/>
          <p:nvPr/>
        </p:nvSpPr>
        <p:spPr>
          <a:xfrm>
            <a:off x="2895600" y="1600200"/>
            <a:ext cx="2286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TOKEN= ;</a:t>
            </a:r>
            <a:endParaRPr lang="en-US" dirty="0"/>
          </a:p>
        </p:txBody>
      </p:sp>
      <p:sp>
        <p:nvSpPr>
          <p:cNvPr id="9" name="2 Marcador de contenido"/>
          <p:cNvSpPr txBox="1">
            <a:spLocks/>
          </p:cNvSpPr>
          <p:nvPr/>
        </p:nvSpPr>
        <p:spPr bwMode="auto">
          <a:xfrm>
            <a:off x="3048000" y="3048001"/>
            <a:ext cx="44958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None/>
            </a:pPr>
            <a:r>
              <a:rPr lang="en-US" sz="1600" dirty="0" smtClean="0">
                <a:latin typeface="+mn-lt"/>
              </a:rPr>
              <a:t>procedure STATEMENT;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…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else if TOKEN = "begin" then 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 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STATEMENT();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while TOKEN = ";" do 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	STATEMENT();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end;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if TOKEN &lt;&gt; "end" then ERROR 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end;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…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ＭＳ Ｐゴシック" pitchFamily="34" charset="-128"/>
              <a:cs typeface="+mn-cs"/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7086600" y="12308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Recursion stack</a:t>
            </a:r>
            <a:endParaRPr lang="en-US" i="1" dirty="0"/>
          </a:p>
        </p:txBody>
      </p:sp>
      <p:cxnSp>
        <p:nvCxnSpPr>
          <p:cNvPr id="10" name="9 Conector recto de flecha"/>
          <p:cNvCxnSpPr/>
          <p:nvPr/>
        </p:nvCxnSpPr>
        <p:spPr>
          <a:xfrm>
            <a:off x="3505200" y="4419600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uadroTexto"/>
          <p:cNvSpPr txBox="1"/>
          <p:nvPr/>
        </p:nvSpPr>
        <p:spPr>
          <a:xfrm>
            <a:off x="5181600" y="1969532"/>
            <a:ext cx="19050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m=8; a; b; c; ratio; x; y;</a:t>
            </a:r>
            <a:endParaRPr lang="en-US" dirty="0"/>
          </a:p>
        </p:txBody>
      </p:sp>
      <p:sp>
        <p:nvSpPr>
          <p:cNvPr id="13" name="12 CuadroTexto"/>
          <p:cNvSpPr txBox="1"/>
          <p:nvPr/>
        </p:nvSpPr>
        <p:spPr>
          <a:xfrm>
            <a:off x="5181600" y="16002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Symbol Table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Small Example</a:t>
            </a:r>
            <a:endParaRPr lang="en-US" dirty="0"/>
          </a:p>
        </p:txBody>
      </p:sp>
      <p:sp>
        <p:nvSpPr>
          <p:cNvPr id="4" name="Text Box 4"/>
          <p:cNvSpPr txBox="1">
            <a:spLocks noGrp="1" noChangeArrowheads="1"/>
          </p:cNvSpPr>
          <p:nvPr>
            <p:ph idx="1"/>
          </p:nvPr>
        </p:nvSpPr>
        <p:spPr bwMode="auto">
          <a:xfrm>
            <a:off x="457200" y="1752600"/>
            <a:ext cx="2133600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const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m = 8;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>
                <a:solidFill>
                  <a:schemeClr val="bg1"/>
                </a:solidFill>
              </a:rPr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a, b, c;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procedure </a:t>
            </a:r>
            <a:r>
              <a:rPr lang="en-US" sz="1600" dirty="0" smtClean="0">
                <a:solidFill>
                  <a:schemeClr val="bg1"/>
                </a:solidFill>
              </a:rPr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>
                <a:solidFill>
                  <a:schemeClr val="bg1"/>
                </a:solidFill>
              </a:rPr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x,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	</a:t>
            </a:r>
            <a:r>
              <a:rPr lang="en-US" sz="1600" dirty="0" smtClean="0">
                <a:solidFill>
                  <a:schemeClr val="bg1"/>
                </a:solidFill>
              </a:rPr>
              <a:t>x = a; y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	if </a:t>
            </a:r>
            <a:r>
              <a:rPr lang="en-US" sz="1600" dirty="0" smtClean="0">
                <a:solidFill>
                  <a:schemeClr val="bg1"/>
                </a:solidFill>
              </a:rPr>
              <a:t>b &gt; a </a:t>
            </a:r>
            <a:r>
              <a:rPr lang="en-US" sz="1600" b="1" dirty="0" smtClean="0">
                <a:solidFill>
                  <a:schemeClr val="bg1"/>
                </a:solidFill>
              </a:rPr>
              <a:t>then 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		</a:t>
            </a:r>
            <a:r>
              <a:rPr lang="en-US" sz="1600" dirty="0" smtClean="0">
                <a:solidFill>
                  <a:schemeClr val="bg1"/>
                </a:solidFill>
              </a:rPr>
              <a:t>x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>
                <a:solidFill>
                  <a:schemeClr val="bg1"/>
                </a:solidFill>
              </a:rPr>
              <a:t>		y = a;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	end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>
                <a:solidFill>
                  <a:schemeClr val="bg1"/>
                </a:solidFill>
              </a:rPr>
              <a:t>	c = x /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end;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>
                <a:solidFill>
                  <a:schemeClr val="bg1"/>
                </a:solidFill>
              </a:rPr>
              <a:t>a</a:t>
            </a:r>
            <a:r>
              <a:rPr lang="en-US" sz="1600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= m;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b = 4;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call </a:t>
            </a:r>
            <a:r>
              <a:rPr lang="en-US" sz="1600" dirty="0" smtClean="0"/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end.</a:t>
            </a:r>
            <a:endParaRPr lang="en-US" sz="1600" dirty="0"/>
          </a:p>
          <a:p>
            <a:pPr>
              <a:spcBef>
                <a:spcPct val="50000"/>
              </a:spcBef>
            </a:pPr>
            <a:endParaRPr lang="en-US" sz="1600" dirty="0"/>
          </a:p>
        </p:txBody>
      </p:sp>
      <p:sp>
        <p:nvSpPr>
          <p:cNvPr id="7" name="6 CuadroTexto"/>
          <p:cNvSpPr txBox="1"/>
          <p:nvPr/>
        </p:nvSpPr>
        <p:spPr>
          <a:xfrm>
            <a:off x="7086600" y="1600200"/>
            <a:ext cx="1905000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program()</a:t>
            </a:r>
          </a:p>
          <a:p>
            <a:r>
              <a:rPr lang="en-US" dirty="0" smtClean="0"/>
              <a:t>block(1)</a:t>
            </a:r>
          </a:p>
          <a:p>
            <a:r>
              <a:rPr lang="en-US" dirty="0" smtClean="0"/>
              <a:t>statement(1)</a:t>
            </a:r>
            <a:endParaRPr lang="en-US" dirty="0"/>
          </a:p>
        </p:txBody>
      </p:sp>
      <p:sp>
        <p:nvSpPr>
          <p:cNvPr id="8" name="7 CuadroTexto"/>
          <p:cNvSpPr txBox="1"/>
          <p:nvPr/>
        </p:nvSpPr>
        <p:spPr>
          <a:xfrm>
            <a:off x="2895600" y="1600200"/>
            <a:ext cx="2286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TOKEN= ;</a:t>
            </a:r>
            <a:endParaRPr lang="en-US" dirty="0"/>
          </a:p>
        </p:txBody>
      </p:sp>
      <p:sp>
        <p:nvSpPr>
          <p:cNvPr id="9" name="2 Marcador de contenido"/>
          <p:cNvSpPr txBox="1">
            <a:spLocks/>
          </p:cNvSpPr>
          <p:nvPr/>
        </p:nvSpPr>
        <p:spPr bwMode="auto">
          <a:xfrm>
            <a:off x="3048000" y="3048001"/>
            <a:ext cx="44958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None/>
            </a:pPr>
            <a:r>
              <a:rPr lang="en-US" sz="1600" dirty="0" smtClean="0">
                <a:latin typeface="+mn-lt"/>
              </a:rPr>
              <a:t>procedure STATEMENT;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…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else if TOKEN = "begin" then 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 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STATEMENT();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while TOKEN = ";" do 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	STATEMENT();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end;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if TOKEN &lt;&gt; "end" then ERROR 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end;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…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ＭＳ Ｐゴシック" pitchFamily="34" charset="-128"/>
              <a:cs typeface="+mn-cs"/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7086600" y="12308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Recursion stack</a:t>
            </a:r>
            <a:endParaRPr lang="en-US" i="1" dirty="0"/>
          </a:p>
        </p:txBody>
      </p:sp>
      <p:cxnSp>
        <p:nvCxnSpPr>
          <p:cNvPr id="10" name="9 Conector recto de flecha"/>
          <p:cNvCxnSpPr/>
          <p:nvPr/>
        </p:nvCxnSpPr>
        <p:spPr>
          <a:xfrm>
            <a:off x="3962400" y="4648200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uadroTexto"/>
          <p:cNvSpPr txBox="1"/>
          <p:nvPr/>
        </p:nvSpPr>
        <p:spPr>
          <a:xfrm>
            <a:off x="5181600" y="1969532"/>
            <a:ext cx="19050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m=8; a; b; c; ratio; x; y;</a:t>
            </a:r>
            <a:endParaRPr lang="en-US" dirty="0"/>
          </a:p>
        </p:txBody>
      </p:sp>
      <p:sp>
        <p:nvSpPr>
          <p:cNvPr id="13" name="12 CuadroTexto"/>
          <p:cNvSpPr txBox="1"/>
          <p:nvPr/>
        </p:nvSpPr>
        <p:spPr>
          <a:xfrm>
            <a:off x="5181600" y="16002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Symbol Table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Small Example</a:t>
            </a:r>
            <a:endParaRPr lang="en-US" dirty="0"/>
          </a:p>
        </p:txBody>
      </p:sp>
      <p:sp>
        <p:nvSpPr>
          <p:cNvPr id="4" name="Text Box 4"/>
          <p:cNvSpPr txBox="1">
            <a:spLocks noGrp="1" noChangeArrowheads="1"/>
          </p:cNvSpPr>
          <p:nvPr>
            <p:ph idx="1"/>
          </p:nvPr>
        </p:nvSpPr>
        <p:spPr bwMode="auto">
          <a:xfrm>
            <a:off x="457200" y="1752600"/>
            <a:ext cx="2133600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const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m = 8;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>
                <a:solidFill>
                  <a:schemeClr val="bg1"/>
                </a:solidFill>
              </a:rPr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a, b, c;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procedure </a:t>
            </a:r>
            <a:r>
              <a:rPr lang="en-US" sz="1600" dirty="0" smtClean="0">
                <a:solidFill>
                  <a:schemeClr val="bg1"/>
                </a:solidFill>
              </a:rPr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>
                <a:solidFill>
                  <a:schemeClr val="bg1"/>
                </a:solidFill>
              </a:rPr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x,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	</a:t>
            </a:r>
            <a:r>
              <a:rPr lang="en-US" sz="1600" dirty="0" smtClean="0">
                <a:solidFill>
                  <a:schemeClr val="bg1"/>
                </a:solidFill>
              </a:rPr>
              <a:t>x = a; y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	if </a:t>
            </a:r>
            <a:r>
              <a:rPr lang="en-US" sz="1600" dirty="0" smtClean="0">
                <a:solidFill>
                  <a:schemeClr val="bg1"/>
                </a:solidFill>
              </a:rPr>
              <a:t>b &gt; a </a:t>
            </a:r>
            <a:r>
              <a:rPr lang="en-US" sz="1600" b="1" dirty="0" smtClean="0">
                <a:solidFill>
                  <a:schemeClr val="bg1"/>
                </a:solidFill>
              </a:rPr>
              <a:t>then 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		</a:t>
            </a:r>
            <a:r>
              <a:rPr lang="en-US" sz="1600" dirty="0" smtClean="0">
                <a:solidFill>
                  <a:schemeClr val="bg1"/>
                </a:solidFill>
              </a:rPr>
              <a:t>x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>
                <a:solidFill>
                  <a:schemeClr val="bg1"/>
                </a:solidFill>
              </a:rPr>
              <a:t>		y = a;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	end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>
                <a:solidFill>
                  <a:schemeClr val="bg1"/>
                </a:solidFill>
              </a:rPr>
              <a:t>	c = x /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end;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>
                <a:solidFill>
                  <a:schemeClr val="bg1"/>
                </a:solidFill>
              </a:rPr>
              <a:t>a</a:t>
            </a:r>
            <a:r>
              <a:rPr lang="en-US" sz="1600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= m;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</a:t>
            </a:r>
            <a:r>
              <a:rPr lang="en-US" sz="1600" dirty="0" smtClean="0">
                <a:solidFill>
                  <a:schemeClr val="bg1"/>
                </a:solidFill>
              </a:rPr>
              <a:t>b</a:t>
            </a:r>
            <a:r>
              <a:rPr lang="en-US" sz="1600" dirty="0" smtClean="0"/>
              <a:t> = 4;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call </a:t>
            </a:r>
            <a:r>
              <a:rPr lang="en-US" sz="1600" dirty="0" smtClean="0"/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end.</a:t>
            </a:r>
            <a:endParaRPr lang="en-US" sz="1600" dirty="0"/>
          </a:p>
          <a:p>
            <a:pPr>
              <a:spcBef>
                <a:spcPct val="50000"/>
              </a:spcBef>
            </a:pPr>
            <a:endParaRPr lang="en-US" sz="1600" dirty="0"/>
          </a:p>
        </p:txBody>
      </p:sp>
      <p:sp>
        <p:nvSpPr>
          <p:cNvPr id="7" name="6 CuadroTexto"/>
          <p:cNvSpPr txBox="1"/>
          <p:nvPr/>
        </p:nvSpPr>
        <p:spPr>
          <a:xfrm>
            <a:off x="7086600" y="1600200"/>
            <a:ext cx="1905000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program()</a:t>
            </a:r>
          </a:p>
          <a:p>
            <a:r>
              <a:rPr lang="en-US" dirty="0" smtClean="0"/>
              <a:t>block(1)</a:t>
            </a:r>
          </a:p>
          <a:p>
            <a:r>
              <a:rPr lang="en-US" dirty="0" smtClean="0"/>
              <a:t>statement(1)</a:t>
            </a:r>
            <a:endParaRPr lang="en-US" dirty="0"/>
          </a:p>
        </p:txBody>
      </p:sp>
      <p:sp>
        <p:nvSpPr>
          <p:cNvPr id="8" name="7 CuadroTexto"/>
          <p:cNvSpPr txBox="1"/>
          <p:nvPr/>
        </p:nvSpPr>
        <p:spPr>
          <a:xfrm>
            <a:off x="2895600" y="1600200"/>
            <a:ext cx="2286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TOKEN= b</a:t>
            </a:r>
            <a:endParaRPr lang="en-US" dirty="0"/>
          </a:p>
        </p:txBody>
      </p:sp>
      <p:sp>
        <p:nvSpPr>
          <p:cNvPr id="9" name="2 Marcador de contenido"/>
          <p:cNvSpPr txBox="1">
            <a:spLocks/>
          </p:cNvSpPr>
          <p:nvPr/>
        </p:nvSpPr>
        <p:spPr bwMode="auto">
          <a:xfrm>
            <a:off x="3048000" y="3048001"/>
            <a:ext cx="44958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None/>
            </a:pPr>
            <a:r>
              <a:rPr lang="en-US" sz="1600" dirty="0" smtClean="0">
                <a:latin typeface="+mn-lt"/>
              </a:rPr>
              <a:t>procedure STATEMENT;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…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else if TOKEN = "begin" then 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 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STATEMENT();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while TOKEN = ";" do 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	STATEMENT();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end;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if TOKEN &lt;&gt; "end" then ERROR 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end;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…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ＭＳ Ｐゴシック" pitchFamily="34" charset="-128"/>
              <a:cs typeface="+mn-cs"/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7086600" y="12308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Recursion stack</a:t>
            </a:r>
            <a:endParaRPr lang="en-US" i="1" dirty="0"/>
          </a:p>
        </p:txBody>
      </p:sp>
      <p:cxnSp>
        <p:nvCxnSpPr>
          <p:cNvPr id="10" name="9 Conector recto de flecha"/>
          <p:cNvCxnSpPr/>
          <p:nvPr/>
        </p:nvCxnSpPr>
        <p:spPr>
          <a:xfrm>
            <a:off x="3962400" y="4953000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uadroTexto"/>
          <p:cNvSpPr txBox="1"/>
          <p:nvPr/>
        </p:nvSpPr>
        <p:spPr>
          <a:xfrm>
            <a:off x="5181600" y="1969532"/>
            <a:ext cx="19050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m=8; a; b; c; ratio; x; y;</a:t>
            </a:r>
            <a:endParaRPr lang="en-US" dirty="0"/>
          </a:p>
        </p:txBody>
      </p:sp>
      <p:sp>
        <p:nvSpPr>
          <p:cNvPr id="13" name="12 CuadroTexto"/>
          <p:cNvSpPr txBox="1"/>
          <p:nvPr/>
        </p:nvSpPr>
        <p:spPr>
          <a:xfrm>
            <a:off x="5181600" y="16002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Symbol Table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Small Example</a:t>
            </a:r>
            <a:endParaRPr lang="en-US" dirty="0"/>
          </a:p>
        </p:txBody>
      </p:sp>
      <p:sp>
        <p:nvSpPr>
          <p:cNvPr id="4" name="Text Box 4"/>
          <p:cNvSpPr txBox="1">
            <a:spLocks noGrp="1" noChangeArrowheads="1"/>
          </p:cNvSpPr>
          <p:nvPr>
            <p:ph idx="1"/>
          </p:nvPr>
        </p:nvSpPr>
        <p:spPr bwMode="auto">
          <a:xfrm>
            <a:off x="457200" y="1752600"/>
            <a:ext cx="2133600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const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m = 8;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>
                <a:solidFill>
                  <a:schemeClr val="bg1"/>
                </a:solidFill>
              </a:rPr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a, b, c;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procedure </a:t>
            </a:r>
            <a:r>
              <a:rPr lang="en-US" sz="1600" dirty="0" smtClean="0">
                <a:solidFill>
                  <a:schemeClr val="bg1"/>
                </a:solidFill>
              </a:rPr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>
                <a:solidFill>
                  <a:schemeClr val="bg1"/>
                </a:solidFill>
              </a:rPr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x,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	</a:t>
            </a:r>
            <a:r>
              <a:rPr lang="en-US" sz="1600" dirty="0" smtClean="0">
                <a:solidFill>
                  <a:schemeClr val="bg1"/>
                </a:solidFill>
              </a:rPr>
              <a:t>x = a; y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	if </a:t>
            </a:r>
            <a:r>
              <a:rPr lang="en-US" sz="1600" dirty="0" smtClean="0">
                <a:solidFill>
                  <a:schemeClr val="bg1"/>
                </a:solidFill>
              </a:rPr>
              <a:t>b &gt; a </a:t>
            </a:r>
            <a:r>
              <a:rPr lang="en-US" sz="1600" b="1" dirty="0" smtClean="0">
                <a:solidFill>
                  <a:schemeClr val="bg1"/>
                </a:solidFill>
              </a:rPr>
              <a:t>then 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		</a:t>
            </a:r>
            <a:r>
              <a:rPr lang="en-US" sz="1600" dirty="0" smtClean="0">
                <a:solidFill>
                  <a:schemeClr val="bg1"/>
                </a:solidFill>
              </a:rPr>
              <a:t>x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>
                <a:solidFill>
                  <a:schemeClr val="bg1"/>
                </a:solidFill>
              </a:rPr>
              <a:t>		y = a;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	end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>
                <a:solidFill>
                  <a:schemeClr val="bg1"/>
                </a:solidFill>
              </a:rPr>
              <a:t>	c = x /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end;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>
                <a:solidFill>
                  <a:schemeClr val="bg1"/>
                </a:solidFill>
              </a:rPr>
              <a:t>a</a:t>
            </a:r>
            <a:r>
              <a:rPr lang="en-US" sz="1600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= m;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</a:t>
            </a:r>
            <a:r>
              <a:rPr lang="en-US" sz="1600" dirty="0" smtClean="0">
                <a:solidFill>
                  <a:schemeClr val="bg1"/>
                </a:solidFill>
              </a:rPr>
              <a:t>b</a:t>
            </a:r>
            <a:r>
              <a:rPr lang="en-US" sz="1600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= 4;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call </a:t>
            </a:r>
            <a:r>
              <a:rPr lang="en-US" sz="1600" dirty="0" smtClean="0"/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end.</a:t>
            </a:r>
            <a:endParaRPr lang="en-US" sz="1600" dirty="0"/>
          </a:p>
          <a:p>
            <a:pPr>
              <a:spcBef>
                <a:spcPct val="50000"/>
              </a:spcBef>
            </a:pPr>
            <a:endParaRPr lang="en-US" sz="1600" dirty="0"/>
          </a:p>
        </p:txBody>
      </p:sp>
      <p:sp>
        <p:nvSpPr>
          <p:cNvPr id="7" name="6 CuadroTexto"/>
          <p:cNvSpPr txBox="1"/>
          <p:nvPr/>
        </p:nvSpPr>
        <p:spPr>
          <a:xfrm>
            <a:off x="7086600" y="1600200"/>
            <a:ext cx="1905000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program()</a:t>
            </a:r>
          </a:p>
          <a:p>
            <a:r>
              <a:rPr lang="en-US" dirty="0" smtClean="0"/>
              <a:t>block(1)</a:t>
            </a:r>
          </a:p>
          <a:p>
            <a:r>
              <a:rPr lang="en-US" dirty="0" smtClean="0"/>
              <a:t>statement(1)</a:t>
            </a:r>
            <a:endParaRPr lang="en-US" dirty="0"/>
          </a:p>
        </p:txBody>
      </p:sp>
      <p:sp>
        <p:nvSpPr>
          <p:cNvPr id="8" name="7 CuadroTexto"/>
          <p:cNvSpPr txBox="1"/>
          <p:nvPr/>
        </p:nvSpPr>
        <p:spPr>
          <a:xfrm>
            <a:off x="2895600" y="1600200"/>
            <a:ext cx="2286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TOKEN= ;</a:t>
            </a:r>
            <a:endParaRPr lang="en-US" dirty="0"/>
          </a:p>
        </p:txBody>
      </p:sp>
      <p:sp>
        <p:nvSpPr>
          <p:cNvPr id="9" name="2 Marcador de contenido"/>
          <p:cNvSpPr txBox="1">
            <a:spLocks/>
          </p:cNvSpPr>
          <p:nvPr/>
        </p:nvSpPr>
        <p:spPr bwMode="auto">
          <a:xfrm>
            <a:off x="3048000" y="3048001"/>
            <a:ext cx="44958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None/>
            </a:pPr>
            <a:r>
              <a:rPr lang="en-US" sz="1600" dirty="0" smtClean="0">
                <a:latin typeface="+mn-lt"/>
              </a:rPr>
              <a:t>procedure STATEMENT;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…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else if TOKEN = "begin" then 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 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STATEMENT();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while TOKEN = ";" do 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	STATEMENT();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end;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if TOKEN &lt;&gt; "end" then ERROR 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end;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…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ＭＳ Ｐゴシック" pitchFamily="34" charset="-128"/>
              <a:cs typeface="+mn-cs"/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7086600" y="12308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Recursion stack</a:t>
            </a:r>
            <a:endParaRPr lang="en-US" i="1" dirty="0"/>
          </a:p>
        </p:txBody>
      </p:sp>
      <p:cxnSp>
        <p:nvCxnSpPr>
          <p:cNvPr id="10" name="9 Conector recto de flecha"/>
          <p:cNvCxnSpPr/>
          <p:nvPr/>
        </p:nvCxnSpPr>
        <p:spPr>
          <a:xfrm>
            <a:off x="4038600" y="4724400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uadroTexto"/>
          <p:cNvSpPr txBox="1"/>
          <p:nvPr/>
        </p:nvSpPr>
        <p:spPr>
          <a:xfrm>
            <a:off x="5181600" y="1969532"/>
            <a:ext cx="19050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m=8; a; b; c; ratio; x; y;</a:t>
            </a:r>
            <a:endParaRPr lang="en-US" dirty="0"/>
          </a:p>
        </p:txBody>
      </p:sp>
      <p:sp>
        <p:nvSpPr>
          <p:cNvPr id="13" name="12 CuadroTexto"/>
          <p:cNvSpPr txBox="1"/>
          <p:nvPr/>
        </p:nvSpPr>
        <p:spPr>
          <a:xfrm>
            <a:off x="5181600" y="16002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Symbol Table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Small Example</a:t>
            </a:r>
            <a:endParaRPr lang="en-US" dirty="0"/>
          </a:p>
        </p:txBody>
      </p:sp>
      <p:sp>
        <p:nvSpPr>
          <p:cNvPr id="4" name="Text Box 4"/>
          <p:cNvSpPr txBox="1">
            <a:spLocks noGrp="1" noChangeArrowheads="1"/>
          </p:cNvSpPr>
          <p:nvPr>
            <p:ph idx="1"/>
          </p:nvPr>
        </p:nvSpPr>
        <p:spPr bwMode="auto">
          <a:xfrm>
            <a:off x="457200" y="1752600"/>
            <a:ext cx="2133600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const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m = 8;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>
                <a:solidFill>
                  <a:schemeClr val="bg1"/>
                </a:solidFill>
              </a:rPr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a, b, c;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procedure </a:t>
            </a:r>
            <a:r>
              <a:rPr lang="en-US" sz="1600" dirty="0" smtClean="0">
                <a:solidFill>
                  <a:schemeClr val="bg1"/>
                </a:solidFill>
              </a:rPr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>
                <a:solidFill>
                  <a:schemeClr val="bg1"/>
                </a:solidFill>
              </a:rPr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x,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	</a:t>
            </a:r>
            <a:r>
              <a:rPr lang="en-US" sz="1600" dirty="0" smtClean="0">
                <a:solidFill>
                  <a:schemeClr val="bg1"/>
                </a:solidFill>
              </a:rPr>
              <a:t>x = a; y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	if </a:t>
            </a:r>
            <a:r>
              <a:rPr lang="en-US" sz="1600" dirty="0" smtClean="0">
                <a:solidFill>
                  <a:schemeClr val="bg1"/>
                </a:solidFill>
              </a:rPr>
              <a:t>b &gt; a </a:t>
            </a:r>
            <a:r>
              <a:rPr lang="en-US" sz="1600" b="1" dirty="0" smtClean="0">
                <a:solidFill>
                  <a:schemeClr val="bg1"/>
                </a:solidFill>
              </a:rPr>
              <a:t>then 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		</a:t>
            </a:r>
            <a:r>
              <a:rPr lang="en-US" sz="1600" dirty="0" smtClean="0">
                <a:solidFill>
                  <a:schemeClr val="bg1"/>
                </a:solidFill>
              </a:rPr>
              <a:t>x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>
                <a:solidFill>
                  <a:schemeClr val="bg1"/>
                </a:solidFill>
              </a:rPr>
              <a:t>		y = a;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	end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>
                <a:solidFill>
                  <a:schemeClr val="bg1"/>
                </a:solidFill>
              </a:rPr>
              <a:t>	c = x /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end;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>
                <a:solidFill>
                  <a:schemeClr val="bg1"/>
                </a:solidFill>
              </a:rPr>
              <a:t>a</a:t>
            </a:r>
            <a:r>
              <a:rPr lang="en-US" sz="1600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= m;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</a:t>
            </a:r>
            <a:r>
              <a:rPr lang="en-US" sz="1600" dirty="0" smtClean="0">
                <a:solidFill>
                  <a:schemeClr val="bg1"/>
                </a:solidFill>
              </a:rPr>
              <a:t>b</a:t>
            </a:r>
            <a:r>
              <a:rPr lang="en-US" sz="1600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= 4;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b="1" dirty="0" smtClean="0">
                <a:solidFill>
                  <a:schemeClr val="bg1"/>
                </a:solidFill>
              </a:rPr>
              <a:t>call</a:t>
            </a:r>
            <a:r>
              <a:rPr lang="en-US" sz="1600" b="1" dirty="0" smtClean="0"/>
              <a:t> </a:t>
            </a:r>
            <a:r>
              <a:rPr lang="en-US" sz="1600" dirty="0" smtClean="0"/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end.</a:t>
            </a:r>
            <a:endParaRPr lang="en-US" sz="1600" dirty="0"/>
          </a:p>
          <a:p>
            <a:pPr>
              <a:spcBef>
                <a:spcPct val="50000"/>
              </a:spcBef>
            </a:pPr>
            <a:endParaRPr lang="en-US" sz="1600" dirty="0"/>
          </a:p>
        </p:txBody>
      </p:sp>
      <p:sp>
        <p:nvSpPr>
          <p:cNvPr id="7" name="6 CuadroTexto"/>
          <p:cNvSpPr txBox="1"/>
          <p:nvPr/>
        </p:nvSpPr>
        <p:spPr>
          <a:xfrm>
            <a:off x="7086600" y="1600200"/>
            <a:ext cx="1905000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program()</a:t>
            </a:r>
          </a:p>
          <a:p>
            <a:r>
              <a:rPr lang="en-US" dirty="0" smtClean="0"/>
              <a:t>block(1)</a:t>
            </a:r>
          </a:p>
          <a:p>
            <a:r>
              <a:rPr lang="en-US" dirty="0" smtClean="0"/>
              <a:t>statement(1)</a:t>
            </a:r>
            <a:endParaRPr lang="en-US" dirty="0"/>
          </a:p>
        </p:txBody>
      </p:sp>
      <p:sp>
        <p:nvSpPr>
          <p:cNvPr id="8" name="7 CuadroTexto"/>
          <p:cNvSpPr txBox="1"/>
          <p:nvPr/>
        </p:nvSpPr>
        <p:spPr>
          <a:xfrm>
            <a:off x="2895600" y="1600200"/>
            <a:ext cx="2286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TOKEN= call</a:t>
            </a:r>
            <a:endParaRPr lang="en-US" dirty="0"/>
          </a:p>
        </p:txBody>
      </p:sp>
      <p:sp>
        <p:nvSpPr>
          <p:cNvPr id="9" name="2 Marcador de contenido"/>
          <p:cNvSpPr txBox="1">
            <a:spLocks/>
          </p:cNvSpPr>
          <p:nvPr/>
        </p:nvSpPr>
        <p:spPr bwMode="auto">
          <a:xfrm>
            <a:off x="3048000" y="3048001"/>
            <a:ext cx="44958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None/>
            </a:pPr>
            <a:r>
              <a:rPr lang="en-US" sz="1600" dirty="0" smtClean="0">
                <a:latin typeface="+mn-lt"/>
              </a:rPr>
              <a:t>procedure STATEMENT;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…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else if TOKEN = "begin" then 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 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STATEMENT();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while TOKEN = ";" do 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	STATEMENT();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end;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if TOKEN &lt;&gt; "end" then ERROR 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end;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…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ＭＳ Ｐゴシック" pitchFamily="34" charset="-128"/>
              <a:cs typeface="+mn-cs"/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7086600" y="12308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Recursion stack</a:t>
            </a:r>
            <a:endParaRPr lang="en-US" i="1" dirty="0"/>
          </a:p>
        </p:txBody>
      </p:sp>
      <p:cxnSp>
        <p:nvCxnSpPr>
          <p:cNvPr id="10" name="9 Conector recto de flecha"/>
          <p:cNvCxnSpPr/>
          <p:nvPr/>
        </p:nvCxnSpPr>
        <p:spPr>
          <a:xfrm>
            <a:off x="4038600" y="4953000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uadroTexto"/>
          <p:cNvSpPr txBox="1"/>
          <p:nvPr/>
        </p:nvSpPr>
        <p:spPr>
          <a:xfrm>
            <a:off x="5181600" y="1969532"/>
            <a:ext cx="19050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m=8; a; b; c; ratio; x; y;</a:t>
            </a:r>
            <a:endParaRPr lang="en-US" dirty="0"/>
          </a:p>
        </p:txBody>
      </p:sp>
      <p:sp>
        <p:nvSpPr>
          <p:cNvPr id="13" name="12 CuadroTexto"/>
          <p:cNvSpPr txBox="1"/>
          <p:nvPr/>
        </p:nvSpPr>
        <p:spPr>
          <a:xfrm>
            <a:off x="5181600" y="16002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Symbol Table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Small Example</a:t>
            </a:r>
            <a:endParaRPr lang="en-US" dirty="0"/>
          </a:p>
        </p:txBody>
      </p:sp>
      <p:sp>
        <p:nvSpPr>
          <p:cNvPr id="4" name="Text Box 4"/>
          <p:cNvSpPr txBox="1">
            <a:spLocks noGrp="1" noChangeArrowheads="1"/>
          </p:cNvSpPr>
          <p:nvPr>
            <p:ph idx="1"/>
          </p:nvPr>
        </p:nvSpPr>
        <p:spPr bwMode="auto">
          <a:xfrm>
            <a:off x="457200" y="1752600"/>
            <a:ext cx="2133600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const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m = 8;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>
                <a:solidFill>
                  <a:schemeClr val="bg1"/>
                </a:solidFill>
              </a:rPr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a, b, c;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procedure </a:t>
            </a:r>
            <a:r>
              <a:rPr lang="en-US" sz="1600" dirty="0" smtClean="0">
                <a:solidFill>
                  <a:schemeClr val="bg1"/>
                </a:solidFill>
              </a:rPr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>
                <a:solidFill>
                  <a:schemeClr val="bg1"/>
                </a:solidFill>
              </a:rPr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x,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	</a:t>
            </a:r>
            <a:r>
              <a:rPr lang="en-US" sz="1600" dirty="0" smtClean="0">
                <a:solidFill>
                  <a:schemeClr val="bg1"/>
                </a:solidFill>
              </a:rPr>
              <a:t>x = a; y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	if </a:t>
            </a:r>
            <a:r>
              <a:rPr lang="en-US" sz="1600" dirty="0" smtClean="0">
                <a:solidFill>
                  <a:schemeClr val="bg1"/>
                </a:solidFill>
              </a:rPr>
              <a:t>b &gt; a </a:t>
            </a:r>
            <a:r>
              <a:rPr lang="en-US" sz="1600" b="1" dirty="0" smtClean="0">
                <a:solidFill>
                  <a:schemeClr val="bg1"/>
                </a:solidFill>
              </a:rPr>
              <a:t>then 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		</a:t>
            </a:r>
            <a:r>
              <a:rPr lang="en-US" sz="1600" dirty="0" smtClean="0">
                <a:solidFill>
                  <a:schemeClr val="bg1"/>
                </a:solidFill>
              </a:rPr>
              <a:t>x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>
                <a:solidFill>
                  <a:schemeClr val="bg1"/>
                </a:solidFill>
              </a:rPr>
              <a:t>		y = a;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	end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>
                <a:solidFill>
                  <a:schemeClr val="bg1"/>
                </a:solidFill>
              </a:rPr>
              <a:t>	c = x /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end;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>
                <a:solidFill>
                  <a:schemeClr val="bg1"/>
                </a:solidFill>
              </a:rPr>
              <a:t>a</a:t>
            </a:r>
            <a:r>
              <a:rPr lang="en-US" sz="1600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= m;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</a:t>
            </a:r>
            <a:r>
              <a:rPr lang="en-US" sz="1600" dirty="0" smtClean="0">
                <a:solidFill>
                  <a:schemeClr val="bg1"/>
                </a:solidFill>
              </a:rPr>
              <a:t>b</a:t>
            </a:r>
            <a:r>
              <a:rPr lang="en-US" sz="1600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= 4;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b="1" dirty="0" smtClean="0">
                <a:solidFill>
                  <a:schemeClr val="bg1"/>
                </a:solidFill>
              </a:rPr>
              <a:t>call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end.</a:t>
            </a:r>
            <a:endParaRPr lang="en-US" sz="1600" dirty="0"/>
          </a:p>
          <a:p>
            <a:pPr>
              <a:spcBef>
                <a:spcPct val="50000"/>
              </a:spcBef>
            </a:pPr>
            <a:endParaRPr lang="en-US" sz="1600" dirty="0"/>
          </a:p>
        </p:txBody>
      </p:sp>
      <p:sp>
        <p:nvSpPr>
          <p:cNvPr id="7" name="6 CuadroTexto"/>
          <p:cNvSpPr txBox="1"/>
          <p:nvPr/>
        </p:nvSpPr>
        <p:spPr>
          <a:xfrm>
            <a:off x="7086600" y="1600200"/>
            <a:ext cx="1905000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program()</a:t>
            </a:r>
          </a:p>
          <a:p>
            <a:r>
              <a:rPr lang="en-US" dirty="0" smtClean="0"/>
              <a:t>block(1)</a:t>
            </a:r>
          </a:p>
          <a:p>
            <a:r>
              <a:rPr lang="en-US" dirty="0" smtClean="0"/>
              <a:t>statement(1)</a:t>
            </a:r>
            <a:endParaRPr lang="en-US" dirty="0"/>
          </a:p>
        </p:txBody>
      </p:sp>
      <p:sp>
        <p:nvSpPr>
          <p:cNvPr id="8" name="7 CuadroTexto"/>
          <p:cNvSpPr txBox="1"/>
          <p:nvPr/>
        </p:nvSpPr>
        <p:spPr>
          <a:xfrm>
            <a:off x="2895600" y="1600200"/>
            <a:ext cx="2286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TOKEN= ;</a:t>
            </a:r>
            <a:endParaRPr lang="en-US" dirty="0"/>
          </a:p>
        </p:txBody>
      </p:sp>
      <p:sp>
        <p:nvSpPr>
          <p:cNvPr id="9" name="2 Marcador de contenido"/>
          <p:cNvSpPr txBox="1">
            <a:spLocks/>
          </p:cNvSpPr>
          <p:nvPr/>
        </p:nvSpPr>
        <p:spPr bwMode="auto">
          <a:xfrm>
            <a:off x="3048000" y="3048001"/>
            <a:ext cx="44958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None/>
            </a:pPr>
            <a:r>
              <a:rPr lang="en-US" sz="1600" dirty="0" smtClean="0">
                <a:latin typeface="+mn-lt"/>
              </a:rPr>
              <a:t>procedure STATEMENT;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…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else if TOKEN = "begin" then 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 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STATEMENT();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while TOKEN = ";" do 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	STATEMENT();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end;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if TOKEN &lt;&gt; "end" then ERROR 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end;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…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ＭＳ Ｐゴシック" pitchFamily="34" charset="-128"/>
              <a:cs typeface="+mn-cs"/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7086600" y="12308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Recursion stack</a:t>
            </a:r>
            <a:endParaRPr lang="en-US" i="1" dirty="0"/>
          </a:p>
        </p:txBody>
      </p:sp>
      <p:cxnSp>
        <p:nvCxnSpPr>
          <p:cNvPr id="10" name="9 Conector recto de flecha"/>
          <p:cNvCxnSpPr/>
          <p:nvPr/>
        </p:nvCxnSpPr>
        <p:spPr>
          <a:xfrm>
            <a:off x="4038600" y="4724400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uadroTexto"/>
          <p:cNvSpPr txBox="1"/>
          <p:nvPr/>
        </p:nvSpPr>
        <p:spPr>
          <a:xfrm>
            <a:off x="5181600" y="1969532"/>
            <a:ext cx="19050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m=8; a; b; c; ratio; x; y;</a:t>
            </a:r>
            <a:endParaRPr lang="en-US" dirty="0"/>
          </a:p>
        </p:txBody>
      </p:sp>
      <p:sp>
        <p:nvSpPr>
          <p:cNvPr id="13" name="12 CuadroTexto"/>
          <p:cNvSpPr txBox="1"/>
          <p:nvPr/>
        </p:nvSpPr>
        <p:spPr>
          <a:xfrm>
            <a:off x="5181600" y="16002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Symbol Table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Small Example</a:t>
            </a:r>
            <a:endParaRPr lang="en-US" dirty="0"/>
          </a:p>
        </p:txBody>
      </p:sp>
      <p:sp>
        <p:nvSpPr>
          <p:cNvPr id="4" name="Text Box 4"/>
          <p:cNvSpPr txBox="1">
            <a:spLocks noGrp="1" noChangeArrowheads="1"/>
          </p:cNvSpPr>
          <p:nvPr>
            <p:ph idx="1"/>
          </p:nvPr>
        </p:nvSpPr>
        <p:spPr bwMode="auto">
          <a:xfrm>
            <a:off x="457200" y="1752600"/>
            <a:ext cx="2133600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const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m = 8;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>
                <a:solidFill>
                  <a:schemeClr val="bg1"/>
                </a:solidFill>
              </a:rPr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a, b, c;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procedure </a:t>
            </a:r>
            <a:r>
              <a:rPr lang="en-US" sz="1600" dirty="0" smtClean="0">
                <a:solidFill>
                  <a:schemeClr val="bg1"/>
                </a:solidFill>
              </a:rPr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>
                <a:solidFill>
                  <a:schemeClr val="bg1"/>
                </a:solidFill>
              </a:rPr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x,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	</a:t>
            </a:r>
            <a:r>
              <a:rPr lang="en-US" sz="1600" dirty="0" smtClean="0">
                <a:solidFill>
                  <a:schemeClr val="bg1"/>
                </a:solidFill>
              </a:rPr>
              <a:t>x = a; y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	if </a:t>
            </a:r>
            <a:r>
              <a:rPr lang="en-US" sz="1600" dirty="0" smtClean="0">
                <a:solidFill>
                  <a:schemeClr val="bg1"/>
                </a:solidFill>
              </a:rPr>
              <a:t>b &gt; a </a:t>
            </a:r>
            <a:r>
              <a:rPr lang="en-US" sz="1600" b="1" dirty="0" smtClean="0">
                <a:solidFill>
                  <a:schemeClr val="bg1"/>
                </a:solidFill>
              </a:rPr>
              <a:t>then 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		</a:t>
            </a:r>
            <a:r>
              <a:rPr lang="en-US" sz="1600" dirty="0" smtClean="0">
                <a:solidFill>
                  <a:schemeClr val="bg1"/>
                </a:solidFill>
              </a:rPr>
              <a:t>x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>
                <a:solidFill>
                  <a:schemeClr val="bg1"/>
                </a:solidFill>
              </a:rPr>
              <a:t>		y = a;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	end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>
                <a:solidFill>
                  <a:schemeClr val="bg1"/>
                </a:solidFill>
              </a:rPr>
              <a:t>	c = x /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end;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>
                <a:solidFill>
                  <a:schemeClr val="bg1"/>
                </a:solidFill>
              </a:rPr>
              <a:t>a</a:t>
            </a:r>
            <a:r>
              <a:rPr lang="en-US" sz="1600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= m;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</a:t>
            </a:r>
            <a:r>
              <a:rPr lang="en-US" sz="1600" dirty="0" smtClean="0">
                <a:solidFill>
                  <a:schemeClr val="bg1"/>
                </a:solidFill>
              </a:rPr>
              <a:t>b</a:t>
            </a:r>
            <a:r>
              <a:rPr lang="en-US" sz="1600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= 4;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b="1" dirty="0" smtClean="0">
                <a:solidFill>
                  <a:schemeClr val="bg1"/>
                </a:solidFill>
              </a:rPr>
              <a:t>call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end</a:t>
            </a:r>
            <a:r>
              <a:rPr lang="en-US" sz="1600" b="1" dirty="0" smtClean="0"/>
              <a:t>.</a:t>
            </a:r>
            <a:endParaRPr lang="en-US" sz="1600" dirty="0"/>
          </a:p>
          <a:p>
            <a:pPr>
              <a:spcBef>
                <a:spcPct val="50000"/>
              </a:spcBef>
            </a:pPr>
            <a:endParaRPr lang="en-US" sz="1600" dirty="0"/>
          </a:p>
        </p:txBody>
      </p:sp>
      <p:sp>
        <p:nvSpPr>
          <p:cNvPr id="7" name="6 CuadroTexto"/>
          <p:cNvSpPr txBox="1"/>
          <p:nvPr/>
        </p:nvSpPr>
        <p:spPr>
          <a:xfrm>
            <a:off x="7086600" y="1600200"/>
            <a:ext cx="1905000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program()</a:t>
            </a:r>
          </a:p>
          <a:p>
            <a:r>
              <a:rPr lang="en-US" dirty="0" smtClean="0"/>
              <a:t>block(1)</a:t>
            </a:r>
          </a:p>
          <a:p>
            <a:r>
              <a:rPr lang="en-US" dirty="0" smtClean="0"/>
              <a:t>statement(1)</a:t>
            </a:r>
            <a:endParaRPr lang="en-US" dirty="0"/>
          </a:p>
        </p:txBody>
      </p:sp>
      <p:sp>
        <p:nvSpPr>
          <p:cNvPr id="8" name="7 CuadroTexto"/>
          <p:cNvSpPr txBox="1"/>
          <p:nvPr/>
        </p:nvSpPr>
        <p:spPr>
          <a:xfrm>
            <a:off x="2895600" y="1600200"/>
            <a:ext cx="2286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TOKEN= end</a:t>
            </a:r>
            <a:endParaRPr lang="en-US" dirty="0"/>
          </a:p>
        </p:txBody>
      </p:sp>
      <p:sp>
        <p:nvSpPr>
          <p:cNvPr id="9" name="2 Marcador de contenido"/>
          <p:cNvSpPr txBox="1">
            <a:spLocks/>
          </p:cNvSpPr>
          <p:nvPr/>
        </p:nvSpPr>
        <p:spPr bwMode="auto">
          <a:xfrm>
            <a:off x="3048000" y="3048001"/>
            <a:ext cx="44958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None/>
            </a:pPr>
            <a:r>
              <a:rPr lang="en-US" sz="1600" dirty="0" smtClean="0">
                <a:latin typeface="+mn-lt"/>
              </a:rPr>
              <a:t>procedure STATEMENT;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…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else if TOKEN = "begin" then 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 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STATEMENT();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while TOKEN = ";" do 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	STATEMENT();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end;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if TOKEN &lt;&gt; "end" then ERROR 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end;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…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ＭＳ Ｐゴシック" pitchFamily="34" charset="-128"/>
              <a:cs typeface="+mn-cs"/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7086600" y="12308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Recursion stack</a:t>
            </a:r>
            <a:endParaRPr lang="en-US" i="1" dirty="0"/>
          </a:p>
        </p:txBody>
      </p:sp>
      <p:cxnSp>
        <p:nvCxnSpPr>
          <p:cNvPr id="10" name="9 Conector recto de flecha"/>
          <p:cNvCxnSpPr/>
          <p:nvPr/>
        </p:nvCxnSpPr>
        <p:spPr>
          <a:xfrm>
            <a:off x="4038600" y="4953000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uadroTexto"/>
          <p:cNvSpPr txBox="1"/>
          <p:nvPr/>
        </p:nvSpPr>
        <p:spPr>
          <a:xfrm>
            <a:off x="5181600" y="1969532"/>
            <a:ext cx="19050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m=8; a; b; c; ratio; x; y;</a:t>
            </a:r>
            <a:endParaRPr lang="en-US" dirty="0"/>
          </a:p>
        </p:txBody>
      </p:sp>
      <p:sp>
        <p:nvSpPr>
          <p:cNvPr id="13" name="12 CuadroTexto"/>
          <p:cNvSpPr txBox="1"/>
          <p:nvPr/>
        </p:nvSpPr>
        <p:spPr>
          <a:xfrm>
            <a:off x="5181600" y="16002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Symbol Table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&lt;statement&gt; Procedure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648129"/>
            <a:ext cx="8229600" cy="4373563"/>
          </a:xfrm>
        </p:spPr>
        <p:txBody>
          <a:bodyPr/>
          <a:lstStyle/>
          <a:p>
            <a:pPr>
              <a:buNone/>
            </a:pPr>
            <a:r>
              <a:rPr lang="en-US" sz="1600" dirty="0" smtClean="0"/>
              <a:t> procedure STATEMENT;</a:t>
            </a:r>
          </a:p>
          <a:p>
            <a:pPr>
              <a:buNone/>
            </a:pPr>
            <a:r>
              <a:rPr lang="en-US" sz="1600" dirty="0" smtClean="0"/>
              <a:t>…</a:t>
            </a:r>
          </a:p>
          <a:p>
            <a:pPr>
              <a:buNone/>
            </a:pPr>
            <a:r>
              <a:rPr lang="en-US" sz="1600" dirty="0" smtClean="0"/>
              <a:t>	else if TOKEN = "if" then begin</a:t>
            </a:r>
          </a:p>
          <a:p>
            <a:pPr>
              <a:buNone/>
            </a:pPr>
            <a:r>
              <a:rPr lang="en-US" sz="1600" dirty="0" smtClean="0"/>
              <a:t>		GET_TOKEN();</a:t>
            </a:r>
          </a:p>
          <a:p>
            <a:pPr>
              <a:buNone/>
            </a:pPr>
            <a:r>
              <a:rPr lang="en-US" sz="1600" dirty="0" smtClean="0"/>
              <a:t>		CONDITION();</a:t>
            </a:r>
          </a:p>
          <a:p>
            <a:pPr>
              <a:buNone/>
            </a:pPr>
            <a:r>
              <a:rPr lang="en-US" sz="1600" dirty="0" smtClean="0"/>
              <a:t>		if TOKEN &lt;&gt; "then" then ERROR (if condition must be followed by then);</a:t>
            </a:r>
          </a:p>
          <a:p>
            <a:pPr>
              <a:buNone/>
            </a:pPr>
            <a:r>
              <a:rPr lang="en-US" sz="1600" dirty="0" smtClean="0"/>
              <a:t>		GET_TOKEN();</a:t>
            </a:r>
          </a:p>
          <a:p>
            <a:pPr>
              <a:buNone/>
            </a:pPr>
            <a:r>
              <a:rPr lang="en-US" sz="1600" dirty="0" smtClean="0"/>
              <a:t>		STATEMENT();</a:t>
            </a:r>
          </a:p>
          <a:p>
            <a:pPr>
              <a:buNone/>
            </a:pPr>
            <a:r>
              <a:rPr lang="en-US" sz="1600" dirty="0" smtClean="0"/>
              <a:t>	end;</a:t>
            </a:r>
          </a:p>
          <a:p>
            <a:pPr>
              <a:buNone/>
            </a:pPr>
            <a:r>
              <a:rPr lang="en-US" sz="1600" dirty="0" smtClean="0"/>
              <a:t>…</a:t>
            </a:r>
            <a:endParaRPr lang="en-US" dirty="0"/>
          </a:p>
        </p:txBody>
      </p:sp>
      <p:sp>
        <p:nvSpPr>
          <p:cNvPr id="4" name="3 Rectángulo"/>
          <p:cNvSpPr/>
          <p:nvPr/>
        </p:nvSpPr>
        <p:spPr>
          <a:xfrm>
            <a:off x="457200" y="1447800"/>
            <a:ext cx="82296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&lt;</a:t>
            </a:r>
            <a:r>
              <a:rPr lang="en-US" dirty="0" smtClean="0">
                <a:solidFill>
                  <a:srgbClr val="A50021"/>
                </a:solidFill>
              </a:rPr>
              <a:t>statement</a:t>
            </a:r>
            <a:r>
              <a:rPr lang="en-US" dirty="0" smtClean="0"/>
              <a:t>&gt; ::= &lt;</a:t>
            </a:r>
            <a:r>
              <a:rPr lang="en-US" dirty="0" err="1" smtClean="0">
                <a:solidFill>
                  <a:srgbClr val="CC3300"/>
                </a:solidFill>
              </a:rPr>
              <a:t>ident</a:t>
            </a:r>
            <a:r>
              <a:rPr lang="en-US" dirty="0" smtClean="0"/>
              <a:t>&gt; </a:t>
            </a:r>
            <a:r>
              <a:rPr lang="en-US" dirty="0" smtClean="0">
                <a:solidFill>
                  <a:srgbClr val="FF0066"/>
                </a:solidFill>
              </a:rPr>
              <a:t>:=</a:t>
            </a:r>
            <a:r>
              <a:rPr lang="en-US" dirty="0" smtClean="0"/>
              <a:t> &lt;</a:t>
            </a:r>
            <a:r>
              <a:rPr lang="en-US" dirty="0" smtClean="0">
                <a:solidFill>
                  <a:srgbClr val="000066"/>
                </a:solidFill>
              </a:rPr>
              <a:t>expression</a:t>
            </a:r>
            <a:r>
              <a:rPr lang="en-US" dirty="0" smtClean="0"/>
              <a:t>&gt; | </a:t>
            </a:r>
            <a:r>
              <a:rPr lang="en-US" dirty="0" smtClean="0">
                <a:solidFill>
                  <a:srgbClr val="FF0066"/>
                </a:solidFill>
              </a:rPr>
              <a:t>call</a:t>
            </a:r>
            <a:r>
              <a:rPr lang="en-US" dirty="0" smtClean="0"/>
              <a:t> &lt;</a:t>
            </a:r>
            <a:r>
              <a:rPr lang="en-US" dirty="0" err="1" smtClean="0">
                <a:solidFill>
                  <a:srgbClr val="CC3300"/>
                </a:solidFill>
              </a:rPr>
              <a:t>ident</a:t>
            </a:r>
            <a:r>
              <a:rPr lang="en-US" dirty="0" smtClean="0"/>
              <a:t>&gt;</a:t>
            </a:r>
          </a:p>
          <a:p>
            <a:r>
              <a:rPr lang="en-US" dirty="0" smtClean="0"/>
              <a:t>            | </a:t>
            </a:r>
            <a:r>
              <a:rPr lang="en-US" dirty="0" smtClean="0">
                <a:solidFill>
                  <a:srgbClr val="FF0066"/>
                </a:solidFill>
              </a:rPr>
              <a:t>begin</a:t>
            </a:r>
            <a:r>
              <a:rPr lang="en-US" dirty="0" smtClean="0"/>
              <a:t> &lt;</a:t>
            </a:r>
            <a:r>
              <a:rPr lang="en-US" dirty="0" smtClean="0">
                <a:solidFill>
                  <a:srgbClr val="003300"/>
                </a:solidFill>
              </a:rPr>
              <a:t>statement-list</a:t>
            </a:r>
            <a:r>
              <a:rPr lang="en-US" dirty="0" smtClean="0"/>
              <a:t>&gt; </a:t>
            </a:r>
            <a:r>
              <a:rPr lang="en-US" dirty="0" smtClean="0">
                <a:solidFill>
                  <a:srgbClr val="FF0066"/>
                </a:solidFill>
              </a:rPr>
              <a:t>end</a:t>
            </a:r>
            <a:r>
              <a:rPr lang="en-US" dirty="0" smtClean="0"/>
              <a:t> | </a:t>
            </a:r>
            <a:r>
              <a:rPr lang="en-US" dirty="0" smtClean="0">
                <a:solidFill>
                  <a:srgbClr val="FF0066"/>
                </a:solidFill>
              </a:rPr>
              <a:t>if</a:t>
            </a:r>
            <a:r>
              <a:rPr lang="en-US" dirty="0" smtClean="0"/>
              <a:t> &lt;</a:t>
            </a:r>
            <a:r>
              <a:rPr lang="en-US" dirty="0" smtClean="0">
                <a:solidFill>
                  <a:srgbClr val="D8D300"/>
                </a:solidFill>
              </a:rPr>
              <a:t>condition</a:t>
            </a:r>
            <a:r>
              <a:rPr lang="en-US" dirty="0" smtClean="0"/>
              <a:t>&gt; </a:t>
            </a:r>
            <a:r>
              <a:rPr lang="en-US" dirty="0" smtClean="0">
                <a:solidFill>
                  <a:srgbClr val="FF0066"/>
                </a:solidFill>
              </a:rPr>
              <a:t>then</a:t>
            </a:r>
            <a:r>
              <a:rPr lang="en-US" dirty="0" smtClean="0"/>
              <a:t> &lt;</a:t>
            </a:r>
            <a:r>
              <a:rPr lang="en-US" dirty="0" smtClean="0">
                <a:solidFill>
                  <a:srgbClr val="A50021"/>
                </a:solidFill>
              </a:rPr>
              <a:t>statement</a:t>
            </a:r>
            <a:r>
              <a:rPr lang="en-US" dirty="0" smtClean="0"/>
              <a:t>&gt;</a:t>
            </a:r>
          </a:p>
          <a:p>
            <a:r>
              <a:rPr lang="en-US" dirty="0" smtClean="0"/>
              <a:t>            | </a:t>
            </a:r>
            <a:r>
              <a:rPr lang="en-US" dirty="0" smtClean="0">
                <a:solidFill>
                  <a:srgbClr val="FF0066"/>
                </a:solidFill>
              </a:rPr>
              <a:t>while</a:t>
            </a:r>
            <a:r>
              <a:rPr lang="en-US" dirty="0" smtClean="0"/>
              <a:t> &lt;</a:t>
            </a:r>
            <a:r>
              <a:rPr lang="en-US" dirty="0" smtClean="0">
                <a:solidFill>
                  <a:srgbClr val="D8D300"/>
                </a:solidFill>
              </a:rPr>
              <a:t>condition</a:t>
            </a:r>
            <a:r>
              <a:rPr lang="en-US" dirty="0" smtClean="0"/>
              <a:t>&gt; </a:t>
            </a:r>
            <a:r>
              <a:rPr lang="en-US" dirty="0" smtClean="0">
                <a:solidFill>
                  <a:srgbClr val="FF0066"/>
                </a:solidFill>
              </a:rPr>
              <a:t>do</a:t>
            </a:r>
            <a:r>
              <a:rPr lang="en-US" dirty="0" smtClean="0"/>
              <a:t> &lt;</a:t>
            </a:r>
            <a:r>
              <a:rPr lang="en-US" dirty="0" smtClean="0">
                <a:solidFill>
                  <a:srgbClr val="A50021"/>
                </a:solidFill>
              </a:rPr>
              <a:t>statement</a:t>
            </a:r>
            <a:r>
              <a:rPr lang="en-US" dirty="0" smtClean="0"/>
              <a:t>&gt; | </a:t>
            </a:r>
            <a:r>
              <a:rPr lang="en-US" dirty="0" smtClean="0">
                <a:solidFill>
                  <a:srgbClr val="FF0066"/>
                </a:solidFill>
              </a:rPr>
              <a:t>e</a:t>
            </a:r>
          </a:p>
          <a:p>
            <a:r>
              <a:rPr lang="en-US" dirty="0" smtClean="0"/>
              <a:t>&lt;</a:t>
            </a:r>
            <a:r>
              <a:rPr lang="en-US" dirty="0" smtClean="0">
                <a:solidFill>
                  <a:srgbClr val="003300"/>
                </a:solidFill>
              </a:rPr>
              <a:t>statement-list</a:t>
            </a:r>
            <a:r>
              <a:rPr lang="en-US" dirty="0" smtClean="0"/>
              <a:t>&gt; ::= &lt;</a:t>
            </a:r>
            <a:r>
              <a:rPr lang="en-US" dirty="0" smtClean="0">
                <a:solidFill>
                  <a:srgbClr val="A50021"/>
                </a:solidFill>
              </a:rPr>
              <a:t>statement</a:t>
            </a:r>
            <a:r>
              <a:rPr lang="en-US" dirty="0" smtClean="0"/>
              <a:t>&gt; | &lt;</a:t>
            </a:r>
            <a:r>
              <a:rPr lang="en-US" dirty="0" smtClean="0">
                <a:solidFill>
                  <a:srgbClr val="003300"/>
                </a:solidFill>
              </a:rPr>
              <a:t>statement-list</a:t>
            </a:r>
            <a:r>
              <a:rPr lang="en-US" dirty="0" smtClean="0"/>
              <a:t>&gt; </a:t>
            </a:r>
            <a:r>
              <a:rPr lang="en-US" dirty="0" smtClean="0">
                <a:solidFill>
                  <a:srgbClr val="FF0066"/>
                </a:solidFill>
              </a:rPr>
              <a:t>;</a:t>
            </a:r>
            <a:r>
              <a:rPr lang="en-US" dirty="0" smtClean="0"/>
              <a:t> &lt;</a:t>
            </a:r>
            <a:r>
              <a:rPr lang="en-US" dirty="0" smtClean="0">
                <a:solidFill>
                  <a:srgbClr val="A50021"/>
                </a:solidFill>
              </a:rPr>
              <a:t>statement</a:t>
            </a:r>
            <a:r>
              <a:rPr lang="en-US" dirty="0" smtClean="0"/>
              <a:t>&gt;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Small Example</a:t>
            </a:r>
            <a:endParaRPr lang="en-US" dirty="0"/>
          </a:p>
        </p:txBody>
      </p:sp>
      <p:sp>
        <p:nvSpPr>
          <p:cNvPr id="4" name="Text Box 4"/>
          <p:cNvSpPr txBox="1">
            <a:spLocks noGrp="1" noChangeArrowheads="1"/>
          </p:cNvSpPr>
          <p:nvPr>
            <p:ph idx="1"/>
          </p:nvPr>
        </p:nvSpPr>
        <p:spPr bwMode="auto">
          <a:xfrm>
            <a:off x="457200" y="1752600"/>
            <a:ext cx="2133600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const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m = 8;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>
                <a:solidFill>
                  <a:schemeClr val="bg1"/>
                </a:solidFill>
              </a:rPr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a, b, c;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procedure </a:t>
            </a:r>
            <a:r>
              <a:rPr lang="en-US" sz="1600" dirty="0" smtClean="0">
                <a:solidFill>
                  <a:schemeClr val="bg1"/>
                </a:solidFill>
              </a:rPr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>
                <a:solidFill>
                  <a:schemeClr val="bg1"/>
                </a:solidFill>
              </a:rPr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x,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	</a:t>
            </a:r>
            <a:r>
              <a:rPr lang="en-US" sz="1600" dirty="0" smtClean="0">
                <a:solidFill>
                  <a:schemeClr val="bg1"/>
                </a:solidFill>
              </a:rPr>
              <a:t>x = a; y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	if </a:t>
            </a:r>
            <a:r>
              <a:rPr lang="en-US" sz="1600" dirty="0" smtClean="0">
                <a:solidFill>
                  <a:schemeClr val="bg1"/>
                </a:solidFill>
              </a:rPr>
              <a:t>b &gt; a </a:t>
            </a:r>
            <a:r>
              <a:rPr lang="en-US" sz="1600" b="1" dirty="0" smtClean="0">
                <a:solidFill>
                  <a:schemeClr val="bg1"/>
                </a:solidFill>
              </a:rPr>
              <a:t>then 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		</a:t>
            </a:r>
            <a:r>
              <a:rPr lang="en-US" sz="1600" dirty="0" smtClean="0">
                <a:solidFill>
                  <a:schemeClr val="bg1"/>
                </a:solidFill>
              </a:rPr>
              <a:t>x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>
                <a:solidFill>
                  <a:schemeClr val="bg1"/>
                </a:solidFill>
              </a:rPr>
              <a:t>		y = a;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	end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>
                <a:solidFill>
                  <a:schemeClr val="bg1"/>
                </a:solidFill>
              </a:rPr>
              <a:t>	c = x /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end;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>
                <a:solidFill>
                  <a:schemeClr val="bg1"/>
                </a:solidFill>
              </a:rPr>
              <a:t>a</a:t>
            </a:r>
            <a:r>
              <a:rPr lang="en-US" sz="1600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= m;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</a:t>
            </a:r>
            <a:r>
              <a:rPr lang="en-US" sz="1600" dirty="0" smtClean="0">
                <a:solidFill>
                  <a:schemeClr val="bg1"/>
                </a:solidFill>
              </a:rPr>
              <a:t>b</a:t>
            </a:r>
            <a:r>
              <a:rPr lang="en-US" sz="1600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= 4;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b="1" dirty="0" smtClean="0">
                <a:solidFill>
                  <a:schemeClr val="bg1"/>
                </a:solidFill>
              </a:rPr>
              <a:t>call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end</a:t>
            </a:r>
            <a:r>
              <a:rPr lang="en-US" sz="1600" b="1" dirty="0" smtClean="0"/>
              <a:t>.</a:t>
            </a:r>
            <a:endParaRPr lang="en-US" sz="1600" dirty="0"/>
          </a:p>
          <a:p>
            <a:pPr>
              <a:spcBef>
                <a:spcPct val="50000"/>
              </a:spcBef>
            </a:pPr>
            <a:endParaRPr lang="en-US" sz="1600" dirty="0"/>
          </a:p>
        </p:txBody>
      </p:sp>
      <p:sp>
        <p:nvSpPr>
          <p:cNvPr id="7" name="6 CuadroTexto"/>
          <p:cNvSpPr txBox="1"/>
          <p:nvPr/>
        </p:nvSpPr>
        <p:spPr>
          <a:xfrm>
            <a:off x="7086600" y="1600200"/>
            <a:ext cx="1905000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program()</a:t>
            </a:r>
          </a:p>
          <a:p>
            <a:r>
              <a:rPr lang="en-US" dirty="0" smtClean="0"/>
              <a:t>block(1)</a:t>
            </a:r>
          </a:p>
          <a:p>
            <a:r>
              <a:rPr lang="en-US" dirty="0" smtClean="0"/>
              <a:t>statement(1)</a:t>
            </a:r>
            <a:endParaRPr lang="en-US" dirty="0"/>
          </a:p>
        </p:txBody>
      </p:sp>
      <p:sp>
        <p:nvSpPr>
          <p:cNvPr id="8" name="7 CuadroTexto"/>
          <p:cNvSpPr txBox="1"/>
          <p:nvPr/>
        </p:nvSpPr>
        <p:spPr>
          <a:xfrm>
            <a:off x="2895600" y="1600200"/>
            <a:ext cx="2286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TOKEN= end</a:t>
            </a:r>
            <a:endParaRPr lang="en-US" dirty="0"/>
          </a:p>
        </p:txBody>
      </p:sp>
      <p:sp>
        <p:nvSpPr>
          <p:cNvPr id="9" name="2 Marcador de contenido"/>
          <p:cNvSpPr txBox="1">
            <a:spLocks/>
          </p:cNvSpPr>
          <p:nvPr/>
        </p:nvSpPr>
        <p:spPr bwMode="auto">
          <a:xfrm>
            <a:off x="3048000" y="3048001"/>
            <a:ext cx="44958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None/>
            </a:pPr>
            <a:r>
              <a:rPr lang="en-US" sz="1600" dirty="0" smtClean="0">
                <a:latin typeface="+mn-lt"/>
              </a:rPr>
              <a:t>procedure STATEMENT;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…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else if TOKEN = "begin" then 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 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STATEMENT();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while TOKEN = ";" do 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	STATEMENT();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end;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if TOKEN &lt;&gt; "end" then ERROR 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end;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…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ＭＳ Ｐゴシック" pitchFamily="34" charset="-128"/>
              <a:cs typeface="+mn-cs"/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7086600" y="12308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Recursion stack</a:t>
            </a:r>
            <a:endParaRPr lang="en-US" i="1" dirty="0"/>
          </a:p>
        </p:txBody>
      </p:sp>
      <p:cxnSp>
        <p:nvCxnSpPr>
          <p:cNvPr id="10" name="9 Conector recto de flecha"/>
          <p:cNvCxnSpPr/>
          <p:nvPr/>
        </p:nvCxnSpPr>
        <p:spPr>
          <a:xfrm>
            <a:off x="3581400" y="5638800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uadroTexto"/>
          <p:cNvSpPr txBox="1"/>
          <p:nvPr/>
        </p:nvSpPr>
        <p:spPr>
          <a:xfrm>
            <a:off x="5181600" y="1969532"/>
            <a:ext cx="19050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m=8; a; b; c; ratio; x; y;</a:t>
            </a:r>
            <a:endParaRPr lang="en-US" dirty="0"/>
          </a:p>
        </p:txBody>
      </p:sp>
      <p:sp>
        <p:nvSpPr>
          <p:cNvPr id="13" name="12 CuadroTexto"/>
          <p:cNvSpPr txBox="1"/>
          <p:nvPr/>
        </p:nvSpPr>
        <p:spPr>
          <a:xfrm>
            <a:off x="5181600" y="16002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Symbol Table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Small Example</a:t>
            </a:r>
            <a:endParaRPr lang="en-US" dirty="0"/>
          </a:p>
        </p:txBody>
      </p:sp>
      <p:sp>
        <p:nvSpPr>
          <p:cNvPr id="4" name="Text Box 4"/>
          <p:cNvSpPr txBox="1">
            <a:spLocks noGrp="1" noChangeArrowheads="1"/>
          </p:cNvSpPr>
          <p:nvPr>
            <p:ph idx="1"/>
          </p:nvPr>
        </p:nvSpPr>
        <p:spPr bwMode="auto">
          <a:xfrm>
            <a:off x="457200" y="1752600"/>
            <a:ext cx="2133600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const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m = 8;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>
                <a:solidFill>
                  <a:schemeClr val="bg1"/>
                </a:solidFill>
              </a:rPr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a, b, c;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procedure </a:t>
            </a:r>
            <a:r>
              <a:rPr lang="en-US" sz="1600" dirty="0" smtClean="0">
                <a:solidFill>
                  <a:schemeClr val="bg1"/>
                </a:solidFill>
              </a:rPr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>
                <a:solidFill>
                  <a:schemeClr val="bg1"/>
                </a:solidFill>
              </a:rPr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x,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	</a:t>
            </a:r>
            <a:r>
              <a:rPr lang="en-US" sz="1600" dirty="0" smtClean="0">
                <a:solidFill>
                  <a:schemeClr val="bg1"/>
                </a:solidFill>
              </a:rPr>
              <a:t>x = a; y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	if </a:t>
            </a:r>
            <a:r>
              <a:rPr lang="en-US" sz="1600" dirty="0" smtClean="0">
                <a:solidFill>
                  <a:schemeClr val="bg1"/>
                </a:solidFill>
              </a:rPr>
              <a:t>b &gt; a </a:t>
            </a:r>
            <a:r>
              <a:rPr lang="en-US" sz="1600" b="1" dirty="0" smtClean="0">
                <a:solidFill>
                  <a:schemeClr val="bg1"/>
                </a:solidFill>
              </a:rPr>
              <a:t>then 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		</a:t>
            </a:r>
            <a:r>
              <a:rPr lang="en-US" sz="1600" dirty="0" smtClean="0">
                <a:solidFill>
                  <a:schemeClr val="bg1"/>
                </a:solidFill>
              </a:rPr>
              <a:t>x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>
                <a:solidFill>
                  <a:schemeClr val="bg1"/>
                </a:solidFill>
              </a:rPr>
              <a:t>		y = a;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	end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>
                <a:solidFill>
                  <a:schemeClr val="bg1"/>
                </a:solidFill>
              </a:rPr>
              <a:t>	c = x /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end;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>
                <a:solidFill>
                  <a:schemeClr val="bg1"/>
                </a:solidFill>
              </a:rPr>
              <a:t>a</a:t>
            </a:r>
            <a:r>
              <a:rPr lang="en-US" sz="1600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= m;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</a:t>
            </a:r>
            <a:r>
              <a:rPr lang="en-US" sz="1600" dirty="0" smtClean="0">
                <a:solidFill>
                  <a:schemeClr val="bg1"/>
                </a:solidFill>
              </a:rPr>
              <a:t>b</a:t>
            </a:r>
            <a:r>
              <a:rPr lang="en-US" sz="1600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= 4;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b="1" dirty="0" smtClean="0">
                <a:solidFill>
                  <a:schemeClr val="bg1"/>
                </a:solidFill>
              </a:rPr>
              <a:t>call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end.</a:t>
            </a:r>
            <a:endParaRPr lang="en-US" sz="1600" dirty="0">
              <a:solidFill>
                <a:schemeClr val="bg1"/>
              </a:solidFill>
            </a:endParaRPr>
          </a:p>
          <a:p>
            <a:pPr>
              <a:spcBef>
                <a:spcPct val="50000"/>
              </a:spcBef>
            </a:pPr>
            <a:endParaRPr lang="en-US" sz="1600" dirty="0"/>
          </a:p>
        </p:txBody>
      </p:sp>
      <p:sp>
        <p:nvSpPr>
          <p:cNvPr id="7" name="6 CuadroTexto"/>
          <p:cNvSpPr txBox="1"/>
          <p:nvPr/>
        </p:nvSpPr>
        <p:spPr>
          <a:xfrm>
            <a:off x="7086600" y="1600200"/>
            <a:ext cx="1905000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program()</a:t>
            </a:r>
          </a:p>
          <a:p>
            <a:r>
              <a:rPr lang="en-US" dirty="0" smtClean="0"/>
              <a:t>block(1)</a:t>
            </a:r>
          </a:p>
          <a:p>
            <a:r>
              <a:rPr lang="en-US" dirty="0" smtClean="0"/>
              <a:t>statement(1)</a:t>
            </a:r>
            <a:endParaRPr lang="en-US" dirty="0"/>
          </a:p>
        </p:txBody>
      </p:sp>
      <p:sp>
        <p:nvSpPr>
          <p:cNvPr id="8" name="7 CuadroTexto"/>
          <p:cNvSpPr txBox="1"/>
          <p:nvPr/>
        </p:nvSpPr>
        <p:spPr>
          <a:xfrm>
            <a:off x="2895600" y="1600200"/>
            <a:ext cx="2286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TOKEN= .</a:t>
            </a:r>
            <a:endParaRPr lang="en-US" dirty="0"/>
          </a:p>
        </p:txBody>
      </p:sp>
      <p:sp>
        <p:nvSpPr>
          <p:cNvPr id="9" name="2 Marcador de contenido"/>
          <p:cNvSpPr txBox="1">
            <a:spLocks/>
          </p:cNvSpPr>
          <p:nvPr/>
        </p:nvSpPr>
        <p:spPr bwMode="auto">
          <a:xfrm>
            <a:off x="3048000" y="3048001"/>
            <a:ext cx="44958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None/>
            </a:pPr>
            <a:r>
              <a:rPr lang="en-US" sz="1600" dirty="0" smtClean="0">
                <a:latin typeface="+mn-lt"/>
              </a:rPr>
              <a:t>procedure STATEMENT;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…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else if TOKEN = "begin" then 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 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STATEMENT();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while TOKEN = ";" do 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	STATEMENT();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end;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if TOKEN &lt;&gt; "end" then ERROR 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end;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…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ＭＳ Ｐゴシック" pitchFamily="34" charset="-128"/>
              <a:cs typeface="+mn-cs"/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7086600" y="12308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Recursion stack</a:t>
            </a:r>
            <a:endParaRPr lang="en-US" i="1" dirty="0"/>
          </a:p>
        </p:txBody>
      </p:sp>
      <p:cxnSp>
        <p:nvCxnSpPr>
          <p:cNvPr id="10" name="9 Conector recto de flecha"/>
          <p:cNvCxnSpPr/>
          <p:nvPr/>
        </p:nvCxnSpPr>
        <p:spPr>
          <a:xfrm>
            <a:off x="3124200" y="5943600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uadroTexto"/>
          <p:cNvSpPr txBox="1"/>
          <p:nvPr/>
        </p:nvSpPr>
        <p:spPr>
          <a:xfrm>
            <a:off x="5181600" y="1969532"/>
            <a:ext cx="19050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m=8; a; b; c; ratio; x; y;</a:t>
            </a:r>
            <a:endParaRPr lang="en-US" dirty="0"/>
          </a:p>
        </p:txBody>
      </p:sp>
      <p:sp>
        <p:nvSpPr>
          <p:cNvPr id="13" name="12 CuadroTexto"/>
          <p:cNvSpPr txBox="1"/>
          <p:nvPr/>
        </p:nvSpPr>
        <p:spPr>
          <a:xfrm>
            <a:off x="5181600" y="16002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Symbol Table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Small Example</a:t>
            </a:r>
            <a:endParaRPr lang="en-US" dirty="0"/>
          </a:p>
        </p:txBody>
      </p:sp>
      <p:sp>
        <p:nvSpPr>
          <p:cNvPr id="4" name="Text Box 4"/>
          <p:cNvSpPr txBox="1">
            <a:spLocks noGrp="1" noChangeArrowheads="1"/>
          </p:cNvSpPr>
          <p:nvPr>
            <p:ph idx="1"/>
          </p:nvPr>
        </p:nvSpPr>
        <p:spPr bwMode="auto">
          <a:xfrm>
            <a:off x="457200" y="1752600"/>
            <a:ext cx="2133600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const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m = 8;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>
                <a:solidFill>
                  <a:schemeClr val="bg1"/>
                </a:solidFill>
              </a:rPr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a, b, c;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procedure </a:t>
            </a:r>
            <a:r>
              <a:rPr lang="en-US" sz="1600" dirty="0" smtClean="0">
                <a:solidFill>
                  <a:schemeClr val="bg1"/>
                </a:solidFill>
              </a:rPr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>
                <a:solidFill>
                  <a:schemeClr val="bg1"/>
                </a:solidFill>
              </a:rPr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x,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	</a:t>
            </a:r>
            <a:r>
              <a:rPr lang="en-US" sz="1600" dirty="0" smtClean="0">
                <a:solidFill>
                  <a:schemeClr val="bg1"/>
                </a:solidFill>
              </a:rPr>
              <a:t>x = a; y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	if </a:t>
            </a:r>
            <a:r>
              <a:rPr lang="en-US" sz="1600" dirty="0" smtClean="0">
                <a:solidFill>
                  <a:schemeClr val="bg1"/>
                </a:solidFill>
              </a:rPr>
              <a:t>b &gt; a </a:t>
            </a:r>
            <a:r>
              <a:rPr lang="en-US" sz="1600" b="1" dirty="0" smtClean="0">
                <a:solidFill>
                  <a:schemeClr val="bg1"/>
                </a:solidFill>
              </a:rPr>
              <a:t>then 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		</a:t>
            </a:r>
            <a:r>
              <a:rPr lang="en-US" sz="1600" dirty="0" smtClean="0">
                <a:solidFill>
                  <a:schemeClr val="bg1"/>
                </a:solidFill>
              </a:rPr>
              <a:t>x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>
                <a:solidFill>
                  <a:schemeClr val="bg1"/>
                </a:solidFill>
              </a:rPr>
              <a:t>		y = a;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	end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>
                <a:solidFill>
                  <a:schemeClr val="bg1"/>
                </a:solidFill>
              </a:rPr>
              <a:t>	c = x /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end;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	</a:t>
            </a:r>
            <a:r>
              <a:rPr lang="en-US" sz="1600" dirty="0" smtClean="0">
                <a:solidFill>
                  <a:schemeClr val="bg1"/>
                </a:solidFill>
              </a:rPr>
              <a:t>a = m;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>
                <a:solidFill>
                  <a:schemeClr val="bg1"/>
                </a:solidFill>
              </a:rPr>
              <a:t>	b = 4;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	call </a:t>
            </a:r>
            <a:r>
              <a:rPr lang="en-US" sz="1600" dirty="0" smtClean="0">
                <a:solidFill>
                  <a:schemeClr val="bg1"/>
                </a:solidFill>
              </a:rPr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end.</a:t>
            </a:r>
            <a:endParaRPr lang="en-US" sz="1600" dirty="0">
              <a:solidFill>
                <a:schemeClr val="bg1"/>
              </a:solidFill>
            </a:endParaRPr>
          </a:p>
          <a:p>
            <a:pPr>
              <a:spcBef>
                <a:spcPct val="50000"/>
              </a:spcBef>
            </a:pPr>
            <a:endParaRPr lang="en-US" sz="1600" dirty="0"/>
          </a:p>
        </p:txBody>
      </p:sp>
      <p:sp>
        <p:nvSpPr>
          <p:cNvPr id="7" name="6 CuadroTexto"/>
          <p:cNvSpPr txBox="1"/>
          <p:nvPr/>
        </p:nvSpPr>
        <p:spPr>
          <a:xfrm>
            <a:off x="7086600" y="1600200"/>
            <a:ext cx="19050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program()</a:t>
            </a:r>
          </a:p>
          <a:p>
            <a:r>
              <a:rPr lang="en-US" dirty="0" smtClean="0"/>
              <a:t>block(1)</a:t>
            </a:r>
            <a:endParaRPr lang="en-US" dirty="0"/>
          </a:p>
        </p:txBody>
      </p:sp>
      <p:sp>
        <p:nvSpPr>
          <p:cNvPr id="8" name="7 CuadroTexto"/>
          <p:cNvSpPr txBox="1"/>
          <p:nvPr/>
        </p:nvSpPr>
        <p:spPr>
          <a:xfrm>
            <a:off x="2895600" y="1600200"/>
            <a:ext cx="2286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TOKEN= .</a:t>
            </a:r>
            <a:endParaRPr lang="en-US" dirty="0"/>
          </a:p>
        </p:txBody>
      </p:sp>
      <p:sp>
        <p:nvSpPr>
          <p:cNvPr id="9" name="2 Marcador de contenido"/>
          <p:cNvSpPr txBox="1">
            <a:spLocks/>
          </p:cNvSpPr>
          <p:nvPr/>
        </p:nvSpPr>
        <p:spPr bwMode="auto">
          <a:xfrm>
            <a:off x="3048000" y="3048001"/>
            <a:ext cx="44958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procedure BLOCK;</a:t>
            </a:r>
          </a:p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begin</a:t>
            </a:r>
          </a:p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	if TOKEN = “const” then CONST-DECL();</a:t>
            </a:r>
          </a:p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	if TOKEN = “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var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” then VAR-DECL();</a:t>
            </a:r>
          </a:p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	if TOKEN = “procedure” then  PROC-DECL();</a:t>
            </a:r>
          </a:p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	STATEMENT;</a:t>
            </a:r>
          </a:p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end;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ＭＳ Ｐゴシック" pitchFamily="34" charset="-128"/>
              <a:cs typeface="+mn-cs"/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7086600" y="12308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Recursion stack</a:t>
            </a:r>
            <a:endParaRPr lang="en-US" i="1" dirty="0"/>
          </a:p>
        </p:txBody>
      </p:sp>
      <p:cxnSp>
        <p:nvCxnSpPr>
          <p:cNvPr id="10" name="9 Conector recto de flecha"/>
          <p:cNvCxnSpPr/>
          <p:nvPr/>
        </p:nvCxnSpPr>
        <p:spPr>
          <a:xfrm>
            <a:off x="2667000" y="4953000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uadroTexto"/>
          <p:cNvSpPr txBox="1"/>
          <p:nvPr/>
        </p:nvSpPr>
        <p:spPr>
          <a:xfrm>
            <a:off x="5181600" y="1969532"/>
            <a:ext cx="19050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m=8; a; b; c; ratio; x; y;</a:t>
            </a:r>
            <a:endParaRPr lang="en-US" dirty="0"/>
          </a:p>
        </p:txBody>
      </p:sp>
      <p:sp>
        <p:nvSpPr>
          <p:cNvPr id="13" name="12 CuadroTexto"/>
          <p:cNvSpPr txBox="1"/>
          <p:nvPr/>
        </p:nvSpPr>
        <p:spPr>
          <a:xfrm>
            <a:off x="5181600" y="16002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Symbol Table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Small Example</a:t>
            </a:r>
            <a:endParaRPr lang="en-US" dirty="0"/>
          </a:p>
        </p:txBody>
      </p:sp>
      <p:sp>
        <p:nvSpPr>
          <p:cNvPr id="4" name="Text Box 4"/>
          <p:cNvSpPr txBox="1">
            <a:spLocks noGrp="1" noChangeArrowheads="1"/>
          </p:cNvSpPr>
          <p:nvPr>
            <p:ph idx="1"/>
          </p:nvPr>
        </p:nvSpPr>
        <p:spPr bwMode="auto">
          <a:xfrm>
            <a:off x="457200" y="1752600"/>
            <a:ext cx="2133600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const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m = 8;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>
                <a:solidFill>
                  <a:schemeClr val="bg1"/>
                </a:solidFill>
              </a:rPr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a, b, c;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procedure </a:t>
            </a:r>
            <a:r>
              <a:rPr lang="en-US" sz="1600" dirty="0" smtClean="0">
                <a:solidFill>
                  <a:schemeClr val="bg1"/>
                </a:solidFill>
              </a:rPr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>
                <a:solidFill>
                  <a:schemeClr val="bg1"/>
                </a:solidFill>
              </a:rPr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x,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	</a:t>
            </a:r>
            <a:r>
              <a:rPr lang="en-US" sz="1600" dirty="0" smtClean="0">
                <a:solidFill>
                  <a:schemeClr val="bg1"/>
                </a:solidFill>
              </a:rPr>
              <a:t>x = a; y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	if </a:t>
            </a:r>
            <a:r>
              <a:rPr lang="en-US" sz="1600" dirty="0" smtClean="0">
                <a:solidFill>
                  <a:schemeClr val="bg1"/>
                </a:solidFill>
              </a:rPr>
              <a:t>b &gt; a </a:t>
            </a:r>
            <a:r>
              <a:rPr lang="en-US" sz="1600" b="1" dirty="0" smtClean="0">
                <a:solidFill>
                  <a:schemeClr val="bg1"/>
                </a:solidFill>
              </a:rPr>
              <a:t>then 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		</a:t>
            </a:r>
            <a:r>
              <a:rPr lang="en-US" sz="1600" dirty="0" smtClean="0">
                <a:solidFill>
                  <a:schemeClr val="bg1"/>
                </a:solidFill>
              </a:rPr>
              <a:t>x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>
                <a:solidFill>
                  <a:schemeClr val="bg1"/>
                </a:solidFill>
              </a:rPr>
              <a:t>		y = a;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	end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>
                <a:solidFill>
                  <a:schemeClr val="bg1"/>
                </a:solidFill>
              </a:rPr>
              <a:t>	c = x /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end;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	</a:t>
            </a:r>
            <a:r>
              <a:rPr lang="en-US" sz="1600" dirty="0" smtClean="0">
                <a:solidFill>
                  <a:schemeClr val="bg1"/>
                </a:solidFill>
              </a:rPr>
              <a:t>a = m;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>
                <a:solidFill>
                  <a:schemeClr val="bg1"/>
                </a:solidFill>
              </a:rPr>
              <a:t>	b = 4;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	call </a:t>
            </a:r>
            <a:r>
              <a:rPr lang="en-US" sz="1600" dirty="0" smtClean="0">
                <a:solidFill>
                  <a:schemeClr val="bg1"/>
                </a:solidFill>
              </a:rPr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end.</a:t>
            </a:r>
            <a:endParaRPr lang="en-US" sz="1600" dirty="0">
              <a:solidFill>
                <a:schemeClr val="bg1"/>
              </a:solidFill>
            </a:endParaRPr>
          </a:p>
          <a:p>
            <a:pPr>
              <a:spcBef>
                <a:spcPct val="50000"/>
              </a:spcBef>
            </a:pPr>
            <a:endParaRPr lang="en-US" sz="1600" dirty="0"/>
          </a:p>
        </p:txBody>
      </p:sp>
      <p:sp>
        <p:nvSpPr>
          <p:cNvPr id="5" name="4 Rectángulo"/>
          <p:cNvSpPr/>
          <p:nvPr/>
        </p:nvSpPr>
        <p:spPr>
          <a:xfrm>
            <a:off x="3886200" y="3886200"/>
            <a:ext cx="4572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None/>
            </a:pPr>
            <a:r>
              <a:rPr lang="en-US" dirty="0" smtClean="0"/>
              <a:t>procedure PROGRAM;</a:t>
            </a:r>
          </a:p>
          <a:p>
            <a:pPr>
              <a:buNone/>
            </a:pPr>
            <a:r>
              <a:rPr lang="en-US" dirty="0" smtClean="0"/>
              <a:t>begin</a:t>
            </a:r>
          </a:p>
          <a:p>
            <a:pPr>
              <a:buNone/>
            </a:pPr>
            <a:r>
              <a:rPr lang="en-US" dirty="0" smtClean="0"/>
              <a:t>	GET_TOKEN();</a:t>
            </a:r>
          </a:p>
          <a:p>
            <a:pPr>
              <a:buNone/>
            </a:pPr>
            <a:r>
              <a:rPr lang="en-US" dirty="0" smtClean="0"/>
              <a:t>	BLOCK();</a:t>
            </a:r>
          </a:p>
          <a:p>
            <a:pPr>
              <a:buNone/>
            </a:pPr>
            <a:r>
              <a:rPr lang="en-US" dirty="0" smtClean="0"/>
              <a:t>	if TOKEN &lt;&gt; "." then ERROR ()</a:t>
            </a:r>
          </a:p>
          <a:p>
            <a:pPr>
              <a:buNone/>
            </a:pPr>
            <a:r>
              <a:rPr lang="en-US" dirty="0" smtClean="0"/>
              <a:t>end;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7086600" y="1600200"/>
            <a:ext cx="1905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program()</a:t>
            </a:r>
            <a:endParaRPr lang="en-US" dirty="0"/>
          </a:p>
        </p:txBody>
      </p:sp>
      <p:sp>
        <p:nvSpPr>
          <p:cNvPr id="8" name="7 CuadroTexto"/>
          <p:cNvSpPr txBox="1"/>
          <p:nvPr/>
        </p:nvSpPr>
        <p:spPr>
          <a:xfrm>
            <a:off x="3276600" y="1600200"/>
            <a:ext cx="1905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TOKEN= .</a:t>
            </a:r>
            <a:endParaRPr lang="en-US" dirty="0"/>
          </a:p>
        </p:txBody>
      </p:sp>
      <p:cxnSp>
        <p:nvCxnSpPr>
          <p:cNvPr id="10" name="9 Conector recto de flecha"/>
          <p:cNvCxnSpPr/>
          <p:nvPr/>
        </p:nvCxnSpPr>
        <p:spPr>
          <a:xfrm>
            <a:off x="3429000" y="5486400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CuadroTexto"/>
          <p:cNvSpPr txBox="1"/>
          <p:nvPr/>
        </p:nvSpPr>
        <p:spPr>
          <a:xfrm>
            <a:off x="7086600" y="12308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Recursion stack</a:t>
            </a:r>
            <a:endParaRPr lang="en-US" i="1" dirty="0"/>
          </a:p>
        </p:txBody>
      </p:sp>
      <p:sp>
        <p:nvSpPr>
          <p:cNvPr id="11" name="10 CuadroTexto"/>
          <p:cNvSpPr txBox="1"/>
          <p:nvPr/>
        </p:nvSpPr>
        <p:spPr>
          <a:xfrm>
            <a:off x="5181600" y="1969532"/>
            <a:ext cx="19050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m=8; a; b; c; ratio; x; y;</a:t>
            </a:r>
            <a:endParaRPr lang="en-US" dirty="0"/>
          </a:p>
        </p:txBody>
      </p:sp>
      <p:sp>
        <p:nvSpPr>
          <p:cNvPr id="12" name="11 CuadroTexto"/>
          <p:cNvSpPr txBox="1"/>
          <p:nvPr/>
        </p:nvSpPr>
        <p:spPr>
          <a:xfrm>
            <a:off x="5181600" y="16002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Symbol Table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&lt;statement&gt; Procedure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648129"/>
            <a:ext cx="8229600" cy="4373563"/>
          </a:xfrm>
        </p:spPr>
        <p:txBody>
          <a:bodyPr/>
          <a:lstStyle/>
          <a:p>
            <a:pPr>
              <a:buNone/>
            </a:pPr>
            <a:r>
              <a:rPr lang="en-US" sz="1600" dirty="0" smtClean="0"/>
              <a:t> procedure STATEMENT;</a:t>
            </a:r>
          </a:p>
          <a:p>
            <a:pPr>
              <a:buNone/>
            </a:pPr>
            <a:r>
              <a:rPr lang="en-US" sz="1600" dirty="0" smtClean="0"/>
              <a:t>…</a:t>
            </a:r>
          </a:p>
          <a:p>
            <a:pPr>
              <a:buNone/>
            </a:pPr>
            <a:r>
              <a:rPr lang="en-US" sz="1600" dirty="0" smtClean="0"/>
              <a:t>	else if TOKEN = "while" then begin</a:t>
            </a:r>
          </a:p>
          <a:p>
            <a:pPr>
              <a:buNone/>
            </a:pPr>
            <a:r>
              <a:rPr lang="en-US" sz="1600" dirty="0" smtClean="0"/>
              <a:t>		GET_TOKEN();</a:t>
            </a:r>
          </a:p>
          <a:p>
            <a:pPr>
              <a:buNone/>
            </a:pPr>
            <a:r>
              <a:rPr lang="en-US" sz="1600" dirty="0" smtClean="0"/>
              <a:t>		CONDITION();</a:t>
            </a:r>
          </a:p>
          <a:p>
            <a:pPr>
              <a:buNone/>
            </a:pPr>
            <a:r>
              <a:rPr lang="en-US" sz="1600" dirty="0" smtClean="0"/>
              <a:t>		if TOKEN &lt;&gt; "do" then ERROR (while condition must be followed by do);</a:t>
            </a:r>
          </a:p>
          <a:p>
            <a:pPr>
              <a:buNone/>
            </a:pPr>
            <a:r>
              <a:rPr lang="en-US" sz="1600" dirty="0" smtClean="0"/>
              <a:t>		GET_TOKEN();</a:t>
            </a:r>
          </a:p>
          <a:p>
            <a:pPr>
              <a:buNone/>
            </a:pPr>
            <a:r>
              <a:rPr lang="en-US" sz="1600" dirty="0" smtClean="0"/>
              <a:t>		STATEMENT();</a:t>
            </a:r>
          </a:p>
          <a:p>
            <a:pPr>
              <a:buNone/>
            </a:pPr>
            <a:r>
              <a:rPr lang="en-US" sz="1600" dirty="0" smtClean="0"/>
              <a:t>	end</a:t>
            </a:r>
          </a:p>
          <a:p>
            <a:pPr>
              <a:buNone/>
            </a:pPr>
            <a:r>
              <a:rPr lang="en-US" sz="1600" dirty="0" smtClean="0"/>
              <a:t>end;</a:t>
            </a:r>
          </a:p>
          <a:p>
            <a:endParaRPr lang="en-US" dirty="0"/>
          </a:p>
        </p:txBody>
      </p:sp>
      <p:sp>
        <p:nvSpPr>
          <p:cNvPr id="4" name="3 Rectángulo"/>
          <p:cNvSpPr/>
          <p:nvPr/>
        </p:nvSpPr>
        <p:spPr>
          <a:xfrm>
            <a:off x="457200" y="1447800"/>
            <a:ext cx="82296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&lt;</a:t>
            </a:r>
            <a:r>
              <a:rPr lang="en-US" dirty="0" smtClean="0">
                <a:solidFill>
                  <a:srgbClr val="A50021"/>
                </a:solidFill>
              </a:rPr>
              <a:t>statement</a:t>
            </a:r>
            <a:r>
              <a:rPr lang="en-US" dirty="0" smtClean="0"/>
              <a:t>&gt; ::= &lt;</a:t>
            </a:r>
            <a:r>
              <a:rPr lang="en-US" dirty="0" err="1" smtClean="0">
                <a:solidFill>
                  <a:srgbClr val="CC3300"/>
                </a:solidFill>
              </a:rPr>
              <a:t>ident</a:t>
            </a:r>
            <a:r>
              <a:rPr lang="en-US" dirty="0" smtClean="0"/>
              <a:t>&gt; </a:t>
            </a:r>
            <a:r>
              <a:rPr lang="en-US" dirty="0" smtClean="0">
                <a:solidFill>
                  <a:srgbClr val="FF0066"/>
                </a:solidFill>
              </a:rPr>
              <a:t>:=</a:t>
            </a:r>
            <a:r>
              <a:rPr lang="en-US" dirty="0" smtClean="0"/>
              <a:t> &lt;</a:t>
            </a:r>
            <a:r>
              <a:rPr lang="en-US" dirty="0" smtClean="0">
                <a:solidFill>
                  <a:srgbClr val="000066"/>
                </a:solidFill>
              </a:rPr>
              <a:t>expression</a:t>
            </a:r>
            <a:r>
              <a:rPr lang="en-US" dirty="0" smtClean="0"/>
              <a:t>&gt; | </a:t>
            </a:r>
            <a:r>
              <a:rPr lang="en-US" dirty="0" smtClean="0">
                <a:solidFill>
                  <a:srgbClr val="FF0066"/>
                </a:solidFill>
              </a:rPr>
              <a:t>call</a:t>
            </a:r>
            <a:r>
              <a:rPr lang="en-US" dirty="0" smtClean="0"/>
              <a:t> &lt;</a:t>
            </a:r>
            <a:r>
              <a:rPr lang="en-US" dirty="0" err="1" smtClean="0">
                <a:solidFill>
                  <a:srgbClr val="CC3300"/>
                </a:solidFill>
              </a:rPr>
              <a:t>ident</a:t>
            </a:r>
            <a:r>
              <a:rPr lang="en-US" dirty="0" smtClean="0"/>
              <a:t>&gt;</a:t>
            </a:r>
          </a:p>
          <a:p>
            <a:r>
              <a:rPr lang="en-US" dirty="0" smtClean="0"/>
              <a:t>            | </a:t>
            </a:r>
            <a:r>
              <a:rPr lang="en-US" dirty="0" smtClean="0">
                <a:solidFill>
                  <a:srgbClr val="FF0066"/>
                </a:solidFill>
              </a:rPr>
              <a:t>begin</a:t>
            </a:r>
            <a:r>
              <a:rPr lang="en-US" dirty="0" smtClean="0"/>
              <a:t> &lt;</a:t>
            </a:r>
            <a:r>
              <a:rPr lang="en-US" dirty="0" smtClean="0">
                <a:solidFill>
                  <a:srgbClr val="003300"/>
                </a:solidFill>
              </a:rPr>
              <a:t>statement-list</a:t>
            </a:r>
            <a:r>
              <a:rPr lang="en-US" dirty="0" smtClean="0"/>
              <a:t>&gt; </a:t>
            </a:r>
            <a:r>
              <a:rPr lang="en-US" dirty="0" smtClean="0">
                <a:solidFill>
                  <a:srgbClr val="FF0066"/>
                </a:solidFill>
              </a:rPr>
              <a:t>end</a:t>
            </a:r>
            <a:r>
              <a:rPr lang="en-US" dirty="0" smtClean="0"/>
              <a:t> | </a:t>
            </a:r>
            <a:r>
              <a:rPr lang="en-US" dirty="0" smtClean="0">
                <a:solidFill>
                  <a:srgbClr val="FF0066"/>
                </a:solidFill>
              </a:rPr>
              <a:t>if</a:t>
            </a:r>
            <a:r>
              <a:rPr lang="en-US" dirty="0" smtClean="0"/>
              <a:t> &lt;</a:t>
            </a:r>
            <a:r>
              <a:rPr lang="en-US" dirty="0" smtClean="0">
                <a:solidFill>
                  <a:srgbClr val="D8D300"/>
                </a:solidFill>
              </a:rPr>
              <a:t>condition</a:t>
            </a:r>
            <a:r>
              <a:rPr lang="en-US" dirty="0" smtClean="0"/>
              <a:t>&gt; </a:t>
            </a:r>
            <a:r>
              <a:rPr lang="en-US" dirty="0" smtClean="0">
                <a:solidFill>
                  <a:srgbClr val="FF0066"/>
                </a:solidFill>
              </a:rPr>
              <a:t>then</a:t>
            </a:r>
            <a:r>
              <a:rPr lang="en-US" dirty="0" smtClean="0"/>
              <a:t> &lt;</a:t>
            </a:r>
            <a:r>
              <a:rPr lang="en-US" dirty="0" smtClean="0">
                <a:solidFill>
                  <a:srgbClr val="A50021"/>
                </a:solidFill>
              </a:rPr>
              <a:t>statement</a:t>
            </a:r>
            <a:r>
              <a:rPr lang="en-US" dirty="0" smtClean="0"/>
              <a:t>&gt;</a:t>
            </a:r>
          </a:p>
          <a:p>
            <a:r>
              <a:rPr lang="en-US" dirty="0" smtClean="0"/>
              <a:t>            | </a:t>
            </a:r>
            <a:r>
              <a:rPr lang="en-US" dirty="0" smtClean="0">
                <a:solidFill>
                  <a:srgbClr val="FF0066"/>
                </a:solidFill>
              </a:rPr>
              <a:t>while</a:t>
            </a:r>
            <a:r>
              <a:rPr lang="en-US" dirty="0" smtClean="0"/>
              <a:t> &lt;</a:t>
            </a:r>
            <a:r>
              <a:rPr lang="en-US" dirty="0" smtClean="0">
                <a:solidFill>
                  <a:srgbClr val="D8D300"/>
                </a:solidFill>
              </a:rPr>
              <a:t>condition</a:t>
            </a:r>
            <a:r>
              <a:rPr lang="en-US" dirty="0" smtClean="0"/>
              <a:t>&gt; </a:t>
            </a:r>
            <a:r>
              <a:rPr lang="en-US" dirty="0" smtClean="0">
                <a:solidFill>
                  <a:srgbClr val="FF0066"/>
                </a:solidFill>
              </a:rPr>
              <a:t>do</a:t>
            </a:r>
            <a:r>
              <a:rPr lang="en-US" dirty="0" smtClean="0"/>
              <a:t> &lt;</a:t>
            </a:r>
            <a:r>
              <a:rPr lang="en-US" dirty="0" smtClean="0">
                <a:solidFill>
                  <a:srgbClr val="A50021"/>
                </a:solidFill>
              </a:rPr>
              <a:t>statement</a:t>
            </a:r>
            <a:r>
              <a:rPr lang="en-US" dirty="0" smtClean="0"/>
              <a:t>&gt; | </a:t>
            </a:r>
            <a:r>
              <a:rPr lang="en-US" dirty="0" smtClean="0">
                <a:solidFill>
                  <a:srgbClr val="FF0066"/>
                </a:solidFill>
              </a:rPr>
              <a:t>e</a:t>
            </a:r>
          </a:p>
          <a:p>
            <a:r>
              <a:rPr lang="en-US" dirty="0" smtClean="0"/>
              <a:t>&lt;</a:t>
            </a:r>
            <a:r>
              <a:rPr lang="en-US" dirty="0" smtClean="0">
                <a:solidFill>
                  <a:srgbClr val="003300"/>
                </a:solidFill>
              </a:rPr>
              <a:t>statement-list</a:t>
            </a:r>
            <a:r>
              <a:rPr lang="en-US" dirty="0" smtClean="0"/>
              <a:t>&gt; ::= &lt;</a:t>
            </a:r>
            <a:r>
              <a:rPr lang="en-US" dirty="0" smtClean="0">
                <a:solidFill>
                  <a:srgbClr val="A50021"/>
                </a:solidFill>
              </a:rPr>
              <a:t>statement</a:t>
            </a:r>
            <a:r>
              <a:rPr lang="en-US" dirty="0" smtClean="0"/>
              <a:t>&gt; | &lt;</a:t>
            </a:r>
            <a:r>
              <a:rPr lang="en-US" dirty="0" smtClean="0">
                <a:solidFill>
                  <a:srgbClr val="003300"/>
                </a:solidFill>
              </a:rPr>
              <a:t>statement-list</a:t>
            </a:r>
            <a:r>
              <a:rPr lang="en-US" dirty="0" smtClean="0"/>
              <a:t>&gt; </a:t>
            </a:r>
            <a:r>
              <a:rPr lang="en-US" dirty="0" smtClean="0">
                <a:solidFill>
                  <a:srgbClr val="FF0066"/>
                </a:solidFill>
              </a:rPr>
              <a:t>;</a:t>
            </a:r>
            <a:r>
              <a:rPr lang="en-US" dirty="0" smtClean="0"/>
              <a:t> &lt;</a:t>
            </a:r>
            <a:r>
              <a:rPr lang="en-US" dirty="0" smtClean="0">
                <a:solidFill>
                  <a:srgbClr val="A50021"/>
                </a:solidFill>
              </a:rPr>
              <a:t>statement</a:t>
            </a:r>
            <a:r>
              <a:rPr lang="en-US" dirty="0" smtClean="0"/>
              <a:t>&gt;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&lt;condition&gt; Procedure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484437"/>
            <a:ext cx="8229600" cy="3992563"/>
          </a:xfrm>
        </p:spPr>
        <p:txBody>
          <a:bodyPr/>
          <a:lstStyle/>
          <a:p>
            <a:pPr>
              <a:buNone/>
            </a:pPr>
            <a:r>
              <a:rPr lang="en-US" sz="1600" dirty="0" smtClean="0"/>
              <a:t> procedure CONDITION;</a:t>
            </a:r>
          </a:p>
          <a:p>
            <a:pPr>
              <a:buNone/>
            </a:pPr>
            <a:r>
              <a:rPr lang="en-US" sz="1600" dirty="0" smtClean="0"/>
              <a:t>begin</a:t>
            </a:r>
          </a:p>
          <a:p>
            <a:pPr>
              <a:buNone/>
            </a:pPr>
            <a:r>
              <a:rPr lang="en-US" sz="1600" dirty="0" smtClean="0"/>
              <a:t>	if TOKEN = "odd" then begin</a:t>
            </a:r>
          </a:p>
          <a:p>
            <a:pPr>
              <a:buNone/>
            </a:pPr>
            <a:r>
              <a:rPr lang="en-US" sz="1600" dirty="0" smtClean="0"/>
              <a:t>		GET_TOKEN();</a:t>
            </a:r>
          </a:p>
          <a:p>
            <a:pPr>
              <a:buNone/>
            </a:pPr>
            <a:r>
              <a:rPr lang="en-US" sz="1600" dirty="0" smtClean="0"/>
              <a:t>		EXPRESSION();</a:t>
            </a:r>
          </a:p>
          <a:p>
            <a:pPr>
              <a:buNone/>
            </a:pPr>
            <a:r>
              <a:rPr lang="en-US" sz="1600" dirty="0" smtClean="0"/>
              <a:t>	else begin</a:t>
            </a:r>
          </a:p>
          <a:p>
            <a:pPr>
              <a:buNone/>
            </a:pPr>
            <a:r>
              <a:rPr lang="en-US" sz="1600" dirty="0" smtClean="0"/>
              <a:t>		EXPRESSION();</a:t>
            </a:r>
          </a:p>
          <a:p>
            <a:pPr>
              <a:buNone/>
            </a:pPr>
            <a:r>
              <a:rPr lang="en-US" sz="1600" dirty="0" smtClean="0"/>
              <a:t>		if TOKEN &lt;&gt; RELATION then ERROR (relational operator missing in conditional statement);</a:t>
            </a:r>
          </a:p>
          <a:p>
            <a:pPr>
              <a:buNone/>
            </a:pPr>
            <a:r>
              <a:rPr lang="en-US" sz="1600" dirty="0" smtClean="0"/>
              <a:t>		GET_TOKEN();</a:t>
            </a:r>
          </a:p>
          <a:p>
            <a:pPr>
              <a:buNone/>
            </a:pPr>
            <a:r>
              <a:rPr lang="en-US" sz="1600" dirty="0" smtClean="0"/>
              <a:t>		EXPRESSION();</a:t>
            </a:r>
          </a:p>
          <a:p>
            <a:pPr>
              <a:buNone/>
            </a:pPr>
            <a:r>
              <a:rPr lang="en-US" sz="1600" dirty="0" smtClean="0"/>
              <a:t>	end</a:t>
            </a:r>
          </a:p>
          <a:p>
            <a:pPr>
              <a:buNone/>
            </a:pPr>
            <a:r>
              <a:rPr lang="en-US" sz="1600" dirty="0" smtClean="0"/>
              <a:t>end;</a:t>
            </a:r>
          </a:p>
          <a:p>
            <a:endParaRPr lang="en-US" dirty="0"/>
          </a:p>
        </p:txBody>
      </p:sp>
      <p:sp>
        <p:nvSpPr>
          <p:cNvPr id="4" name="3 Rectángulo"/>
          <p:cNvSpPr/>
          <p:nvPr/>
        </p:nvSpPr>
        <p:spPr>
          <a:xfrm>
            <a:off x="457200" y="1838106"/>
            <a:ext cx="8001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 &lt;</a:t>
            </a:r>
            <a:r>
              <a:rPr lang="en-US" dirty="0" smtClean="0">
                <a:solidFill>
                  <a:srgbClr val="D8D300"/>
                </a:solidFill>
              </a:rPr>
              <a:t>condition</a:t>
            </a:r>
            <a:r>
              <a:rPr lang="en-US" dirty="0" smtClean="0"/>
              <a:t>&gt; ::= odd &lt;</a:t>
            </a:r>
            <a:r>
              <a:rPr lang="en-US" dirty="0" smtClean="0">
                <a:solidFill>
                  <a:srgbClr val="000066"/>
                </a:solidFill>
              </a:rPr>
              <a:t>expression</a:t>
            </a:r>
            <a:r>
              <a:rPr lang="en-US" dirty="0" smtClean="0"/>
              <a:t>&gt; | &lt;</a:t>
            </a:r>
            <a:r>
              <a:rPr lang="en-US" dirty="0" smtClean="0">
                <a:solidFill>
                  <a:srgbClr val="000066"/>
                </a:solidFill>
              </a:rPr>
              <a:t>expression</a:t>
            </a:r>
            <a:r>
              <a:rPr lang="en-US" dirty="0" smtClean="0"/>
              <a:t>&gt; &lt;</a:t>
            </a:r>
            <a:r>
              <a:rPr lang="en-US" dirty="0" smtClean="0">
                <a:solidFill>
                  <a:schemeClr val="accent2"/>
                </a:solidFill>
              </a:rPr>
              <a:t>relation</a:t>
            </a:r>
            <a:r>
              <a:rPr lang="en-US" dirty="0" smtClean="0"/>
              <a:t>&gt; &lt;</a:t>
            </a:r>
            <a:r>
              <a:rPr lang="en-US" dirty="0" smtClean="0">
                <a:solidFill>
                  <a:srgbClr val="000066"/>
                </a:solidFill>
              </a:rPr>
              <a:t>expression</a:t>
            </a:r>
            <a:r>
              <a:rPr lang="en-US" dirty="0" smtClean="0"/>
              <a:t>&gt;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&lt;expression&gt; Procedure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484437"/>
            <a:ext cx="8229600" cy="4373563"/>
          </a:xfrm>
        </p:spPr>
        <p:txBody>
          <a:bodyPr/>
          <a:lstStyle/>
          <a:p>
            <a:pPr>
              <a:buNone/>
            </a:pPr>
            <a:r>
              <a:rPr lang="en-US" sz="1600" dirty="0" smtClean="0"/>
              <a:t> procedure EXPRESSION;</a:t>
            </a:r>
          </a:p>
          <a:p>
            <a:pPr>
              <a:buNone/>
            </a:pPr>
            <a:r>
              <a:rPr lang="en-US" sz="1600" dirty="0" smtClean="0"/>
              <a:t>begin</a:t>
            </a:r>
          </a:p>
          <a:p>
            <a:pPr>
              <a:buNone/>
            </a:pPr>
            <a:r>
              <a:rPr lang="en-US" sz="1600" dirty="0" smtClean="0"/>
              <a:t>	if TOKEN = ADDING_OPERATOR then GET_TOKEN();</a:t>
            </a:r>
          </a:p>
          <a:p>
            <a:pPr>
              <a:buNone/>
            </a:pPr>
            <a:r>
              <a:rPr lang="en-US" sz="1600" dirty="0" smtClean="0"/>
              <a:t>	TERM();</a:t>
            </a:r>
          </a:p>
          <a:p>
            <a:pPr>
              <a:buNone/>
            </a:pPr>
            <a:r>
              <a:rPr lang="en-US" sz="1600" dirty="0" smtClean="0"/>
              <a:t>	while TOKEN = ADDING_OPERATOR do begin</a:t>
            </a:r>
          </a:p>
          <a:p>
            <a:pPr>
              <a:buNone/>
            </a:pPr>
            <a:r>
              <a:rPr lang="en-US" sz="1600" dirty="0" smtClean="0"/>
              <a:t>		GET_TOKEN();</a:t>
            </a:r>
          </a:p>
          <a:p>
            <a:pPr>
              <a:buNone/>
            </a:pPr>
            <a:r>
              <a:rPr lang="en-US" sz="1600" dirty="0" smtClean="0"/>
              <a:t>		TERM();</a:t>
            </a:r>
          </a:p>
          <a:p>
            <a:pPr>
              <a:buNone/>
            </a:pPr>
            <a:r>
              <a:rPr lang="en-US" sz="1600" dirty="0" smtClean="0"/>
              <a:t>	end</a:t>
            </a:r>
          </a:p>
          <a:p>
            <a:pPr>
              <a:buNone/>
            </a:pPr>
            <a:r>
              <a:rPr lang="en-US" sz="1600" dirty="0" smtClean="0"/>
              <a:t>end;</a:t>
            </a:r>
            <a:endParaRPr lang="en-US" sz="1600" dirty="0"/>
          </a:p>
        </p:txBody>
      </p:sp>
      <p:sp>
        <p:nvSpPr>
          <p:cNvPr id="4" name="3 Rectángulo"/>
          <p:cNvSpPr/>
          <p:nvPr/>
        </p:nvSpPr>
        <p:spPr>
          <a:xfrm>
            <a:off x="457200" y="1752600"/>
            <a:ext cx="8229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 &lt;</a:t>
            </a:r>
            <a:r>
              <a:rPr lang="en-US" dirty="0" smtClean="0">
                <a:solidFill>
                  <a:srgbClr val="000066"/>
                </a:solidFill>
              </a:rPr>
              <a:t>expression</a:t>
            </a:r>
            <a:r>
              <a:rPr lang="en-US" dirty="0" smtClean="0"/>
              <a:t>&gt; ::= &lt;</a:t>
            </a:r>
            <a:r>
              <a:rPr lang="en-US" dirty="0" smtClean="0">
                <a:solidFill>
                  <a:srgbClr val="6600FF"/>
                </a:solidFill>
              </a:rPr>
              <a:t>term</a:t>
            </a:r>
            <a:r>
              <a:rPr lang="en-US" dirty="0" smtClean="0"/>
              <a:t>&gt; | &lt;</a:t>
            </a:r>
            <a:r>
              <a:rPr lang="en-US" dirty="0" smtClean="0">
                <a:solidFill>
                  <a:srgbClr val="006666"/>
                </a:solidFill>
              </a:rPr>
              <a:t>adding-operator</a:t>
            </a:r>
            <a:r>
              <a:rPr lang="en-US" dirty="0" smtClean="0"/>
              <a:t>&gt; &lt;</a:t>
            </a:r>
            <a:r>
              <a:rPr lang="en-US" dirty="0" smtClean="0">
                <a:solidFill>
                  <a:srgbClr val="6600FF"/>
                </a:solidFill>
              </a:rPr>
              <a:t>term</a:t>
            </a:r>
            <a:r>
              <a:rPr lang="en-US" dirty="0" smtClean="0"/>
              <a:t>&gt;</a:t>
            </a:r>
          </a:p>
          <a:p>
            <a:r>
              <a:rPr lang="en-US" dirty="0" smtClean="0"/>
              <a:t>            | &lt;</a:t>
            </a:r>
            <a:r>
              <a:rPr lang="en-US" dirty="0" smtClean="0">
                <a:solidFill>
                  <a:srgbClr val="000066"/>
                </a:solidFill>
              </a:rPr>
              <a:t>expression</a:t>
            </a:r>
            <a:r>
              <a:rPr lang="en-US" dirty="0" smtClean="0"/>
              <a:t>&gt; &lt;</a:t>
            </a:r>
            <a:r>
              <a:rPr lang="en-US" dirty="0" smtClean="0">
                <a:solidFill>
                  <a:srgbClr val="006666"/>
                </a:solidFill>
              </a:rPr>
              <a:t>adding-operator</a:t>
            </a:r>
            <a:r>
              <a:rPr lang="en-US" dirty="0" smtClean="0"/>
              <a:t>&gt; &lt;</a:t>
            </a:r>
            <a:r>
              <a:rPr lang="en-US" dirty="0" smtClean="0">
                <a:solidFill>
                  <a:srgbClr val="6600FF"/>
                </a:solidFill>
              </a:rPr>
              <a:t>term</a:t>
            </a:r>
            <a:r>
              <a:rPr lang="en-US" dirty="0" smtClean="0"/>
              <a:t>&gt;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&lt;term&gt; Procedure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398931"/>
            <a:ext cx="8229600" cy="4373563"/>
          </a:xfrm>
        </p:spPr>
        <p:txBody>
          <a:bodyPr/>
          <a:lstStyle/>
          <a:p>
            <a:pPr>
              <a:buNone/>
            </a:pPr>
            <a:r>
              <a:rPr lang="en-US" sz="1600" dirty="0" smtClean="0"/>
              <a:t> procedure TERM;</a:t>
            </a:r>
          </a:p>
          <a:p>
            <a:pPr>
              <a:buNone/>
            </a:pPr>
            <a:r>
              <a:rPr lang="en-US" sz="1600" dirty="0" smtClean="0"/>
              <a:t>begin</a:t>
            </a:r>
          </a:p>
          <a:p>
            <a:pPr>
              <a:buNone/>
            </a:pPr>
            <a:r>
              <a:rPr lang="en-US" sz="1600" dirty="0" smtClean="0"/>
              <a:t>	FACTOR();</a:t>
            </a:r>
          </a:p>
          <a:p>
            <a:pPr>
              <a:buNone/>
            </a:pPr>
            <a:r>
              <a:rPr lang="en-US" sz="1600" dirty="0" smtClean="0"/>
              <a:t>	while TOKEN = MULTIPLYING_OPERATOR do begin</a:t>
            </a:r>
          </a:p>
          <a:p>
            <a:pPr>
              <a:buNone/>
            </a:pPr>
            <a:r>
              <a:rPr lang="en-US" sz="1600" dirty="0" smtClean="0"/>
              <a:t>		GET_TOKEN();</a:t>
            </a:r>
          </a:p>
          <a:p>
            <a:pPr>
              <a:buNone/>
            </a:pPr>
            <a:r>
              <a:rPr lang="en-US" sz="1600" dirty="0" smtClean="0"/>
              <a:t>		FACTOR();</a:t>
            </a:r>
          </a:p>
          <a:p>
            <a:pPr>
              <a:buNone/>
            </a:pPr>
            <a:r>
              <a:rPr lang="en-US" sz="1600" dirty="0" smtClean="0"/>
              <a:t>	end</a:t>
            </a:r>
          </a:p>
          <a:p>
            <a:pPr>
              <a:buNone/>
            </a:pPr>
            <a:r>
              <a:rPr lang="en-US" sz="1600" dirty="0" smtClean="0"/>
              <a:t>end;</a:t>
            </a:r>
            <a:endParaRPr lang="en-US" sz="1600" dirty="0"/>
          </a:p>
        </p:txBody>
      </p:sp>
      <p:sp>
        <p:nvSpPr>
          <p:cNvPr id="4" name="3 Rectángulo"/>
          <p:cNvSpPr/>
          <p:nvPr/>
        </p:nvSpPr>
        <p:spPr>
          <a:xfrm>
            <a:off x="457200" y="1752600"/>
            <a:ext cx="8229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&lt;</a:t>
            </a:r>
            <a:r>
              <a:rPr lang="en-US" dirty="0" smtClean="0">
                <a:solidFill>
                  <a:srgbClr val="6600FF"/>
                </a:solidFill>
              </a:rPr>
              <a:t>term</a:t>
            </a:r>
            <a:r>
              <a:rPr lang="en-US" dirty="0" smtClean="0"/>
              <a:t>&gt; ::= &lt;</a:t>
            </a:r>
            <a:r>
              <a:rPr lang="en-US" dirty="0" smtClean="0">
                <a:solidFill>
                  <a:srgbClr val="FF3300"/>
                </a:solidFill>
              </a:rPr>
              <a:t>factor</a:t>
            </a:r>
            <a:r>
              <a:rPr lang="en-US" dirty="0" smtClean="0"/>
              <a:t>&gt; | &lt;</a:t>
            </a:r>
            <a:r>
              <a:rPr lang="en-US" dirty="0" smtClean="0">
                <a:solidFill>
                  <a:srgbClr val="6600FF"/>
                </a:solidFill>
              </a:rPr>
              <a:t>term</a:t>
            </a:r>
            <a:r>
              <a:rPr lang="en-US" dirty="0" smtClean="0"/>
              <a:t>&gt; &lt;</a:t>
            </a:r>
            <a:r>
              <a:rPr lang="en-US" dirty="0" smtClean="0">
                <a:solidFill>
                  <a:srgbClr val="FF6699"/>
                </a:solidFill>
              </a:rPr>
              <a:t>multiplying-operator</a:t>
            </a:r>
            <a:r>
              <a:rPr lang="en-US" dirty="0" smtClean="0"/>
              <a:t>&gt; &lt;</a:t>
            </a:r>
            <a:r>
              <a:rPr lang="en-US" dirty="0" smtClean="0">
                <a:solidFill>
                  <a:srgbClr val="FF3300"/>
                </a:solidFill>
              </a:rPr>
              <a:t>factor</a:t>
            </a:r>
            <a:r>
              <a:rPr lang="en-US" dirty="0" smtClean="0"/>
              <a:t>&gt;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&lt;factor&gt; Procedure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398931"/>
            <a:ext cx="8229600" cy="4373563"/>
          </a:xfrm>
        </p:spPr>
        <p:txBody>
          <a:bodyPr/>
          <a:lstStyle/>
          <a:p>
            <a:pPr>
              <a:buNone/>
            </a:pPr>
            <a:r>
              <a:rPr lang="en-US" sz="1600" dirty="0" smtClean="0"/>
              <a:t>procedure FACTOR;</a:t>
            </a:r>
          </a:p>
          <a:p>
            <a:pPr>
              <a:buNone/>
            </a:pPr>
            <a:r>
              <a:rPr lang="en-US" sz="1600" dirty="0" smtClean="0"/>
              <a:t>begin</a:t>
            </a:r>
          </a:p>
          <a:p>
            <a:pPr>
              <a:buNone/>
            </a:pPr>
            <a:r>
              <a:rPr lang="en-US" sz="1600" dirty="0" smtClean="0"/>
              <a:t>	if TOKEN = IDENTIFIER then</a:t>
            </a:r>
          </a:p>
          <a:p>
            <a:pPr>
              <a:buNone/>
            </a:pPr>
            <a:r>
              <a:rPr lang="en-US" sz="1600" dirty="0" smtClean="0"/>
              <a:t>		GET_TOKEN();</a:t>
            </a:r>
          </a:p>
          <a:p>
            <a:pPr>
              <a:buNone/>
            </a:pPr>
            <a:r>
              <a:rPr lang="en-US" sz="1600" dirty="0" smtClean="0"/>
              <a:t>	else if TOKEN = NUMBER then</a:t>
            </a:r>
          </a:p>
          <a:p>
            <a:pPr>
              <a:buNone/>
            </a:pPr>
            <a:r>
              <a:rPr lang="en-US" sz="1600" dirty="0" smtClean="0"/>
              <a:t>		GET_TOKEN();</a:t>
            </a:r>
          </a:p>
          <a:p>
            <a:pPr>
              <a:buNone/>
            </a:pPr>
            <a:r>
              <a:rPr lang="en-US" sz="1600" dirty="0" smtClean="0"/>
              <a:t>	else if TOKEN = "(" then begin</a:t>
            </a:r>
          </a:p>
          <a:p>
            <a:pPr>
              <a:buNone/>
            </a:pPr>
            <a:r>
              <a:rPr lang="en-US" sz="1600" dirty="0" smtClean="0"/>
              <a:t>		GET_TOKEN();</a:t>
            </a:r>
          </a:p>
          <a:p>
            <a:pPr>
              <a:buNone/>
            </a:pPr>
            <a:r>
              <a:rPr lang="en-US" sz="1600" dirty="0" smtClean="0"/>
              <a:t>		EXPRESSION();</a:t>
            </a:r>
          </a:p>
          <a:p>
            <a:pPr>
              <a:buNone/>
            </a:pPr>
            <a:r>
              <a:rPr lang="en-US" sz="1600" dirty="0" smtClean="0"/>
              <a:t>		if TOKEN &lt;&gt; ")" then ERROR( left ( has not been closed  );</a:t>
            </a:r>
          </a:p>
          <a:p>
            <a:pPr>
              <a:buNone/>
            </a:pPr>
            <a:r>
              <a:rPr lang="en-US" sz="1600" dirty="0" smtClean="0"/>
              <a:t>		GET_TOKEN();</a:t>
            </a:r>
          </a:p>
          <a:p>
            <a:pPr>
              <a:buNone/>
            </a:pPr>
            <a:r>
              <a:rPr lang="en-US" sz="1600" dirty="0" smtClean="0"/>
              <a:t>	end</a:t>
            </a:r>
          </a:p>
          <a:p>
            <a:pPr>
              <a:buNone/>
            </a:pPr>
            <a:r>
              <a:rPr lang="en-US" sz="1600" dirty="0" smtClean="0"/>
              <a:t>	else ERROR (identifier, ( or number expected);</a:t>
            </a:r>
          </a:p>
          <a:p>
            <a:pPr>
              <a:buNone/>
            </a:pPr>
            <a:r>
              <a:rPr lang="en-US" sz="1600" dirty="0" smtClean="0"/>
              <a:t>end;</a:t>
            </a:r>
          </a:p>
          <a:p>
            <a:endParaRPr lang="en-US" dirty="0"/>
          </a:p>
        </p:txBody>
      </p:sp>
      <p:sp>
        <p:nvSpPr>
          <p:cNvPr id="4" name="3 Rectángulo"/>
          <p:cNvSpPr/>
          <p:nvPr/>
        </p:nvSpPr>
        <p:spPr>
          <a:xfrm>
            <a:off x="457200" y="1752600"/>
            <a:ext cx="8229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 &lt;</a:t>
            </a:r>
            <a:r>
              <a:rPr lang="en-US" dirty="0" smtClean="0">
                <a:solidFill>
                  <a:srgbClr val="FF3300"/>
                </a:solidFill>
              </a:rPr>
              <a:t>factor</a:t>
            </a:r>
            <a:r>
              <a:rPr lang="en-US" dirty="0" smtClean="0"/>
              <a:t>&gt; ::= &lt;</a:t>
            </a:r>
            <a:r>
              <a:rPr lang="en-US" dirty="0" err="1" smtClean="0">
                <a:solidFill>
                  <a:srgbClr val="CC3300"/>
                </a:solidFill>
              </a:rPr>
              <a:t>ident</a:t>
            </a:r>
            <a:r>
              <a:rPr lang="en-US" dirty="0" smtClean="0"/>
              <a:t>&gt; | &lt;</a:t>
            </a:r>
            <a:r>
              <a:rPr lang="en-US" dirty="0" smtClean="0">
                <a:solidFill>
                  <a:srgbClr val="660033"/>
                </a:solidFill>
              </a:rPr>
              <a:t>number</a:t>
            </a:r>
            <a:r>
              <a:rPr lang="en-US" dirty="0" smtClean="0"/>
              <a:t>&gt; | </a:t>
            </a:r>
            <a:r>
              <a:rPr lang="en-US" dirty="0" smtClean="0">
                <a:solidFill>
                  <a:srgbClr val="FF0066"/>
                </a:solidFill>
              </a:rPr>
              <a:t>(</a:t>
            </a:r>
            <a:r>
              <a:rPr lang="en-US" dirty="0" smtClean="0"/>
              <a:t> &lt;</a:t>
            </a:r>
            <a:r>
              <a:rPr lang="en-US" dirty="0" smtClean="0">
                <a:solidFill>
                  <a:srgbClr val="000066"/>
                </a:solidFill>
              </a:rPr>
              <a:t>expression</a:t>
            </a:r>
            <a:r>
              <a:rPr lang="en-US" dirty="0" smtClean="0"/>
              <a:t>&gt; </a:t>
            </a:r>
            <a:r>
              <a:rPr lang="en-US" dirty="0" smtClean="0">
                <a:solidFill>
                  <a:srgbClr val="FF0066"/>
                </a:solidFill>
              </a:rPr>
              <a:t>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Parsing Problem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Take a </a:t>
            </a:r>
            <a:r>
              <a:rPr lang="en-US" b="1" dirty="0" smtClean="0"/>
              <a:t>string of symbols</a:t>
            </a:r>
            <a:r>
              <a:rPr lang="en-US" dirty="0" smtClean="0"/>
              <a:t> in a language (tokens) and a </a:t>
            </a:r>
            <a:r>
              <a:rPr lang="en-US" b="1" dirty="0" smtClean="0"/>
              <a:t>grammar</a:t>
            </a:r>
            <a:r>
              <a:rPr lang="en-US" dirty="0" smtClean="0"/>
              <a:t> for that language to construct the </a:t>
            </a:r>
            <a:r>
              <a:rPr lang="en-US" b="1" i="1" dirty="0" smtClean="0"/>
              <a:t>parse tree </a:t>
            </a:r>
            <a:r>
              <a:rPr lang="en-US" dirty="0" smtClean="0"/>
              <a:t>or report that the sentence is syntactically </a:t>
            </a:r>
            <a:r>
              <a:rPr lang="en-US" b="1" i="1" dirty="0" smtClean="0"/>
              <a:t>incorrect</a:t>
            </a:r>
            <a:r>
              <a:rPr lang="en-US" dirty="0" smtClean="0"/>
              <a:t>.</a:t>
            </a:r>
          </a:p>
          <a:p>
            <a:r>
              <a:rPr lang="en-US" dirty="0" smtClean="0"/>
              <a:t>Two ways to do this:</a:t>
            </a:r>
          </a:p>
          <a:p>
            <a:pPr lvl="1"/>
            <a:r>
              <a:rPr lang="en-US" dirty="0" smtClean="0"/>
              <a:t>Top-Down (recursive descending parser).</a:t>
            </a:r>
          </a:p>
          <a:p>
            <a:pPr lvl="1"/>
            <a:r>
              <a:rPr lang="en-US" strike="sngStrike" dirty="0" err="1" smtClean="0"/>
              <a:t>Buttom</a:t>
            </a:r>
            <a:r>
              <a:rPr lang="en-US" strike="sngStrike" dirty="0" smtClean="0"/>
              <a:t>-Up</a:t>
            </a:r>
            <a:r>
              <a:rPr lang="en-US" dirty="0" smtClean="0"/>
              <a:t>. (We don’t focus on this).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Small Example</a:t>
            </a:r>
            <a:endParaRPr lang="en-US" dirty="0"/>
          </a:p>
        </p:txBody>
      </p:sp>
      <p:sp>
        <p:nvSpPr>
          <p:cNvPr id="4" name="Text Box 4"/>
          <p:cNvSpPr txBox="1">
            <a:spLocks noGrp="1" noChangeArrowheads="1"/>
          </p:cNvSpPr>
          <p:nvPr>
            <p:ph idx="1"/>
          </p:nvPr>
        </p:nvSpPr>
        <p:spPr bwMode="auto">
          <a:xfrm>
            <a:off x="457200" y="1752600"/>
            <a:ext cx="8229600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const </a:t>
            </a:r>
            <a:r>
              <a:rPr lang="en-US" sz="1600" dirty="0" smtClean="0"/>
              <a:t>m = 8;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/>
              <a:t>var</a:t>
            </a:r>
            <a:r>
              <a:rPr lang="en-US" sz="1600" b="1" dirty="0" smtClean="0"/>
              <a:t> </a:t>
            </a:r>
            <a:r>
              <a:rPr lang="en-US" sz="1600" dirty="0" smtClean="0"/>
              <a:t>a, b, c;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procedure </a:t>
            </a:r>
            <a:r>
              <a:rPr lang="en-US" sz="1600" dirty="0" smtClean="0"/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/>
              <a:t>var</a:t>
            </a:r>
            <a:r>
              <a:rPr lang="en-US" sz="1600" b="1" dirty="0" smtClean="0"/>
              <a:t> </a:t>
            </a:r>
            <a:r>
              <a:rPr lang="en-US" sz="1600" dirty="0" smtClean="0"/>
              <a:t>x,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/>
              <a:t>x = a; y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if </a:t>
            </a:r>
            <a:r>
              <a:rPr lang="en-US" sz="1600" dirty="0" smtClean="0"/>
              <a:t>b &gt; a </a:t>
            </a:r>
            <a:r>
              <a:rPr lang="en-US" sz="1600" b="1" dirty="0" smtClean="0"/>
              <a:t>then 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	</a:t>
            </a:r>
            <a:r>
              <a:rPr lang="en-US" sz="1600" dirty="0" smtClean="0"/>
              <a:t>x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	y = a;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end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c = x /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/>
              <a:t>a = m;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b = 4;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call </a:t>
            </a:r>
            <a:r>
              <a:rPr lang="en-US" sz="1600" dirty="0" smtClean="0"/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end.</a:t>
            </a:r>
            <a:endParaRPr lang="en-US" sz="1600" dirty="0"/>
          </a:p>
          <a:p>
            <a:pPr>
              <a:spcBef>
                <a:spcPct val="50000"/>
              </a:spcBef>
            </a:pPr>
            <a:endParaRPr lang="en-US" sz="1600" dirty="0"/>
          </a:p>
        </p:txBody>
      </p:sp>
      <p:sp>
        <p:nvSpPr>
          <p:cNvPr id="5" name="4 Rectángulo"/>
          <p:cNvSpPr/>
          <p:nvPr/>
        </p:nvSpPr>
        <p:spPr>
          <a:xfrm>
            <a:off x="3886200" y="3886200"/>
            <a:ext cx="4572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None/>
            </a:pPr>
            <a:r>
              <a:rPr lang="en-US" dirty="0" smtClean="0"/>
              <a:t>procedure PROGRAM;</a:t>
            </a:r>
          </a:p>
          <a:p>
            <a:pPr>
              <a:buNone/>
            </a:pPr>
            <a:r>
              <a:rPr lang="en-US" dirty="0" smtClean="0"/>
              <a:t>begin</a:t>
            </a:r>
          </a:p>
          <a:p>
            <a:pPr>
              <a:buNone/>
            </a:pPr>
            <a:r>
              <a:rPr lang="en-US" dirty="0" smtClean="0"/>
              <a:t>	GET_TOKEN();</a:t>
            </a:r>
          </a:p>
          <a:p>
            <a:pPr>
              <a:buNone/>
            </a:pPr>
            <a:r>
              <a:rPr lang="en-US" dirty="0" smtClean="0"/>
              <a:t>	BLOCK();</a:t>
            </a:r>
          </a:p>
          <a:p>
            <a:pPr>
              <a:buNone/>
            </a:pPr>
            <a:r>
              <a:rPr lang="en-US" dirty="0" smtClean="0"/>
              <a:t>	if TOKEN &lt;&gt; "." then ERROR (No Period at end of file)</a:t>
            </a:r>
          </a:p>
          <a:p>
            <a:pPr>
              <a:buNone/>
            </a:pPr>
            <a:r>
              <a:rPr lang="en-US" dirty="0" smtClean="0"/>
              <a:t>end;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7086600" y="1600200"/>
            <a:ext cx="1905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program()</a:t>
            </a:r>
            <a:endParaRPr lang="en-US" dirty="0"/>
          </a:p>
        </p:txBody>
      </p:sp>
      <p:sp>
        <p:nvSpPr>
          <p:cNvPr id="8" name="7 CuadroTexto"/>
          <p:cNvSpPr txBox="1"/>
          <p:nvPr/>
        </p:nvSpPr>
        <p:spPr>
          <a:xfrm>
            <a:off x="3276600" y="1600200"/>
            <a:ext cx="1905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TOKEN=</a:t>
            </a:r>
            <a:endParaRPr lang="en-US" dirty="0"/>
          </a:p>
        </p:txBody>
      </p:sp>
      <p:cxnSp>
        <p:nvCxnSpPr>
          <p:cNvPr id="10" name="9 Conector recto de flecha"/>
          <p:cNvCxnSpPr/>
          <p:nvPr/>
        </p:nvCxnSpPr>
        <p:spPr>
          <a:xfrm>
            <a:off x="3886200" y="4648200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10 CuadroTexto"/>
          <p:cNvSpPr txBox="1"/>
          <p:nvPr/>
        </p:nvSpPr>
        <p:spPr>
          <a:xfrm>
            <a:off x="7086600" y="12308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Recursion stack</a:t>
            </a:r>
            <a:endParaRPr lang="en-US" i="1" dirty="0"/>
          </a:p>
        </p:txBody>
      </p:sp>
      <p:sp>
        <p:nvSpPr>
          <p:cNvPr id="13" name="12 CuadroTexto"/>
          <p:cNvSpPr txBox="1"/>
          <p:nvPr/>
        </p:nvSpPr>
        <p:spPr>
          <a:xfrm>
            <a:off x="5181600" y="1969532"/>
            <a:ext cx="1905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4" name="13 CuadroTexto"/>
          <p:cNvSpPr txBox="1"/>
          <p:nvPr/>
        </p:nvSpPr>
        <p:spPr>
          <a:xfrm>
            <a:off x="5181600" y="16002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Symbol Table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Small Example</a:t>
            </a:r>
            <a:endParaRPr lang="en-US" dirty="0"/>
          </a:p>
        </p:txBody>
      </p:sp>
      <p:sp>
        <p:nvSpPr>
          <p:cNvPr id="4" name="Text Box 4"/>
          <p:cNvSpPr txBox="1">
            <a:spLocks noGrp="1" noChangeArrowheads="1"/>
          </p:cNvSpPr>
          <p:nvPr>
            <p:ph idx="1"/>
          </p:nvPr>
        </p:nvSpPr>
        <p:spPr bwMode="auto">
          <a:xfrm>
            <a:off x="457200" y="1752600"/>
            <a:ext cx="2133600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const</a:t>
            </a:r>
            <a:r>
              <a:rPr lang="en-US" sz="1600" b="1" dirty="0" smtClean="0"/>
              <a:t> </a:t>
            </a:r>
            <a:r>
              <a:rPr lang="en-US" sz="1600" dirty="0" smtClean="0"/>
              <a:t>m = 8;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/>
              <a:t>var</a:t>
            </a:r>
            <a:r>
              <a:rPr lang="en-US" sz="1600" b="1" dirty="0" smtClean="0"/>
              <a:t> </a:t>
            </a:r>
            <a:r>
              <a:rPr lang="en-US" sz="1600" dirty="0" smtClean="0"/>
              <a:t>a, b, c;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procedure </a:t>
            </a:r>
            <a:r>
              <a:rPr lang="en-US" sz="1600" dirty="0" smtClean="0"/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/>
              <a:t>var</a:t>
            </a:r>
            <a:r>
              <a:rPr lang="en-US" sz="1600" b="1" dirty="0" smtClean="0"/>
              <a:t> </a:t>
            </a:r>
            <a:r>
              <a:rPr lang="en-US" sz="1600" dirty="0" smtClean="0"/>
              <a:t>x,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/>
              <a:t>x = a; y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if </a:t>
            </a:r>
            <a:r>
              <a:rPr lang="en-US" sz="1600" dirty="0" smtClean="0"/>
              <a:t>b &gt; a </a:t>
            </a:r>
            <a:r>
              <a:rPr lang="en-US" sz="1600" b="1" dirty="0" smtClean="0"/>
              <a:t>then 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	</a:t>
            </a:r>
            <a:r>
              <a:rPr lang="en-US" sz="1600" dirty="0" smtClean="0"/>
              <a:t>x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	y = a;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end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c = x /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/>
              <a:t>a = m;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b = 4;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call </a:t>
            </a:r>
            <a:r>
              <a:rPr lang="en-US" sz="1600" dirty="0" smtClean="0"/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end.</a:t>
            </a:r>
            <a:endParaRPr lang="en-US" sz="1600" dirty="0"/>
          </a:p>
          <a:p>
            <a:pPr>
              <a:spcBef>
                <a:spcPct val="50000"/>
              </a:spcBef>
            </a:pPr>
            <a:endParaRPr lang="en-US" sz="1600" dirty="0"/>
          </a:p>
        </p:txBody>
      </p:sp>
      <p:sp>
        <p:nvSpPr>
          <p:cNvPr id="5" name="4 Rectángulo"/>
          <p:cNvSpPr/>
          <p:nvPr/>
        </p:nvSpPr>
        <p:spPr>
          <a:xfrm>
            <a:off x="3886200" y="3886200"/>
            <a:ext cx="4572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None/>
            </a:pPr>
            <a:r>
              <a:rPr lang="en-US" dirty="0" smtClean="0"/>
              <a:t>procedure PROGRAM;</a:t>
            </a:r>
          </a:p>
          <a:p>
            <a:pPr>
              <a:buNone/>
            </a:pPr>
            <a:r>
              <a:rPr lang="en-US" dirty="0" smtClean="0"/>
              <a:t>begin</a:t>
            </a:r>
          </a:p>
          <a:p>
            <a:pPr>
              <a:buNone/>
            </a:pPr>
            <a:r>
              <a:rPr lang="en-US" dirty="0" smtClean="0"/>
              <a:t>	GET_TOKEN();</a:t>
            </a:r>
          </a:p>
          <a:p>
            <a:pPr>
              <a:buNone/>
            </a:pPr>
            <a:r>
              <a:rPr lang="en-US" dirty="0" smtClean="0"/>
              <a:t>	BLOCK();</a:t>
            </a:r>
          </a:p>
          <a:p>
            <a:pPr>
              <a:buNone/>
            </a:pPr>
            <a:r>
              <a:rPr lang="en-US" dirty="0" smtClean="0"/>
              <a:t>	if TOKEN &lt;&gt; "." then ERROR (No Period at end of file)</a:t>
            </a:r>
          </a:p>
          <a:p>
            <a:pPr>
              <a:buNone/>
            </a:pPr>
            <a:r>
              <a:rPr lang="en-US" dirty="0" smtClean="0"/>
              <a:t>end;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7086600" y="1600200"/>
            <a:ext cx="1905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program()</a:t>
            </a:r>
            <a:endParaRPr lang="en-US" dirty="0"/>
          </a:p>
        </p:txBody>
      </p:sp>
      <p:sp>
        <p:nvSpPr>
          <p:cNvPr id="8" name="7 CuadroTexto"/>
          <p:cNvSpPr txBox="1"/>
          <p:nvPr/>
        </p:nvSpPr>
        <p:spPr>
          <a:xfrm>
            <a:off x="3276600" y="1600200"/>
            <a:ext cx="1905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TOKEN= const</a:t>
            </a:r>
            <a:endParaRPr lang="en-US" dirty="0"/>
          </a:p>
        </p:txBody>
      </p:sp>
      <p:cxnSp>
        <p:nvCxnSpPr>
          <p:cNvPr id="10" name="9 Conector recto de flecha"/>
          <p:cNvCxnSpPr/>
          <p:nvPr/>
        </p:nvCxnSpPr>
        <p:spPr>
          <a:xfrm>
            <a:off x="3886200" y="4876800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CuadroTexto"/>
          <p:cNvSpPr txBox="1"/>
          <p:nvPr/>
        </p:nvSpPr>
        <p:spPr>
          <a:xfrm>
            <a:off x="7086600" y="12308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Recursion stack</a:t>
            </a:r>
            <a:endParaRPr lang="en-US" i="1" dirty="0"/>
          </a:p>
        </p:txBody>
      </p:sp>
      <p:sp>
        <p:nvSpPr>
          <p:cNvPr id="11" name="10 CuadroTexto"/>
          <p:cNvSpPr txBox="1"/>
          <p:nvPr/>
        </p:nvSpPr>
        <p:spPr>
          <a:xfrm>
            <a:off x="5181600" y="1969532"/>
            <a:ext cx="1905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2" name="11 CuadroTexto"/>
          <p:cNvSpPr txBox="1"/>
          <p:nvPr/>
        </p:nvSpPr>
        <p:spPr>
          <a:xfrm>
            <a:off x="5181600" y="16002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Symbol Table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Small Example</a:t>
            </a:r>
            <a:endParaRPr lang="en-US" dirty="0"/>
          </a:p>
        </p:txBody>
      </p:sp>
      <p:sp>
        <p:nvSpPr>
          <p:cNvPr id="4" name="Text Box 4"/>
          <p:cNvSpPr txBox="1">
            <a:spLocks noGrp="1" noChangeArrowheads="1"/>
          </p:cNvSpPr>
          <p:nvPr>
            <p:ph idx="1"/>
          </p:nvPr>
        </p:nvSpPr>
        <p:spPr bwMode="auto">
          <a:xfrm>
            <a:off x="457200" y="1752600"/>
            <a:ext cx="2133600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const</a:t>
            </a:r>
            <a:r>
              <a:rPr lang="en-US" sz="1600" b="1" dirty="0" smtClean="0"/>
              <a:t> </a:t>
            </a:r>
            <a:r>
              <a:rPr lang="en-US" sz="1600" dirty="0" smtClean="0"/>
              <a:t>m = 8;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/>
              <a:t>var</a:t>
            </a:r>
            <a:r>
              <a:rPr lang="en-US" sz="1600" b="1" dirty="0" smtClean="0"/>
              <a:t> </a:t>
            </a:r>
            <a:r>
              <a:rPr lang="en-US" sz="1600" dirty="0" smtClean="0"/>
              <a:t>a, b, c;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procedure </a:t>
            </a:r>
            <a:r>
              <a:rPr lang="en-US" sz="1600" dirty="0" smtClean="0"/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/>
              <a:t>var</a:t>
            </a:r>
            <a:r>
              <a:rPr lang="en-US" sz="1600" b="1" dirty="0" smtClean="0"/>
              <a:t> </a:t>
            </a:r>
            <a:r>
              <a:rPr lang="en-US" sz="1600" dirty="0" smtClean="0"/>
              <a:t>x,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/>
              <a:t>x = a; y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if </a:t>
            </a:r>
            <a:r>
              <a:rPr lang="en-US" sz="1600" dirty="0" smtClean="0"/>
              <a:t>b &gt; a </a:t>
            </a:r>
            <a:r>
              <a:rPr lang="en-US" sz="1600" b="1" dirty="0" smtClean="0"/>
              <a:t>then 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	</a:t>
            </a:r>
            <a:r>
              <a:rPr lang="en-US" sz="1600" dirty="0" smtClean="0"/>
              <a:t>x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	y = a;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end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c = x /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/>
              <a:t>a = m;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b = 4;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call </a:t>
            </a:r>
            <a:r>
              <a:rPr lang="en-US" sz="1600" dirty="0" smtClean="0"/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end.</a:t>
            </a:r>
            <a:endParaRPr lang="en-US" sz="1600" dirty="0"/>
          </a:p>
          <a:p>
            <a:pPr>
              <a:spcBef>
                <a:spcPct val="50000"/>
              </a:spcBef>
            </a:pPr>
            <a:endParaRPr lang="en-US" sz="1600" dirty="0"/>
          </a:p>
        </p:txBody>
      </p:sp>
      <p:sp>
        <p:nvSpPr>
          <p:cNvPr id="7" name="6 CuadroTexto"/>
          <p:cNvSpPr txBox="1"/>
          <p:nvPr/>
        </p:nvSpPr>
        <p:spPr>
          <a:xfrm>
            <a:off x="7086600" y="1600200"/>
            <a:ext cx="19050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program()</a:t>
            </a:r>
          </a:p>
          <a:p>
            <a:r>
              <a:rPr lang="en-US" dirty="0" smtClean="0"/>
              <a:t>block()</a:t>
            </a:r>
            <a:endParaRPr lang="en-US" dirty="0"/>
          </a:p>
        </p:txBody>
      </p:sp>
      <p:sp>
        <p:nvSpPr>
          <p:cNvPr id="8" name="7 CuadroTexto"/>
          <p:cNvSpPr txBox="1"/>
          <p:nvPr/>
        </p:nvSpPr>
        <p:spPr>
          <a:xfrm>
            <a:off x="3276600" y="1600200"/>
            <a:ext cx="1905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TOKEN= const</a:t>
            </a:r>
            <a:endParaRPr lang="en-US" dirty="0"/>
          </a:p>
        </p:txBody>
      </p:sp>
      <p:cxnSp>
        <p:nvCxnSpPr>
          <p:cNvPr id="10" name="9 Conector recto de flecha"/>
          <p:cNvCxnSpPr/>
          <p:nvPr/>
        </p:nvCxnSpPr>
        <p:spPr>
          <a:xfrm>
            <a:off x="2895600" y="3810000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2 Marcador de contenido"/>
          <p:cNvSpPr txBox="1">
            <a:spLocks/>
          </p:cNvSpPr>
          <p:nvPr/>
        </p:nvSpPr>
        <p:spPr bwMode="auto">
          <a:xfrm>
            <a:off x="3048000" y="3048001"/>
            <a:ext cx="44958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procedure BLOCK;</a:t>
            </a:r>
          </a:p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begin</a:t>
            </a:r>
          </a:p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	if TOKEN = “const” then CONST-DECL();</a:t>
            </a:r>
          </a:p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	if TOKEN = “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var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” then VAR-DECL();</a:t>
            </a:r>
          </a:p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	if TOKEN = “procedure” then  PROC-DECL();</a:t>
            </a:r>
          </a:p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	STATEMENT;</a:t>
            </a:r>
          </a:p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end;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ＭＳ Ｐゴシック" pitchFamily="34" charset="-128"/>
              <a:cs typeface="+mn-cs"/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7086600" y="12308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Recursion stack</a:t>
            </a:r>
            <a:endParaRPr lang="en-US" i="1" dirty="0"/>
          </a:p>
        </p:txBody>
      </p:sp>
      <p:sp>
        <p:nvSpPr>
          <p:cNvPr id="12" name="11 CuadroTexto"/>
          <p:cNvSpPr txBox="1"/>
          <p:nvPr/>
        </p:nvSpPr>
        <p:spPr>
          <a:xfrm>
            <a:off x="5181600" y="1969532"/>
            <a:ext cx="1905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3" name="12 CuadroTexto"/>
          <p:cNvSpPr txBox="1"/>
          <p:nvPr/>
        </p:nvSpPr>
        <p:spPr>
          <a:xfrm>
            <a:off x="5181600" y="16002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Symbol Table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Small Example</a:t>
            </a:r>
            <a:endParaRPr lang="en-US" dirty="0"/>
          </a:p>
        </p:txBody>
      </p:sp>
      <p:sp>
        <p:nvSpPr>
          <p:cNvPr id="4" name="Text Box 4"/>
          <p:cNvSpPr txBox="1">
            <a:spLocks noGrp="1" noChangeArrowheads="1"/>
          </p:cNvSpPr>
          <p:nvPr>
            <p:ph idx="1"/>
          </p:nvPr>
        </p:nvSpPr>
        <p:spPr bwMode="auto">
          <a:xfrm>
            <a:off x="457200" y="1752600"/>
            <a:ext cx="2133600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const</a:t>
            </a:r>
            <a:r>
              <a:rPr lang="en-US" sz="1600" b="1" dirty="0" smtClean="0"/>
              <a:t> </a:t>
            </a:r>
            <a:r>
              <a:rPr lang="en-US" sz="1600" dirty="0" smtClean="0"/>
              <a:t>m = 8;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/>
              <a:t>var</a:t>
            </a:r>
            <a:r>
              <a:rPr lang="en-US" sz="1600" b="1" dirty="0" smtClean="0"/>
              <a:t> </a:t>
            </a:r>
            <a:r>
              <a:rPr lang="en-US" sz="1600" dirty="0" smtClean="0"/>
              <a:t>a, b, c;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procedure </a:t>
            </a:r>
            <a:r>
              <a:rPr lang="en-US" sz="1600" dirty="0" smtClean="0"/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/>
              <a:t>var</a:t>
            </a:r>
            <a:r>
              <a:rPr lang="en-US" sz="1600" b="1" dirty="0" smtClean="0"/>
              <a:t> </a:t>
            </a:r>
            <a:r>
              <a:rPr lang="en-US" sz="1600" dirty="0" smtClean="0"/>
              <a:t>x,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/>
              <a:t>x = a; y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if </a:t>
            </a:r>
            <a:r>
              <a:rPr lang="en-US" sz="1600" dirty="0" smtClean="0"/>
              <a:t>b &gt; a </a:t>
            </a:r>
            <a:r>
              <a:rPr lang="en-US" sz="1600" b="1" dirty="0" smtClean="0"/>
              <a:t>then 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	</a:t>
            </a:r>
            <a:r>
              <a:rPr lang="en-US" sz="1600" dirty="0" smtClean="0"/>
              <a:t>x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	y = a;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end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c = x /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/>
              <a:t>a = m;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b = 4;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call </a:t>
            </a:r>
            <a:r>
              <a:rPr lang="en-US" sz="1600" dirty="0" smtClean="0"/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end.</a:t>
            </a:r>
            <a:endParaRPr lang="en-US" sz="1600" dirty="0"/>
          </a:p>
          <a:p>
            <a:pPr>
              <a:spcBef>
                <a:spcPct val="50000"/>
              </a:spcBef>
            </a:pPr>
            <a:endParaRPr lang="en-US" sz="1600" dirty="0"/>
          </a:p>
        </p:txBody>
      </p:sp>
      <p:sp>
        <p:nvSpPr>
          <p:cNvPr id="7" name="6 CuadroTexto"/>
          <p:cNvSpPr txBox="1"/>
          <p:nvPr/>
        </p:nvSpPr>
        <p:spPr>
          <a:xfrm>
            <a:off x="7086600" y="1600200"/>
            <a:ext cx="1905000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program()</a:t>
            </a:r>
          </a:p>
          <a:p>
            <a:r>
              <a:rPr lang="en-US" dirty="0" smtClean="0"/>
              <a:t>block()</a:t>
            </a:r>
          </a:p>
          <a:p>
            <a:r>
              <a:rPr lang="en-US" dirty="0" smtClean="0"/>
              <a:t>const-</a:t>
            </a:r>
            <a:r>
              <a:rPr lang="en-US" dirty="0" err="1" smtClean="0"/>
              <a:t>decl</a:t>
            </a:r>
            <a:r>
              <a:rPr lang="en-US" dirty="0" smtClean="0"/>
              <a:t>()</a:t>
            </a:r>
            <a:endParaRPr lang="en-US" dirty="0"/>
          </a:p>
        </p:txBody>
      </p:sp>
      <p:sp>
        <p:nvSpPr>
          <p:cNvPr id="8" name="7 CuadroTexto"/>
          <p:cNvSpPr txBox="1"/>
          <p:nvPr/>
        </p:nvSpPr>
        <p:spPr>
          <a:xfrm>
            <a:off x="3276600" y="1600200"/>
            <a:ext cx="1905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TOKEN= const</a:t>
            </a:r>
            <a:endParaRPr lang="en-US" dirty="0"/>
          </a:p>
        </p:txBody>
      </p:sp>
      <p:cxnSp>
        <p:nvCxnSpPr>
          <p:cNvPr id="10" name="9 Conector recto de flecha"/>
          <p:cNvCxnSpPr/>
          <p:nvPr/>
        </p:nvCxnSpPr>
        <p:spPr>
          <a:xfrm>
            <a:off x="3581400" y="3962400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2 Marcador de contenido"/>
          <p:cNvSpPr txBox="1">
            <a:spLocks/>
          </p:cNvSpPr>
          <p:nvPr/>
        </p:nvSpPr>
        <p:spPr bwMode="auto">
          <a:xfrm>
            <a:off x="3048000" y="3048000"/>
            <a:ext cx="4495800" cy="3809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None/>
            </a:pPr>
            <a:r>
              <a:rPr lang="en-US" sz="1600" dirty="0" smtClean="0">
                <a:latin typeface="+mn-lt"/>
              </a:rPr>
              <a:t>procedure CONST-DECL;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repeat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if TOKEN &lt;&gt; IDENT then ERROR 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if TOKEN &lt;&gt; "=" then ERROR 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if TOKEN &lt;&gt; NUMBER then ERROR);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</a:t>
            </a:r>
            <a:r>
              <a:rPr lang="en-US" sz="1600" b="1" dirty="0" smtClean="0">
                <a:latin typeface="+mn-lt"/>
              </a:rPr>
              <a:t>ENTER(</a:t>
            </a:r>
            <a:r>
              <a:rPr lang="en-US" sz="1600" b="1" i="1" dirty="0" smtClean="0">
                <a:latin typeface="+mn-lt"/>
              </a:rPr>
              <a:t>constant, </a:t>
            </a:r>
            <a:r>
              <a:rPr lang="en-US" sz="1600" b="1" i="1" dirty="0" err="1" smtClean="0">
                <a:latin typeface="+mn-lt"/>
              </a:rPr>
              <a:t>ident</a:t>
            </a:r>
            <a:r>
              <a:rPr lang="en-US" sz="1600" b="1" i="1" dirty="0" smtClean="0">
                <a:latin typeface="+mn-lt"/>
              </a:rPr>
              <a:t>, number</a:t>
            </a:r>
            <a:r>
              <a:rPr lang="en-US" sz="1600" b="1" dirty="0" smtClean="0">
                <a:latin typeface="+mn-lt"/>
              </a:rPr>
              <a:t>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until TOKEN &lt;&gt; ",";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if TOKEN &lt;&gt; ";" then ERROR 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GET_TOKEN;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end;</a:t>
            </a:r>
            <a:endParaRPr lang="en-US" sz="1600" dirty="0">
              <a:latin typeface="+mn-lt"/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7086600" y="12308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Recursion stack</a:t>
            </a:r>
            <a:endParaRPr lang="en-US" i="1" dirty="0"/>
          </a:p>
        </p:txBody>
      </p:sp>
      <p:sp>
        <p:nvSpPr>
          <p:cNvPr id="12" name="11 CuadroTexto"/>
          <p:cNvSpPr txBox="1"/>
          <p:nvPr/>
        </p:nvSpPr>
        <p:spPr>
          <a:xfrm>
            <a:off x="5181600" y="1969532"/>
            <a:ext cx="1905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3" name="12 CuadroTexto"/>
          <p:cNvSpPr txBox="1"/>
          <p:nvPr/>
        </p:nvSpPr>
        <p:spPr>
          <a:xfrm>
            <a:off x="5181600" y="16002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Symbol Table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2 Marcador de contenido"/>
          <p:cNvSpPr txBox="1">
            <a:spLocks/>
          </p:cNvSpPr>
          <p:nvPr/>
        </p:nvSpPr>
        <p:spPr bwMode="auto">
          <a:xfrm>
            <a:off x="3048000" y="3048000"/>
            <a:ext cx="4495800" cy="3809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None/>
            </a:pPr>
            <a:r>
              <a:rPr lang="en-US" sz="1600" dirty="0" smtClean="0">
                <a:latin typeface="+mn-lt"/>
              </a:rPr>
              <a:t>procedure CONST-DECL;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repeat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if TOKEN &lt;&gt; IDENT then ERROR 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if TOKEN &lt;&gt; "=" then ERROR 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if TOKEN &lt;&gt; NUMBER then ERROR);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</a:t>
            </a:r>
            <a:r>
              <a:rPr lang="en-US" sz="1600" b="1" dirty="0" smtClean="0">
                <a:latin typeface="+mn-lt"/>
              </a:rPr>
              <a:t>ENTER(</a:t>
            </a:r>
            <a:r>
              <a:rPr lang="en-US" sz="1600" b="1" i="1" dirty="0" smtClean="0">
                <a:latin typeface="+mn-lt"/>
              </a:rPr>
              <a:t>constant, </a:t>
            </a:r>
            <a:r>
              <a:rPr lang="en-US" sz="1600" b="1" i="1" dirty="0" err="1" smtClean="0">
                <a:latin typeface="+mn-lt"/>
              </a:rPr>
              <a:t>ident</a:t>
            </a:r>
            <a:r>
              <a:rPr lang="en-US" sz="1600" b="1" i="1" dirty="0" smtClean="0">
                <a:latin typeface="+mn-lt"/>
              </a:rPr>
              <a:t>, number</a:t>
            </a:r>
            <a:r>
              <a:rPr lang="en-US" sz="1600" b="1" dirty="0" smtClean="0">
                <a:latin typeface="+mn-lt"/>
              </a:rPr>
              <a:t>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until TOKEN &lt;&gt; ",";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if TOKEN &lt;&gt; ";" then ERROR 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GET_TOKEN;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end;</a:t>
            </a:r>
            <a:endParaRPr lang="en-US" sz="1600" dirty="0">
              <a:latin typeface="+mn-lt"/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Small Example</a:t>
            </a:r>
            <a:endParaRPr lang="en-US" dirty="0"/>
          </a:p>
        </p:txBody>
      </p:sp>
      <p:sp>
        <p:nvSpPr>
          <p:cNvPr id="4" name="Text Box 4"/>
          <p:cNvSpPr txBox="1">
            <a:spLocks noGrp="1" noChangeArrowheads="1"/>
          </p:cNvSpPr>
          <p:nvPr>
            <p:ph idx="1"/>
          </p:nvPr>
        </p:nvSpPr>
        <p:spPr bwMode="auto">
          <a:xfrm>
            <a:off x="457200" y="1752600"/>
            <a:ext cx="2133600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const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m</a:t>
            </a:r>
            <a:r>
              <a:rPr lang="en-US" sz="1600" dirty="0" smtClean="0"/>
              <a:t> = 8;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/>
              <a:t>var</a:t>
            </a:r>
            <a:r>
              <a:rPr lang="en-US" sz="1600" b="1" dirty="0" smtClean="0"/>
              <a:t> </a:t>
            </a:r>
            <a:r>
              <a:rPr lang="en-US" sz="1600" dirty="0" smtClean="0"/>
              <a:t>a, b, c;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procedure </a:t>
            </a:r>
            <a:r>
              <a:rPr lang="en-US" sz="1600" dirty="0" smtClean="0"/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/>
              <a:t>var</a:t>
            </a:r>
            <a:r>
              <a:rPr lang="en-US" sz="1600" b="1" dirty="0" smtClean="0"/>
              <a:t> </a:t>
            </a:r>
            <a:r>
              <a:rPr lang="en-US" sz="1600" dirty="0" smtClean="0"/>
              <a:t>x,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/>
              <a:t>x = a; y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if </a:t>
            </a:r>
            <a:r>
              <a:rPr lang="en-US" sz="1600" dirty="0" smtClean="0"/>
              <a:t>b &gt; a </a:t>
            </a:r>
            <a:r>
              <a:rPr lang="en-US" sz="1600" b="1" dirty="0" smtClean="0"/>
              <a:t>then 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	</a:t>
            </a:r>
            <a:r>
              <a:rPr lang="en-US" sz="1600" dirty="0" smtClean="0"/>
              <a:t>x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	y = a;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end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c = x /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/>
              <a:t>a = m;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b = 4;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call </a:t>
            </a:r>
            <a:r>
              <a:rPr lang="en-US" sz="1600" dirty="0" smtClean="0"/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end.</a:t>
            </a:r>
            <a:endParaRPr lang="en-US" sz="1600" dirty="0"/>
          </a:p>
          <a:p>
            <a:pPr>
              <a:spcBef>
                <a:spcPct val="50000"/>
              </a:spcBef>
            </a:pPr>
            <a:endParaRPr lang="en-US" sz="1600" dirty="0"/>
          </a:p>
        </p:txBody>
      </p:sp>
      <p:sp>
        <p:nvSpPr>
          <p:cNvPr id="7" name="6 CuadroTexto"/>
          <p:cNvSpPr txBox="1"/>
          <p:nvPr/>
        </p:nvSpPr>
        <p:spPr>
          <a:xfrm>
            <a:off x="7086600" y="1600200"/>
            <a:ext cx="1905000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program()</a:t>
            </a:r>
          </a:p>
          <a:p>
            <a:r>
              <a:rPr lang="en-US" dirty="0" smtClean="0"/>
              <a:t>block()</a:t>
            </a:r>
          </a:p>
          <a:p>
            <a:r>
              <a:rPr lang="en-US" dirty="0" smtClean="0"/>
              <a:t>const-</a:t>
            </a:r>
            <a:r>
              <a:rPr lang="en-US" dirty="0" err="1" smtClean="0"/>
              <a:t>decl</a:t>
            </a:r>
            <a:r>
              <a:rPr lang="en-US" dirty="0" smtClean="0"/>
              <a:t>()</a:t>
            </a:r>
            <a:endParaRPr lang="en-US" dirty="0"/>
          </a:p>
        </p:txBody>
      </p:sp>
      <p:sp>
        <p:nvSpPr>
          <p:cNvPr id="8" name="7 CuadroTexto"/>
          <p:cNvSpPr txBox="1"/>
          <p:nvPr/>
        </p:nvSpPr>
        <p:spPr>
          <a:xfrm>
            <a:off x="3276600" y="1600200"/>
            <a:ext cx="1905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TOKEN= m</a:t>
            </a:r>
            <a:endParaRPr lang="en-US" dirty="0"/>
          </a:p>
        </p:txBody>
      </p:sp>
      <p:cxnSp>
        <p:nvCxnSpPr>
          <p:cNvPr id="10" name="9 Conector recto de flecha"/>
          <p:cNvCxnSpPr/>
          <p:nvPr/>
        </p:nvCxnSpPr>
        <p:spPr>
          <a:xfrm>
            <a:off x="3581400" y="4419600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10 CuadroTexto"/>
          <p:cNvSpPr txBox="1"/>
          <p:nvPr/>
        </p:nvSpPr>
        <p:spPr>
          <a:xfrm>
            <a:off x="7086600" y="12308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Recursion stack</a:t>
            </a:r>
            <a:endParaRPr lang="en-US" i="1" dirty="0"/>
          </a:p>
        </p:txBody>
      </p:sp>
      <p:sp>
        <p:nvSpPr>
          <p:cNvPr id="12" name="11 CuadroTexto"/>
          <p:cNvSpPr txBox="1"/>
          <p:nvPr/>
        </p:nvSpPr>
        <p:spPr>
          <a:xfrm>
            <a:off x="5181600" y="1969532"/>
            <a:ext cx="1905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3" name="12 CuadroTexto"/>
          <p:cNvSpPr txBox="1"/>
          <p:nvPr/>
        </p:nvSpPr>
        <p:spPr>
          <a:xfrm>
            <a:off x="5181600" y="16002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Symbol Table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2 Marcador de contenido"/>
          <p:cNvSpPr txBox="1">
            <a:spLocks/>
          </p:cNvSpPr>
          <p:nvPr/>
        </p:nvSpPr>
        <p:spPr bwMode="auto">
          <a:xfrm>
            <a:off x="3048000" y="3048000"/>
            <a:ext cx="4495800" cy="3809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None/>
            </a:pPr>
            <a:r>
              <a:rPr lang="en-US" sz="1600" dirty="0" smtClean="0">
                <a:latin typeface="+mn-lt"/>
              </a:rPr>
              <a:t>procedure CONST-DECL;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repeat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if TOKEN &lt;&gt; IDENT then ERROR 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if TOKEN &lt;&gt; "=" then ERROR 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if TOKEN &lt;&gt; NUMBER then ERROR);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</a:t>
            </a:r>
            <a:r>
              <a:rPr lang="en-US" sz="1600" b="1" dirty="0" smtClean="0">
                <a:latin typeface="+mn-lt"/>
              </a:rPr>
              <a:t>ENTER(</a:t>
            </a:r>
            <a:r>
              <a:rPr lang="en-US" sz="1600" b="1" i="1" dirty="0" smtClean="0">
                <a:latin typeface="+mn-lt"/>
              </a:rPr>
              <a:t>constant, </a:t>
            </a:r>
            <a:r>
              <a:rPr lang="en-US" sz="1600" b="1" i="1" dirty="0" err="1" smtClean="0">
                <a:latin typeface="+mn-lt"/>
              </a:rPr>
              <a:t>ident</a:t>
            </a:r>
            <a:r>
              <a:rPr lang="en-US" sz="1600" b="1" i="1" dirty="0" smtClean="0">
                <a:latin typeface="+mn-lt"/>
              </a:rPr>
              <a:t>, number</a:t>
            </a:r>
            <a:r>
              <a:rPr lang="en-US" sz="1600" b="1" dirty="0" smtClean="0">
                <a:latin typeface="+mn-lt"/>
              </a:rPr>
              <a:t>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until TOKEN &lt;&gt; ",";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if TOKEN &lt;&gt; ";" then ERROR 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GET_TOKEN;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end;</a:t>
            </a:r>
            <a:endParaRPr lang="en-US" sz="1600" dirty="0">
              <a:latin typeface="+mn-lt"/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Small Example</a:t>
            </a:r>
            <a:endParaRPr lang="en-US" dirty="0"/>
          </a:p>
        </p:txBody>
      </p:sp>
      <p:sp>
        <p:nvSpPr>
          <p:cNvPr id="4" name="Text Box 4"/>
          <p:cNvSpPr txBox="1">
            <a:spLocks noGrp="1" noChangeArrowheads="1"/>
          </p:cNvSpPr>
          <p:nvPr>
            <p:ph idx="1"/>
          </p:nvPr>
        </p:nvSpPr>
        <p:spPr bwMode="auto">
          <a:xfrm>
            <a:off x="457200" y="1752600"/>
            <a:ext cx="2133600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const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m</a:t>
            </a:r>
            <a:r>
              <a:rPr lang="en-US" sz="1600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=</a:t>
            </a:r>
            <a:r>
              <a:rPr lang="en-US" sz="1600" dirty="0" smtClean="0"/>
              <a:t> 8;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/>
              <a:t>var</a:t>
            </a:r>
            <a:r>
              <a:rPr lang="en-US" sz="1600" b="1" dirty="0" smtClean="0"/>
              <a:t> </a:t>
            </a:r>
            <a:r>
              <a:rPr lang="en-US" sz="1600" dirty="0" smtClean="0"/>
              <a:t>a, b, c;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procedure </a:t>
            </a:r>
            <a:r>
              <a:rPr lang="en-US" sz="1600" dirty="0" smtClean="0"/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/>
              <a:t>var</a:t>
            </a:r>
            <a:r>
              <a:rPr lang="en-US" sz="1600" b="1" dirty="0" smtClean="0"/>
              <a:t> </a:t>
            </a:r>
            <a:r>
              <a:rPr lang="en-US" sz="1600" dirty="0" smtClean="0"/>
              <a:t>x,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/>
              <a:t>x = a; y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if </a:t>
            </a:r>
            <a:r>
              <a:rPr lang="en-US" sz="1600" dirty="0" smtClean="0"/>
              <a:t>b &gt; a </a:t>
            </a:r>
            <a:r>
              <a:rPr lang="en-US" sz="1600" b="1" dirty="0" smtClean="0"/>
              <a:t>then 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	</a:t>
            </a:r>
            <a:r>
              <a:rPr lang="en-US" sz="1600" dirty="0" smtClean="0"/>
              <a:t>x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	y = a;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end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c = x /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/>
              <a:t>a = m;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b = 4;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call </a:t>
            </a:r>
            <a:r>
              <a:rPr lang="en-US" sz="1600" dirty="0" smtClean="0"/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end.</a:t>
            </a:r>
            <a:endParaRPr lang="en-US" sz="1600" dirty="0"/>
          </a:p>
          <a:p>
            <a:pPr>
              <a:spcBef>
                <a:spcPct val="50000"/>
              </a:spcBef>
            </a:pPr>
            <a:endParaRPr lang="en-US" sz="1600" dirty="0"/>
          </a:p>
        </p:txBody>
      </p:sp>
      <p:sp>
        <p:nvSpPr>
          <p:cNvPr id="7" name="6 CuadroTexto"/>
          <p:cNvSpPr txBox="1"/>
          <p:nvPr/>
        </p:nvSpPr>
        <p:spPr>
          <a:xfrm>
            <a:off x="7086600" y="1600200"/>
            <a:ext cx="1905000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program()</a:t>
            </a:r>
          </a:p>
          <a:p>
            <a:r>
              <a:rPr lang="en-US" dirty="0" smtClean="0"/>
              <a:t>block()</a:t>
            </a:r>
          </a:p>
          <a:p>
            <a:r>
              <a:rPr lang="en-US" dirty="0" smtClean="0"/>
              <a:t>const-</a:t>
            </a:r>
            <a:r>
              <a:rPr lang="en-US" dirty="0" err="1" smtClean="0"/>
              <a:t>decl</a:t>
            </a:r>
            <a:r>
              <a:rPr lang="en-US" dirty="0" smtClean="0"/>
              <a:t>()</a:t>
            </a:r>
            <a:endParaRPr lang="en-US" dirty="0"/>
          </a:p>
        </p:txBody>
      </p:sp>
      <p:sp>
        <p:nvSpPr>
          <p:cNvPr id="8" name="7 CuadroTexto"/>
          <p:cNvSpPr txBox="1"/>
          <p:nvPr/>
        </p:nvSpPr>
        <p:spPr>
          <a:xfrm>
            <a:off x="3276600" y="1600200"/>
            <a:ext cx="1905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TOKEN= =</a:t>
            </a:r>
            <a:endParaRPr lang="en-US" dirty="0"/>
          </a:p>
        </p:txBody>
      </p:sp>
      <p:cxnSp>
        <p:nvCxnSpPr>
          <p:cNvPr id="10" name="9 Conector recto de flecha"/>
          <p:cNvCxnSpPr/>
          <p:nvPr/>
        </p:nvCxnSpPr>
        <p:spPr>
          <a:xfrm>
            <a:off x="3581400" y="4953000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10 CuadroTexto"/>
          <p:cNvSpPr txBox="1"/>
          <p:nvPr/>
        </p:nvSpPr>
        <p:spPr>
          <a:xfrm>
            <a:off x="7086600" y="12308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Recursion stack</a:t>
            </a:r>
            <a:endParaRPr lang="en-US" i="1" dirty="0"/>
          </a:p>
        </p:txBody>
      </p:sp>
      <p:sp>
        <p:nvSpPr>
          <p:cNvPr id="12" name="11 CuadroTexto"/>
          <p:cNvSpPr txBox="1"/>
          <p:nvPr/>
        </p:nvSpPr>
        <p:spPr>
          <a:xfrm>
            <a:off x="5181600" y="1969532"/>
            <a:ext cx="1905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3" name="12 CuadroTexto"/>
          <p:cNvSpPr txBox="1"/>
          <p:nvPr/>
        </p:nvSpPr>
        <p:spPr>
          <a:xfrm>
            <a:off x="5181600" y="16002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Symbol Table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2 Marcador de contenido"/>
          <p:cNvSpPr txBox="1">
            <a:spLocks/>
          </p:cNvSpPr>
          <p:nvPr/>
        </p:nvSpPr>
        <p:spPr bwMode="auto">
          <a:xfrm>
            <a:off x="3048000" y="3048000"/>
            <a:ext cx="4495800" cy="3809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None/>
            </a:pPr>
            <a:r>
              <a:rPr lang="en-US" sz="1600" dirty="0" smtClean="0">
                <a:latin typeface="+mn-lt"/>
              </a:rPr>
              <a:t>procedure CONST-DECL;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repeat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if TOKEN &lt;&gt; IDENT then ERROR 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if TOKEN &lt;&gt; "=" then ERROR 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if TOKEN &lt;&gt; NUMBER then ERROR);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</a:t>
            </a:r>
            <a:r>
              <a:rPr lang="en-US" sz="1600" b="1" dirty="0" smtClean="0">
                <a:latin typeface="+mn-lt"/>
              </a:rPr>
              <a:t>ENTER(</a:t>
            </a:r>
            <a:r>
              <a:rPr lang="en-US" sz="1600" b="1" i="1" dirty="0" smtClean="0">
                <a:latin typeface="+mn-lt"/>
              </a:rPr>
              <a:t>constant, </a:t>
            </a:r>
            <a:r>
              <a:rPr lang="en-US" sz="1600" b="1" i="1" dirty="0" err="1" smtClean="0">
                <a:latin typeface="+mn-lt"/>
              </a:rPr>
              <a:t>ident</a:t>
            </a:r>
            <a:r>
              <a:rPr lang="en-US" sz="1600" b="1" i="1" dirty="0" smtClean="0">
                <a:latin typeface="+mn-lt"/>
              </a:rPr>
              <a:t>, number</a:t>
            </a:r>
            <a:r>
              <a:rPr lang="en-US" sz="1600" b="1" dirty="0" smtClean="0">
                <a:latin typeface="+mn-lt"/>
              </a:rPr>
              <a:t>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until TOKEN &lt;&gt; ",";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if TOKEN &lt;&gt; ";" then ERROR 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GET_TOKEN;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end;</a:t>
            </a:r>
            <a:endParaRPr lang="en-US" sz="1600" dirty="0">
              <a:latin typeface="+mn-lt"/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Small Example</a:t>
            </a:r>
            <a:endParaRPr lang="en-US" dirty="0"/>
          </a:p>
        </p:txBody>
      </p:sp>
      <p:sp>
        <p:nvSpPr>
          <p:cNvPr id="4" name="Text Box 4"/>
          <p:cNvSpPr txBox="1">
            <a:spLocks noGrp="1" noChangeArrowheads="1"/>
          </p:cNvSpPr>
          <p:nvPr>
            <p:ph idx="1"/>
          </p:nvPr>
        </p:nvSpPr>
        <p:spPr bwMode="auto">
          <a:xfrm>
            <a:off x="457200" y="1752600"/>
            <a:ext cx="2133600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const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m</a:t>
            </a:r>
            <a:r>
              <a:rPr lang="en-US" sz="1600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=</a:t>
            </a:r>
            <a:r>
              <a:rPr lang="en-US" sz="1600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8</a:t>
            </a:r>
            <a:r>
              <a:rPr lang="en-US" sz="1600" dirty="0" smtClean="0"/>
              <a:t>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/>
              <a:t>var</a:t>
            </a:r>
            <a:r>
              <a:rPr lang="en-US" sz="1600" b="1" dirty="0" smtClean="0"/>
              <a:t> </a:t>
            </a:r>
            <a:r>
              <a:rPr lang="en-US" sz="1600" dirty="0" smtClean="0"/>
              <a:t>a, b, c;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procedure </a:t>
            </a:r>
            <a:r>
              <a:rPr lang="en-US" sz="1600" dirty="0" smtClean="0"/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/>
              <a:t>var</a:t>
            </a:r>
            <a:r>
              <a:rPr lang="en-US" sz="1600" b="1" dirty="0" smtClean="0"/>
              <a:t> </a:t>
            </a:r>
            <a:r>
              <a:rPr lang="en-US" sz="1600" dirty="0" smtClean="0"/>
              <a:t>x,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/>
              <a:t>x = a; y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if </a:t>
            </a:r>
            <a:r>
              <a:rPr lang="en-US" sz="1600" dirty="0" smtClean="0"/>
              <a:t>b &gt; a </a:t>
            </a:r>
            <a:r>
              <a:rPr lang="en-US" sz="1600" b="1" dirty="0" smtClean="0"/>
              <a:t>then 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	</a:t>
            </a:r>
            <a:r>
              <a:rPr lang="en-US" sz="1600" dirty="0" smtClean="0"/>
              <a:t>x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	y = a;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end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c = x /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/>
              <a:t>a = m;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b = 4;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call </a:t>
            </a:r>
            <a:r>
              <a:rPr lang="en-US" sz="1600" dirty="0" smtClean="0"/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end.</a:t>
            </a:r>
            <a:endParaRPr lang="en-US" sz="1600" dirty="0"/>
          </a:p>
          <a:p>
            <a:pPr>
              <a:spcBef>
                <a:spcPct val="50000"/>
              </a:spcBef>
            </a:pPr>
            <a:endParaRPr lang="en-US" sz="1600" dirty="0"/>
          </a:p>
        </p:txBody>
      </p:sp>
      <p:sp>
        <p:nvSpPr>
          <p:cNvPr id="7" name="6 CuadroTexto"/>
          <p:cNvSpPr txBox="1"/>
          <p:nvPr/>
        </p:nvSpPr>
        <p:spPr>
          <a:xfrm>
            <a:off x="7086600" y="1600200"/>
            <a:ext cx="1905000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program()</a:t>
            </a:r>
          </a:p>
          <a:p>
            <a:r>
              <a:rPr lang="en-US" dirty="0" smtClean="0"/>
              <a:t>block()</a:t>
            </a:r>
          </a:p>
          <a:p>
            <a:r>
              <a:rPr lang="en-US" dirty="0" smtClean="0"/>
              <a:t>const-</a:t>
            </a:r>
            <a:r>
              <a:rPr lang="en-US" dirty="0" err="1" smtClean="0"/>
              <a:t>decl</a:t>
            </a:r>
            <a:r>
              <a:rPr lang="en-US" dirty="0" smtClean="0"/>
              <a:t>()</a:t>
            </a:r>
            <a:endParaRPr lang="en-US" dirty="0"/>
          </a:p>
        </p:txBody>
      </p:sp>
      <p:sp>
        <p:nvSpPr>
          <p:cNvPr id="8" name="7 CuadroTexto"/>
          <p:cNvSpPr txBox="1"/>
          <p:nvPr/>
        </p:nvSpPr>
        <p:spPr>
          <a:xfrm>
            <a:off x="3276600" y="1600200"/>
            <a:ext cx="1905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TOKEN= 8</a:t>
            </a:r>
            <a:endParaRPr lang="en-US" dirty="0"/>
          </a:p>
        </p:txBody>
      </p:sp>
      <p:cxnSp>
        <p:nvCxnSpPr>
          <p:cNvPr id="10" name="9 Conector recto de flecha"/>
          <p:cNvCxnSpPr/>
          <p:nvPr/>
        </p:nvCxnSpPr>
        <p:spPr>
          <a:xfrm>
            <a:off x="3581400" y="5410200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10 CuadroTexto"/>
          <p:cNvSpPr txBox="1"/>
          <p:nvPr/>
        </p:nvSpPr>
        <p:spPr>
          <a:xfrm>
            <a:off x="7086600" y="12308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Recursion stack</a:t>
            </a:r>
            <a:endParaRPr lang="en-US" i="1" dirty="0"/>
          </a:p>
        </p:txBody>
      </p:sp>
      <p:sp>
        <p:nvSpPr>
          <p:cNvPr id="12" name="11 CuadroTexto"/>
          <p:cNvSpPr txBox="1"/>
          <p:nvPr/>
        </p:nvSpPr>
        <p:spPr>
          <a:xfrm>
            <a:off x="5181600" y="1969532"/>
            <a:ext cx="1905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3" name="12 CuadroTexto"/>
          <p:cNvSpPr txBox="1"/>
          <p:nvPr/>
        </p:nvSpPr>
        <p:spPr>
          <a:xfrm>
            <a:off x="5181600" y="16002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Symbol Table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2 Marcador de contenido"/>
          <p:cNvSpPr txBox="1">
            <a:spLocks/>
          </p:cNvSpPr>
          <p:nvPr/>
        </p:nvSpPr>
        <p:spPr bwMode="auto">
          <a:xfrm>
            <a:off x="3048000" y="3048000"/>
            <a:ext cx="4495800" cy="3809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None/>
            </a:pPr>
            <a:r>
              <a:rPr lang="en-US" sz="1600" dirty="0" smtClean="0">
                <a:latin typeface="+mn-lt"/>
              </a:rPr>
              <a:t>procedure CONST-DECL;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repeat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if TOKEN &lt;&gt; IDENT then ERROR 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if TOKEN &lt;&gt; "=" then ERROR 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if TOKEN &lt;&gt; NUMBER then ERROR);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</a:t>
            </a:r>
            <a:r>
              <a:rPr lang="en-US" sz="1600" b="1" dirty="0" smtClean="0">
                <a:latin typeface="+mn-lt"/>
              </a:rPr>
              <a:t>ENTER(</a:t>
            </a:r>
            <a:r>
              <a:rPr lang="en-US" sz="1600" b="1" i="1" dirty="0" smtClean="0">
                <a:latin typeface="+mn-lt"/>
              </a:rPr>
              <a:t>constant, </a:t>
            </a:r>
            <a:r>
              <a:rPr lang="en-US" sz="1600" b="1" i="1" dirty="0" err="1" smtClean="0">
                <a:latin typeface="+mn-lt"/>
              </a:rPr>
              <a:t>ident</a:t>
            </a:r>
            <a:r>
              <a:rPr lang="en-US" sz="1600" b="1" i="1" dirty="0" smtClean="0">
                <a:latin typeface="+mn-lt"/>
              </a:rPr>
              <a:t>, number</a:t>
            </a:r>
            <a:r>
              <a:rPr lang="en-US" sz="1600" b="1" dirty="0" smtClean="0">
                <a:latin typeface="+mn-lt"/>
              </a:rPr>
              <a:t>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until TOKEN &lt;&gt; ",";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if TOKEN &lt;&gt; ";" then ERROR 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GET_TOKEN;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end;</a:t>
            </a:r>
            <a:endParaRPr lang="en-US" sz="1600" dirty="0">
              <a:latin typeface="+mn-lt"/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Small Example</a:t>
            </a:r>
            <a:endParaRPr lang="en-US" dirty="0"/>
          </a:p>
        </p:txBody>
      </p:sp>
      <p:sp>
        <p:nvSpPr>
          <p:cNvPr id="4" name="Text Box 4"/>
          <p:cNvSpPr txBox="1">
            <a:spLocks noGrp="1" noChangeArrowheads="1"/>
          </p:cNvSpPr>
          <p:nvPr>
            <p:ph idx="1"/>
          </p:nvPr>
        </p:nvSpPr>
        <p:spPr bwMode="auto">
          <a:xfrm>
            <a:off x="457200" y="1752600"/>
            <a:ext cx="2133600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const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m</a:t>
            </a:r>
            <a:r>
              <a:rPr lang="en-US" sz="1600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=</a:t>
            </a:r>
            <a:r>
              <a:rPr lang="en-US" sz="1600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8</a:t>
            </a:r>
            <a:r>
              <a:rPr lang="en-US" sz="1600" dirty="0" smtClean="0"/>
              <a:t>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/>
              <a:t>var</a:t>
            </a:r>
            <a:r>
              <a:rPr lang="en-US" sz="1600" b="1" dirty="0" smtClean="0"/>
              <a:t> </a:t>
            </a:r>
            <a:r>
              <a:rPr lang="en-US" sz="1600" dirty="0" smtClean="0"/>
              <a:t>a, b, c;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procedure </a:t>
            </a:r>
            <a:r>
              <a:rPr lang="en-US" sz="1600" dirty="0" smtClean="0"/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/>
              <a:t>var</a:t>
            </a:r>
            <a:r>
              <a:rPr lang="en-US" sz="1600" b="1" dirty="0" smtClean="0"/>
              <a:t> </a:t>
            </a:r>
            <a:r>
              <a:rPr lang="en-US" sz="1600" dirty="0" smtClean="0"/>
              <a:t>x,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/>
              <a:t>x = a; y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if </a:t>
            </a:r>
            <a:r>
              <a:rPr lang="en-US" sz="1600" dirty="0" smtClean="0"/>
              <a:t>b &gt; a </a:t>
            </a:r>
            <a:r>
              <a:rPr lang="en-US" sz="1600" b="1" dirty="0" smtClean="0"/>
              <a:t>then 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	</a:t>
            </a:r>
            <a:r>
              <a:rPr lang="en-US" sz="1600" dirty="0" smtClean="0"/>
              <a:t>x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	y = a;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end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c = x /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/>
              <a:t>a = m;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b = 4;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call </a:t>
            </a:r>
            <a:r>
              <a:rPr lang="en-US" sz="1600" dirty="0" smtClean="0"/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end.</a:t>
            </a:r>
            <a:endParaRPr lang="en-US" sz="1600" dirty="0"/>
          </a:p>
          <a:p>
            <a:pPr>
              <a:spcBef>
                <a:spcPct val="50000"/>
              </a:spcBef>
            </a:pPr>
            <a:endParaRPr lang="en-US" sz="1600" dirty="0"/>
          </a:p>
        </p:txBody>
      </p:sp>
      <p:sp>
        <p:nvSpPr>
          <p:cNvPr id="7" name="6 CuadroTexto"/>
          <p:cNvSpPr txBox="1"/>
          <p:nvPr/>
        </p:nvSpPr>
        <p:spPr>
          <a:xfrm>
            <a:off x="7086600" y="1600200"/>
            <a:ext cx="1905000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program()</a:t>
            </a:r>
          </a:p>
          <a:p>
            <a:r>
              <a:rPr lang="en-US" dirty="0" smtClean="0"/>
              <a:t>block()</a:t>
            </a:r>
          </a:p>
          <a:p>
            <a:r>
              <a:rPr lang="en-US" dirty="0" smtClean="0"/>
              <a:t>const-</a:t>
            </a:r>
            <a:r>
              <a:rPr lang="en-US" dirty="0" err="1" smtClean="0"/>
              <a:t>decl</a:t>
            </a:r>
            <a:r>
              <a:rPr lang="en-US" dirty="0" smtClean="0"/>
              <a:t>()</a:t>
            </a:r>
            <a:endParaRPr lang="en-US" dirty="0"/>
          </a:p>
        </p:txBody>
      </p:sp>
      <p:sp>
        <p:nvSpPr>
          <p:cNvPr id="8" name="7 CuadroTexto"/>
          <p:cNvSpPr txBox="1"/>
          <p:nvPr/>
        </p:nvSpPr>
        <p:spPr>
          <a:xfrm>
            <a:off x="3276600" y="1600200"/>
            <a:ext cx="1905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TOKEN= 8</a:t>
            </a:r>
            <a:endParaRPr lang="en-US" dirty="0"/>
          </a:p>
        </p:txBody>
      </p:sp>
      <p:cxnSp>
        <p:nvCxnSpPr>
          <p:cNvPr id="10" name="9 Conector recto de flecha"/>
          <p:cNvCxnSpPr/>
          <p:nvPr/>
        </p:nvCxnSpPr>
        <p:spPr>
          <a:xfrm>
            <a:off x="3581400" y="5638800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10 CuadroTexto"/>
          <p:cNvSpPr txBox="1"/>
          <p:nvPr/>
        </p:nvSpPr>
        <p:spPr>
          <a:xfrm>
            <a:off x="7086600" y="12308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Recursion stack</a:t>
            </a:r>
            <a:endParaRPr lang="en-US" i="1" dirty="0"/>
          </a:p>
        </p:txBody>
      </p:sp>
      <p:sp>
        <p:nvSpPr>
          <p:cNvPr id="12" name="11 CuadroTexto"/>
          <p:cNvSpPr txBox="1"/>
          <p:nvPr/>
        </p:nvSpPr>
        <p:spPr>
          <a:xfrm>
            <a:off x="5181600" y="1969532"/>
            <a:ext cx="1905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m=8;</a:t>
            </a:r>
            <a:endParaRPr lang="en-US" dirty="0"/>
          </a:p>
        </p:txBody>
      </p:sp>
      <p:sp>
        <p:nvSpPr>
          <p:cNvPr id="13" name="12 CuadroTexto"/>
          <p:cNvSpPr txBox="1"/>
          <p:nvPr/>
        </p:nvSpPr>
        <p:spPr>
          <a:xfrm>
            <a:off x="5181600" y="16002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Symbol Table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2 Marcador de contenido"/>
          <p:cNvSpPr txBox="1">
            <a:spLocks/>
          </p:cNvSpPr>
          <p:nvPr/>
        </p:nvSpPr>
        <p:spPr bwMode="auto">
          <a:xfrm>
            <a:off x="3048000" y="3048000"/>
            <a:ext cx="4495800" cy="3809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None/>
            </a:pPr>
            <a:r>
              <a:rPr lang="en-US" sz="1600" dirty="0" smtClean="0">
                <a:latin typeface="+mn-lt"/>
              </a:rPr>
              <a:t>procedure CONST-DECL;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repeat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if TOKEN &lt;&gt; IDENT then ERROR 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if TOKEN &lt;&gt; "=" then ERROR 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if TOKEN &lt;&gt; NUMBER then ERROR);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</a:t>
            </a:r>
            <a:r>
              <a:rPr lang="en-US" sz="1600" b="1" dirty="0" smtClean="0">
                <a:latin typeface="+mn-lt"/>
              </a:rPr>
              <a:t>ENTER(</a:t>
            </a:r>
            <a:r>
              <a:rPr lang="en-US" sz="1600" b="1" i="1" dirty="0" smtClean="0">
                <a:latin typeface="+mn-lt"/>
              </a:rPr>
              <a:t>constant, </a:t>
            </a:r>
            <a:r>
              <a:rPr lang="en-US" sz="1600" b="1" i="1" dirty="0" err="1" smtClean="0">
                <a:latin typeface="+mn-lt"/>
              </a:rPr>
              <a:t>ident</a:t>
            </a:r>
            <a:r>
              <a:rPr lang="en-US" sz="1600" b="1" i="1" dirty="0" smtClean="0">
                <a:latin typeface="+mn-lt"/>
              </a:rPr>
              <a:t>, number</a:t>
            </a:r>
            <a:r>
              <a:rPr lang="en-US" sz="1600" b="1" dirty="0" smtClean="0">
                <a:latin typeface="+mn-lt"/>
              </a:rPr>
              <a:t>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until TOKEN &lt;&gt; ",";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if TOKEN &lt;&gt; ";" then ERROR 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end;</a:t>
            </a:r>
            <a:endParaRPr lang="en-US" sz="1600" dirty="0">
              <a:latin typeface="+mn-lt"/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Small Example</a:t>
            </a:r>
            <a:endParaRPr lang="en-US" dirty="0"/>
          </a:p>
        </p:txBody>
      </p:sp>
      <p:sp>
        <p:nvSpPr>
          <p:cNvPr id="4" name="Text Box 4"/>
          <p:cNvSpPr txBox="1">
            <a:spLocks noGrp="1" noChangeArrowheads="1"/>
          </p:cNvSpPr>
          <p:nvPr>
            <p:ph idx="1"/>
          </p:nvPr>
        </p:nvSpPr>
        <p:spPr bwMode="auto">
          <a:xfrm>
            <a:off x="457200" y="1752600"/>
            <a:ext cx="2133600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const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m</a:t>
            </a:r>
            <a:r>
              <a:rPr lang="en-US" sz="1600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=</a:t>
            </a:r>
            <a:r>
              <a:rPr lang="en-US" sz="1600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8;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/>
              <a:t>var</a:t>
            </a:r>
            <a:r>
              <a:rPr lang="en-US" sz="1600" b="1" dirty="0" smtClean="0"/>
              <a:t> </a:t>
            </a:r>
            <a:r>
              <a:rPr lang="en-US" sz="1600" dirty="0" smtClean="0"/>
              <a:t>a, b, c;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procedure </a:t>
            </a:r>
            <a:r>
              <a:rPr lang="en-US" sz="1600" dirty="0" smtClean="0"/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/>
              <a:t>var</a:t>
            </a:r>
            <a:r>
              <a:rPr lang="en-US" sz="1600" b="1" dirty="0" smtClean="0"/>
              <a:t> </a:t>
            </a:r>
            <a:r>
              <a:rPr lang="en-US" sz="1600" dirty="0" smtClean="0"/>
              <a:t>x,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/>
              <a:t>x = a; y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if </a:t>
            </a:r>
            <a:r>
              <a:rPr lang="en-US" sz="1600" dirty="0" smtClean="0"/>
              <a:t>b &gt; a </a:t>
            </a:r>
            <a:r>
              <a:rPr lang="en-US" sz="1600" b="1" dirty="0" smtClean="0"/>
              <a:t>then 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	</a:t>
            </a:r>
            <a:r>
              <a:rPr lang="en-US" sz="1600" dirty="0" smtClean="0"/>
              <a:t>x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	y = a;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end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c = x /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/>
              <a:t>a = m;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b = 4;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call </a:t>
            </a:r>
            <a:r>
              <a:rPr lang="en-US" sz="1600" dirty="0" smtClean="0"/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end.</a:t>
            </a:r>
            <a:endParaRPr lang="en-US" sz="1600" dirty="0"/>
          </a:p>
          <a:p>
            <a:pPr>
              <a:spcBef>
                <a:spcPct val="50000"/>
              </a:spcBef>
            </a:pPr>
            <a:endParaRPr lang="en-US" sz="1600" dirty="0"/>
          </a:p>
        </p:txBody>
      </p:sp>
      <p:sp>
        <p:nvSpPr>
          <p:cNvPr id="7" name="6 CuadroTexto"/>
          <p:cNvSpPr txBox="1"/>
          <p:nvPr/>
        </p:nvSpPr>
        <p:spPr>
          <a:xfrm>
            <a:off x="7086600" y="1600200"/>
            <a:ext cx="1905000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program()</a:t>
            </a:r>
          </a:p>
          <a:p>
            <a:r>
              <a:rPr lang="en-US" dirty="0" smtClean="0"/>
              <a:t>block()</a:t>
            </a:r>
          </a:p>
          <a:p>
            <a:r>
              <a:rPr lang="en-US" dirty="0" smtClean="0"/>
              <a:t>const-</a:t>
            </a:r>
            <a:r>
              <a:rPr lang="en-US" dirty="0" err="1" smtClean="0"/>
              <a:t>decl</a:t>
            </a:r>
            <a:r>
              <a:rPr lang="en-US" dirty="0" smtClean="0"/>
              <a:t>()</a:t>
            </a:r>
            <a:endParaRPr lang="en-US" dirty="0"/>
          </a:p>
        </p:txBody>
      </p:sp>
      <p:sp>
        <p:nvSpPr>
          <p:cNvPr id="8" name="7 CuadroTexto"/>
          <p:cNvSpPr txBox="1"/>
          <p:nvPr/>
        </p:nvSpPr>
        <p:spPr>
          <a:xfrm>
            <a:off x="3276600" y="1600200"/>
            <a:ext cx="1905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TOKEN= ;</a:t>
            </a:r>
            <a:endParaRPr lang="en-US" dirty="0"/>
          </a:p>
        </p:txBody>
      </p:sp>
      <p:cxnSp>
        <p:nvCxnSpPr>
          <p:cNvPr id="10" name="9 Conector recto de flecha"/>
          <p:cNvCxnSpPr/>
          <p:nvPr/>
        </p:nvCxnSpPr>
        <p:spPr>
          <a:xfrm>
            <a:off x="3048000" y="6400800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10 CuadroTexto"/>
          <p:cNvSpPr txBox="1"/>
          <p:nvPr/>
        </p:nvSpPr>
        <p:spPr>
          <a:xfrm>
            <a:off x="7086600" y="12308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Recursion stack</a:t>
            </a:r>
            <a:endParaRPr lang="en-US" i="1" dirty="0"/>
          </a:p>
        </p:txBody>
      </p:sp>
      <p:sp>
        <p:nvSpPr>
          <p:cNvPr id="12" name="11 CuadroTexto"/>
          <p:cNvSpPr txBox="1"/>
          <p:nvPr/>
        </p:nvSpPr>
        <p:spPr>
          <a:xfrm>
            <a:off x="5181600" y="1969532"/>
            <a:ext cx="1905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m=8;</a:t>
            </a:r>
            <a:endParaRPr lang="en-US" dirty="0"/>
          </a:p>
        </p:txBody>
      </p:sp>
      <p:sp>
        <p:nvSpPr>
          <p:cNvPr id="13" name="12 CuadroTexto"/>
          <p:cNvSpPr txBox="1"/>
          <p:nvPr/>
        </p:nvSpPr>
        <p:spPr>
          <a:xfrm>
            <a:off x="5181600" y="16002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Symbol Table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2 Marcador de contenido"/>
          <p:cNvSpPr txBox="1">
            <a:spLocks/>
          </p:cNvSpPr>
          <p:nvPr/>
        </p:nvSpPr>
        <p:spPr bwMode="auto">
          <a:xfrm>
            <a:off x="3048000" y="3048000"/>
            <a:ext cx="4495800" cy="3809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None/>
            </a:pPr>
            <a:r>
              <a:rPr lang="en-US" sz="1600" dirty="0" smtClean="0">
                <a:latin typeface="+mn-lt"/>
              </a:rPr>
              <a:t>procedure CONST-DECL;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repeat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if TOKEN &lt;&gt; IDENT then ERROR 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if TOKEN &lt;&gt; "=" then ERROR 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if TOKEN &lt;&gt; NUMBER then ERROR);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</a:t>
            </a:r>
            <a:r>
              <a:rPr lang="en-US" sz="1600" b="1" dirty="0" smtClean="0">
                <a:latin typeface="+mn-lt"/>
              </a:rPr>
              <a:t>ENTER(</a:t>
            </a:r>
            <a:r>
              <a:rPr lang="en-US" sz="1600" b="1" i="1" dirty="0" smtClean="0">
                <a:latin typeface="+mn-lt"/>
              </a:rPr>
              <a:t>constant, </a:t>
            </a:r>
            <a:r>
              <a:rPr lang="en-US" sz="1600" b="1" i="1" dirty="0" err="1" smtClean="0">
                <a:latin typeface="+mn-lt"/>
              </a:rPr>
              <a:t>ident</a:t>
            </a:r>
            <a:r>
              <a:rPr lang="en-US" sz="1600" b="1" i="1" dirty="0" smtClean="0">
                <a:latin typeface="+mn-lt"/>
              </a:rPr>
              <a:t>, number</a:t>
            </a:r>
            <a:r>
              <a:rPr lang="en-US" sz="1600" b="1" dirty="0" smtClean="0">
                <a:latin typeface="+mn-lt"/>
              </a:rPr>
              <a:t>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until TOKEN &lt;&gt; ",";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if TOKEN &lt;&gt; ";" then ERROR 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end;</a:t>
            </a:r>
            <a:endParaRPr lang="en-US" sz="1600" dirty="0">
              <a:latin typeface="+mn-lt"/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Small Example</a:t>
            </a:r>
            <a:endParaRPr lang="en-US" dirty="0"/>
          </a:p>
        </p:txBody>
      </p:sp>
      <p:sp>
        <p:nvSpPr>
          <p:cNvPr id="4" name="Text Box 4"/>
          <p:cNvSpPr txBox="1">
            <a:spLocks noGrp="1" noChangeArrowheads="1"/>
          </p:cNvSpPr>
          <p:nvPr>
            <p:ph idx="1"/>
          </p:nvPr>
        </p:nvSpPr>
        <p:spPr bwMode="auto">
          <a:xfrm>
            <a:off x="457200" y="1752600"/>
            <a:ext cx="2133600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const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m</a:t>
            </a:r>
            <a:r>
              <a:rPr lang="en-US" sz="1600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=</a:t>
            </a:r>
            <a:r>
              <a:rPr lang="en-US" sz="1600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8;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/>
              <a:t> </a:t>
            </a:r>
            <a:r>
              <a:rPr lang="en-US" sz="1600" dirty="0" smtClean="0"/>
              <a:t>a, b, c;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procedure </a:t>
            </a:r>
            <a:r>
              <a:rPr lang="en-US" sz="1600" dirty="0" smtClean="0"/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/>
              <a:t>var</a:t>
            </a:r>
            <a:r>
              <a:rPr lang="en-US" sz="1600" b="1" dirty="0" smtClean="0"/>
              <a:t> </a:t>
            </a:r>
            <a:r>
              <a:rPr lang="en-US" sz="1600" dirty="0" smtClean="0"/>
              <a:t>x,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/>
              <a:t>x = a; y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if </a:t>
            </a:r>
            <a:r>
              <a:rPr lang="en-US" sz="1600" dirty="0" smtClean="0"/>
              <a:t>b &gt; a </a:t>
            </a:r>
            <a:r>
              <a:rPr lang="en-US" sz="1600" b="1" dirty="0" smtClean="0"/>
              <a:t>then 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	</a:t>
            </a:r>
            <a:r>
              <a:rPr lang="en-US" sz="1600" dirty="0" smtClean="0"/>
              <a:t>x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	y = a;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end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c = x /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/>
              <a:t>a = m;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b = 4;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call </a:t>
            </a:r>
            <a:r>
              <a:rPr lang="en-US" sz="1600" dirty="0" smtClean="0"/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end.</a:t>
            </a:r>
            <a:endParaRPr lang="en-US" sz="1600" dirty="0"/>
          </a:p>
          <a:p>
            <a:pPr>
              <a:spcBef>
                <a:spcPct val="50000"/>
              </a:spcBef>
            </a:pPr>
            <a:endParaRPr lang="en-US" sz="1600" dirty="0"/>
          </a:p>
        </p:txBody>
      </p:sp>
      <p:sp>
        <p:nvSpPr>
          <p:cNvPr id="7" name="6 CuadroTexto"/>
          <p:cNvSpPr txBox="1"/>
          <p:nvPr/>
        </p:nvSpPr>
        <p:spPr>
          <a:xfrm>
            <a:off x="7086600" y="1600200"/>
            <a:ext cx="1905000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program()</a:t>
            </a:r>
          </a:p>
          <a:p>
            <a:r>
              <a:rPr lang="en-US" dirty="0" smtClean="0"/>
              <a:t>block()</a:t>
            </a:r>
          </a:p>
          <a:p>
            <a:r>
              <a:rPr lang="en-US" dirty="0" smtClean="0"/>
              <a:t>const-</a:t>
            </a:r>
            <a:r>
              <a:rPr lang="en-US" dirty="0" err="1" smtClean="0"/>
              <a:t>decl</a:t>
            </a:r>
            <a:r>
              <a:rPr lang="en-US" dirty="0" smtClean="0"/>
              <a:t>()</a:t>
            </a:r>
            <a:endParaRPr lang="en-US" dirty="0"/>
          </a:p>
        </p:txBody>
      </p:sp>
      <p:sp>
        <p:nvSpPr>
          <p:cNvPr id="8" name="7 CuadroTexto"/>
          <p:cNvSpPr txBox="1"/>
          <p:nvPr/>
        </p:nvSpPr>
        <p:spPr>
          <a:xfrm>
            <a:off x="3276600" y="1600200"/>
            <a:ext cx="1905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TOKEN= </a:t>
            </a:r>
            <a:r>
              <a:rPr lang="en-US" dirty="0" err="1" smtClean="0"/>
              <a:t>var</a:t>
            </a:r>
            <a:endParaRPr lang="en-US" dirty="0"/>
          </a:p>
        </p:txBody>
      </p:sp>
      <p:cxnSp>
        <p:nvCxnSpPr>
          <p:cNvPr id="10" name="9 Conector recto de flecha"/>
          <p:cNvCxnSpPr/>
          <p:nvPr/>
        </p:nvCxnSpPr>
        <p:spPr>
          <a:xfrm>
            <a:off x="2590800" y="6629400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10 CuadroTexto"/>
          <p:cNvSpPr txBox="1"/>
          <p:nvPr/>
        </p:nvSpPr>
        <p:spPr>
          <a:xfrm>
            <a:off x="7086600" y="12308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Recursion stack</a:t>
            </a:r>
            <a:endParaRPr lang="en-US" i="1" dirty="0"/>
          </a:p>
        </p:txBody>
      </p:sp>
      <p:sp>
        <p:nvSpPr>
          <p:cNvPr id="12" name="11 CuadroTexto"/>
          <p:cNvSpPr txBox="1"/>
          <p:nvPr/>
        </p:nvSpPr>
        <p:spPr>
          <a:xfrm>
            <a:off x="5181600" y="1969532"/>
            <a:ext cx="1905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m=8;</a:t>
            </a:r>
            <a:endParaRPr lang="en-US" dirty="0"/>
          </a:p>
        </p:txBody>
      </p:sp>
      <p:sp>
        <p:nvSpPr>
          <p:cNvPr id="13" name="12 CuadroTexto"/>
          <p:cNvSpPr txBox="1"/>
          <p:nvPr/>
        </p:nvSpPr>
        <p:spPr>
          <a:xfrm>
            <a:off x="5181600" y="16002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Symbol Table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Top-Down Approach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Uses recursive procedures to model the parse tree.</a:t>
            </a:r>
          </a:p>
          <a:p>
            <a:r>
              <a:rPr lang="en-US" dirty="0" smtClean="0"/>
              <a:t>Beginning with the start symbol, for every non-terminal (syntactic class) a procedure which parses that syntactic class is created.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Small Example</a:t>
            </a:r>
            <a:endParaRPr lang="en-US" dirty="0"/>
          </a:p>
        </p:txBody>
      </p:sp>
      <p:sp>
        <p:nvSpPr>
          <p:cNvPr id="4" name="Text Box 4"/>
          <p:cNvSpPr txBox="1">
            <a:spLocks noGrp="1" noChangeArrowheads="1"/>
          </p:cNvSpPr>
          <p:nvPr>
            <p:ph idx="1"/>
          </p:nvPr>
        </p:nvSpPr>
        <p:spPr bwMode="auto">
          <a:xfrm>
            <a:off x="457200" y="1752600"/>
            <a:ext cx="2133600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const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m = 8;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>
                <a:solidFill>
                  <a:schemeClr val="bg1"/>
                </a:solidFill>
              </a:rPr>
              <a:t> </a:t>
            </a:r>
            <a:r>
              <a:rPr lang="en-US" sz="1600" dirty="0" smtClean="0"/>
              <a:t>a, b, c;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procedure </a:t>
            </a:r>
            <a:r>
              <a:rPr lang="en-US" sz="1600" dirty="0" smtClean="0"/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/>
              <a:t>var</a:t>
            </a:r>
            <a:r>
              <a:rPr lang="en-US" sz="1600" b="1" dirty="0" smtClean="0"/>
              <a:t> </a:t>
            </a:r>
            <a:r>
              <a:rPr lang="en-US" sz="1600" dirty="0" smtClean="0"/>
              <a:t>x,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/>
              <a:t>x = a; y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if </a:t>
            </a:r>
            <a:r>
              <a:rPr lang="en-US" sz="1600" dirty="0" smtClean="0"/>
              <a:t>b &gt; a </a:t>
            </a:r>
            <a:r>
              <a:rPr lang="en-US" sz="1600" b="1" dirty="0" smtClean="0"/>
              <a:t>then 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	</a:t>
            </a:r>
            <a:r>
              <a:rPr lang="en-US" sz="1600" dirty="0" smtClean="0"/>
              <a:t>x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	y = a;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end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c = x /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/>
              <a:t>a = m;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b = 4;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call </a:t>
            </a:r>
            <a:r>
              <a:rPr lang="en-US" sz="1600" dirty="0" smtClean="0"/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end.</a:t>
            </a:r>
            <a:endParaRPr lang="en-US" sz="1600" dirty="0"/>
          </a:p>
          <a:p>
            <a:pPr>
              <a:spcBef>
                <a:spcPct val="50000"/>
              </a:spcBef>
            </a:pPr>
            <a:endParaRPr lang="en-US" sz="1600" dirty="0"/>
          </a:p>
        </p:txBody>
      </p:sp>
      <p:sp>
        <p:nvSpPr>
          <p:cNvPr id="7" name="6 CuadroTexto"/>
          <p:cNvSpPr txBox="1"/>
          <p:nvPr/>
        </p:nvSpPr>
        <p:spPr>
          <a:xfrm>
            <a:off x="7086600" y="1600200"/>
            <a:ext cx="19050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program()</a:t>
            </a:r>
          </a:p>
          <a:p>
            <a:r>
              <a:rPr lang="en-US" dirty="0" smtClean="0"/>
              <a:t>block()</a:t>
            </a:r>
            <a:endParaRPr lang="en-US" dirty="0"/>
          </a:p>
        </p:txBody>
      </p:sp>
      <p:sp>
        <p:nvSpPr>
          <p:cNvPr id="8" name="7 CuadroTexto"/>
          <p:cNvSpPr txBox="1"/>
          <p:nvPr/>
        </p:nvSpPr>
        <p:spPr>
          <a:xfrm>
            <a:off x="3276600" y="1600200"/>
            <a:ext cx="1905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TOKEN= </a:t>
            </a:r>
            <a:r>
              <a:rPr lang="en-US" dirty="0" err="1" smtClean="0"/>
              <a:t>var</a:t>
            </a:r>
            <a:endParaRPr lang="en-US" dirty="0"/>
          </a:p>
        </p:txBody>
      </p:sp>
      <p:sp>
        <p:nvSpPr>
          <p:cNvPr id="9" name="2 Marcador de contenido"/>
          <p:cNvSpPr txBox="1">
            <a:spLocks/>
          </p:cNvSpPr>
          <p:nvPr/>
        </p:nvSpPr>
        <p:spPr bwMode="auto">
          <a:xfrm>
            <a:off x="3048000" y="3048001"/>
            <a:ext cx="44958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procedure BLOCK;</a:t>
            </a:r>
          </a:p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begin</a:t>
            </a:r>
          </a:p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	if TOKEN = “const” then CONST-DECL();</a:t>
            </a:r>
          </a:p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	if TOKEN = “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var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” then VAR-DECL();</a:t>
            </a:r>
          </a:p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	if TOKEN = “procedure” then  PROC-DECL();</a:t>
            </a:r>
          </a:p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	STATEMENT;</a:t>
            </a:r>
          </a:p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end;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ＭＳ Ｐゴシック" pitchFamily="34" charset="-128"/>
              <a:cs typeface="+mn-cs"/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7086600" y="12308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Recursion stack</a:t>
            </a:r>
            <a:endParaRPr lang="en-US" i="1" dirty="0"/>
          </a:p>
        </p:txBody>
      </p:sp>
      <p:cxnSp>
        <p:nvCxnSpPr>
          <p:cNvPr id="10" name="9 Conector recto de flecha"/>
          <p:cNvCxnSpPr/>
          <p:nvPr/>
        </p:nvCxnSpPr>
        <p:spPr>
          <a:xfrm>
            <a:off x="2895600" y="4114800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uadroTexto"/>
          <p:cNvSpPr txBox="1"/>
          <p:nvPr/>
        </p:nvSpPr>
        <p:spPr>
          <a:xfrm>
            <a:off x="5181600" y="1969532"/>
            <a:ext cx="1905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m=8;</a:t>
            </a:r>
            <a:endParaRPr lang="en-US" dirty="0"/>
          </a:p>
        </p:txBody>
      </p:sp>
      <p:sp>
        <p:nvSpPr>
          <p:cNvPr id="13" name="12 CuadroTexto"/>
          <p:cNvSpPr txBox="1"/>
          <p:nvPr/>
        </p:nvSpPr>
        <p:spPr>
          <a:xfrm>
            <a:off x="5181600" y="16002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Symbol Table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2 Marcador de contenido"/>
          <p:cNvSpPr txBox="1">
            <a:spLocks/>
          </p:cNvSpPr>
          <p:nvPr/>
        </p:nvSpPr>
        <p:spPr bwMode="auto">
          <a:xfrm>
            <a:off x="3048000" y="3048000"/>
            <a:ext cx="4495800" cy="3809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None/>
            </a:pPr>
            <a:r>
              <a:rPr lang="en-US" sz="1600" dirty="0" smtClean="0">
                <a:latin typeface="+mn-lt"/>
              </a:rPr>
              <a:t>procedure VAR-DECL;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repeat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 	if TOKEN &lt;&gt; IDENT then ERROR 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</a:t>
            </a:r>
            <a:r>
              <a:rPr lang="en-US" sz="1600" b="1" dirty="0" smtClean="0">
                <a:latin typeface="+mn-lt"/>
              </a:rPr>
              <a:t>ENTER(</a:t>
            </a:r>
            <a:r>
              <a:rPr lang="en-US" sz="1600" b="1" i="1" dirty="0" smtClean="0">
                <a:latin typeface="+mn-lt"/>
              </a:rPr>
              <a:t>variable, </a:t>
            </a:r>
            <a:r>
              <a:rPr lang="en-US" sz="1600" b="1" i="1" dirty="0" err="1" smtClean="0">
                <a:latin typeface="+mn-lt"/>
              </a:rPr>
              <a:t>ident</a:t>
            </a:r>
            <a:r>
              <a:rPr lang="en-US" sz="1600" b="1" i="1" dirty="0" smtClean="0">
                <a:latin typeface="+mn-lt"/>
              </a:rPr>
              <a:t>, level</a:t>
            </a:r>
            <a:r>
              <a:rPr lang="en-US" sz="1600" b="1" dirty="0" smtClean="0">
                <a:latin typeface="+mn-lt"/>
              </a:rPr>
              <a:t>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until TOKEN &lt;&gt; ",";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if TOKEN &lt;&gt; ";" then ERROR 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end;</a:t>
            </a:r>
            <a:endParaRPr lang="en-US" sz="1600" dirty="0">
              <a:latin typeface="+mn-lt"/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Small Example</a:t>
            </a:r>
            <a:endParaRPr lang="en-US" dirty="0"/>
          </a:p>
        </p:txBody>
      </p:sp>
      <p:sp>
        <p:nvSpPr>
          <p:cNvPr id="4" name="Text Box 4"/>
          <p:cNvSpPr txBox="1">
            <a:spLocks noGrp="1" noChangeArrowheads="1"/>
          </p:cNvSpPr>
          <p:nvPr>
            <p:ph idx="1"/>
          </p:nvPr>
        </p:nvSpPr>
        <p:spPr bwMode="auto">
          <a:xfrm>
            <a:off x="457200" y="1752600"/>
            <a:ext cx="2133600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const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m</a:t>
            </a:r>
            <a:r>
              <a:rPr lang="en-US" sz="1600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=</a:t>
            </a:r>
            <a:r>
              <a:rPr lang="en-US" sz="1600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8;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/>
              <a:t> </a:t>
            </a:r>
            <a:r>
              <a:rPr lang="en-US" sz="1600" dirty="0" smtClean="0"/>
              <a:t>a, b, c;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procedure </a:t>
            </a:r>
            <a:r>
              <a:rPr lang="en-US" sz="1600" dirty="0" smtClean="0"/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/>
              <a:t>var</a:t>
            </a:r>
            <a:r>
              <a:rPr lang="en-US" sz="1600" b="1" dirty="0" smtClean="0"/>
              <a:t> </a:t>
            </a:r>
            <a:r>
              <a:rPr lang="en-US" sz="1600" dirty="0" smtClean="0"/>
              <a:t>x,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/>
              <a:t>x = a; y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if </a:t>
            </a:r>
            <a:r>
              <a:rPr lang="en-US" sz="1600" dirty="0" smtClean="0"/>
              <a:t>b &gt; a </a:t>
            </a:r>
            <a:r>
              <a:rPr lang="en-US" sz="1600" b="1" dirty="0" smtClean="0"/>
              <a:t>then 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	</a:t>
            </a:r>
            <a:r>
              <a:rPr lang="en-US" sz="1600" dirty="0" smtClean="0"/>
              <a:t>x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	y = a;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end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c = x /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/>
              <a:t>a = m;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b = 4;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call </a:t>
            </a:r>
            <a:r>
              <a:rPr lang="en-US" sz="1600" dirty="0" smtClean="0"/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end.</a:t>
            </a:r>
            <a:endParaRPr lang="en-US" sz="1600" dirty="0"/>
          </a:p>
          <a:p>
            <a:pPr>
              <a:spcBef>
                <a:spcPct val="50000"/>
              </a:spcBef>
            </a:pPr>
            <a:endParaRPr lang="en-US" sz="1600" dirty="0"/>
          </a:p>
        </p:txBody>
      </p:sp>
      <p:sp>
        <p:nvSpPr>
          <p:cNvPr id="7" name="6 CuadroTexto"/>
          <p:cNvSpPr txBox="1"/>
          <p:nvPr/>
        </p:nvSpPr>
        <p:spPr>
          <a:xfrm>
            <a:off x="7086600" y="1600200"/>
            <a:ext cx="1905000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program()</a:t>
            </a:r>
          </a:p>
          <a:p>
            <a:r>
              <a:rPr lang="en-US" dirty="0" smtClean="0"/>
              <a:t>block()</a:t>
            </a:r>
          </a:p>
          <a:p>
            <a:r>
              <a:rPr lang="en-US" dirty="0" err="1" smtClean="0"/>
              <a:t>var-decl</a:t>
            </a:r>
            <a:r>
              <a:rPr lang="en-US" dirty="0" smtClean="0"/>
              <a:t>()</a:t>
            </a:r>
            <a:endParaRPr lang="en-US" dirty="0"/>
          </a:p>
        </p:txBody>
      </p:sp>
      <p:sp>
        <p:nvSpPr>
          <p:cNvPr id="8" name="7 CuadroTexto"/>
          <p:cNvSpPr txBox="1"/>
          <p:nvPr/>
        </p:nvSpPr>
        <p:spPr>
          <a:xfrm>
            <a:off x="3276600" y="1600200"/>
            <a:ext cx="1905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TOKEN= </a:t>
            </a:r>
            <a:r>
              <a:rPr lang="en-US" dirty="0" err="1" smtClean="0"/>
              <a:t>var</a:t>
            </a:r>
            <a:endParaRPr lang="en-US" dirty="0"/>
          </a:p>
        </p:txBody>
      </p:sp>
      <p:cxnSp>
        <p:nvCxnSpPr>
          <p:cNvPr id="10" name="9 Conector recto de flecha"/>
          <p:cNvCxnSpPr/>
          <p:nvPr/>
        </p:nvCxnSpPr>
        <p:spPr>
          <a:xfrm>
            <a:off x="3581400" y="3962400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10 CuadroTexto"/>
          <p:cNvSpPr txBox="1"/>
          <p:nvPr/>
        </p:nvSpPr>
        <p:spPr>
          <a:xfrm>
            <a:off x="7086600" y="12308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Recursion stack</a:t>
            </a:r>
            <a:endParaRPr lang="en-US" i="1" dirty="0"/>
          </a:p>
        </p:txBody>
      </p:sp>
      <p:sp>
        <p:nvSpPr>
          <p:cNvPr id="12" name="11 CuadroTexto"/>
          <p:cNvSpPr txBox="1"/>
          <p:nvPr/>
        </p:nvSpPr>
        <p:spPr>
          <a:xfrm>
            <a:off x="5181600" y="1969532"/>
            <a:ext cx="1905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m=8;</a:t>
            </a:r>
            <a:endParaRPr lang="en-US" dirty="0"/>
          </a:p>
        </p:txBody>
      </p:sp>
      <p:sp>
        <p:nvSpPr>
          <p:cNvPr id="13" name="12 CuadroTexto"/>
          <p:cNvSpPr txBox="1"/>
          <p:nvPr/>
        </p:nvSpPr>
        <p:spPr>
          <a:xfrm>
            <a:off x="5181600" y="16002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Symbol Table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2 Marcador de contenido"/>
          <p:cNvSpPr txBox="1">
            <a:spLocks/>
          </p:cNvSpPr>
          <p:nvPr/>
        </p:nvSpPr>
        <p:spPr bwMode="auto">
          <a:xfrm>
            <a:off x="3048000" y="3048000"/>
            <a:ext cx="4495800" cy="3809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None/>
            </a:pPr>
            <a:r>
              <a:rPr lang="en-US" sz="1600" dirty="0" smtClean="0">
                <a:latin typeface="+mn-lt"/>
              </a:rPr>
              <a:t>procedure VAR-DECL;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repeat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 	if TOKEN &lt;&gt; IDENT then ERROR 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</a:t>
            </a:r>
            <a:r>
              <a:rPr lang="en-US" sz="1600" b="1" dirty="0" smtClean="0">
                <a:latin typeface="+mn-lt"/>
              </a:rPr>
              <a:t>ENTER(</a:t>
            </a:r>
            <a:r>
              <a:rPr lang="en-US" sz="1600" b="1" i="1" dirty="0" smtClean="0">
                <a:latin typeface="+mn-lt"/>
              </a:rPr>
              <a:t>variable, </a:t>
            </a:r>
            <a:r>
              <a:rPr lang="en-US" sz="1600" b="1" i="1" dirty="0" err="1" smtClean="0">
                <a:latin typeface="+mn-lt"/>
              </a:rPr>
              <a:t>ident</a:t>
            </a:r>
            <a:r>
              <a:rPr lang="en-US" sz="1600" b="1" i="1" dirty="0" smtClean="0">
                <a:latin typeface="+mn-lt"/>
              </a:rPr>
              <a:t>, level</a:t>
            </a:r>
            <a:r>
              <a:rPr lang="en-US" sz="1600" b="1" dirty="0" smtClean="0">
                <a:latin typeface="+mn-lt"/>
              </a:rPr>
              <a:t>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until TOKEN &lt;&gt; ",";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if TOKEN &lt;&gt; ";" then ERROR 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end;</a:t>
            </a:r>
            <a:endParaRPr lang="en-US" sz="1600" dirty="0">
              <a:latin typeface="+mn-lt"/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Small Example</a:t>
            </a:r>
            <a:endParaRPr lang="en-US" dirty="0"/>
          </a:p>
        </p:txBody>
      </p:sp>
      <p:sp>
        <p:nvSpPr>
          <p:cNvPr id="4" name="Text Box 4"/>
          <p:cNvSpPr txBox="1">
            <a:spLocks noGrp="1" noChangeArrowheads="1"/>
          </p:cNvSpPr>
          <p:nvPr>
            <p:ph idx="1"/>
          </p:nvPr>
        </p:nvSpPr>
        <p:spPr bwMode="auto">
          <a:xfrm>
            <a:off x="457200" y="1752600"/>
            <a:ext cx="2133600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const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m</a:t>
            </a:r>
            <a:r>
              <a:rPr lang="en-US" sz="1600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=</a:t>
            </a:r>
            <a:r>
              <a:rPr lang="en-US" sz="1600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8;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a</a:t>
            </a:r>
            <a:r>
              <a:rPr lang="en-US" sz="1600" dirty="0" smtClean="0"/>
              <a:t>, b, c;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procedure </a:t>
            </a:r>
            <a:r>
              <a:rPr lang="en-US" sz="1600" dirty="0" smtClean="0"/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/>
              <a:t>var</a:t>
            </a:r>
            <a:r>
              <a:rPr lang="en-US" sz="1600" b="1" dirty="0" smtClean="0"/>
              <a:t> </a:t>
            </a:r>
            <a:r>
              <a:rPr lang="en-US" sz="1600" dirty="0" smtClean="0"/>
              <a:t>x,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/>
              <a:t>x = a; y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if </a:t>
            </a:r>
            <a:r>
              <a:rPr lang="en-US" sz="1600" dirty="0" smtClean="0"/>
              <a:t>b &gt; a </a:t>
            </a:r>
            <a:r>
              <a:rPr lang="en-US" sz="1600" b="1" dirty="0" smtClean="0"/>
              <a:t>then 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	</a:t>
            </a:r>
            <a:r>
              <a:rPr lang="en-US" sz="1600" dirty="0" smtClean="0"/>
              <a:t>x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	y = a;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end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c = x /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/>
              <a:t>a = m;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b = 4;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call </a:t>
            </a:r>
            <a:r>
              <a:rPr lang="en-US" sz="1600" dirty="0" smtClean="0"/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end.</a:t>
            </a:r>
            <a:endParaRPr lang="en-US" sz="1600" dirty="0"/>
          </a:p>
          <a:p>
            <a:pPr>
              <a:spcBef>
                <a:spcPct val="50000"/>
              </a:spcBef>
            </a:pPr>
            <a:endParaRPr lang="en-US" sz="1600" dirty="0"/>
          </a:p>
        </p:txBody>
      </p:sp>
      <p:sp>
        <p:nvSpPr>
          <p:cNvPr id="7" name="6 CuadroTexto"/>
          <p:cNvSpPr txBox="1"/>
          <p:nvPr/>
        </p:nvSpPr>
        <p:spPr>
          <a:xfrm>
            <a:off x="7086600" y="1600200"/>
            <a:ext cx="1905000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program()</a:t>
            </a:r>
          </a:p>
          <a:p>
            <a:r>
              <a:rPr lang="en-US" dirty="0" smtClean="0"/>
              <a:t>block()</a:t>
            </a:r>
          </a:p>
          <a:p>
            <a:r>
              <a:rPr lang="en-US" dirty="0" err="1" smtClean="0"/>
              <a:t>var-decl</a:t>
            </a:r>
            <a:r>
              <a:rPr lang="en-US" dirty="0" smtClean="0"/>
              <a:t>()</a:t>
            </a:r>
            <a:endParaRPr lang="en-US" dirty="0"/>
          </a:p>
        </p:txBody>
      </p:sp>
      <p:sp>
        <p:nvSpPr>
          <p:cNvPr id="8" name="7 CuadroTexto"/>
          <p:cNvSpPr txBox="1"/>
          <p:nvPr/>
        </p:nvSpPr>
        <p:spPr>
          <a:xfrm>
            <a:off x="3276600" y="1600200"/>
            <a:ext cx="1905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TOKEN= a</a:t>
            </a:r>
            <a:endParaRPr lang="en-US" dirty="0"/>
          </a:p>
        </p:txBody>
      </p:sp>
      <p:cxnSp>
        <p:nvCxnSpPr>
          <p:cNvPr id="10" name="9 Conector recto de flecha"/>
          <p:cNvCxnSpPr/>
          <p:nvPr/>
        </p:nvCxnSpPr>
        <p:spPr>
          <a:xfrm>
            <a:off x="3581400" y="4419600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10 CuadroTexto"/>
          <p:cNvSpPr txBox="1"/>
          <p:nvPr/>
        </p:nvSpPr>
        <p:spPr>
          <a:xfrm>
            <a:off x="7086600" y="12308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Recursion stack</a:t>
            </a:r>
            <a:endParaRPr lang="en-US" i="1" dirty="0"/>
          </a:p>
        </p:txBody>
      </p:sp>
      <p:sp>
        <p:nvSpPr>
          <p:cNvPr id="12" name="11 CuadroTexto"/>
          <p:cNvSpPr txBox="1"/>
          <p:nvPr/>
        </p:nvSpPr>
        <p:spPr>
          <a:xfrm>
            <a:off x="5181600" y="1969532"/>
            <a:ext cx="1905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m=8;</a:t>
            </a:r>
            <a:endParaRPr lang="en-US" dirty="0"/>
          </a:p>
        </p:txBody>
      </p:sp>
      <p:sp>
        <p:nvSpPr>
          <p:cNvPr id="13" name="12 CuadroTexto"/>
          <p:cNvSpPr txBox="1"/>
          <p:nvPr/>
        </p:nvSpPr>
        <p:spPr>
          <a:xfrm>
            <a:off x="5181600" y="16002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Symbol Table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2 Marcador de contenido"/>
          <p:cNvSpPr txBox="1">
            <a:spLocks/>
          </p:cNvSpPr>
          <p:nvPr/>
        </p:nvSpPr>
        <p:spPr bwMode="auto">
          <a:xfrm>
            <a:off x="3048000" y="3048000"/>
            <a:ext cx="4495800" cy="3809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None/>
            </a:pPr>
            <a:r>
              <a:rPr lang="en-US" sz="1600" dirty="0" smtClean="0">
                <a:latin typeface="+mn-lt"/>
              </a:rPr>
              <a:t>procedure VAR-DECL;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repeat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 	if TOKEN &lt;&gt; IDENT then ERROR 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</a:t>
            </a:r>
            <a:r>
              <a:rPr lang="en-US" sz="1600" b="1" dirty="0" smtClean="0">
                <a:latin typeface="+mn-lt"/>
              </a:rPr>
              <a:t>ENTER(</a:t>
            </a:r>
            <a:r>
              <a:rPr lang="en-US" sz="1600" b="1" i="1" dirty="0" smtClean="0">
                <a:latin typeface="+mn-lt"/>
              </a:rPr>
              <a:t>variable, </a:t>
            </a:r>
            <a:r>
              <a:rPr lang="en-US" sz="1600" b="1" i="1" dirty="0" err="1" smtClean="0">
                <a:latin typeface="+mn-lt"/>
              </a:rPr>
              <a:t>ident</a:t>
            </a:r>
            <a:r>
              <a:rPr lang="en-US" sz="1600" b="1" i="1" dirty="0" smtClean="0">
                <a:latin typeface="+mn-lt"/>
              </a:rPr>
              <a:t>, level</a:t>
            </a:r>
            <a:r>
              <a:rPr lang="en-US" sz="1600" b="1" dirty="0" smtClean="0">
                <a:latin typeface="+mn-lt"/>
              </a:rPr>
              <a:t>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until TOKEN &lt;&gt; ",";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if TOKEN &lt;&gt; ";" then ERROR 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end;</a:t>
            </a:r>
            <a:endParaRPr lang="en-US" sz="1600" dirty="0">
              <a:latin typeface="+mn-lt"/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Small Example</a:t>
            </a:r>
            <a:endParaRPr lang="en-US" dirty="0"/>
          </a:p>
        </p:txBody>
      </p:sp>
      <p:sp>
        <p:nvSpPr>
          <p:cNvPr id="4" name="Text Box 4"/>
          <p:cNvSpPr txBox="1">
            <a:spLocks noGrp="1" noChangeArrowheads="1"/>
          </p:cNvSpPr>
          <p:nvPr>
            <p:ph idx="1"/>
          </p:nvPr>
        </p:nvSpPr>
        <p:spPr bwMode="auto">
          <a:xfrm>
            <a:off x="457200" y="1752600"/>
            <a:ext cx="2133600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const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m</a:t>
            </a:r>
            <a:r>
              <a:rPr lang="en-US" sz="1600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=</a:t>
            </a:r>
            <a:r>
              <a:rPr lang="en-US" sz="1600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8;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a,</a:t>
            </a:r>
            <a:r>
              <a:rPr lang="en-US" sz="1600" dirty="0" smtClean="0"/>
              <a:t> b, c;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procedure </a:t>
            </a:r>
            <a:r>
              <a:rPr lang="en-US" sz="1600" dirty="0" smtClean="0"/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/>
              <a:t>var</a:t>
            </a:r>
            <a:r>
              <a:rPr lang="en-US" sz="1600" b="1" dirty="0" smtClean="0"/>
              <a:t> </a:t>
            </a:r>
            <a:r>
              <a:rPr lang="en-US" sz="1600" dirty="0" smtClean="0"/>
              <a:t>x,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/>
              <a:t>x = a; y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if </a:t>
            </a:r>
            <a:r>
              <a:rPr lang="en-US" sz="1600" dirty="0" smtClean="0"/>
              <a:t>b &gt; a </a:t>
            </a:r>
            <a:r>
              <a:rPr lang="en-US" sz="1600" b="1" dirty="0" smtClean="0"/>
              <a:t>then 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	</a:t>
            </a:r>
            <a:r>
              <a:rPr lang="en-US" sz="1600" dirty="0" smtClean="0"/>
              <a:t>x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	y = a;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end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c = x /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/>
              <a:t>a = m;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b = 4;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call </a:t>
            </a:r>
            <a:r>
              <a:rPr lang="en-US" sz="1600" dirty="0" smtClean="0"/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end.</a:t>
            </a:r>
            <a:endParaRPr lang="en-US" sz="1600" dirty="0"/>
          </a:p>
          <a:p>
            <a:pPr>
              <a:spcBef>
                <a:spcPct val="50000"/>
              </a:spcBef>
            </a:pPr>
            <a:endParaRPr lang="en-US" sz="1600" dirty="0"/>
          </a:p>
        </p:txBody>
      </p:sp>
      <p:sp>
        <p:nvSpPr>
          <p:cNvPr id="7" name="6 CuadroTexto"/>
          <p:cNvSpPr txBox="1"/>
          <p:nvPr/>
        </p:nvSpPr>
        <p:spPr>
          <a:xfrm>
            <a:off x="7086600" y="1600200"/>
            <a:ext cx="1905000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program()</a:t>
            </a:r>
          </a:p>
          <a:p>
            <a:r>
              <a:rPr lang="en-US" dirty="0" smtClean="0"/>
              <a:t>block()</a:t>
            </a:r>
          </a:p>
          <a:p>
            <a:r>
              <a:rPr lang="en-US" dirty="0" err="1" smtClean="0"/>
              <a:t>var-decl</a:t>
            </a:r>
            <a:r>
              <a:rPr lang="en-US" dirty="0" smtClean="0"/>
              <a:t>()</a:t>
            </a:r>
            <a:endParaRPr lang="en-US" dirty="0"/>
          </a:p>
        </p:txBody>
      </p:sp>
      <p:sp>
        <p:nvSpPr>
          <p:cNvPr id="8" name="7 CuadroTexto"/>
          <p:cNvSpPr txBox="1"/>
          <p:nvPr/>
        </p:nvSpPr>
        <p:spPr>
          <a:xfrm>
            <a:off x="3276600" y="1600200"/>
            <a:ext cx="1905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TOKEN= ,</a:t>
            </a:r>
            <a:endParaRPr lang="en-US" dirty="0"/>
          </a:p>
        </p:txBody>
      </p:sp>
      <p:cxnSp>
        <p:nvCxnSpPr>
          <p:cNvPr id="10" name="9 Conector recto de flecha"/>
          <p:cNvCxnSpPr/>
          <p:nvPr/>
        </p:nvCxnSpPr>
        <p:spPr>
          <a:xfrm>
            <a:off x="3581400" y="4648200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10 CuadroTexto"/>
          <p:cNvSpPr txBox="1"/>
          <p:nvPr/>
        </p:nvSpPr>
        <p:spPr>
          <a:xfrm>
            <a:off x="7086600" y="12308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Recursion stack</a:t>
            </a:r>
            <a:endParaRPr lang="en-US" i="1" dirty="0"/>
          </a:p>
        </p:txBody>
      </p:sp>
      <p:sp>
        <p:nvSpPr>
          <p:cNvPr id="12" name="11 CuadroTexto"/>
          <p:cNvSpPr txBox="1"/>
          <p:nvPr/>
        </p:nvSpPr>
        <p:spPr>
          <a:xfrm>
            <a:off x="5181600" y="1969532"/>
            <a:ext cx="1905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m=8;</a:t>
            </a:r>
            <a:endParaRPr lang="en-US" dirty="0"/>
          </a:p>
        </p:txBody>
      </p:sp>
      <p:sp>
        <p:nvSpPr>
          <p:cNvPr id="13" name="12 CuadroTexto"/>
          <p:cNvSpPr txBox="1"/>
          <p:nvPr/>
        </p:nvSpPr>
        <p:spPr>
          <a:xfrm>
            <a:off x="5181600" y="16002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Symbol Table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2 Marcador de contenido"/>
          <p:cNvSpPr txBox="1">
            <a:spLocks/>
          </p:cNvSpPr>
          <p:nvPr/>
        </p:nvSpPr>
        <p:spPr bwMode="auto">
          <a:xfrm>
            <a:off x="3048000" y="3048000"/>
            <a:ext cx="4495800" cy="3809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None/>
            </a:pPr>
            <a:r>
              <a:rPr lang="en-US" sz="1600" dirty="0" smtClean="0">
                <a:latin typeface="+mn-lt"/>
              </a:rPr>
              <a:t>procedure VAR-DECL;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repeat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 	if TOKEN &lt;&gt; IDENT then ERROR 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</a:t>
            </a:r>
            <a:r>
              <a:rPr lang="en-US" sz="1600" b="1" dirty="0" smtClean="0">
                <a:latin typeface="+mn-lt"/>
              </a:rPr>
              <a:t>ENTER(</a:t>
            </a:r>
            <a:r>
              <a:rPr lang="en-US" sz="1600" b="1" i="1" dirty="0" smtClean="0">
                <a:latin typeface="+mn-lt"/>
              </a:rPr>
              <a:t>variable, </a:t>
            </a:r>
            <a:r>
              <a:rPr lang="en-US" sz="1600" b="1" i="1" dirty="0" err="1" smtClean="0">
                <a:latin typeface="+mn-lt"/>
              </a:rPr>
              <a:t>ident</a:t>
            </a:r>
            <a:r>
              <a:rPr lang="en-US" sz="1600" b="1" i="1" dirty="0" smtClean="0">
                <a:latin typeface="+mn-lt"/>
              </a:rPr>
              <a:t>, level</a:t>
            </a:r>
            <a:r>
              <a:rPr lang="en-US" sz="1600" b="1" dirty="0" smtClean="0">
                <a:latin typeface="+mn-lt"/>
              </a:rPr>
              <a:t>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until TOKEN &lt;&gt; ",";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if TOKEN &lt;&gt; ";" then ERROR 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end;</a:t>
            </a:r>
            <a:endParaRPr lang="en-US" sz="1600" dirty="0">
              <a:latin typeface="+mn-lt"/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Small Example</a:t>
            </a:r>
            <a:endParaRPr lang="en-US" dirty="0"/>
          </a:p>
        </p:txBody>
      </p:sp>
      <p:sp>
        <p:nvSpPr>
          <p:cNvPr id="4" name="Text Box 4"/>
          <p:cNvSpPr txBox="1">
            <a:spLocks noGrp="1" noChangeArrowheads="1"/>
          </p:cNvSpPr>
          <p:nvPr>
            <p:ph idx="1"/>
          </p:nvPr>
        </p:nvSpPr>
        <p:spPr bwMode="auto">
          <a:xfrm>
            <a:off x="457200" y="1752600"/>
            <a:ext cx="2133600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const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m</a:t>
            </a:r>
            <a:r>
              <a:rPr lang="en-US" sz="1600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=</a:t>
            </a:r>
            <a:r>
              <a:rPr lang="en-US" sz="1600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8;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a,</a:t>
            </a:r>
            <a:r>
              <a:rPr lang="en-US" sz="1600" dirty="0" smtClean="0"/>
              <a:t> b, c;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procedure </a:t>
            </a:r>
            <a:r>
              <a:rPr lang="en-US" sz="1600" dirty="0" smtClean="0"/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/>
              <a:t>var</a:t>
            </a:r>
            <a:r>
              <a:rPr lang="en-US" sz="1600" b="1" dirty="0" smtClean="0"/>
              <a:t> </a:t>
            </a:r>
            <a:r>
              <a:rPr lang="en-US" sz="1600" dirty="0" smtClean="0"/>
              <a:t>x,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/>
              <a:t>x = a; y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if </a:t>
            </a:r>
            <a:r>
              <a:rPr lang="en-US" sz="1600" dirty="0" smtClean="0"/>
              <a:t>b &gt; a </a:t>
            </a:r>
            <a:r>
              <a:rPr lang="en-US" sz="1600" b="1" dirty="0" smtClean="0"/>
              <a:t>then 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	</a:t>
            </a:r>
            <a:r>
              <a:rPr lang="en-US" sz="1600" dirty="0" smtClean="0"/>
              <a:t>x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	y = a;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end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c = x /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/>
              <a:t>a = m;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b = 4;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call </a:t>
            </a:r>
            <a:r>
              <a:rPr lang="en-US" sz="1600" dirty="0" smtClean="0"/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end.</a:t>
            </a:r>
            <a:endParaRPr lang="en-US" sz="1600" dirty="0"/>
          </a:p>
          <a:p>
            <a:pPr>
              <a:spcBef>
                <a:spcPct val="50000"/>
              </a:spcBef>
            </a:pPr>
            <a:endParaRPr lang="en-US" sz="1600" dirty="0"/>
          </a:p>
        </p:txBody>
      </p:sp>
      <p:sp>
        <p:nvSpPr>
          <p:cNvPr id="7" name="6 CuadroTexto"/>
          <p:cNvSpPr txBox="1"/>
          <p:nvPr/>
        </p:nvSpPr>
        <p:spPr>
          <a:xfrm>
            <a:off x="7086600" y="1600200"/>
            <a:ext cx="1905000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program()</a:t>
            </a:r>
          </a:p>
          <a:p>
            <a:r>
              <a:rPr lang="en-US" dirty="0" smtClean="0"/>
              <a:t>block()</a:t>
            </a:r>
          </a:p>
          <a:p>
            <a:r>
              <a:rPr lang="en-US" dirty="0" err="1" smtClean="0"/>
              <a:t>var-decl</a:t>
            </a:r>
            <a:r>
              <a:rPr lang="en-US" dirty="0" smtClean="0"/>
              <a:t>()</a:t>
            </a:r>
            <a:endParaRPr lang="en-US" dirty="0"/>
          </a:p>
        </p:txBody>
      </p:sp>
      <p:sp>
        <p:nvSpPr>
          <p:cNvPr id="8" name="7 CuadroTexto"/>
          <p:cNvSpPr txBox="1"/>
          <p:nvPr/>
        </p:nvSpPr>
        <p:spPr>
          <a:xfrm>
            <a:off x="3276600" y="1600200"/>
            <a:ext cx="1905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TOKEN= ,</a:t>
            </a:r>
            <a:endParaRPr lang="en-US" dirty="0"/>
          </a:p>
        </p:txBody>
      </p:sp>
      <p:cxnSp>
        <p:nvCxnSpPr>
          <p:cNvPr id="10" name="9 Conector recto de flecha"/>
          <p:cNvCxnSpPr/>
          <p:nvPr/>
        </p:nvCxnSpPr>
        <p:spPr>
          <a:xfrm>
            <a:off x="3581400" y="3962400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10 CuadroTexto"/>
          <p:cNvSpPr txBox="1"/>
          <p:nvPr/>
        </p:nvSpPr>
        <p:spPr>
          <a:xfrm>
            <a:off x="7086600" y="12308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Recursion stack</a:t>
            </a:r>
            <a:endParaRPr lang="en-US" i="1" dirty="0"/>
          </a:p>
        </p:txBody>
      </p:sp>
      <p:sp>
        <p:nvSpPr>
          <p:cNvPr id="12" name="11 CuadroTexto"/>
          <p:cNvSpPr txBox="1"/>
          <p:nvPr/>
        </p:nvSpPr>
        <p:spPr>
          <a:xfrm>
            <a:off x="5181600" y="1969532"/>
            <a:ext cx="1905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m=8; a;</a:t>
            </a:r>
            <a:endParaRPr lang="en-US" dirty="0"/>
          </a:p>
        </p:txBody>
      </p:sp>
      <p:sp>
        <p:nvSpPr>
          <p:cNvPr id="13" name="12 CuadroTexto"/>
          <p:cNvSpPr txBox="1"/>
          <p:nvPr/>
        </p:nvSpPr>
        <p:spPr>
          <a:xfrm>
            <a:off x="5181600" y="16002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Symbol Table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2 Marcador de contenido"/>
          <p:cNvSpPr txBox="1">
            <a:spLocks/>
          </p:cNvSpPr>
          <p:nvPr/>
        </p:nvSpPr>
        <p:spPr bwMode="auto">
          <a:xfrm>
            <a:off x="3048000" y="3048000"/>
            <a:ext cx="4495800" cy="3809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None/>
            </a:pPr>
            <a:r>
              <a:rPr lang="en-US" sz="1600" dirty="0" smtClean="0">
                <a:latin typeface="+mn-lt"/>
              </a:rPr>
              <a:t>procedure VAR-DECL;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repeat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 	if TOKEN &lt;&gt; IDENT then ERROR 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</a:t>
            </a:r>
            <a:r>
              <a:rPr lang="en-US" sz="1600" b="1" dirty="0" smtClean="0">
                <a:latin typeface="+mn-lt"/>
              </a:rPr>
              <a:t>ENTER(</a:t>
            </a:r>
            <a:r>
              <a:rPr lang="en-US" sz="1600" b="1" i="1" dirty="0" smtClean="0">
                <a:latin typeface="+mn-lt"/>
              </a:rPr>
              <a:t>variable, </a:t>
            </a:r>
            <a:r>
              <a:rPr lang="en-US" sz="1600" b="1" i="1" dirty="0" err="1" smtClean="0">
                <a:latin typeface="+mn-lt"/>
              </a:rPr>
              <a:t>ident</a:t>
            </a:r>
            <a:r>
              <a:rPr lang="en-US" sz="1600" b="1" i="1" dirty="0" smtClean="0">
                <a:latin typeface="+mn-lt"/>
              </a:rPr>
              <a:t>, level</a:t>
            </a:r>
            <a:r>
              <a:rPr lang="en-US" sz="1600" b="1" dirty="0" smtClean="0">
                <a:latin typeface="+mn-lt"/>
              </a:rPr>
              <a:t>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until TOKEN &lt;&gt; ",";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if TOKEN &lt;&gt; ";" then ERROR 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end;</a:t>
            </a:r>
            <a:endParaRPr lang="en-US" sz="1600" dirty="0">
              <a:latin typeface="+mn-lt"/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Small Example</a:t>
            </a:r>
            <a:endParaRPr lang="en-US" dirty="0"/>
          </a:p>
        </p:txBody>
      </p:sp>
      <p:sp>
        <p:nvSpPr>
          <p:cNvPr id="4" name="Text Box 4"/>
          <p:cNvSpPr txBox="1">
            <a:spLocks noGrp="1" noChangeArrowheads="1"/>
          </p:cNvSpPr>
          <p:nvPr>
            <p:ph idx="1"/>
          </p:nvPr>
        </p:nvSpPr>
        <p:spPr bwMode="auto">
          <a:xfrm>
            <a:off x="457200" y="1752600"/>
            <a:ext cx="2133600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const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m</a:t>
            </a:r>
            <a:r>
              <a:rPr lang="en-US" sz="1600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=</a:t>
            </a:r>
            <a:r>
              <a:rPr lang="en-US" sz="1600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8;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a,</a:t>
            </a:r>
            <a:r>
              <a:rPr lang="en-US" sz="1600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b</a:t>
            </a:r>
            <a:r>
              <a:rPr lang="en-US" sz="1600" dirty="0" smtClean="0"/>
              <a:t>, c;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procedure </a:t>
            </a:r>
            <a:r>
              <a:rPr lang="en-US" sz="1600" dirty="0" smtClean="0"/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/>
              <a:t>var</a:t>
            </a:r>
            <a:r>
              <a:rPr lang="en-US" sz="1600" b="1" dirty="0" smtClean="0"/>
              <a:t> </a:t>
            </a:r>
            <a:r>
              <a:rPr lang="en-US" sz="1600" dirty="0" smtClean="0"/>
              <a:t>x,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/>
              <a:t>x = a; y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if </a:t>
            </a:r>
            <a:r>
              <a:rPr lang="en-US" sz="1600" dirty="0" smtClean="0"/>
              <a:t>b &gt; a </a:t>
            </a:r>
            <a:r>
              <a:rPr lang="en-US" sz="1600" b="1" dirty="0" smtClean="0"/>
              <a:t>then 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	</a:t>
            </a:r>
            <a:r>
              <a:rPr lang="en-US" sz="1600" dirty="0" smtClean="0"/>
              <a:t>x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	y = a;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end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c = x /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/>
              <a:t>a = m;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b = 4;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call </a:t>
            </a:r>
            <a:r>
              <a:rPr lang="en-US" sz="1600" dirty="0" smtClean="0"/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end.</a:t>
            </a:r>
            <a:endParaRPr lang="en-US" sz="1600" dirty="0"/>
          </a:p>
          <a:p>
            <a:pPr>
              <a:spcBef>
                <a:spcPct val="50000"/>
              </a:spcBef>
            </a:pPr>
            <a:endParaRPr lang="en-US" sz="1600" dirty="0"/>
          </a:p>
        </p:txBody>
      </p:sp>
      <p:sp>
        <p:nvSpPr>
          <p:cNvPr id="7" name="6 CuadroTexto"/>
          <p:cNvSpPr txBox="1"/>
          <p:nvPr/>
        </p:nvSpPr>
        <p:spPr>
          <a:xfrm>
            <a:off x="7086600" y="1600200"/>
            <a:ext cx="1905000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program()</a:t>
            </a:r>
          </a:p>
          <a:p>
            <a:r>
              <a:rPr lang="en-US" dirty="0" smtClean="0"/>
              <a:t>block()</a:t>
            </a:r>
          </a:p>
          <a:p>
            <a:r>
              <a:rPr lang="en-US" dirty="0" err="1" smtClean="0"/>
              <a:t>var-decl</a:t>
            </a:r>
            <a:r>
              <a:rPr lang="en-US" dirty="0" smtClean="0"/>
              <a:t>()</a:t>
            </a:r>
            <a:endParaRPr lang="en-US" dirty="0"/>
          </a:p>
        </p:txBody>
      </p:sp>
      <p:sp>
        <p:nvSpPr>
          <p:cNvPr id="8" name="7 CuadroTexto"/>
          <p:cNvSpPr txBox="1"/>
          <p:nvPr/>
        </p:nvSpPr>
        <p:spPr>
          <a:xfrm>
            <a:off x="3276600" y="1600200"/>
            <a:ext cx="1905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TOKEN= b</a:t>
            </a:r>
            <a:endParaRPr lang="en-US" dirty="0"/>
          </a:p>
        </p:txBody>
      </p:sp>
      <p:cxnSp>
        <p:nvCxnSpPr>
          <p:cNvPr id="10" name="9 Conector recto de flecha"/>
          <p:cNvCxnSpPr/>
          <p:nvPr/>
        </p:nvCxnSpPr>
        <p:spPr>
          <a:xfrm>
            <a:off x="3581400" y="4419600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10 CuadroTexto"/>
          <p:cNvSpPr txBox="1"/>
          <p:nvPr/>
        </p:nvSpPr>
        <p:spPr>
          <a:xfrm>
            <a:off x="7086600" y="12308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Recursion stack</a:t>
            </a:r>
            <a:endParaRPr lang="en-US" i="1" dirty="0"/>
          </a:p>
        </p:txBody>
      </p:sp>
      <p:sp>
        <p:nvSpPr>
          <p:cNvPr id="12" name="11 CuadroTexto"/>
          <p:cNvSpPr txBox="1"/>
          <p:nvPr/>
        </p:nvSpPr>
        <p:spPr>
          <a:xfrm>
            <a:off x="5181600" y="1969532"/>
            <a:ext cx="1905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m=8; a;</a:t>
            </a:r>
            <a:endParaRPr lang="en-US" dirty="0"/>
          </a:p>
        </p:txBody>
      </p:sp>
      <p:sp>
        <p:nvSpPr>
          <p:cNvPr id="13" name="12 CuadroTexto"/>
          <p:cNvSpPr txBox="1"/>
          <p:nvPr/>
        </p:nvSpPr>
        <p:spPr>
          <a:xfrm>
            <a:off x="5181600" y="16002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Symbol Table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2 Marcador de contenido"/>
          <p:cNvSpPr txBox="1">
            <a:spLocks/>
          </p:cNvSpPr>
          <p:nvPr/>
        </p:nvSpPr>
        <p:spPr bwMode="auto">
          <a:xfrm>
            <a:off x="3048000" y="3048000"/>
            <a:ext cx="4495800" cy="3809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None/>
            </a:pPr>
            <a:r>
              <a:rPr lang="en-US" sz="1600" dirty="0" smtClean="0">
                <a:latin typeface="+mn-lt"/>
              </a:rPr>
              <a:t>procedure VAR-DECL;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repeat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 	if TOKEN &lt;&gt; IDENT then ERROR 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</a:t>
            </a:r>
            <a:r>
              <a:rPr lang="en-US" sz="1600" b="1" dirty="0" smtClean="0">
                <a:latin typeface="+mn-lt"/>
              </a:rPr>
              <a:t>ENTER(</a:t>
            </a:r>
            <a:r>
              <a:rPr lang="en-US" sz="1600" b="1" i="1" dirty="0" smtClean="0">
                <a:latin typeface="+mn-lt"/>
              </a:rPr>
              <a:t>variable, </a:t>
            </a:r>
            <a:r>
              <a:rPr lang="en-US" sz="1600" b="1" i="1" dirty="0" err="1" smtClean="0">
                <a:latin typeface="+mn-lt"/>
              </a:rPr>
              <a:t>ident</a:t>
            </a:r>
            <a:r>
              <a:rPr lang="en-US" sz="1600" b="1" i="1" dirty="0" smtClean="0">
                <a:latin typeface="+mn-lt"/>
              </a:rPr>
              <a:t>, level</a:t>
            </a:r>
            <a:r>
              <a:rPr lang="en-US" sz="1600" b="1" dirty="0" smtClean="0">
                <a:latin typeface="+mn-lt"/>
              </a:rPr>
              <a:t>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until TOKEN &lt;&gt; ",";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if TOKEN &lt;&gt; ";" then ERROR 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end;</a:t>
            </a:r>
            <a:endParaRPr lang="en-US" sz="1600" dirty="0">
              <a:latin typeface="+mn-lt"/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Small Example</a:t>
            </a:r>
            <a:endParaRPr lang="en-US" dirty="0"/>
          </a:p>
        </p:txBody>
      </p:sp>
      <p:sp>
        <p:nvSpPr>
          <p:cNvPr id="4" name="Text Box 4"/>
          <p:cNvSpPr txBox="1">
            <a:spLocks noGrp="1" noChangeArrowheads="1"/>
          </p:cNvSpPr>
          <p:nvPr>
            <p:ph idx="1"/>
          </p:nvPr>
        </p:nvSpPr>
        <p:spPr bwMode="auto">
          <a:xfrm>
            <a:off x="457200" y="1752600"/>
            <a:ext cx="2133600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const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m</a:t>
            </a:r>
            <a:r>
              <a:rPr lang="en-US" sz="1600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=</a:t>
            </a:r>
            <a:r>
              <a:rPr lang="en-US" sz="1600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8;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a,</a:t>
            </a:r>
            <a:r>
              <a:rPr lang="en-US" sz="1600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b,</a:t>
            </a:r>
            <a:r>
              <a:rPr lang="en-US" sz="1600" dirty="0" smtClean="0"/>
              <a:t> c;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procedure </a:t>
            </a:r>
            <a:r>
              <a:rPr lang="en-US" sz="1600" dirty="0" smtClean="0"/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/>
              <a:t>var</a:t>
            </a:r>
            <a:r>
              <a:rPr lang="en-US" sz="1600" b="1" dirty="0" smtClean="0"/>
              <a:t> </a:t>
            </a:r>
            <a:r>
              <a:rPr lang="en-US" sz="1600" dirty="0" smtClean="0"/>
              <a:t>x,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/>
              <a:t>x = a; y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if </a:t>
            </a:r>
            <a:r>
              <a:rPr lang="en-US" sz="1600" dirty="0" smtClean="0"/>
              <a:t>b &gt; a </a:t>
            </a:r>
            <a:r>
              <a:rPr lang="en-US" sz="1600" b="1" dirty="0" smtClean="0"/>
              <a:t>then 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	</a:t>
            </a:r>
            <a:r>
              <a:rPr lang="en-US" sz="1600" dirty="0" smtClean="0"/>
              <a:t>x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	y = a;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end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c = x /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/>
              <a:t>a = m;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b = 4;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call </a:t>
            </a:r>
            <a:r>
              <a:rPr lang="en-US" sz="1600" dirty="0" smtClean="0"/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end.</a:t>
            </a:r>
            <a:endParaRPr lang="en-US" sz="1600" dirty="0"/>
          </a:p>
          <a:p>
            <a:pPr>
              <a:spcBef>
                <a:spcPct val="50000"/>
              </a:spcBef>
            </a:pPr>
            <a:endParaRPr lang="en-US" sz="1600" dirty="0"/>
          </a:p>
        </p:txBody>
      </p:sp>
      <p:sp>
        <p:nvSpPr>
          <p:cNvPr id="7" name="6 CuadroTexto"/>
          <p:cNvSpPr txBox="1"/>
          <p:nvPr/>
        </p:nvSpPr>
        <p:spPr>
          <a:xfrm>
            <a:off x="7086600" y="1600200"/>
            <a:ext cx="1905000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program()</a:t>
            </a:r>
          </a:p>
          <a:p>
            <a:r>
              <a:rPr lang="en-US" dirty="0" smtClean="0"/>
              <a:t>block()</a:t>
            </a:r>
          </a:p>
          <a:p>
            <a:r>
              <a:rPr lang="en-US" dirty="0" err="1" smtClean="0"/>
              <a:t>var-decl</a:t>
            </a:r>
            <a:r>
              <a:rPr lang="en-US" dirty="0" smtClean="0"/>
              <a:t>()</a:t>
            </a:r>
            <a:endParaRPr lang="en-US" dirty="0"/>
          </a:p>
        </p:txBody>
      </p:sp>
      <p:sp>
        <p:nvSpPr>
          <p:cNvPr id="8" name="7 CuadroTexto"/>
          <p:cNvSpPr txBox="1"/>
          <p:nvPr/>
        </p:nvSpPr>
        <p:spPr>
          <a:xfrm>
            <a:off x="3276600" y="1600200"/>
            <a:ext cx="1905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TOKEN= ,</a:t>
            </a:r>
            <a:endParaRPr lang="en-US" dirty="0"/>
          </a:p>
        </p:txBody>
      </p:sp>
      <p:cxnSp>
        <p:nvCxnSpPr>
          <p:cNvPr id="10" name="9 Conector recto de flecha"/>
          <p:cNvCxnSpPr/>
          <p:nvPr/>
        </p:nvCxnSpPr>
        <p:spPr>
          <a:xfrm>
            <a:off x="3581400" y="4648200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10 CuadroTexto"/>
          <p:cNvSpPr txBox="1"/>
          <p:nvPr/>
        </p:nvSpPr>
        <p:spPr>
          <a:xfrm>
            <a:off x="7086600" y="12308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Recursion stack</a:t>
            </a:r>
            <a:endParaRPr lang="en-US" i="1" dirty="0"/>
          </a:p>
        </p:txBody>
      </p:sp>
      <p:sp>
        <p:nvSpPr>
          <p:cNvPr id="12" name="11 CuadroTexto"/>
          <p:cNvSpPr txBox="1"/>
          <p:nvPr/>
        </p:nvSpPr>
        <p:spPr>
          <a:xfrm>
            <a:off x="5181600" y="1969532"/>
            <a:ext cx="1905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m=8; a;</a:t>
            </a:r>
            <a:endParaRPr lang="en-US" dirty="0"/>
          </a:p>
        </p:txBody>
      </p:sp>
      <p:sp>
        <p:nvSpPr>
          <p:cNvPr id="13" name="12 CuadroTexto"/>
          <p:cNvSpPr txBox="1"/>
          <p:nvPr/>
        </p:nvSpPr>
        <p:spPr>
          <a:xfrm>
            <a:off x="5181600" y="16002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Symbol Table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2 Marcador de contenido"/>
          <p:cNvSpPr txBox="1">
            <a:spLocks/>
          </p:cNvSpPr>
          <p:nvPr/>
        </p:nvSpPr>
        <p:spPr bwMode="auto">
          <a:xfrm>
            <a:off x="3048000" y="3048000"/>
            <a:ext cx="4495800" cy="3809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None/>
            </a:pPr>
            <a:r>
              <a:rPr lang="en-US" sz="1600" dirty="0" smtClean="0">
                <a:latin typeface="+mn-lt"/>
              </a:rPr>
              <a:t>procedure VAR-DECL;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repeat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 	if TOKEN &lt;&gt; IDENT then ERROR 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</a:t>
            </a:r>
            <a:r>
              <a:rPr lang="en-US" sz="1600" b="1" dirty="0" smtClean="0">
                <a:latin typeface="+mn-lt"/>
              </a:rPr>
              <a:t>ENTER(</a:t>
            </a:r>
            <a:r>
              <a:rPr lang="en-US" sz="1600" b="1" i="1" dirty="0" smtClean="0">
                <a:latin typeface="+mn-lt"/>
              </a:rPr>
              <a:t>variable, </a:t>
            </a:r>
            <a:r>
              <a:rPr lang="en-US" sz="1600" b="1" i="1" dirty="0" err="1" smtClean="0">
                <a:latin typeface="+mn-lt"/>
              </a:rPr>
              <a:t>ident</a:t>
            </a:r>
            <a:r>
              <a:rPr lang="en-US" sz="1600" b="1" i="1" dirty="0" smtClean="0">
                <a:latin typeface="+mn-lt"/>
              </a:rPr>
              <a:t>, level</a:t>
            </a:r>
            <a:r>
              <a:rPr lang="en-US" sz="1600" b="1" dirty="0" smtClean="0">
                <a:latin typeface="+mn-lt"/>
              </a:rPr>
              <a:t>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until TOKEN &lt;&gt; ",";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if TOKEN &lt;&gt; ";" then ERROR 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end;</a:t>
            </a:r>
            <a:endParaRPr lang="en-US" sz="1600" dirty="0">
              <a:latin typeface="+mn-lt"/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Small Example</a:t>
            </a:r>
            <a:endParaRPr lang="en-US" dirty="0"/>
          </a:p>
        </p:txBody>
      </p:sp>
      <p:sp>
        <p:nvSpPr>
          <p:cNvPr id="4" name="Text Box 4"/>
          <p:cNvSpPr txBox="1">
            <a:spLocks noGrp="1" noChangeArrowheads="1"/>
          </p:cNvSpPr>
          <p:nvPr>
            <p:ph idx="1"/>
          </p:nvPr>
        </p:nvSpPr>
        <p:spPr bwMode="auto">
          <a:xfrm>
            <a:off x="457200" y="1752600"/>
            <a:ext cx="2133600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const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m</a:t>
            </a:r>
            <a:r>
              <a:rPr lang="en-US" sz="1600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=</a:t>
            </a:r>
            <a:r>
              <a:rPr lang="en-US" sz="1600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8;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a,</a:t>
            </a:r>
            <a:r>
              <a:rPr lang="en-US" sz="1600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b,</a:t>
            </a:r>
            <a:r>
              <a:rPr lang="en-US" sz="1600" dirty="0" smtClean="0"/>
              <a:t> c;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procedure </a:t>
            </a:r>
            <a:r>
              <a:rPr lang="en-US" sz="1600" dirty="0" smtClean="0"/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/>
              <a:t>var</a:t>
            </a:r>
            <a:r>
              <a:rPr lang="en-US" sz="1600" b="1" dirty="0" smtClean="0"/>
              <a:t> </a:t>
            </a:r>
            <a:r>
              <a:rPr lang="en-US" sz="1600" dirty="0" smtClean="0"/>
              <a:t>x,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/>
              <a:t>x = a; y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if </a:t>
            </a:r>
            <a:r>
              <a:rPr lang="en-US" sz="1600" dirty="0" smtClean="0"/>
              <a:t>b &gt; a </a:t>
            </a:r>
            <a:r>
              <a:rPr lang="en-US" sz="1600" b="1" dirty="0" smtClean="0"/>
              <a:t>then 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	</a:t>
            </a:r>
            <a:r>
              <a:rPr lang="en-US" sz="1600" dirty="0" smtClean="0"/>
              <a:t>x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	y = a;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end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c = x /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/>
              <a:t>a = m;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b = 4;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call </a:t>
            </a:r>
            <a:r>
              <a:rPr lang="en-US" sz="1600" dirty="0" smtClean="0"/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end.</a:t>
            </a:r>
            <a:endParaRPr lang="en-US" sz="1600" dirty="0"/>
          </a:p>
          <a:p>
            <a:pPr>
              <a:spcBef>
                <a:spcPct val="50000"/>
              </a:spcBef>
            </a:pPr>
            <a:endParaRPr lang="en-US" sz="1600" dirty="0"/>
          </a:p>
        </p:txBody>
      </p:sp>
      <p:sp>
        <p:nvSpPr>
          <p:cNvPr id="7" name="6 CuadroTexto"/>
          <p:cNvSpPr txBox="1"/>
          <p:nvPr/>
        </p:nvSpPr>
        <p:spPr>
          <a:xfrm>
            <a:off x="7086600" y="1600200"/>
            <a:ext cx="1905000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program()</a:t>
            </a:r>
          </a:p>
          <a:p>
            <a:r>
              <a:rPr lang="en-US" dirty="0" smtClean="0"/>
              <a:t>block()</a:t>
            </a:r>
          </a:p>
          <a:p>
            <a:r>
              <a:rPr lang="en-US" dirty="0" err="1" smtClean="0"/>
              <a:t>var-decl</a:t>
            </a:r>
            <a:r>
              <a:rPr lang="en-US" dirty="0" smtClean="0"/>
              <a:t>()</a:t>
            </a:r>
            <a:endParaRPr lang="en-US" dirty="0"/>
          </a:p>
        </p:txBody>
      </p:sp>
      <p:sp>
        <p:nvSpPr>
          <p:cNvPr id="8" name="7 CuadroTexto"/>
          <p:cNvSpPr txBox="1"/>
          <p:nvPr/>
        </p:nvSpPr>
        <p:spPr>
          <a:xfrm>
            <a:off x="3276600" y="1600200"/>
            <a:ext cx="1905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TOKEN= ,</a:t>
            </a:r>
            <a:endParaRPr lang="en-US" dirty="0"/>
          </a:p>
        </p:txBody>
      </p:sp>
      <p:cxnSp>
        <p:nvCxnSpPr>
          <p:cNvPr id="10" name="9 Conector recto de flecha"/>
          <p:cNvCxnSpPr/>
          <p:nvPr/>
        </p:nvCxnSpPr>
        <p:spPr>
          <a:xfrm>
            <a:off x="3581400" y="3962400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10 CuadroTexto"/>
          <p:cNvSpPr txBox="1"/>
          <p:nvPr/>
        </p:nvSpPr>
        <p:spPr>
          <a:xfrm>
            <a:off x="7086600" y="12308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Recursion stack</a:t>
            </a:r>
            <a:endParaRPr lang="en-US" i="1" dirty="0"/>
          </a:p>
        </p:txBody>
      </p:sp>
      <p:sp>
        <p:nvSpPr>
          <p:cNvPr id="12" name="11 CuadroTexto"/>
          <p:cNvSpPr txBox="1"/>
          <p:nvPr/>
        </p:nvSpPr>
        <p:spPr>
          <a:xfrm>
            <a:off x="5181600" y="1969532"/>
            <a:ext cx="1905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m=8; a; b;</a:t>
            </a:r>
            <a:endParaRPr lang="en-US" dirty="0"/>
          </a:p>
        </p:txBody>
      </p:sp>
      <p:sp>
        <p:nvSpPr>
          <p:cNvPr id="13" name="12 CuadroTexto"/>
          <p:cNvSpPr txBox="1"/>
          <p:nvPr/>
        </p:nvSpPr>
        <p:spPr>
          <a:xfrm>
            <a:off x="5181600" y="16002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Symbol Table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2 Marcador de contenido"/>
          <p:cNvSpPr txBox="1">
            <a:spLocks/>
          </p:cNvSpPr>
          <p:nvPr/>
        </p:nvSpPr>
        <p:spPr bwMode="auto">
          <a:xfrm>
            <a:off x="3048000" y="3048000"/>
            <a:ext cx="4495800" cy="3809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None/>
            </a:pPr>
            <a:r>
              <a:rPr lang="en-US" sz="1600" dirty="0" smtClean="0">
                <a:latin typeface="+mn-lt"/>
              </a:rPr>
              <a:t>procedure VAR-DECL;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repeat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 	if TOKEN &lt;&gt; IDENT then ERROR 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</a:t>
            </a:r>
            <a:r>
              <a:rPr lang="en-US" sz="1600" b="1" dirty="0" smtClean="0">
                <a:latin typeface="+mn-lt"/>
              </a:rPr>
              <a:t>ENTER(</a:t>
            </a:r>
            <a:r>
              <a:rPr lang="en-US" sz="1600" b="1" i="1" dirty="0" smtClean="0">
                <a:latin typeface="+mn-lt"/>
              </a:rPr>
              <a:t>variable, </a:t>
            </a:r>
            <a:r>
              <a:rPr lang="en-US" sz="1600" b="1" i="1" dirty="0" err="1" smtClean="0">
                <a:latin typeface="+mn-lt"/>
              </a:rPr>
              <a:t>ident</a:t>
            </a:r>
            <a:r>
              <a:rPr lang="en-US" sz="1600" b="1" i="1" dirty="0" smtClean="0">
                <a:latin typeface="+mn-lt"/>
              </a:rPr>
              <a:t>, level</a:t>
            </a:r>
            <a:r>
              <a:rPr lang="en-US" sz="1600" b="1" dirty="0" smtClean="0">
                <a:latin typeface="+mn-lt"/>
              </a:rPr>
              <a:t>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until TOKEN &lt;&gt; ",";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if TOKEN &lt;&gt; ";" then ERROR 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end;</a:t>
            </a:r>
            <a:endParaRPr lang="en-US" sz="1600" dirty="0">
              <a:latin typeface="+mn-lt"/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Small Example</a:t>
            </a:r>
            <a:endParaRPr lang="en-US" dirty="0"/>
          </a:p>
        </p:txBody>
      </p:sp>
      <p:sp>
        <p:nvSpPr>
          <p:cNvPr id="4" name="Text Box 4"/>
          <p:cNvSpPr txBox="1">
            <a:spLocks noGrp="1" noChangeArrowheads="1"/>
          </p:cNvSpPr>
          <p:nvPr>
            <p:ph idx="1"/>
          </p:nvPr>
        </p:nvSpPr>
        <p:spPr bwMode="auto">
          <a:xfrm>
            <a:off x="457200" y="1752600"/>
            <a:ext cx="2133600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const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m</a:t>
            </a:r>
            <a:r>
              <a:rPr lang="en-US" sz="1600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=</a:t>
            </a:r>
            <a:r>
              <a:rPr lang="en-US" sz="1600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8;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a,</a:t>
            </a:r>
            <a:r>
              <a:rPr lang="en-US" sz="1600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b,</a:t>
            </a:r>
            <a:r>
              <a:rPr lang="en-US" sz="1600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c</a:t>
            </a:r>
            <a:r>
              <a:rPr lang="en-US" sz="1600" dirty="0" smtClean="0"/>
              <a:t>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procedure </a:t>
            </a:r>
            <a:r>
              <a:rPr lang="en-US" sz="1600" dirty="0" smtClean="0"/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/>
              <a:t>var</a:t>
            </a:r>
            <a:r>
              <a:rPr lang="en-US" sz="1600" b="1" dirty="0" smtClean="0"/>
              <a:t> </a:t>
            </a:r>
            <a:r>
              <a:rPr lang="en-US" sz="1600" dirty="0" smtClean="0"/>
              <a:t>x,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/>
              <a:t>x = a; y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if </a:t>
            </a:r>
            <a:r>
              <a:rPr lang="en-US" sz="1600" dirty="0" smtClean="0"/>
              <a:t>b &gt; a </a:t>
            </a:r>
            <a:r>
              <a:rPr lang="en-US" sz="1600" b="1" dirty="0" smtClean="0"/>
              <a:t>then 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	</a:t>
            </a:r>
            <a:r>
              <a:rPr lang="en-US" sz="1600" dirty="0" smtClean="0"/>
              <a:t>x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	y = a;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end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c = x /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/>
              <a:t>a = m;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b = 4;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call </a:t>
            </a:r>
            <a:r>
              <a:rPr lang="en-US" sz="1600" dirty="0" smtClean="0"/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end.</a:t>
            </a:r>
            <a:endParaRPr lang="en-US" sz="1600" dirty="0"/>
          </a:p>
          <a:p>
            <a:pPr>
              <a:spcBef>
                <a:spcPct val="50000"/>
              </a:spcBef>
            </a:pPr>
            <a:endParaRPr lang="en-US" sz="1600" dirty="0"/>
          </a:p>
        </p:txBody>
      </p:sp>
      <p:sp>
        <p:nvSpPr>
          <p:cNvPr id="7" name="6 CuadroTexto"/>
          <p:cNvSpPr txBox="1"/>
          <p:nvPr/>
        </p:nvSpPr>
        <p:spPr>
          <a:xfrm>
            <a:off x="7086600" y="1600200"/>
            <a:ext cx="1905000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program()</a:t>
            </a:r>
          </a:p>
          <a:p>
            <a:r>
              <a:rPr lang="en-US" dirty="0" smtClean="0"/>
              <a:t>block()</a:t>
            </a:r>
          </a:p>
          <a:p>
            <a:r>
              <a:rPr lang="en-US" dirty="0" err="1" smtClean="0"/>
              <a:t>var-decl</a:t>
            </a:r>
            <a:r>
              <a:rPr lang="en-US" dirty="0" smtClean="0"/>
              <a:t>()</a:t>
            </a:r>
            <a:endParaRPr lang="en-US" dirty="0"/>
          </a:p>
        </p:txBody>
      </p:sp>
      <p:sp>
        <p:nvSpPr>
          <p:cNvPr id="8" name="7 CuadroTexto"/>
          <p:cNvSpPr txBox="1"/>
          <p:nvPr/>
        </p:nvSpPr>
        <p:spPr>
          <a:xfrm>
            <a:off x="3276600" y="1600200"/>
            <a:ext cx="1905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TOKEN= c</a:t>
            </a:r>
            <a:endParaRPr lang="en-US" dirty="0"/>
          </a:p>
        </p:txBody>
      </p:sp>
      <p:cxnSp>
        <p:nvCxnSpPr>
          <p:cNvPr id="10" name="9 Conector recto de flecha"/>
          <p:cNvCxnSpPr/>
          <p:nvPr/>
        </p:nvCxnSpPr>
        <p:spPr>
          <a:xfrm>
            <a:off x="3581400" y="4419600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10 CuadroTexto"/>
          <p:cNvSpPr txBox="1"/>
          <p:nvPr/>
        </p:nvSpPr>
        <p:spPr>
          <a:xfrm>
            <a:off x="7086600" y="12308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Recursion stack</a:t>
            </a:r>
            <a:endParaRPr lang="en-US" i="1" dirty="0"/>
          </a:p>
        </p:txBody>
      </p:sp>
      <p:sp>
        <p:nvSpPr>
          <p:cNvPr id="12" name="11 CuadroTexto"/>
          <p:cNvSpPr txBox="1"/>
          <p:nvPr/>
        </p:nvSpPr>
        <p:spPr>
          <a:xfrm>
            <a:off x="5181600" y="1969532"/>
            <a:ext cx="1905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m=8; a; b;</a:t>
            </a:r>
            <a:endParaRPr lang="en-US" dirty="0"/>
          </a:p>
        </p:txBody>
      </p:sp>
      <p:sp>
        <p:nvSpPr>
          <p:cNvPr id="13" name="12 CuadroTexto"/>
          <p:cNvSpPr txBox="1"/>
          <p:nvPr/>
        </p:nvSpPr>
        <p:spPr>
          <a:xfrm>
            <a:off x="5181600" y="16002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Symbol Table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2 Marcador de contenido"/>
          <p:cNvSpPr txBox="1">
            <a:spLocks/>
          </p:cNvSpPr>
          <p:nvPr/>
        </p:nvSpPr>
        <p:spPr bwMode="auto">
          <a:xfrm>
            <a:off x="3048000" y="3048000"/>
            <a:ext cx="4495800" cy="3809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None/>
            </a:pPr>
            <a:r>
              <a:rPr lang="en-US" sz="1600" dirty="0" smtClean="0">
                <a:latin typeface="+mn-lt"/>
              </a:rPr>
              <a:t>procedure VAR-DECL;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repeat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 	if TOKEN &lt;&gt; IDENT then ERROR 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</a:t>
            </a:r>
            <a:r>
              <a:rPr lang="en-US" sz="1600" b="1" dirty="0" smtClean="0">
                <a:latin typeface="+mn-lt"/>
              </a:rPr>
              <a:t>ENTER(</a:t>
            </a:r>
            <a:r>
              <a:rPr lang="en-US" sz="1600" b="1" i="1" dirty="0" smtClean="0">
                <a:latin typeface="+mn-lt"/>
              </a:rPr>
              <a:t>variable, </a:t>
            </a:r>
            <a:r>
              <a:rPr lang="en-US" sz="1600" b="1" i="1" dirty="0" err="1" smtClean="0">
                <a:latin typeface="+mn-lt"/>
              </a:rPr>
              <a:t>ident</a:t>
            </a:r>
            <a:r>
              <a:rPr lang="en-US" sz="1600" b="1" i="1" dirty="0" smtClean="0">
                <a:latin typeface="+mn-lt"/>
              </a:rPr>
              <a:t>, level</a:t>
            </a:r>
            <a:r>
              <a:rPr lang="en-US" sz="1600" b="1" dirty="0" smtClean="0">
                <a:latin typeface="+mn-lt"/>
              </a:rPr>
              <a:t>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until TOKEN &lt;&gt; ",";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if TOKEN &lt;&gt; ";" then ERROR 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end;</a:t>
            </a:r>
            <a:endParaRPr lang="en-US" sz="1600" dirty="0">
              <a:latin typeface="+mn-lt"/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Small Example</a:t>
            </a:r>
            <a:endParaRPr lang="en-US" dirty="0"/>
          </a:p>
        </p:txBody>
      </p:sp>
      <p:sp>
        <p:nvSpPr>
          <p:cNvPr id="4" name="Text Box 4"/>
          <p:cNvSpPr txBox="1">
            <a:spLocks noGrp="1" noChangeArrowheads="1"/>
          </p:cNvSpPr>
          <p:nvPr>
            <p:ph idx="1"/>
          </p:nvPr>
        </p:nvSpPr>
        <p:spPr bwMode="auto">
          <a:xfrm>
            <a:off x="457200" y="1752600"/>
            <a:ext cx="2133600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const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m</a:t>
            </a:r>
            <a:r>
              <a:rPr lang="en-US" sz="1600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=</a:t>
            </a:r>
            <a:r>
              <a:rPr lang="en-US" sz="1600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8;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a,</a:t>
            </a:r>
            <a:r>
              <a:rPr lang="en-US" sz="1600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b,</a:t>
            </a:r>
            <a:r>
              <a:rPr lang="en-US" sz="1600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c;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procedure </a:t>
            </a:r>
            <a:r>
              <a:rPr lang="en-US" sz="1600" dirty="0" smtClean="0"/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/>
              <a:t>var</a:t>
            </a:r>
            <a:r>
              <a:rPr lang="en-US" sz="1600" b="1" dirty="0" smtClean="0"/>
              <a:t> </a:t>
            </a:r>
            <a:r>
              <a:rPr lang="en-US" sz="1600" dirty="0" smtClean="0"/>
              <a:t>x,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/>
              <a:t>x = a; y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if </a:t>
            </a:r>
            <a:r>
              <a:rPr lang="en-US" sz="1600" dirty="0" smtClean="0"/>
              <a:t>b &gt; a </a:t>
            </a:r>
            <a:r>
              <a:rPr lang="en-US" sz="1600" b="1" dirty="0" smtClean="0"/>
              <a:t>then 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	</a:t>
            </a:r>
            <a:r>
              <a:rPr lang="en-US" sz="1600" dirty="0" smtClean="0"/>
              <a:t>x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	y = a;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end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c = x /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/>
              <a:t>a = m;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b = 4;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call </a:t>
            </a:r>
            <a:r>
              <a:rPr lang="en-US" sz="1600" dirty="0" smtClean="0"/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end.</a:t>
            </a:r>
            <a:endParaRPr lang="en-US" sz="1600" dirty="0"/>
          </a:p>
          <a:p>
            <a:pPr>
              <a:spcBef>
                <a:spcPct val="50000"/>
              </a:spcBef>
            </a:pPr>
            <a:endParaRPr lang="en-US" sz="1600" dirty="0"/>
          </a:p>
        </p:txBody>
      </p:sp>
      <p:sp>
        <p:nvSpPr>
          <p:cNvPr id="7" name="6 CuadroTexto"/>
          <p:cNvSpPr txBox="1"/>
          <p:nvPr/>
        </p:nvSpPr>
        <p:spPr>
          <a:xfrm>
            <a:off x="7086600" y="1600200"/>
            <a:ext cx="1905000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program()</a:t>
            </a:r>
          </a:p>
          <a:p>
            <a:r>
              <a:rPr lang="en-US" dirty="0" smtClean="0"/>
              <a:t>block()</a:t>
            </a:r>
          </a:p>
          <a:p>
            <a:r>
              <a:rPr lang="en-US" dirty="0" err="1" smtClean="0"/>
              <a:t>var-decl</a:t>
            </a:r>
            <a:r>
              <a:rPr lang="en-US" dirty="0" smtClean="0"/>
              <a:t>()</a:t>
            </a:r>
            <a:endParaRPr lang="en-US" dirty="0"/>
          </a:p>
        </p:txBody>
      </p:sp>
      <p:sp>
        <p:nvSpPr>
          <p:cNvPr id="8" name="7 CuadroTexto"/>
          <p:cNvSpPr txBox="1"/>
          <p:nvPr/>
        </p:nvSpPr>
        <p:spPr>
          <a:xfrm>
            <a:off x="3276600" y="1600200"/>
            <a:ext cx="1905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TOKEN= ;</a:t>
            </a:r>
            <a:endParaRPr lang="en-US" dirty="0"/>
          </a:p>
        </p:txBody>
      </p:sp>
      <p:cxnSp>
        <p:nvCxnSpPr>
          <p:cNvPr id="10" name="9 Conector recto de flecha"/>
          <p:cNvCxnSpPr/>
          <p:nvPr/>
        </p:nvCxnSpPr>
        <p:spPr>
          <a:xfrm>
            <a:off x="3581400" y="4648200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10 CuadroTexto"/>
          <p:cNvSpPr txBox="1"/>
          <p:nvPr/>
        </p:nvSpPr>
        <p:spPr>
          <a:xfrm>
            <a:off x="7086600" y="12308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Recursion stack</a:t>
            </a:r>
            <a:endParaRPr lang="en-US" i="1" dirty="0"/>
          </a:p>
        </p:txBody>
      </p:sp>
      <p:sp>
        <p:nvSpPr>
          <p:cNvPr id="12" name="11 CuadroTexto"/>
          <p:cNvSpPr txBox="1"/>
          <p:nvPr/>
        </p:nvSpPr>
        <p:spPr>
          <a:xfrm>
            <a:off x="5181600" y="1969532"/>
            <a:ext cx="1905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m=8; a; b;</a:t>
            </a:r>
            <a:endParaRPr lang="en-US" dirty="0"/>
          </a:p>
        </p:txBody>
      </p:sp>
      <p:sp>
        <p:nvSpPr>
          <p:cNvPr id="13" name="12 CuadroTexto"/>
          <p:cNvSpPr txBox="1"/>
          <p:nvPr/>
        </p:nvSpPr>
        <p:spPr>
          <a:xfrm>
            <a:off x="5181600" y="16002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Symbol Table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PL/0 Grammar</a:t>
            </a:r>
            <a:endParaRPr lang="en-US" dirty="0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992187" y="1600200"/>
            <a:ext cx="7694613" cy="5386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600" dirty="0"/>
              <a:t> &lt;</a:t>
            </a:r>
            <a:r>
              <a:rPr lang="en-US" sz="1600" dirty="0">
                <a:solidFill>
                  <a:srgbClr val="FF0000"/>
                </a:solidFill>
              </a:rPr>
              <a:t>program</a:t>
            </a:r>
            <a:r>
              <a:rPr lang="en-US" sz="1600" dirty="0"/>
              <a:t>&gt; ::= &lt;</a:t>
            </a:r>
            <a:r>
              <a:rPr lang="en-US" sz="1600" dirty="0">
                <a:solidFill>
                  <a:schemeClr val="accent1"/>
                </a:solidFill>
              </a:rPr>
              <a:t>block</a:t>
            </a:r>
            <a:r>
              <a:rPr lang="en-US" sz="1600" dirty="0"/>
              <a:t>&gt; .</a:t>
            </a:r>
          </a:p>
          <a:p>
            <a:r>
              <a:rPr lang="en-US" sz="1600" dirty="0"/>
              <a:t>          &lt;</a:t>
            </a:r>
            <a:r>
              <a:rPr lang="en-US" sz="1600" dirty="0">
                <a:solidFill>
                  <a:schemeClr val="accent1"/>
                </a:solidFill>
              </a:rPr>
              <a:t>block</a:t>
            </a:r>
            <a:r>
              <a:rPr lang="en-US" sz="1600" dirty="0"/>
              <a:t>&gt; ::= &lt;</a:t>
            </a:r>
            <a:r>
              <a:rPr lang="en-US" sz="1600" dirty="0">
                <a:solidFill>
                  <a:srgbClr val="CC9900"/>
                </a:solidFill>
              </a:rPr>
              <a:t>const-</a:t>
            </a:r>
            <a:r>
              <a:rPr lang="en-US" sz="1600" dirty="0" err="1">
                <a:solidFill>
                  <a:srgbClr val="CC9900"/>
                </a:solidFill>
              </a:rPr>
              <a:t>decl</a:t>
            </a:r>
            <a:r>
              <a:rPr lang="en-US" sz="1600" dirty="0"/>
              <a:t>&gt; &lt;</a:t>
            </a:r>
            <a:r>
              <a:rPr lang="en-US" sz="1600" dirty="0" err="1">
                <a:solidFill>
                  <a:srgbClr val="0000FF"/>
                </a:solidFill>
              </a:rPr>
              <a:t>var-decl</a:t>
            </a:r>
            <a:r>
              <a:rPr lang="en-US" sz="1600" dirty="0"/>
              <a:t>&gt; &lt;</a:t>
            </a:r>
            <a:r>
              <a:rPr lang="en-US" sz="1600" dirty="0">
                <a:solidFill>
                  <a:srgbClr val="CC00FF"/>
                </a:solidFill>
              </a:rPr>
              <a:t>proc-</a:t>
            </a:r>
            <a:r>
              <a:rPr lang="en-US" sz="1600" dirty="0" err="1">
                <a:solidFill>
                  <a:srgbClr val="CC00FF"/>
                </a:solidFill>
              </a:rPr>
              <a:t>decl</a:t>
            </a:r>
            <a:r>
              <a:rPr lang="en-US" sz="1600" dirty="0"/>
              <a:t>&gt; &lt;</a:t>
            </a:r>
            <a:r>
              <a:rPr lang="en-US" sz="1600" dirty="0">
                <a:solidFill>
                  <a:srgbClr val="A50021"/>
                </a:solidFill>
              </a:rPr>
              <a:t>statement</a:t>
            </a:r>
            <a:r>
              <a:rPr lang="en-US" sz="1600" dirty="0"/>
              <a:t>&gt;</a:t>
            </a:r>
          </a:p>
          <a:p>
            <a:r>
              <a:rPr lang="en-US" sz="1600" dirty="0"/>
              <a:t>          &lt;</a:t>
            </a:r>
            <a:r>
              <a:rPr lang="en-US" sz="1600" dirty="0">
                <a:solidFill>
                  <a:srgbClr val="CC9900"/>
                </a:solidFill>
              </a:rPr>
              <a:t>const-</a:t>
            </a:r>
            <a:r>
              <a:rPr lang="en-US" sz="1600" dirty="0" err="1">
                <a:solidFill>
                  <a:srgbClr val="CC9900"/>
                </a:solidFill>
              </a:rPr>
              <a:t>decl</a:t>
            </a:r>
            <a:r>
              <a:rPr lang="en-US" sz="1600" dirty="0"/>
              <a:t>&gt; ::= </a:t>
            </a:r>
            <a:r>
              <a:rPr lang="en-US" sz="1600" dirty="0">
                <a:solidFill>
                  <a:srgbClr val="FF0066"/>
                </a:solidFill>
              </a:rPr>
              <a:t>const</a:t>
            </a:r>
            <a:r>
              <a:rPr lang="en-US" sz="1600" dirty="0"/>
              <a:t> &lt;</a:t>
            </a:r>
            <a:r>
              <a:rPr lang="en-US" sz="1600" dirty="0">
                <a:solidFill>
                  <a:srgbClr val="008000"/>
                </a:solidFill>
              </a:rPr>
              <a:t>const-assignment-list</a:t>
            </a:r>
            <a:r>
              <a:rPr lang="en-US" sz="1600" dirty="0"/>
              <a:t>&gt; </a:t>
            </a:r>
            <a:r>
              <a:rPr lang="en-US" sz="1600" dirty="0">
                <a:solidFill>
                  <a:srgbClr val="FF0066"/>
                </a:solidFill>
              </a:rPr>
              <a:t>;</a:t>
            </a:r>
            <a:r>
              <a:rPr lang="en-US" sz="1600" dirty="0"/>
              <a:t> | </a:t>
            </a:r>
            <a:r>
              <a:rPr lang="en-US" sz="1600" dirty="0">
                <a:solidFill>
                  <a:srgbClr val="FF0066"/>
                </a:solidFill>
              </a:rPr>
              <a:t>e</a:t>
            </a:r>
          </a:p>
          <a:p>
            <a:r>
              <a:rPr lang="en-US" sz="1600" dirty="0"/>
              <a:t>          &lt;</a:t>
            </a:r>
            <a:r>
              <a:rPr lang="en-US" sz="1600" dirty="0">
                <a:solidFill>
                  <a:srgbClr val="008000"/>
                </a:solidFill>
              </a:rPr>
              <a:t>const-assignment-list</a:t>
            </a:r>
            <a:r>
              <a:rPr lang="en-US" sz="1600" dirty="0"/>
              <a:t>&gt; ::= &lt;</a:t>
            </a:r>
            <a:r>
              <a:rPr lang="en-US" sz="1600" dirty="0" err="1">
                <a:solidFill>
                  <a:srgbClr val="CC3300"/>
                </a:solidFill>
              </a:rPr>
              <a:t>ident</a:t>
            </a:r>
            <a:r>
              <a:rPr lang="en-US" sz="1600" dirty="0"/>
              <a:t>&gt;</a:t>
            </a:r>
            <a:r>
              <a:rPr lang="en-US" sz="1600" dirty="0">
                <a:solidFill>
                  <a:srgbClr val="FF0066"/>
                </a:solidFill>
              </a:rPr>
              <a:t> =</a:t>
            </a:r>
            <a:r>
              <a:rPr lang="en-US" sz="1600" dirty="0"/>
              <a:t> &lt;</a:t>
            </a:r>
            <a:r>
              <a:rPr lang="en-US" sz="1600" dirty="0">
                <a:solidFill>
                  <a:srgbClr val="660033"/>
                </a:solidFill>
              </a:rPr>
              <a:t>number</a:t>
            </a:r>
            <a:r>
              <a:rPr lang="en-US" sz="1600" dirty="0"/>
              <a:t>&gt;</a:t>
            </a:r>
          </a:p>
          <a:p>
            <a:r>
              <a:rPr lang="en-US" sz="1600" dirty="0"/>
              <a:t>            | &lt;</a:t>
            </a:r>
            <a:r>
              <a:rPr lang="en-US" sz="1600" dirty="0">
                <a:solidFill>
                  <a:srgbClr val="008000"/>
                </a:solidFill>
              </a:rPr>
              <a:t>const-assignment-list</a:t>
            </a:r>
            <a:r>
              <a:rPr lang="en-US" sz="1600" dirty="0"/>
              <a:t>&gt; , &lt;</a:t>
            </a:r>
            <a:r>
              <a:rPr lang="en-US" sz="1600" dirty="0" err="1">
                <a:solidFill>
                  <a:srgbClr val="CC3300"/>
                </a:solidFill>
              </a:rPr>
              <a:t>ident</a:t>
            </a:r>
            <a:r>
              <a:rPr lang="en-US" sz="1600" dirty="0"/>
              <a:t>&gt; </a:t>
            </a:r>
            <a:r>
              <a:rPr lang="en-US" sz="1600" dirty="0">
                <a:solidFill>
                  <a:srgbClr val="FF0066"/>
                </a:solidFill>
              </a:rPr>
              <a:t>=</a:t>
            </a:r>
            <a:r>
              <a:rPr lang="en-US" sz="1600" dirty="0"/>
              <a:t> &lt;</a:t>
            </a:r>
            <a:r>
              <a:rPr lang="en-US" sz="1600" dirty="0">
                <a:solidFill>
                  <a:srgbClr val="660033"/>
                </a:solidFill>
              </a:rPr>
              <a:t>number</a:t>
            </a:r>
            <a:r>
              <a:rPr lang="en-US" sz="1600" dirty="0"/>
              <a:t>&gt;</a:t>
            </a:r>
          </a:p>
          <a:p>
            <a:r>
              <a:rPr lang="en-US" sz="1600" dirty="0"/>
              <a:t>          &lt;</a:t>
            </a:r>
            <a:r>
              <a:rPr lang="en-US" sz="1600" dirty="0" err="1">
                <a:solidFill>
                  <a:srgbClr val="0000FF"/>
                </a:solidFill>
              </a:rPr>
              <a:t>var-decl</a:t>
            </a:r>
            <a:r>
              <a:rPr lang="en-US" sz="1600" dirty="0"/>
              <a:t>&gt; ::= </a:t>
            </a:r>
            <a:r>
              <a:rPr lang="en-US" sz="1600" dirty="0" err="1">
                <a:solidFill>
                  <a:srgbClr val="FF0066"/>
                </a:solidFill>
              </a:rPr>
              <a:t>var</a:t>
            </a:r>
            <a:r>
              <a:rPr lang="en-US" sz="1600" dirty="0"/>
              <a:t> &lt;</a:t>
            </a:r>
            <a:r>
              <a:rPr lang="en-US" sz="1600" dirty="0" err="1">
                <a:solidFill>
                  <a:srgbClr val="6666FF"/>
                </a:solidFill>
              </a:rPr>
              <a:t>ident</a:t>
            </a:r>
            <a:r>
              <a:rPr lang="en-US" sz="1600" dirty="0">
                <a:solidFill>
                  <a:srgbClr val="6666FF"/>
                </a:solidFill>
              </a:rPr>
              <a:t>-list</a:t>
            </a:r>
            <a:r>
              <a:rPr lang="en-US" sz="1600" dirty="0"/>
              <a:t>&gt; </a:t>
            </a:r>
            <a:r>
              <a:rPr lang="en-US" sz="1600" dirty="0">
                <a:solidFill>
                  <a:srgbClr val="FF0066"/>
                </a:solidFill>
              </a:rPr>
              <a:t>;</a:t>
            </a:r>
            <a:r>
              <a:rPr lang="en-US" sz="1600" dirty="0"/>
              <a:t> |</a:t>
            </a:r>
            <a:r>
              <a:rPr lang="en-US" sz="1600" dirty="0">
                <a:solidFill>
                  <a:srgbClr val="FF0066"/>
                </a:solidFill>
              </a:rPr>
              <a:t> e</a:t>
            </a:r>
          </a:p>
          <a:p>
            <a:r>
              <a:rPr lang="en-US" sz="1600" dirty="0"/>
              <a:t>          &lt;</a:t>
            </a:r>
            <a:r>
              <a:rPr lang="en-US" sz="1600" dirty="0" err="1">
                <a:solidFill>
                  <a:srgbClr val="6666FF"/>
                </a:solidFill>
              </a:rPr>
              <a:t>ident</a:t>
            </a:r>
            <a:r>
              <a:rPr lang="en-US" sz="1600" dirty="0">
                <a:solidFill>
                  <a:srgbClr val="6666FF"/>
                </a:solidFill>
              </a:rPr>
              <a:t>-list</a:t>
            </a:r>
            <a:r>
              <a:rPr lang="en-US" sz="1600" dirty="0"/>
              <a:t>&gt; ::= &lt;</a:t>
            </a:r>
            <a:r>
              <a:rPr lang="en-US" sz="1600" dirty="0" err="1">
                <a:solidFill>
                  <a:srgbClr val="CC3300"/>
                </a:solidFill>
              </a:rPr>
              <a:t>ident</a:t>
            </a:r>
            <a:r>
              <a:rPr lang="en-US" sz="1600" dirty="0"/>
              <a:t>&gt; | &lt;</a:t>
            </a:r>
            <a:r>
              <a:rPr lang="en-US" sz="1600" dirty="0" err="1">
                <a:solidFill>
                  <a:srgbClr val="6666FF"/>
                </a:solidFill>
              </a:rPr>
              <a:t>ident</a:t>
            </a:r>
            <a:r>
              <a:rPr lang="en-US" sz="1600" dirty="0">
                <a:solidFill>
                  <a:srgbClr val="6666FF"/>
                </a:solidFill>
              </a:rPr>
              <a:t>-list</a:t>
            </a:r>
            <a:r>
              <a:rPr lang="en-US" sz="1600" dirty="0"/>
              <a:t>&gt; </a:t>
            </a:r>
            <a:r>
              <a:rPr lang="en-US" sz="1600" dirty="0">
                <a:solidFill>
                  <a:srgbClr val="FF0066"/>
                </a:solidFill>
              </a:rPr>
              <a:t>,</a:t>
            </a:r>
            <a:r>
              <a:rPr lang="en-US" sz="1600" dirty="0"/>
              <a:t> &lt;</a:t>
            </a:r>
            <a:r>
              <a:rPr lang="en-US" sz="1600" dirty="0" err="1">
                <a:solidFill>
                  <a:srgbClr val="CC3300"/>
                </a:solidFill>
              </a:rPr>
              <a:t>ident</a:t>
            </a:r>
            <a:r>
              <a:rPr lang="en-US" sz="1600" dirty="0"/>
              <a:t>&gt;</a:t>
            </a:r>
          </a:p>
          <a:p>
            <a:r>
              <a:rPr lang="en-US" sz="1600" dirty="0"/>
              <a:t>          &lt;</a:t>
            </a:r>
            <a:r>
              <a:rPr lang="en-US" sz="1600" dirty="0">
                <a:solidFill>
                  <a:srgbClr val="CC00FF"/>
                </a:solidFill>
              </a:rPr>
              <a:t>proc-</a:t>
            </a:r>
            <a:r>
              <a:rPr lang="en-US" sz="1600" dirty="0" err="1">
                <a:solidFill>
                  <a:srgbClr val="CC00FF"/>
                </a:solidFill>
              </a:rPr>
              <a:t>decl</a:t>
            </a:r>
            <a:r>
              <a:rPr lang="en-US" sz="1600" dirty="0"/>
              <a:t>&gt; ::= &lt;</a:t>
            </a:r>
            <a:r>
              <a:rPr lang="en-US" sz="1600" dirty="0">
                <a:solidFill>
                  <a:srgbClr val="CC00FF"/>
                </a:solidFill>
              </a:rPr>
              <a:t>proc-</a:t>
            </a:r>
            <a:r>
              <a:rPr lang="en-US" sz="1600" dirty="0" err="1">
                <a:solidFill>
                  <a:srgbClr val="CC00FF"/>
                </a:solidFill>
              </a:rPr>
              <a:t>decl</a:t>
            </a:r>
            <a:r>
              <a:rPr lang="en-US" sz="1600" dirty="0"/>
              <a:t>&gt; </a:t>
            </a:r>
            <a:r>
              <a:rPr lang="en-US" sz="1600" dirty="0">
                <a:solidFill>
                  <a:srgbClr val="FF0066"/>
                </a:solidFill>
              </a:rPr>
              <a:t>procedure</a:t>
            </a:r>
            <a:r>
              <a:rPr lang="en-US" sz="1600" dirty="0"/>
              <a:t> &lt;</a:t>
            </a:r>
            <a:r>
              <a:rPr lang="en-US" sz="1600" dirty="0" err="1">
                <a:solidFill>
                  <a:srgbClr val="CC3300"/>
                </a:solidFill>
              </a:rPr>
              <a:t>ident</a:t>
            </a:r>
            <a:r>
              <a:rPr lang="en-US" sz="1600" dirty="0"/>
              <a:t>&gt; </a:t>
            </a:r>
            <a:r>
              <a:rPr lang="en-US" sz="1600" dirty="0">
                <a:solidFill>
                  <a:srgbClr val="FF0066"/>
                </a:solidFill>
              </a:rPr>
              <a:t>;</a:t>
            </a:r>
            <a:r>
              <a:rPr lang="en-US" sz="1600" dirty="0"/>
              <a:t> &lt;</a:t>
            </a:r>
            <a:r>
              <a:rPr lang="en-US" sz="1600" dirty="0">
                <a:solidFill>
                  <a:schemeClr val="accent1"/>
                </a:solidFill>
              </a:rPr>
              <a:t>block</a:t>
            </a:r>
            <a:r>
              <a:rPr lang="en-US" sz="1600" dirty="0"/>
              <a:t>&gt; </a:t>
            </a:r>
            <a:r>
              <a:rPr lang="en-US" sz="1600" dirty="0">
                <a:solidFill>
                  <a:srgbClr val="FF0066"/>
                </a:solidFill>
              </a:rPr>
              <a:t>;</a:t>
            </a:r>
            <a:r>
              <a:rPr lang="en-US" sz="1600" dirty="0"/>
              <a:t> | </a:t>
            </a:r>
            <a:r>
              <a:rPr lang="en-US" sz="1600" dirty="0">
                <a:solidFill>
                  <a:srgbClr val="FF0066"/>
                </a:solidFill>
              </a:rPr>
              <a:t>e</a:t>
            </a:r>
          </a:p>
          <a:p>
            <a:r>
              <a:rPr lang="en-US" sz="1600" dirty="0"/>
              <a:t>          &lt;</a:t>
            </a:r>
            <a:r>
              <a:rPr lang="en-US" sz="1600" dirty="0">
                <a:solidFill>
                  <a:srgbClr val="A50021"/>
                </a:solidFill>
              </a:rPr>
              <a:t>statement</a:t>
            </a:r>
            <a:r>
              <a:rPr lang="en-US" sz="1600" dirty="0"/>
              <a:t>&gt; ::= &lt;</a:t>
            </a:r>
            <a:r>
              <a:rPr lang="en-US" sz="1600" dirty="0" err="1">
                <a:solidFill>
                  <a:srgbClr val="CC3300"/>
                </a:solidFill>
              </a:rPr>
              <a:t>ident</a:t>
            </a:r>
            <a:r>
              <a:rPr lang="en-US" sz="1600" dirty="0"/>
              <a:t>&gt; </a:t>
            </a:r>
            <a:r>
              <a:rPr lang="en-US" sz="1600" dirty="0">
                <a:solidFill>
                  <a:srgbClr val="FF0066"/>
                </a:solidFill>
              </a:rPr>
              <a:t>:=</a:t>
            </a:r>
            <a:r>
              <a:rPr lang="en-US" sz="1600" dirty="0"/>
              <a:t> &lt;</a:t>
            </a:r>
            <a:r>
              <a:rPr lang="en-US" sz="1600" dirty="0">
                <a:solidFill>
                  <a:srgbClr val="000066"/>
                </a:solidFill>
              </a:rPr>
              <a:t>expression</a:t>
            </a:r>
            <a:r>
              <a:rPr lang="en-US" sz="1600" dirty="0" smtClean="0"/>
              <a:t>&gt; | </a:t>
            </a:r>
            <a:r>
              <a:rPr lang="en-US" sz="1600" dirty="0">
                <a:solidFill>
                  <a:srgbClr val="FF0066"/>
                </a:solidFill>
              </a:rPr>
              <a:t>call</a:t>
            </a:r>
            <a:r>
              <a:rPr lang="en-US" sz="1600" dirty="0"/>
              <a:t> &lt;</a:t>
            </a:r>
            <a:r>
              <a:rPr lang="en-US" sz="1600" dirty="0" err="1">
                <a:solidFill>
                  <a:srgbClr val="CC3300"/>
                </a:solidFill>
              </a:rPr>
              <a:t>ident</a:t>
            </a:r>
            <a:r>
              <a:rPr lang="en-US" sz="1600" dirty="0"/>
              <a:t>&gt;</a:t>
            </a:r>
          </a:p>
          <a:p>
            <a:r>
              <a:rPr lang="en-US" sz="1600" dirty="0"/>
              <a:t>            | </a:t>
            </a:r>
            <a:r>
              <a:rPr lang="en-US" sz="1600" dirty="0">
                <a:solidFill>
                  <a:srgbClr val="FF0066"/>
                </a:solidFill>
              </a:rPr>
              <a:t>begin</a:t>
            </a:r>
            <a:r>
              <a:rPr lang="en-US" sz="1600" dirty="0"/>
              <a:t> &lt;</a:t>
            </a:r>
            <a:r>
              <a:rPr lang="en-US" sz="1600" dirty="0">
                <a:solidFill>
                  <a:srgbClr val="003300"/>
                </a:solidFill>
              </a:rPr>
              <a:t>statement-list</a:t>
            </a:r>
            <a:r>
              <a:rPr lang="en-US" sz="1600" dirty="0"/>
              <a:t>&gt; </a:t>
            </a:r>
            <a:r>
              <a:rPr lang="en-US" sz="1600" dirty="0" smtClean="0">
                <a:solidFill>
                  <a:srgbClr val="FF0066"/>
                </a:solidFill>
              </a:rPr>
              <a:t>end</a:t>
            </a:r>
            <a:r>
              <a:rPr lang="en-US" sz="1600" dirty="0" smtClean="0"/>
              <a:t> </a:t>
            </a:r>
            <a:r>
              <a:rPr lang="en-US" sz="1600" dirty="0"/>
              <a:t>| </a:t>
            </a:r>
            <a:r>
              <a:rPr lang="en-US" sz="1600" dirty="0">
                <a:solidFill>
                  <a:srgbClr val="FF0066"/>
                </a:solidFill>
              </a:rPr>
              <a:t>if</a:t>
            </a:r>
            <a:r>
              <a:rPr lang="en-US" sz="1600" dirty="0"/>
              <a:t> &lt;</a:t>
            </a:r>
            <a:r>
              <a:rPr lang="en-US" sz="1600" dirty="0">
                <a:solidFill>
                  <a:srgbClr val="D8D300"/>
                </a:solidFill>
              </a:rPr>
              <a:t>condition</a:t>
            </a:r>
            <a:r>
              <a:rPr lang="en-US" sz="1600" dirty="0"/>
              <a:t>&gt; </a:t>
            </a:r>
            <a:r>
              <a:rPr lang="en-US" sz="1600" dirty="0">
                <a:solidFill>
                  <a:srgbClr val="FF0066"/>
                </a:solidFill>
              </a:rPr>
              <a:t>then</a:t>
            </a:r>
            <a:r>
              <a:rPr lang="en-US" sz="1600" dirty="0"/>
              <a:t> &lt;</a:t>
            </a:r>
            <a:r>
              <a:rPr lang="en-US" sz="1600" dirty="0">
                <a:solidFill>
                  <a:srgbClr val="A50021"/>
                </a:solidFill>
              </a:rPr>
              <a:t>statement</a:t>
            </a:r>
            <a:r>
              <a:rPr lang="en-US" sz="1600" dirty="0"/>
              <a:t>&gt;</a:t>
            </a:r>
          </a:p>
          <a:p>
            <a:r>
              <a:rPr lang="en-US" sz="1600" dirty="0"/>
              <a:t>            | </a:t>
            </a:r>
            <a:r>
              <a:rPr lang="en-US" sz="1600" dirty="0">
                <a:solidFill>
                  <a:srgbClr val="FF0066"/>
                </a:solidFill>
              </a:rPr>
              <a:t>while</a:t>
            </a:r>
            <a:r>
              <a:rPr lang="en-US" sz="1600" dirty="0"/>
              <a:t> &lt;</a:t>
            </a:r>
            <a:r>
              <a:rPr lang="en-US" sz="1600" dirty="0">
                <a:solidFill>
                  <a:srgbClr val="D8D300"/>
                </a:solidFill>
              </a:rPr>
              <a:t>condition</a:t>
            </a:r>
            <a:r>
              <a:rPr lang="en-US" sz="1600" dirty="0"/>
              <a:t>&gt; </a:t>
            </a:r>
            <a:r>
              <a:rPr lang="en-US" sz="1600" dirty="0">
                <a:solidFill>
                  <a:srgbClr val="FF0066"/>
                </a:solidFill>
              </a:rPr>
              <a:t>do</a:t>
            </a:r>
            <a:r>
              <a:rPr lang="en-US" sz="1600" dirty="0"/>
              <a:t> &lt;</a:t>
            </a:r>
            <a:r>
              <a:rPr lang="en-US" sz="1600" dirty="0">
                <a:solidFill>
                  <a:srgbClr val="A50021"/>
                </a:solidFill>
              </a:rPr>
              <a:t>statement</a:t>
            </a:r>
            <a:r>
              <a:rPr lang="en-US" sz="1600" dirty="0" smtClean="0"/>
              <a:t>&gt; | </a:t>
            </a:r>
            <a:r>
              <a:rPr lang="en-US" sz="1600" dirty="0">
                <a:solidFill>
                  <a:srgbClr val="FF0066"/>
                </a:solidFill>
              </a:rPr>
              <a:t>e</a:t>
            </a:r>
          </a:p>
          <a:p>
            <a:r>
              <a:rPr lang="en-US" sz="1600" dirty="0"/>
              <a:t>          &lt;</a:t>
            </a:r>
            <a:r>
              <a:rPr lang="en-US" sz="1600" dirty="0">
                <a:solidFill>
                  <a:srgbClr val="003300"/>
                </a:solidFill>
              </a:rPr>
              <a:t>statement-list</a:t>
            </a:r>
            <a:r>
              <a:rPr lang="en-US" sz="1600" dirty="0"/>
              <a:t>&gt; ::= &lt;</a:t>
            </a:r>
            <a:r>
              <a:rPr lang="en-US" sz="1600" dirty="0">
                <a:solidFill>
                  <a:srgbClr val="A50021"/>
                </a:solidFill>
              </a:rPr>
              <a:t>statement</a:t>
            </a:r>
            <a:r>
              <a:rPr lang="en-US" sz="1600" dirty="0"/>
              <a:t>&gt; | &lt;</a:t>
            </a:r>
            <a:r>
              <a:rPr lang="en-US" sz="1600" dirty="0">
                <a:solidFill>
                  <a:srgbClr val="003300"/>
                </a:solidFill>
              </a:rPr>
              <a:t>statement-list</a:t>
            </a:r>
            <a:r>
              <a:rPr lang="en-US" sz="1600" dirty="0"/>
              <a:t>&gt; </a:t>
            </a:r>
            <a:r>
              <a:rPr lang="en-US" sz="1600" dirty="0">
                <a:solidFill>
                  <a:srgbClr val="FF0066"/>
                </a:solidFill>
              </a:rPr>
              <a:t>;</a:t>
            </a:r>
            <a:r>
              <a:rPr lang="en-US" sz="1600" dirty="0"/>
              <a:t> &lt;</a:t>
            </a:r>
            <a:r>
              <a:rPr lang="en-US" sz="1600" dirty="0">
                <a:solidFill>
                  <a:srgbClr val="A50021"/>
                </a:solidFill>
              </a:rPr>
              <a:t>statement</a:t>
            </a:r>
            <a:r>
              <a:rPr lang="en-US" sz="1600" dirty="0"/>
              <a:t>&gt;</a:t>
            </a:r>
          </a:p>
          <a:p>
            <a:r>
              <a:rPr lang="en-US" sz="1600" dirty="0"/>
              <a:t>          &lt;</a:t>
            </a:r>
            <a:r>
              <a:rPr lang="en-US" sz="1600" dirty="0">
                <a:solidFill>
                  <a:srgbClr val="D8D300"/>
                </a:solidFill>
              </a:rPr>
              <a:t>condition</a:t>
            </a:r>
            <a:r>
              <a:rPr lang="en-US" sz="1600" dirty="0"/>
              <a:t>&gt; ::= odd &lt;</a:t>
            </a:r>
            <a:r>
              <a:rPr lang="en-US" sz="1600" dirty="0">
                <a:solidFill>
                  <a:srgbClr val="000066"/>
                </a:solidFill>
              </a:rPr>
              <a:t>expression</a:t>
            </a:r>
            <a:r>
              <a:rPr lang="en-US" sz="1600" dirty="0"/>
              <a:t>&gt; | &lt;</a:t>
            </a:r>
            <a:r>
              <a:rPr lang="en-US" sz="1600" dirty="0">
                <a:solidFill>
                  <a:srgbClr val="000066"/>
                </a:solidFill>
              </a:rPr>
              <a:t>expression</a:t>
            </a:r>
            <a:r>
              <a:rPr lang="en-US" sz="1600" dirty="0"/>
              <a:t>&gt; &lt;</a:t>
            </a:r>
            <a:r>
              <a:rPr lang="en-US" sz="1600" dirty="0">
                <a:solidFill>
                  <a:schemeClr val="accent2"/>
                </a:solidFill>
              </a:rPr>
              <a:t>relation</a:t>
            </a:r>
            <a:r>
              <a:rPr lang="en-US" sz="1600" dirty="0"/>
              <a:t>&gt; &lt;</a:t>
            </a:r>
            <a:r>
              <a:rPr lang="en-US" sz="1600" dirty="0">
                <a:solidFill>
                  <a:srgbClr val="000066"/>
                </a:solidFill>
              </a:rPr>
              <a:t>expression</a:t>
            </a:r>
            <a:r>
              <a:rPr lang="en-US" sz="1600" dirty="0"/>
              <a:t>&gt;</a:t>
            </a:r>
          </a:p>
          <a:p>
            <a:r>
              <a:rPr lang="en-US" sz="1600" dirty="0"/>
              <a:t>          &lt;</a:t>
            </a:r>
            <a:r>
              <a:rPr lang="en-US" sz="1600" dirty="0">
                <a:solidFill>
                  <a:schemeClr val="accent2"/>
                </a:solidFill>
              </a:rPr>
              <a:t>relation</a:t>
            </a:r>
            <a:r>
              <a:rPr lang="en-US" sz="1600" dirty="0"/>
              <a:t>&gt; ::=</a:t>
            </a:r>
            <a:r>
              <a:rPr lang="en-US" sz="1600" dirty="0">
                <a:solidFill>
                  <a:srgbClr val="FF0066"/>
                </a:solidFill>
              </a:rPr>
              <a:t> =</a:t>
            </a:r>
            <a:r>
              <a:rPr lang="en-US" sz="1600" dirty="0"/>
              <a:t> | </a:t>
            </a:r>
            <a:r>
              <a:rPr lang="en-US" sz="1600" dirty="0">
                <a:solidFill>
                  <a:srgbClr val="FF0066"/>
                </a:solidFill>
              </a:rPr>
              <a:t>&lt;&gt;</a:t>
            </a:r>
            <a:r>
              <a:rPr lang="en-US" sz="1600" dirty="0"/>
              <a:t> | </a:t>
            </a:r>
            <a:r>
              <a:rPr lang="en-US" sz="1600" dirty="0">
                <a:solidFill>
                  <a:srgbClr val="FF0066"/>
                </a:solidFill>
              </a:rPr>
              <a:t>&lt;</a:t>
            </a:r>
            <a:r>
              <a:rPr lang="en-US" sz="1600" dirty="0"/>
              <a:t> | </a:t>
            </a:r>
            <a:r>
              <a:rPr lang="en-US" sz="1600" dirty="0">
                <a:solidFill>
                  <a:srgbClr val="FF0066"/>
                </a:solidFill>
              </a:rPr>
              <a:t>&gt;</a:t>
            </a:r>
            <a:r>
              <a:rPr lang="en-US" sz="1600" dirty="0"/>
              <a:t> | </a:t>
            </a:r>
            <a:r>
              <a:rPr lang="en-US" sz="1600" dirty="0">
                <a:solidFill>
                  <a:srgbClr val="FF0066"/>
                </a:solidFill>
              </a:rPr>
              <a:t>&lt;=</a:t>
            </a:r>
            <a:r>
              <a:rPr lang="en-US" sz="1600" dirty="0"/>
              <a:t> | </a:t>
            </a:r>
            <a:r>
              <a:rPr lang="en-US" sz="1600" dirty="0">
                <a:solidFill>
                  <a:srgbClr val="FF0066"/>
                </a:solidFill>
              </a:rPr>
              <a:t>&gt;=</a:t>
            </a:r>
          </a:p>
          <a:p>
            <a:r>
              <a:rPr lang="en-US" sz="1600" dirty="0"/>
              <a:t>          &lt;</a:t>
            </a:r>
            <a:r>
              <a:rPr lang="en-US" sz="1600" dirty="0">
                <a:solidFill>
                  <a:srgbClr val="000066"/>
                </a:solidFill>
              </a:rPr>
              <a:t>expression</a:t>
            </a:r>
            <a:r>
              <a:rPr lang="en-US" sz="1600" dirty="0"/>
              <a:t>&gt; ::= &lt;</a:t>
            </a:r>
            <a:r>
              <a:rPr lang="en-US" sz="1600" dirty="0">
                <a:solidFill>
                  <a:srgbClr val="6600FF"/>
                </a:solidFill>
              </a:rPr>
              <a:t>term</a:t>
            </a:r>
            <a:r>
              <a:rPr lang="en-US" sz="1600" dirty="0"/>
              <a:t>&gt; | &lt;</a:t>
            </a:r>
            <a:r>
              <a:rPr lang="en-US" sz="1600" dirty="0">
                <a:solidFill>
                  <a:srgbClr val="006666"/>
                </a:solidFill>
              </a:rPr>
              <a:t>adding-operator</a:t>
            </a:r>
            <a:r>
              <a:rPr lang="en-US" sz="1600" dirty="0"/>
              <a:t>&gt; &lt;</a:t>
            </a:r>
            <a:r>
              <a:rPr lang="en-US" sz="1600" dirty="0">
                <a:solidFill>
                  <a:srgbClr val="6600FF"/>
                </a:solidFill>
              </a:rPr>
              <a:t>term</a:t>
            </a:r>
            <a:r>
              <a:rPr lang="en-US" sz="1600" dirty="0"/>
              <a:t>&gt;</a:t>
            </a:r>
          </a:p>
          <a:p>
            <a:r>
              <a:rPr lang="en-US" sz="1600" dirty="0"/>
              <a:t>            | &lt;</a:t>
            </a:r>
            <a:r>
              <a:rPr lang="en-US" sz="1600" dirty="0">
                <a:solidFill>
                  <a:srgbClr val="000066"/>
                </a:solidFill>
              </a:rPr>
              <a:t>expression</a:t>
            </a:r>
            <a:r>
              <a:rPr lang="en-US" sz="1600" dirty="0"/>
              <a:t>&gt; &lt;</a:t>
            </a:r>
            <a:r>
              <a:rPr lang="en-US" sz="1600" dirty="0">
                <a:solidFill>
                  <a:srgbClr val="006666"/>
                </a:solidFill>
              </a:rPr>
              <a:t>adding-operator</a:t>
            </a:r>
            <a:r>
              <a:rPr lang="en-US" sz="1600" dirty="0"/>
              <a:t>&gt; &lt;</a:t>
            </a:r>
            <a:r>
              <a:rPr lang="en-US" sz="1600" dirty="0">
                <a:solidFill>
                  <a:srgbClr val="6600FF"/>
                </a:solidFill>
              </a:rPr>
              <a:t>term</a:t>
            </a:r>
            <a:r>
              <a:rPr lang="en-US" sz="1600" dirty="0"/>
              <a:t>&gt;</a:t>
            </a:r>
          </a:p>
          <a:p>
            <a:r>
              <a:rPr lang="en-US" sz="1600" dirty="0"/>
              <a:t>          &lt;</a:t>
            </a:r>
            <a:r>
              <a:rPr lang="en-US" sz="1600" dirty="0">
                <a:solidFill>
                  <a:srgbClr val="006666"/>
                </a:solidFill>
              </a:rPr>
              <a:t>adding-operator</a:t>
            </a:r>
            <a:r>
              <a:rPr lang="en-US" sz="1600" dirty="0"/>
              <a:t>&gt; ::= </a:t>
            </a:r>
            <a:r>
              <a:rPr lang="en-US" sz="1600" dirty="0">
                <a:solidFill>
                  <a:srgbClr val="FF0066"/>
                </a:solidFill>
              </a:rPr>
              <a:t>+</a:t>
            </a:r>
            <a:r>
              <a:rPr lang="en-US" sz="1600" dirty="0"/>
              <a:t> | </a:t>
            </a:r>
            <a:r>
              <a:rPr lang="en-US" sz="1600" dirty="0">
                <a:solidFill>
                  <a:srgbClr val="FF0066"/>
                </a:solidFill>
              </a:rPr>
              <a:t>-</a:t>
            </a:r>
          </a:p>
          <a:p>
            <a:r>
              <a:rPr lang="en-US" sz="1600" dirty="0"/>
              <a:t>          &lt;</a:t>
            </a:r>
            <a:r>
              <a:rPr lang="en-US" sz="1600" dirty="0">
                <a:solidFill>
                  <a:srgbClr val="6600FF"/>
                </a:solidFill>
              </a:rPr>
              <a:t>term</a:t>
            </a:r>
            <a:r>
              <a:rPr lang="en-US" sz="1600" dirty="0"/>
              <a:t>&gt; ::= &lt;</a:t>
            </a:r>
            <a:r>
              <a:rPr lang="en-US" sz="1600" dirty="0">
                <a:solidFill>
                  <a:srgbClr val="FF3300"/>
                </a:solidFill>
              </a:rPr>
              <a:t>factor</a:t>
            </a:r>
            <a:r>
              <a:rPr lang="en-US" sz="1600" dirty="0"/>
              <a:t>&gt; | &lt;</a:t>
            </a:r>
            <a:r>
              <a:rPr lang="en-US" sz="1600" dirty="0">
                <a:solidFill>
                  <a:srgbClr val="6600FF"/>
                </a:solidFill>
              </a:rPr>
              <a:t>term</a:t>
            </a:r>
            <a:r>
              <a:rPr lang="en-US" sz="1600" dirty="0"/>
              <a:t>&gt; &lt;</a:t>
            </a:r>
            <a:r>
              <a:rPr lang="en-US" sz="1600" dirty="0">
                <a:solidFill>
                  <a:srgbClr val="FF6699"/>
                </a:solidFill>
              </a:rPr>
              <a:t>multiplying-operator</a:t>
            </a:r>
            <a:r>
              <a:rPr lang="en-US" sz="1600" dirty="0"/>
              <a:t>&gt; &lt;</a:t>
            </a:r>
            <a:r>
              <a:rPr lang="en-US" sz="1600" dirty="0">
                <a:solidFill>
                  <a:srgbClr val="FF3300"/>
                </a:solidFill>
              </a:rPr>
              <a:t>factor</a:t>
            </a:r>
            <a:r>
              <a:rPr lang="en-US" sz="1600" dirty="0"/>
              <a:t>&gt;</a:t>
            </a:r>
          </a:p>
          <a:p>
            <a:r>
              <a:rPr lang="en-US" sz="1600" dirty="0"/>
              <a:t>          &lt;</a:t>
            </a:r>
            <a:r>
              <a:rPr lang="en-US" sz="1600" dirty="0">
                <a:solidFill>
                  <a:srgbClr val="FF6699"/>
                </a:solidFill>
              </a:rPr>
              <a:t>multiplying-operator</a:t>
            </a:r>
            <a:r>
              <a:rPr lang="en-US" sz="1600" dirty="0"/>
              <a:t>&gt; ::= </a:t>
            </a:r>
            <a:r>
              <a:rPr lang="en-US" sz="1600" dirty="0">
                <a:solidFill>
                  <a:srgbClr val="FF0066"/>
                </a:solidFill>
              </a:rPr>
              <a:t>*</a:t>
            </a:r>
            <a:r>
              <a:rPr lang="en-US" sz="1600" dirty="0"/>
              <a:t> | </a:t>
            </a:r>
            <a:r>
              <a:rPr lang="en-US" sz="1600" dirty="0">
                <a:solidFill>
                  <a:srgbClr val="FF0066"/>
                </a:solidFill>
              </a:rPr>
              <a:t>/</a:t>
            </a:r>
          </a:p>
          <a:p>
            <a:r>
              <a:rPr lang="en-US" sz="1600" dirty="0"/>
              <a:t>          &lt;</a:t>
            </a:r>
            <a:r>
              <a:rPr lang="en-US" sz="1600" dirty="0">
                <a:solidFill>
                  <a:srgbClr val="FF3300"/>
                </a:solidFill>
              </a:rPr>
              <a:t>factor</a:t>
            </a:r>
            <a:r>
              <a:rPr lang="en-US" sz="1600" dirty="0"/>
              <a:t>&gt; ::= &lt;</a:t>
            </a:r>
            <a:r>
              <a:rPr lang="en-US" sz="1600" dirty="0" err="1">
                <a:solidFill>
                  <a:srgbClr val="CC3300"/>
                </a:solidFill>
              </a:rPr>
              <a:t>ident</a:t>
            </a:r>
            <a:r>
              <a:rPr lang="en-US" sz="1600" dirty="0"/>
              <a:t>&gt; | &lt;</a:t>
            </a:r>
            <a:r>
              <a:rPr lang="en-US" sz="1600" dirty="0">
                <a:solidFill>
                  <a:srgbClr val="660033"/>
                </a:solidFill>
              </a:rPr>
              <a:t>number</a:t>
            </a:r>
            <a:r>
              <a:rPr lang="en-US" sz="1600" dirty="0"/>
              <a:t>&gt; | </a:t>
            </a:r>
            <a:r>
              <a:rPr lang="en-US" sz="1600" dirty="0">
                <a:solidFill>
                  <a:srgbClr val="FF0066"/>
                </a:solidFill>
              </a:rPr>
              <a:t>(</a:t>
            </a:r>
            <a:r>
              <a:rPr lang="en-US" sz="1600" dirty="0"/>
              <a:t> &lt;</a:t>
            </a:r>
            <a:r>
              <a:rPr lang="en-US" sz="1600" dirty="0">
                <a:solidFill>
                  <a:srgbClr val="000066"/>
                </a:solidFill>
              </a:rPr>
              <a:t>expression</a:t>
            </a:r>
            <a:r>
              <a:rPr lang="en-US" sz="1600" dirty="0"/>
              <a:t>&gt; </a:t>
            </a:r>
            <a:r>
              <a:rPr lang="en-US" sz="1600" dirty="0">
                <a:solidFill>
                  <a:srgbClr val="FF0066"/>
                </a:solidFill>
              </a:rPr>
              <a:t>)</a:t>
            </a:r>
          </a:p>
          <a:p>
            <a:pPr>
              <a:spcBef>
                <a:spcPct val="50000"/>
              </a:spcBef>
            </a:pP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2 Marcador de contenido"/>
          <p:cNvSpPr txBox="1">
            <a:spLocks/>
          </p:cNvSpPr>
          <p:nvPr/>
        </p:nvSpPr>
        <p:spPr bwMode="auto">
          <a:xfrm>
            <a:off x="3048000" y="3048000"/>
            <a:ext cx="4495800" cy="3809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None/>
            </a:pPr>
            <a:r>
              <a:rPr lang="en-US" sz="1600" dirty="0" smtClean="0">
                <a:latin typeface="+mn-lt"/>
              </a:rPr>
              <a:t>procedure VAR-DECL;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repeat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 	if TOKEN &lt;&gt; IDENT then ERROR 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</a:t>
            </a:r>
            <a:r>
              <a:rPr lang="en-US" sz="1600" b="1" dirty="0" smtClean="0">
                <a:latin typeface="+mn-lt"/>
              </a:rPr>
              <a:t>ENTER(</a:t>
            </a:r>
            <a:r>
              <a:rPr lang="en-US" sz="1600" b="1" i="1" dirty="0" smtClean="0">
                <a:latin typeface="+mn-lt"/>
              </a:rPr>
              <a:t>variable, </a:t>
            </a:r>
            <a:r>
              <a:rPr lang="en-US" sz="1600" b="1" i="1" dirty="0" err="1" smtClean="0">
                <a:latin typeface="+mn-lt"/>
              </a:rPr>
              <a:t>ident</a:t>
            </a:r>
            <a:r>
              <a:rPr lang="en-US" sz="1600" b="1" i="1" dirty="0" smtClean="0">
                <a:latin typeface="+mn-lt"/>
              </a:rPr>
              <a:t>, level</a:t>
            </a:r>
            <a:r>
              <a:rPr lang="en-US" sz="1600" b="1" dirty="0" smtClean="0">
                <a:latin typeface="+mn-lt"/>
              </a:rPr>
              <a:t>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until TOKEN &lt;&gt; ",";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if TOKEN &lt;&gt; ";" then ERROR 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end;</a:t>
            </a:r>
            <a:endParaRPr lang="en-US" sz="1600" dirty="0">
              <a:latin typeface="+mn-lt"/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Small Example</a:t>
            </a:r>
            <a:endParaRPr lang="en-US" dirty="0"/>
          </a:p>
        </p:txBody>
      </p:sp>
      <p:sp>
        <p:nvSpPr>
          <p:cNvPr id="4" name="Text Box 4"/>
          <p:cNvSpPr txBox="1">
            <a:spLocks noGrp="1" noChangeArrowheads="1"/>
          </p:cNvSpPr>
          <p:nvPr>
            <p:ph idx="1"/>
          </p:nvPr>
        </p:nvSpPr>
        <p:spPr bwMode="auto">
          <a:xfrm>
            <a:off x="457200" y="1752600"/>
            <a:ext cx="2133600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const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m</a:t>
            </a:r>
            <a:r>
              <a:rPr lang="en-US" sz="1600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=</a:t>
            </a:r>
            <a:r>
              <a:rPr lang="en-US" sz="1600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8;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a,</a:t>
            </a:r>
            <a:r>
              <a:rPr lang="en-US" sz="1600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b,</a:t>
            </a:r>
            <a:r>
              <a:rPr lang="en-US" sz="1600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c;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procedure </a:t>
            </a:r>
            <a:r>
              <a:rPr lang="en-US" sz="1600" dirty="0" smtClean="0"/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/>
              <a:t>var</a:t>
            </a:r>
            <a:r>
              <a:rPr lang="en-US" sz="1600" b="1" dirty="0" smtClean="0"/>
              <a:t> </a:t>
            </a:r>
            <a:r>
              <a:rPr lang="en-US" sz="1600" dirty="0" smtClean="0"/>
              <a:t>x,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/>
              <a:t>x = a; y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if </a:t>
            </a:r>
            <a:r>
              <a:rPr lang="en-US" sz="1600" dirty="0" smtClean="0"/>
              <a:t>b &gt; a </a:t>
            </a:r>
            <a:r>
              <a:rPr lang="en-US" sz="1600" b="1" dirty="0" smtClean="0"/>
              <a:t>then 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	</a:t>
            </a:r>
            <a:r>
              <a:rPr lang="en-US" sz="1600" dirty="0" smtClean="0"/>
              <a:t>x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	y = a;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end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c = x /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/>
              <a:t>a = m;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b = 4;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call </a:t>
            </a:r>
            <a:r>
              <a:rPr lang="en-US" sz="1600" dirty="0" smtClean="0"/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end.</a:t>
            </a:r>
            <a:endParaRPr lang="en-US" sz="1600" dirty="0"/>
          </a:p>
          <a:p>
            <a:pPr>
              <a:spcBef>
                <a:spcPct val="50000"/>
              </a:spcBef>
            </a:pPr>
            <a:endParaRPr lang="en-US" sz="1600" dirty="0"/>
          </a:p>
        </p:txBody>
      </p:sp>
      <p:sp>
        <p:nvSpPr>
          <p:cNvPr id="7" name="6 CuadroTexto"/>
          <p:cNvSpPr txBox="1"/>
          <p:nvPr/>
        </p:nvSpPr>
        <p:spPr>
          <a:xfrm>
            <a:off x="7086600" y="1600200"/>
            <a:ext cx="1905000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program()</a:t>
            </a:r>
          </a:p>
          <a:p>
            <a:r>
              <a:rPr lang="en-US" dirty="0" smtClean="0"/>
              <a:t>block()</a:t>
            </a:r>
          </a:p>
          <a:p>
            <a:r>
              <a:rPr lang="en-US" dirty="0" err="1" smtClean="0"/>
              <a:t>var-decl</a:t>
            </a:r>
            <a:r>
              <a:rPr lang="en-US" dirty="0" smtClean="0"/>
              <a:t>()</a:t>
            </a:r>
            <a:endParaRPr lang="en-US" dirty="0"/>
          </a:p>
        </p:txBody>
      </p:sp>
      <p:sp>
        <p:nvSpPr>
          <p:cNvPr id="8" name="7 CuadroTexto"/>
          <p:cNvSpPr txBox="1"/>
          <p:nvPr/>
        </p:nvSpPr>
        <p:spPr>
          <a:xfrm>
            <a:off x="3276600" y="1600200"/>
            <a:ext cx="1905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TOKEN= ;</a:t>
            </a:r>
            <a:endParaRPr lang="en-US" dirty="0"/>
          </a:p>
        </p:txBody>
      </p:sp>
      <p:cxnSp>
        <p:nvCxnSpPr>
          <p:cNvPr id="10" name="9 Conector recto de flecha"/>
          <p:cNvCxnSpPr/>
          <p:nvPr/>
        </p:nvCxnSpPr>
        <p:spPr>
          <a:xfrm>
            <a:off x="3048000" y="5410200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10 CuadroTexto"/>
          <p:cNvSpPr txBox="1"/>
          <p:nvPr/>
        </p:nvSpPr>
        <p:spPr>
          <a:xfrm>
            <a:off x="7086600" y="12308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Recursion stack</a:t>
            </a:r>
            <a:endParaRPr lang="en-US" i="1" dirty="0"/>
          </a:p>
        </p:txBody>
      </p:sp>
      <p:sp>
        <p:nvSpPr>
          <p:cNvPr id="12" name="11 CuadroTexto"/>
          <p:cNvSpPr txBox="1"/>
          <p:nvPr/>
        </p:nvSpPr>
        <p:spPr>
          <a:xfrm>
            <a:off x="5181600" y="1969532"/>
            <a:ext cx="1905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m=8; a; b; c;</a:t>
            </a:r>
            <a:endParaRPr lang="en-US" dirty="0"/>
          </a:p>
        </p:txBody>
      </p:sp>
      <p:sp>
        <p:nvSpPr>
          <p:cNvPr id="13" name="12 CuadroTexto"/>
          <p:cNvSpPr txBox="1"/>
          <p:nvPr/>
        </p:nvSpPr>
        <p:spPr>
          <a:xfrm>
            <a:off x="5181600" y="16002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Symbol Table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2 Marcador de contenido"/>
          <p:cNvSpPr txBox="1">
            <a:spLocks/>
          </p:cNvSpPr>
          <p:nvPr/>
        </p:nvSpPr>
        <p:spPr bwMode="auto">
          <a:xfrm>
            <a:off x="3048000" y="3048000"/>
            <a:ext cx="4495800" cy="3809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None/>
            </a:pPr>
            <a:r>
              <a:rPr lang="en-US" sz="1600" dirty="0" smtClean="0">
                <a:latin typeface="+mn-lt"/>
              </a:rPr>
              <a:t>procedure VAR-DECL;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repeat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 	if TOKEN &lt;&gt; IDENT then ERROR 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</a:t>
            </a:r>
            <a:r>
              <a:rPr lang="en-US" sz="1600" b="1" dirty="0" smtClean="0">
                <a:latin typeface="+mn-lt"/>
              </a:rPr>
              <a:t>ENTER(</a:t>
            </a:r>
            <a:r>
              <a:rPr lang="en-US" sz="1600" b="1" i="1" dirty="0" smtClean="0">
                <a:latin typeface="+mn-lt"/>
              </a:rPr>
              <a:t>variable, </a:t>
            </a:r>
            <a:r>
              <a:rPr lang="en-US" sz="1600" b="1" i="1" dirty="0" err="1" smtClean="0">
                <a:latin typeface="+mn-lt"/>
              </a:rPr>
              <a:t>ident</a:t>
            </a:r>
            <a:r>
              <a:rPr lang="en-US" sz="1600" b="1" i="1" dirty="0" smtClean="0">
                <a:latin typeface="+mn-lt"/>
              </a:rPr>
              <a:t>, level</a:t>
            </a:r>
            <a:r>
              <a:rPr lang="en-US" sz="1600" b="1" dirty="0" smtClean="0">
                <a:latin typeface="+mn-lt"/>
              </a:rPr>
              <a:t>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until TOKEN &lt;&gt; ",";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if TOKEN &lt;&gt; ";" then ERROR 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end;</a:t>
            </a:r>
            <a:endParaRPr lang="en-US" sz="1600" dirty="0">
              <a:latin typeface="+mn-lt"/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Small Example</a:t>
            </a:r>
            <a:endParaRPr lang="en-US" dirty="0"/>
          </a:p>
        </p:txBody>
      </p:sp>
      <p:sp>
        <p:nvSpPr>
          <p:cNvPr id="4" name="Text Box 4"/>
          <p:cNvSpPr txBox="1">
            <a:spLocks noGrp="1" noChangeArrowheads="1"/>
          </p:cNvSpPr>
          <p:nvPr>
            <p:ph idx="1"/>
          </p:nvPr>
        </p:nvSpPr>
        <p:spPr bwMode="auto">
          <a:xfrm>
            <a:off x="457200" y="1752600"/>
            <a:ext cx="2133600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const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m</a:t>
            </a:r>
            <a:r>
              <a:rPr lang="en-US" sz="1600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=</a:t>
            </a:r>
            <a:r>
              <a:rPr lang="en-US" sz="1600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8;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a,</a:t>
            </a:r>
            <a:r>
              <a:rPr lang="en-US" sz="1600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b,</a:t>
            </a:r>
            <a:r>
              <a:rPr lang="en-US" sz="1600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c;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procedure</a:t>
            </a:r>
            <a:r>
              <a:rPr lang="en-US" sz="1600" b="1" dirty="0" smtClean="0"/>
              <a:t> </a:t>
            </a:r>
            <a:r>
              <a:rPr lang="en-US" sz="1600" dirty="0" smtClean="0"/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/>
              <a:t>var</a:t>
            </a:r>
            <a:r>
              <a:rPr lang="en-US" sz="1600" b="1" dirty="0" smtClean="0"/>
              <a:t> </a:t>
            </a:r>
            <a:r>
              <a:rPr lang="en-US" sz="1600" dirty="0" smtClean="0"/>
              <a:t>x,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/>
              <a:t>x = a; y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if </a:t>
            </a:r>
            <a:r>
              <a:rPr lang="en-US" sz="1600" dirty="0" smtClean="0"/>
              <a:t>b &gt; a </a:t>
            </a:r>
            <a:r>
              <a:rPr lang="en-US" sz="1600" b="1" dirty="0" smtClean="0"/>
              <a:t>then 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	</a:t>
            </a:r>
            <a:r>
              <a:rPr lang="en-US" sz="1600" dirty="0" smtClean="0"/>
              <a:t>x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	y = a;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end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c = x /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/>
              <a:t>a = m;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b = 4;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call </a:t>
            </a:r>
            <a:r>
              <a:rPr lang="en-US" sz="1600" dirty="0" smtClean="0"/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end.</a:t>
            </a:r>
            <a:endParaRPr lang="en-US" sz="1600" dirty="0"/>
          </a:p>
          <a:p>
            <a:pPr>
              <a:spcBef>
                <a:spcPct val="50000"/>
              </a:spcBef>
            </a:pPr>
            <a:endParaRPr lang="en-US" sz="1600" dirty="0"/>
          </a:p>
        </p:txBody>
      </p:sp>
      <p:sp>
        <p:nvSpPr>
          <p:cNvPr id="7" name="6 CuadroTexto"/>
          <p:cNvSpPr txBox="1"/>
          <p:nvPr/>
        </p:nvSpPr>
        <p:spPr>
          <a:xfrm>
            <a:off x="7086600" y="1600200"/>
            <a:ext cx="1905000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program()</a:t>
            </a:r>
          </a:p>
          <a:p>
            <a:r>
              <a:rPr lang="en-US" dirty="0" smtClean="0"/>
              <a:t>block()</a:t>
            </a:r>
          </a:p>
          <a:p>
            <a:r>
              <a:rPr lang="en-US" dirty="0" err="1" smtClean="0"/>
              <a:t>var-decl</a:t>
            </a:r>
            <a:r>
              <a:rPr lang="en-US" dirty="0" smtClean="0"/>
              <a:t>()</a:t>
            </a:r>
            <a:endParaRPr lang="en-US" dirty="0"/>
          </a:p>
        </p:txBody>
      </p:sp>
      <p:sp>
        <p:nvSpPr>
          <p:cNvPr id="8" name="7 CuadroTexto"/>
          <p:cNvSpPr txBox="1"/>
          <p:nvPr/>
        </p:nvSpPr>
        <p:spPr>
          <a:xfrm>
            <a:off x="2895600" y="1600200"/>
            <a:ext cx="2286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TOKEN= procedure</a:t>
            </a:r>
            <a:endParaRPr lang="en-US" dirty="0"/>
          </a:p>
        </p:txBody>
      </p:sp>
      <p:cxnSp>
        <p:nvCxnSpPr>
          <p:cNvPr id="10" name="9 Conector recto de flecha"/>
          <p:cNvCxnSpPr/>
          <p:nvPr/>
        </p:nvCxnSpPr>
        <p:spPr>
          <a:xfrm>
            <a:off x="2667000" y="5638800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10 CuadroTexto"/>
          <p:cNvSpPr txBox="1"/>
          <p:nvPr/>
        </p:nvSpPr>
        <p:spPr>
          <a:xfrm>
            <a:off x="7086600" y="12308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Recursion stack</a:t>
            </a:r>
            <a:endParaRPr lang="en-US" i="1" dirty="0"/>
          </a:p>
        </p:txBody>
      </p:sp>
      <p:sp>
        <p:nvSpPr>
          <p:cNvPr id="12" name="11 CuadroTexto"/>
          <p:cNvSpPr txBox="1"/>
          <p:nvPr/>
        </p:nvSpPr>
        <p:spPr>
          <a:xfrm>
            <a:off x="5181600" y="1969532"/>
            <a:ext cx="1905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m=8; a; b; c;</a:t>
            </a:r>
            <a:endParaRPr lang="en-US" dirty="0"/>
          </a:p>
        </p:txBody>
      </p:sp>
      <p:sp>
        <p:nvSpPr>
          <p:cNvPr id="13" name="12 CuadroTexto"/>
          <p:cNvSpPr txBox="1"/>
          <p:nvPr/>
        </p:nvSpPr>
        <p:spPr>
          <a:xfrm>
            <a:off x="5181600" y="16002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Symbol Table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Small Example</a:t>
            </a:r>
            <a:endParaRPr lang="en-US" dirty="0"/>
          </a:p>
        </p:txBody>
      </p:sp>
      <p:sp>
        <p:nvSpPr>
          <p:cNvPr id="4" name="Text Box 4"/>
          <p:cNvSpPr txBox="1">
            <a:spLocks noGrp="1" noChangeArrowheads="1"/>
          </p:cNvSpPr>
          <p:nvPr>
            <p:ph idx="1"/>
          </p:nvPr>
        </p:nvSpPr>
        <p:spPr bwMode="auto">
          <a:xfrm>
            <a:off x="457200" y="1752600"/>
            <a:ext cx="2133600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const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m = 8;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>
                <a:solidFill>
                  <a:schemeClr val="bg1"/>
                </a:solidFill>
              </a:rPr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a, b, c;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procedure </a:t>
            </a:r>
            <a:r>
              <a:rPr lang="en-US" sz="1600" dirty="0" smtClean="0"/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/>
              <a:t>var</a:t>
            </a:r>
            <a:r>
              <a:rPr lang="en-US" sz="1600" b="1" dirty="0" smtClean="0"/>
              <a:t> </a:t>
            </a:r>
            <a:r>
              <a:rPr lang="en-US" sz="1600" dirty="0" smtClean="0"/>
              <a:t>x,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/>
              <a:t>x = a; y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if </a:t>
            </a:r>
            <a:r>
              <a:rPr lang="en-US" sz="1600" dirty="0" smtClean="0"/>
              <a:t>b &gt; a </a:t>
            </a:r>
            <a:r>
              <a:rPr lang="en-US" sz="1600" b="1" dirty="0" smtClean="0"/>
              <a:t>then 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	</a:t>
            </a:r>
            <a:r>
              <a:rPr lang="en-US" sz="1600" dirty="0" smtClean="0"/>
              <a:t>x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	y = a;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end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c = x /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/>
              <a:t>a = m;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b = 4;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call </a:t>
            </a:r>
            <a:r>
              <a:rPr lang="en-US" sz="1600" dirty="0" smtClean="0"/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end.</a:t>
            </a:r>
            <a:endParaRPr lang="en-US" sz="1600" dirty="0"/>
          </a:p>
          <a:p>
            <a:pPr>
              <a:spcBef>
                <a:spcPct val="50000"/>
              </a:spcBef>
            </a:pPr>
            <a:endParaRPr lang="en-US" sz="1600" dirty="0"/>
          </a:p>
        </p:txBody>
      </p:sp>
      <p:sp>
        <p:nvSpPr>
          <p:cNvPr id="7" name="6 CuadroTexto"/>
          <p:cNvSpPr txBox="1"/>
          <p:nvPr/>
        </p:nvSpPr>
        <p:spPr>
          <a:xfrm>
            <a:off x="7086600" y="1600200"/>
            <a:ext cx="19050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program()</a:t>
            </a:r>
          </a:p>
          <a:p>
            <a:r>
              <a:rPr lang="en-US" dirty="0" smtClean="0"/>
              <a:t>block()</a:t>
            </a:r>
            <a:endParaRPr lang="en-US" dirty="0"/>
          </a:p>
        </p:txBody>
      </p:sp>
      <p:sp>
        <p:nvSpPr>
          <p:cNvPr id="8" name="7 CuadroTexto"/>
          <p:cNvSpPr txBox="1"/>
          <p:nvPr/>
        </p:nvSpPr>
        <p:spPr>
          <a:xfrm>
            <a:off x="2895600" y="1600200"/>
            <a:ext cx="2286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TOKEN= procedure</a:t>
            </a:r>
            <a:endParaRPr lang="en-US" dirty="0"/>
          </a:p>
        </p:txBody>
      </p:sp>
      <p:sp>
        <p:nvSpPr>
          <p:cNvPr id="9" name="2 Marcador de contenido"/>
          <p:cNvSpPr txBox="1">
            <a:spLocks/>
          </p:cNvSpPr>
          <p:nvPr/>
        </p:nvSpPr>
        <p:spPr bwMode="auto">
          <a:xfrm>
            <a:off x="3048000" y="3048001"/>
            <a:ext cx="44958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procedure BLOCK;</a:t>
            </a:r>
          </a:p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begin</a:t>
            </a:r>
          </a:p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	if TOKEN = “const” then CONST-DECL();</a:t>
            </a:r>
          </a:p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	if TOKEN = “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var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” then VAR-DECL();</a:t>
            </a:r>
          </a:p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	if TOKEN = “procedure” then  PROC-DECL();</a:t>
            </a:r>
          </a:p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	STATEMENT;</a:t>
            </a:r>
          </a:p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end;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ＭＳ Ｐゴシック" pitchFamily="34" charset="-128"/>
              <a:cs typeface="+mn-cs"/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7086600" y="12308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Recursion stack</a:t>
            </a:r>
            <a:endParaRPr lang="en-US" i="1" dirty="0"/>
          </a:p>
        </p:txBody>
      </p:sp>
      <p:cxnSp>
        <p:nvCxnSpPr>
          <p:cNvPr id="10" name="9 Conector recto de flecha"/>
          <p:cNvCxnSpPr/>
          <p:nvPr/>
        </p:nvCxnSpPr>
        <p:spPr>
          <a:xfrm>
            <a:off x="2895600" y="4419600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uadroTexto"/>
          <p:cNvSpPr txBox="1"/>
          <p:nvPr/>
        </p:nvSpPr>
        <p:spPr>
          <a:xfrm>
            <a:off x="5181600" y="1969532"/>
            <a:ext cx="1905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m=8; a; b; c;</a:t>
            </a:r>
            <a:endParaRPr lang="en-US" dirty="0"/>
          </a:p>
        </p:txBody>
      </p:sp>
      <p:sp>
        <p:nvSpPr>
          <p:cNvPr id="13" name="12 CuadroTexto"/>
          <p:cNvSpPr txBox="1"/>
          <p:nvPr/>
        </p:nvSpPr>
        <p:spPr>
          <a:xfrm>
            <a:off x="5181600" y="16002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Symbol Table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Small Example</a:t>
            </a:r>
            <a:endParaRPr lang="en-US" dirty="0"/>
          </a:p>
        </p:txBody>
      </p:sp>
      <p:sp>
        <p:nvSpPr>
          <p:cNvPr id="4" name="Text Box 4"/>
          <p:cNvSpPr txBox="1">
            <a:spLocks noGrp="1" noChangeArrowheads="1"/>
          </p:cNvSpPr>
          <p:nvPr>
            <p:ph idx="1"/>
          </p:nvPr>
        </p:nvSpPr>
        <p:spPr bwMode="auto">
          <a:xfrm>
            <a:off x="457200" y="1752600"/>
            <a:ext cx="2133600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const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m = 8;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>
                <a:solidFill>
                  <a:schemeClr val="bg1"/>
                </a:solidFill>
              </a:rPr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a, b, c;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procedure </a:t>
            </a:r>
            <a:r>
              <a:rPr lang="en-US" sz="1600" dirty="0" smtClean="0"/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/>
              <a:t>var</a:t>
            </a:r>
            <a:r>
              <a:rPr lang="en-US" sz="1600" b="1" dirty="0" smtClean="0"/>
              <a:t> </a:t>
            </a:r>
            <a:r>
              <a:rPr lang="en-US" sz="1600" dirty="0" smtClean="0"/>
              <a:t>x,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/>
              <a:t>x = a; y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if </a:t>
            </a:r>
            <a:r>
              <a:rPr lang="en-US" sz="1600" dirty="0" smtClean="0"/>
              <a:t>b &gt; a </a:t>
            </a:r>
            <a:r>
              <a:rPr lang="en-US" sz="1600" b="1" dirty="0" smtClean="0"/>
              <a:t>then 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	</a:t>
            </a:r>
            <a:r>
              <a:rPr lang="en-US" sz="1600" dirty="0" smtClean="0"/>
              <a:t>x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	y = a;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end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c = x /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/>
              <a:t>a = m;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b = 4;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call </a:t>
            </a:r>
            <a:r>
              <a:rPr lang="en-US" sz="1600" dirty="0" smtClean="0"/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end.</a:t>
            </a:r>
            <a:endParaRPr lang="en-US" sz="1600" dirty="0"/>
          </a:p>
          <a:p>
            <a:pPr>
              <a:spcBef>
                <a:spcPct val="50000"/>
              </a:spcBef>
            </a:pPr>
            <a:endParaRPr lang="en-US" sz="1600" dirty="0"/>
          </a:p>
        </p:txBody>
      </p:sp>
      <p:sp>
        <p:nvSpPr>
          <p:cNvPr id="7" name="6 CuadroTexto"/>
          <p:cNvSpPr txBox="1"/>
          <p:nvPr/>
        </p:nvSpPr>
        <p:spPr>
          <a:xfrm>
            <a:off x="7086600" y="1600200"/>
            <a:ext cx="1905000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program()</a:t>
            </a:r>
          </a:p>
          <a:p>
            <a:r>
              <a:rPr lang="en-US" dirty="0" smtClean="0"/>
              <a:t>block()</a:t>
            </a:r>
          </a:p>
          <a:p>
            <a:r>
              <a:rPr lang="en-US" dirty="0" smtClean="0"/>
              <a:t>proc-</a:t>
            </a:r>
            <a:r>
              <a:rPr lang="en-US" dirty="0" err="1" smtClean="0"/>
              <a:t>decl</a:t>
            </a:r>
            <a:r>
              <a:rPr lang="en-US" dirty="0" smtClean="0"/>
              <a:t>()</a:t>
            </a:r>
            <a:endParaRPr lang="en-US" dirty="0"/>
          </a:p>
        </p:txBody>
      </p:sp>
      <p:sp>
        <p:nvSpPr>
          <p:cNvPr id="8" name="7 CuadroTexto"/>
          <p:cNvSpPr txBox="1"/>
          <p:nvPr/>
        </p:nvSpPr>
        <p:spPr>
          <a:xfrm>
            <a:off x="2895600" y="1600200"/>
            <a:ext cx="2286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TOKEN= procedure</a:t>
            </a:r>
            <a:endParaRPr lang="en-US" dirty="0"/>
          </a:p>
        </p:txBody>
      </p:sp>
      <p:sp>
        <p:nvSpPr>
          <p:cNvPr id="9" name="2 Marcador de contenido"/>
          <p:cNvSpPr txBox="1">
            <a:spLocks/>
          </p:cNvSpPr>
          <p:nvPr/>
        </p:nvSpPr>
        <p:spPr bwMode="auto">
          <a:xfrm>
            <a:off x="3048000" y="3048001"/>
            <a:ext cx="44958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None/>
            </a:pPr>
            <a:r>
              <a:rPr lang="en-US" sz="1600" dirty="0" smtClean="0">
                <a:latin typeface="+mn-lt"/>
              </a:rPr>
              <a:t>procedure PROC-DECL;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 while TOKEN = "procedure" do 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 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if TOKEN &lt;&gt; IDENT then ERROR 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</a:t>
            </a:r>
            <a:r>
              <a:rPr lang="en-US" sz="1600" b="1" dirty="0" smtClean="0">
                <a:latin typeface="+mn-lt"/>
              </a:rPr>
              <a:t>ENTER(</a:t>
            </a:r>
            <a:r>
              <a:rPr lang="en-US" sz="1600" b="1" i="1" dirty="0" smtClean="0">
                <a:latin typeface="+mn-lt"/>
              </a:rPr>
              <a:t>procedure, </a:t>
            </a:r>
            <a:r>
              <a:rPr lang="en-US" sz="1600" b="1" i="1" dirty="0" err="1" smtClean="0">
                <a:latin typeface="+mn-lt"/>
              </a:rPr>
              <a:t>ident</a:t>
            </a:r>
            <a:r>
              <a:rPr lang="en-US" sz="1600" b="1" dirty="0" smtClean="0">
                <a:latin typeface="+mn-lt"/>
              </a:rPr>
              <a:t>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if TOKEN &lt;&gt; ";" then ERROR 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BLOCK(level+1);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if TOKEN &lt;&gt; ";" then ERROR 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 end;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end;</a:t>
            </a:r>
            <a:endParaRPr lang="en-US" sz="1600" dirty="0">
              <a:latin typeface="+mn-lt"/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7086600" y="12308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Recursion stack</a:t>
            </a:r>
            <a:endParaRPr lang="en-US" i="1" dirty="0"/>
          </a:p>
        </p:txBody>
      </p:sp>
      <p:cxnSp>
        <p:nvCxnSpPr>
          <p:cNvPr id="10" name="9 Conector recto de flecha"/>
          <p:cNvCxnSpPr/>
          <p:nvPr/>
        </p:nvCxnSpPr>
        <p:spPr>
          <a:xfrm>
            <a:off x="3048000" y="3962400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uadroTexto"/>
          <p:cNvSpPr txBox="1"/>
          <p:nvPr/>
        </p:nvSpPr>
        <p:spPr>
          <a:xfrm>
            <a:off x="5181600" y="1969532"/>
            <a:ext cx="1905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m=8; a; b; c;</a:t>
            </a:r>
            <a:endParaRPr lang="en-US" dirty="0"/>
          </a:p>
        </p:txBody>
      </p:sp>
      <p:sp>
        <p:nvSpPr>
          <p:cNvPr id="13" name="12 CuadroTexto"/>
          <p:cNvSpPr txBox="1"/>
          <p:nvPr/>
        </p:nvSpPr>
        <p:spPr>
          <a:xfrm>
            <a:off x="5181600" y="16002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Symbol Table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Small Example</a:t>
            </a:r>
            <a:endParaRPr lang="en-US" dirty="0"/>
          </a:p>
        </p:txBody>
      </p:sp>
      <p:sp>
        <p:nvSpPr>
          <p:cNvPr id="4" name="Text Box 4"/>
          <p:cNvSpPr txBox="1">
            <a:spLocks noGrp="1" noChangeArrowheads="1"/>
          </p:cNvSpPr>
          <p:nvPr>
            <p:ph idx="1"/>
          </p:nvPr>
        </p:nvSpPr>
        <p:spPr bwMode="auto">
          <a:xfrm>
            <a:off x="457200" y="1752600"/>
            <a:ext cx="2133600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const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m = 8;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>
                <a:solidFill>
                  <a:schemeClr val="bg1"/>
                </a:solidFill>
              </a:rPr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a, b, c;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procedure </a:t>
            </a:r>
            <a:r>
              <a:rPr lang="en-US" sz="1600" dirty="0" smtClean="0">
                <a:solidFill>
                  <a:schemeClr val="bg1"/>
                </a:solidFill>
              </a:rPr>
              <a:t>ratio</a:t>
            </a:r>
            <a:r>
              <a:rPr lang="en-US" sz="1600" dirty="0" smtClean="0"/>
              <a:t>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/>
              <a:t>var</a:t>
            </a:r>
            <a:r>
              <a:rPr lang="en-US" sz="1600" b="1" dirty="0" smtClean="0"/>
              <a:t> </a:t>
            </a:r>
            <a:r>
              <a:rPr lang="en-US" sz="1600" dirty="0" smtClean="0"/>
              <a:t>x,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/>
              <a:t>x = a; y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if </a:t>
            </a:r>
            <a:r>
              <a:rPr lang="en-US" sz="1600" dirty="0" smtClean="0"/>
              <a:t>b &gt; a </a:t>
            </a:r>
            <a:r>
              <a:rPr lang="en-US" sz="1600" b="1" dirty="0" smtClean="0"/>
              <a:t>then 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	</a:t>
            </a:r>
            <a:r>
              <a:rPr lang="en-US" sz="1600" dirty="0" smtClean="0"/>
              <a:t>x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	y = a;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end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c = x /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/>
              <a:t>a = m;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b = 4;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call </a:t>
            </a:r>
            <a:r>
              <a:rPr lang="en-US" sz="1600" dirty="0" smtClean="0"/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end.</a:t>
            </a:r>
            <a:endParaRPr lang="en-US" sz="1600" dirty="0"/>
          </a:p>
          <a:p>
            <a:pPr>
              <a:spcBef>
                <a:spcPct val="50000"/>
              </a:spcBef>
            </a:pPr>
            <a:endParaRPr lang="en-US" sz="1600" dirty="0"/>
          </a:p>
        </p:txBody>
      </p:sp>
      <p:sp>
        <p:nvSpPr>
          <p:cNvPr id="7" name="6 CuadroTexto"/>
          <p:cNvSpPr txBox="1"/>
          <p:nvPr/>
        </p:nvSpPr>
        <p:spPr>
          <a:xfrm>
            <a:off x="7086600" y="1600200"/>
            <a:ext cx="1905000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program()</a:t>
            </a:r>
          </a:p>
          <a:p>
            <a:r>
              <a:rPr lang="en-US" dirty="0" smtClean="0"/>
              <a:t>block()</a:t>
            </a:r>
          </a:p>
          <a:p>
            <a:r>
              <a:rPr lang="en-US" dirty="0" smtClean="0"/>
              <a:t>proc-</a:t>
            </a:r>
            <a:r>
              <a:rPr lang="en-US" dirty="0" err="1" smtClean="0"/>
              <a:t>decl</a:t>
            </a:r>
            <a:r>
              <a:rPr lang="en-US" dirty="0" smtClean="0"/>
              <a:t>()</a:t>
            </a:r>
            <a:endParaRPr lang="en-US" dirty="0"/>
          </a:p>
        </p:txBody>
      </p:sp>
      <p:sp>
        <p:nvSpPr>
          <p:cNvPr id="8" name="7 CuadroTexto"/>
          <p:cNvSpPr txBox="1"/>
          <p:nvPr/>
        </p:nvSpPr>
        <p:spPr>
          <a:xfrm>
            <a:off x="2895600" y="1600200"/>
            <a:ext cx="2286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TOKEN= ratio</a:t>
            </a:r>
            <a:endParaRPr lang="en-US" dirty="0"/>
          </a:p>
        </p:txBody>
      </p:sp>
      <p:sp>
        <p:nvSpPr>
          <p:cNvPr id="9" name="2 Marcador de contenido"/>
          <p:cNvSpPr txBox="1">
            <a:spLocks/>
          </p:cNvSpPr>
          <p:nvPr/>
        </p:nvSpPr>
        <p:spPr bwMode="auto">
          <a:xfrm>
            <a:off x="3048000" y="3048001"/>
            <a:ext cx="44958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None/>
            </a:pPr>
            <a:r>
              <a:rPr lang="en-US" sz="1600" dirty="0" smtClean="0">
                <a:latin typeface="+mn-lt"/>
              </a:rPr>
              <a:t>procedure PROC-DECL;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 while TOKEN = "procedure" do 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 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if TOKEN &lt;&gt; IDENT then ERROR 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</a:t>
            </a:r>
            <a:r>
              <a:rPr lang="en-US" sz="1600" b="1" dirty="0" smtClean="0">
                <a:latin typeface="+mn-lt"/>
              </a:rPr>
              <a:t>ENTER(</a:t>
            </a:r>
            <a:r>
              <a:rPr lang="en-US" sz="1600" b="1" i="1" dirty="0" smtClean="0">
                <a:latin typeface="+mn-lt"/>
              </a:rPr>
              <a:t>procedure, </a:t>
            </a:r>
            <a:r>
              <a:rPr lang="en-US" sz="1600" b="1" i="1" dirty="0" err="1" smtClean="0">
                <a:latin typeface="+mn-lt"/>
              </a:rPr>
              <a:t>ident</a:t>
            </a:r>
            <a:r>
              <a:rPr lang="en-US" sz="1600" b="1" dirty="0" smtClean="0">
                <a:latin typeface="+mn-lt"/>
              </a:rPr>
              <a:t>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if TOKEN &lt;&gt; ";" then ERROR 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BLOCK(level+1);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if TOKEN &lt;&gt; ";" then ERROR 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 end;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end;</a:t>
            </a:r>
            <a:endParaRPr lang="en-US" sz="1600" dirty="0">
              <a:latin typeface="+mn-lt"/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7086600" y="12308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Recursion stack</a:t>
            </a:r>
            <a:endParaRPr lang="en-US" i="1" dirty="0"/>
          </a:p>
        </p:txBody>
      </p:sp>
      <p:cxnSp>
        <p:nvCxnSpPr>
          <p:cNvPr id="10" name="9 Conector recto de flecha"/>
          <p:cNvCxnSpPr/>
          <p:nvPr/>
        </p:nvCxnSpPr>
        <p:spPr>
          <a:xfrm>
            <a:off x="3048000" y="4419600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uadroTexto"/>
          <p:cNvSpPr txBox="1"/>
          <p:nvPr/>
        </p:nvSpPr>
        <p:spPr>
          <a:xfrm>
            <a:off x="5181600" y="1969532"/>
            <a:ext cx="1905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m=8; a; b; c;</a:t>
            </a:r>
            <a:endParaRPr lang="en-US" dirty="0"/>
          </a:p>
        </p:txBody>
      </p:sp>
      <p:sp>
        <p:nvSpPr>
          <p:cNvPr id="13" name="12 CuadroTexto"/>
          <p:cNvSpPr txBox="1"/>
          <p:nvPr/>
        </p:nvSpPr>
        <p:spPr>
          <a:xfrm>
            <a:off x="5181600" y="16002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Symbol Table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Small Example</a:t>
            </a:r>
            <a:endParaRPr lang="en-US" dirty="0"/>
          </a:p>
        </p:txBody>
      </p:sp>
      <p:sp>
        <p:nvSpPr>
          <p:cNvPr id="4" name="Text Box 4"/>
          <p:cNvSpPr txBox="1">
            <a:spLocks noGrp="1" noChangeArrowheads="1"/>
          </p:cNvSpPr>
          <p:nvPr>
            <p:ph idx="1"/>
          </p:nvPr>
        </p:nvSpPr>
        <p:spPr bwMode="auto">
          <a:xfrm>
            <a:off x="457200" y="1752600"/>
            <a:ext cx="2133600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const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m = 8;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>
                <a:solidFill>
                  <a:schemeClr val="bg1"/>
                </a:solidFill>
              </a:rPr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a, b, c;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procedure </a:t>
            </a:r>
            <a:r>
              <a:rPr lang="en-US" sz="1600" dirty="0" smtClean="0">
                <a:solidFill>
                  <a:schemeClr val="bg1"/>
                </a:solidFill>
              </a:rPr>
              <a:t>ratio</a:t>
            </a:r>
            <a:r>
              <a:rPr lang="en-US" sz="1600" dirty="0" smtClean="0"/>
              <a:t>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/>
              <a:t>var</a:t>
            </a:r>
            <a:r>
              <a:rPr lang="en-US" sz="1600" b="1" dirty="0" smtClean="0"/>
              <a:t> </a:t>
            </a:r>
            <a:r>
              <a:rPr lang="en-US" sz="1600" dirty="0" smtClean="0"/>
              <a:t>x,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/>
              <a:t>x = a; y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if </a:t>
            </a:r>
            <a:r>
              <a:rPr lang="en-US" sz="1600" dirty="0" smtClean="0"/>
              <a:t>b &gt; a </a:t>
            </a:r>
            <a:r>
              <a:rPr lang="en-US" sz="1600" b="1" dirty="0" smtClean="0"/>
              <a:t>then 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	</a:t>
            </a:r>
            <a:r>
              <a:rPr lang="en-US" sz="1600" dirty="0" smtClean="0"/>
              <a:t>x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	y = a;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end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c = x /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/>
              <a:t>a = m;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b = 4;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call </a:t>
            </a:r>
            <a:r>
              <a:rPr lang="en-US" sz="1600" dirty="0" smtClean="0"/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end.</a:t>
            </a:r>
            <a:endParaRPr lang="en-US" sz="1600" dirty="0"/>
          </a:p>
          <a:p>
            <a:pPr>
              <a:spcBef>
                <a:spcPct val="50000"/>
              </a:spcBef>
            </a:pPr>
            <a:endParaRPr lang="en-US" sz="1600" dirty="0"/>
          </a:p>
        </p:txBody>
      </p:sp>
      <p:sp>
        <p:nvSpPr>
          <p:cNvPr id="7" name="6 CuadroTexto"/>
          <p:cNvSpPr txBox="1"/>
          <p:nvPr/>
        </p:nvSpPr>
        <p:spPr>
          <a:xfrm>
            <a:off x="7086600" y="1600200"/>
            <a:ext cx="1905000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program()</a:t>
            </a:r>
          </a:p>
          <a:p>
            <a:r>
              <a:rPr lang="en-US" dirty="0" smtClean="0"/>
              <a:t>block()</a:t>
            </a:r>
          </a:p>
          <a:p>
            <a:r>
              <a:rPr lang="en-US" dirty="0" smtClean="0"/>
              <a:t>proc-</a:t>
            </a:r>
            <a:r>
              <a:rPr lang="en-US" dirty="0" err="1" smtClean="0"/>
              <a:t>decl</a:t>
            </a:r>
            <a:r>
              <a:rPr lang="en-US" dirty="0" smtClean="0"/>
              <a:t>()</a:t>
            </a:r>
            <a:endParaRPr lang="en-US" dirty="0"/>
          </a:p>
        </p:txBody>
      </p:sp>
      <p:sp>
        <p:nvSpPr>
          <p:cNvPr id="8" name="7 CuadroTexto"/>
          <p:cNvSpPr txBox="1"/>
          <p:nvPr/>
        </p:nvSpPr>
        <p:spPr>
          <a:xfrm>
            <a:off x="2895600" y="1600200"/>
            <a:ext cx="2286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TOKEN= ratio</a:t>
            </a:r>
            <a:endParaRPr lang="en-US" dirty="0"/>
          </a:p>
        </p:txBody>
      </p:sp>
      <p:sp>
        <p:nvSpPr>
          <p:cNvPr id="9" name="2 Marcador de contenido"/>
          <p:cNvSpPr txBox="1">
            <a:spLocks/>
          </p:cNvSpPr>
          <p:nvPr/>
        </p:nvSpPr>
        <p:spPr bwMode="auto">
          <a:xfrm>
            <a:off x="3048000" y="3048001"/>
            <a:ext cx="44958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None/>
            </a:pPr>
            <a:r>
              <a:rPr lang="en-US" sz="1600" dirty="0" smtClean="0">
                <a:latin typeface="+mn-lt"/>
              </a:rPr>
              <a:t>procedure PROC-DECL;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 while TOKEN = "procedure" do 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 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if TOKEN &lt;&gt; IDENT then ERROR 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</a:t>
            </a:r>
            <a:r>
              <a:rPr lang="en-US" sz="1600" b="1" dirty="0" smtClean="0">
                <a:latin typeface="+mn-lt"/>
              </a:rPr>
              <a:t>ENTER(</a:t>
            </a:r>
            <a:r>
              <a:rPr lang="en-US" sz="1600" b="1" i="1" dirty="0" smtClean="0">
                <a:latin typeface="+mn-lt"/>
              </a:rPr>
              <a:t>procedure, </a:t>
            </a:r>
            <a:r>
              <a:rPr lang="en-US" sz="1600" b="1" i="1" dirty="0" err="1" smtClean="0">
                <a:latin typeface="+mn-lt"/>
              </a:rPr>
              <a:t>ident</a:t>
            </a:r>
            <a:r>
              <a:rPr lang="en-US" sz="1600" b="1" dirty="0" smtClean="0">
                <a:latin typeface="+mn-lt"/>
              </a:rPr>
              <a:t>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if TOKEN &lt;&gt; ";" then ERROR 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BLOCK(level+1);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if TOKEN &lt;&gt; ";" then ERROR 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 end;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end;</a:t>
            </a:r>
            <a:endParaRPr lang="en-US" sz="1600" dirty="0">
              <a:latin typeface="+mn-lt"/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7086600" y="12308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Recursion stack</a:t>
            </a:r>
            <a:endParaRPr lang="en-US" i="1" dirty="0"/>
          </a:p>
        </p:txBody>
      </p:sp>
      <p:cxnSp>
        <p:nvCxnSpPr>
          <p:cNvPr id="10" name="9 Conector recto de flecha"/>
          <p:cNvCxnSpPr/>
          <p:nvPr/>
        </p:nvCxnSpPr>
        <p:spPr>
          <a:xfrm>
            <a:off x="3048000" y="4648200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uadroTexto"/>
          <p:cNvSpPr txBox="1"/>
          <p:nvPr/>
        </p:nvSpPr>
        <p:spPr>
          <a:xfrm>
            <a:off x="5181600" y="1969532"/>
            <a:ext cx="19050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m=8; a; b; c; ratio;</a:t>
            </a:r>
            <a:endParaRPr lang="en-US" dirty="0"/>
          </a:p>
        </p:txBody>
      </p:sp>
      <p:sp>
        <p:nvSpPr>
          <p:cNvPr id="13" name="12 CuadroTexto"/>
          <p:cNvSpPr txBox="1"/>
          <p:nvPr/>
        </p:nvSpPr>
        <p:spPr>
          <a:xfrm>
            <a:off x="5181600" y="16002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Symbol Table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Small Example</a:t>
            </a:r>
            <a:endParaRPr lang="en-US" dirty="0"/>
          </a:p>
        </p:txBody>
      </p:sp>
      <p:sp>
        <p:nvSpPr>
          <p:cNvPr id="4" name="Text Box 4"/>
          <p:cNvSpPr txBox="1">
            <a:spLocks noGrp="1" noChangeArrowheads="1"/>
          </p:cNvSpPr>
          <p:nvPr>
            <p:ph idx="1"/>
          </p:nvPr>
        </p:nvSpPr>
        <p:spPr bwMode="auto">
          <a:xfrm>
            <a:off x="457200" y="1752600"/>
            <a:ext cx="2133600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const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m = 8;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>
                <a:solidFill>
                  <a:schemeClr val="bg1"/>
                </a:solidFill>
              </a:rPr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a, b, c;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procedure </a:t>
            </a:r>
            <a:r>
              <a:rPr lang="en-US" sz="1600" dirty="0" smtClean="0">
                <a:solidFill>
                  <a:schemeClr val="bg1"/>
                </a:solidFill>
              </a:rPr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/>
              <a:t>var</a:t>
            </a:r>
            <a:r>
              <a:rPr lang="en-US" sz="1600" b="1" dirty="0" smtClean="0"/>
              <a:t> </a:t>
            </a:r>
            <a:r>
              <a:rPr lang="en-US" sz="1600" dirty="0" smtClean="0"/>
              <a:t>x,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/>
              <a:t>x = a; y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if </a:t>
            </a:r>
            <a:r>
              <a:rPr lang="en-US" sz="1600" dirty="0" smtClean="0"/>
              <a:t>b &gt; a </a:t>
            </a:r>
            <a:r>
              <a:rPr lang="en-US" sz="1600" b="1" dirty="0" smtClean="0"/>
              <a:t>then 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	</a:t>
            </a:r>
            <a:r>
              <a:rPr lang="en-US" sz="1600" dirty="0" smtClean="0"/>
              <a:t>x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	y = a;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end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c = x /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/>
              <a:t>a = m;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b = 4;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call </a:t>
            </a:r>
            <a:r>
              <a:rPr lang="en-US" sz="1600" dirty="0" smtClean="0"/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end.</a:t>
            </a:r>
            <a:endParaRPr lang="en-US" sz="1600" dirty="0"/>
          </a:p>
          <a:p>
            <a:pPr>
              <a:spcBef>
                <a:spcPct val="50000"/>
              </a:spcBef>
            </a:pPr>
            <a:endParaRPr lang="en-US" sz="1600" dirty="0"/>
          </a:p>
        </p:txBody>
      </p:sp>
      <p:sp>
        <p:nvSpPr>
          <p:cNvPr id="7" name="6 CuadroTexto"/>
          <p:cNvSpPr txBox="1"/>
          <p:nvPr/>
        </p:nvSpPr>
        <p:spPr>
          <a:xfrm>
            <a:off x="7086600" y="1600200"/>
            <a:ext cx="1905000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program()</a:t>
            </a:r>
          </a:p>
          <a:p>
            <a:r>
              <a:rPr lang="en-US" dirty="0" smtClean="0"/>
              <a:t>block()</a:t>
            </a:r>
          </a:p>
          <a:p>
            <a:r>
              <a:rPr lang="en-US" dirty="0" smtClean="0"/>
              <a:t>proc-</a:t>
            </a:r>
            <a:r>
              <a:rPr lang="en-US" dirty="0" err="1" smtClean="0"/>
              <a:t>decl</a:t>
            </a:r>
            <a:r>
              <a:rPr lang="en-US" dirty="0" smtClean="0"/>
              <a:t>()</a:t>
            </a:r>
            <a:endParaRPr lang="en-US" dirty="0"/>
          </a:p>
        </p:txBody>
      </p:sp>
      <p:sp>
        <p:nvSpPr>
          <p:cNvPr id="8" name="7 CuadroTexto"/>
          <p:cNvSpPr txBox="1"/>
          <p:nvPr/>
        </p:nvSpPr>
        <p:spPr>
          <a:xfrm>
            <a:off x="2895600" y="1600200"/>
            <a:ext cx="2286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TOKEN= ;</a:t>
            </a:r>
            <a:endParaRPr lang="en-US" dirty="0"/>
          </a:p>
        </p:txBody>
      </p:sp>
      <p:sp>
        <p:nvSpPr>
          <p:cNvPr id="9" name="2 Marcador de contenido"/>
          <p:cNvSpPr txBox="1">
            <a:spLocks/>
          </p:cNvSpPr>
          <p:nvPr/>
        </p:nvSpPr>
        <p:spPr bwMode="auto">
          <a:xfrm>
            <a:off x="3048000" y="3048001"/>
            <a:ext cx="44958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None/>
            </a:pPr>
            <a:r>
              <a:rPr lang="en-US" sz="1600" dirty="0" smtClean="0">
                <a:latin typeface="+mn-lt"/>
              </a:rPr>
              <a:t>procedure PROC-DECL;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 while TOKEN = "procedure" do 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 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if TOKEN &lt;&gt; IDENT then ERROR 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</a:t>
            </a:r>
            <a:r>
              <a:rPr lang="en-US" sz="1600" b="1" dirty="0" smtClean="0">
                <a:latin typeface="+mn-lt"/>
              </a:rPr>
              <a:t>ENTER(</a:t>
            </a:r>
            <a:r>
              <a:rPr lang="en-US" sz="1600" b="1" i="1" dirty="0" smtClean="0">
                <a:latin typeface="+mn-lt"/>
              </a:rPr>
              <a:t>procedure, </a:t>
            </a:r>
            <a:r>
              <a:rPr lang="en-US" sz="1600" b="1" i="1" dirty="0" err="1" smtClean="0">
                <a:latin typeface="+mn-lt"/>
              </a:rPr>
              <a:t>ident</a:t>
            </a:r>
            <a:r>
              <a:rPr lang="en-US" sz="1600" b="1" dirty="0" smtClean="0">
                <a:latin typeface="+mn-lt"/>
              </a:rPr>
              <a:t>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if TOKEN &lt;&gt; ";" then ERROR 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BLOCK(level+1);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if TOKEN &lt;&gt; ";" then ERROR 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 end;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end;</a:t>
            </a:r>
            <a:endParaRPr lang="en-US" sz="1600" dirty="0">
              <a:latin typeface="+mn-lt"/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7086600" y="12308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Recursion stack</a:t>
            </a:r>
            <a:endParaRPr lang="en-US" i="1" dirty="0"/>
          </a:p>
        </p:txBody>
      </p:sp>
      <p:cxnSp>
        <p:nvCxnSpPr>
          <p:cNvPr id="10" name="9 Conector recto de flecha"/>
          <p:cNvCxnSpPr/>
          <p:nvPr/>
        </p:nvCxnSpPr>
        <p:spPr>
          <a:xfrm>
            <a:off x="3048000" y="5181600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uadroTexto"/>
          <p:cNvSpPr txBox="1"/>
          <p:nvPr/>
        </p:nvSpPr>
        <p:spPr>
          <a:xfrm>
            <a:off x="5181600" y="1969532"/>
            <a:ext cx="19050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m=8; a; b; c; ratio;</a:t>
            </a:r>
            <a:endParaRPr lang="en-US" dirty="0"/>
          </a:p>
        </p:txBody>
      </p:sp>
      <p:sp>
        <p:nvSpPr>
          <p:cNvPr id="13" name="12 CuadroTexto"/>
          <p:cNvSpPr txBox="1"/>
          <p:nvPr/>
        </p:nvSpPr>
        <p:spPr>
          <a:xfrm>
            <a:off x="5181600" y="16002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Symbol Table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Small Example</a:t>
            </a:r>
            <a:endParaRPr lang="en-US" dirty="0"/>
          </a:p>
        </p:txBody>
      </p:sp>
      <p:sp>
        <p:nvSpPr>
          <p:cNvPr id="4" name="Text Box 4"/>
          <p:cNvSpPr txBox="1">
            <a:spLocks noGrp="1" noChangeArrowheads="1"/>
          </p:cNvSpPr>
          <p:nvPr>
            <p:ph idx="1"/>
          </p:nvPr>
        </p:nvSpPr>
        <p:spPr bwMode="auto">
          <a:xfrm>
            <a:off x="457200" y="1752600"/>
            <a:ext cx="2133600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const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m = 8;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>
                <a:solidFill>
                  <a:schemeClr val="bg1"/>
                </a:solidFill>
              </a:rPr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a, b, c;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procedure </a:t>
            </a:r>
            <a:r>
              <a:rPr lang="en-US" sz="1600" dirty="0" smtClean="0">
                <a:solidFill>
                  <a:schemeClr val="bg1"/>
                </a:solidFill>
              </a:rPr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/>
              <a:t> </a:t>
            </a:r>
            <a:r>
              <a:rPr lang="en-US" sz="1600" dirty="0" smtClean="0"/>
              <a:t>x,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/>
              <a:t>x = a; y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if </a:t>
            </a:r>
            <a:r>
              <a:rPr lang="en-US" sz="1600" dirty="0" smtClean="0"/>
              <a:t>b &gt; a </a:t>
            </a:r>
            <a:r>
              <a:rPr lang="en-US" sz="1600" b="1" dirty="0" smtClean="0"/>
              <a:t>then 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	</a:t>
            </a:r>
            <a:r>
              <a:rPr lang="en-US" sz="1600" dirty="0" smtClean="0"/>
              <a:t>x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	y = a;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end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c = x /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/>
              <a:t>a = m;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b = 4;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call </a:t>
            </a:r>
            <a:r>
              <a:rPr lang="en-US" sz="1600" dirty="0" smtClean="0"/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end.</a:t>
            </a:r>
            <a:endParaRPr lang="en-US" sz="1600" dirty="0"/>
          </a:p>
          <a:p>
            <a:pPr>
              <a:spcBef>
                <a:spcPct val="50000"/>
              </a:spcBef>
            </a:pPr>
            <a:endParaRPr lang="en-US" sz="1600" dirty="0"/>
          </a:p>
        </p:txBody>
      </p:sp>
      <p:sp>
        <p:nvSpPr>
          <p:cNvPr id="7" name="6 CuadroTexto"/>
          <p:cNvSpPr txBox="1"/>
          <p:nvPr/>
        </p:nvSpPr>
        <p:spPr>
          <a:xfrm>
            <a:off x="7086600" y="1600200"/>
            <a:ext cx="1905000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program()</a:t>
            </a:r>
          </a:p>
          <a:p>
            <a:r>
              <a:rPr lang="en-US" dirty="0" smtClean="0"/>
              <a:t>block()</a:t>
            </a:r>
          </a:p>
          <a:p>
            <a:r>
              <a:rPr lang="en-US" dirty="0" smtClean="0"/>
              <a:t>proc-</a:t>
            </a:r>
            <a:r>
              <a:rPr lang="en-US" dirty="0" err="1" smtClean="0"/>
              <a:t>decl</a:t>
            </a:r>
            <a:r>
              <a:rPr lang="en-US" dirty="0" smtClean="0"/>
              <a:t>()</a:t>
            </a:r>
            <a:endParaRPr lang="en-US" dirty="0"/>
          </a:p>
        </p:txBody>
      </p:sp>
      <p:sp>
        <p:nvSpPr>
          <p:cNvPr id="8" name="7 CuadroTexto"/>
          <p:cNvSpPr txBox="1"/>
          <p:nvPr/>
        </p:nvSpPr>
        <p:spPr>
          <a:xfrm>
            <a:off x="2895600" y="1600200"/>
            <a:ext cx="2286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TOKEN= </a:t>
            </a:r>
            <a:r>
              <a:rPr lang="en-US" dirty="0" err="1" smtClean="0"/>
              <a:t>var</a:t>
            </a:r>
            <a:endParaRPr lang="en-US" dirty="0"/>
          </a:p>
        </p:txBody>
      </p:sp>
      <p:sp>
        <p:nvSpPr>
          <p:cNvPr id="9" name="2 Marcador de contenido"/>
          <p:cNvSpPr txBox="1">
            <a:spLocks/>
          </p:cNvSpPr>
          <p:nvPr/>
        </p:nvSpPr>
        <p:spPr bwMode="auto">
          <a:xfrm>
            <a:off x="3048000" y="3048001"/>
            <a:ext cx="44958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None/>
            </a:pPr>
            <a:r>
              <a:rPr lang="en-US" sz="1600" dirty="0" smtClean="0">
                <a:latin typeface="+mn-lt"/>
              </a:rPr>
              <a:t>procedure PROC-DECL;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 while TOKEN = "procedure" do 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 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if TOKEN &lt;&gt; IDENT then ERROR 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</a:t>
            </a:r>
            <a:r>
              <a:rPr lang="en-US" sz="1600" b="1" dirty="0" smtClean="0">
                <a:latin typeface="+mn-lt"/>
              </a:rPr>
              <a:t>ENTER(</a:t>
            </a:r>
            <a:r>
              <a:rPr lang="en-US" sz="1600" b="1" i="1" dirty="0" smtClean="0">
                <a:latin typeface="+mn-lt"/>
              </a:rPr>
              <a:t>procedure, </a:t>
            </a:r>
            <a:r>
              <a:rPr lang="en-US" sz="1600" b="1" i="1" dirty="0" err="1" smtClean="0">
                <a:latin typeface="+mn-lt"/>
              </a:rPr>
              <a:t>ident</a:t>
            </a:r>
            <a:r>
              <a:rPr lang="en-US" sz="1600" b="1" dirty="0" smtClean="0">
                <a:latin typeface="+mn-lt"/>
              </a:rPr>
              <a:t>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if TOKEN &lt;&gt; ";" then ERROR 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BLOCK(level+1);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if TOKEN &lt;&gt; ";" then ERROR 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 end;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end;</a:t>
            </a:r>
            <a:endParaRPr lang="en-US" sz="1600" dirty="0">
              <a:latin typeface="+mn-lt"/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7086600" y="12308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Recursion stack</a:t>
            </a:r>
            <a:endParaRPr lang="en-US" i="1" dirty="0"/>
          </a:p>
        </p:txBody>
      </p:sp>
      <p:cxnSp>
        <p:nvCxnSpPr>
          <p:cNvPr id="10" name="9 Conector recto de flecha"/>
          <p:cNvCxnSpPr/>
          <p:nvPr/>
        </p:nvCxnSpPr>
        <p:spPr>
          <a:xfrm>
            <a:off x="3048000" y="5410200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uadroTexto"/>
          <p:cNvSpPr txBox="1"/>
          <p:nvPr/>
        </p:nvSpPr>
        <p:spPr>
          <a:xfrm>
            <a:off x="5181600" y="1969532"/>
            <a:ext cx="19050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m=8; a; b; c; ratio;</a:t>
            </a:r>
            <a:endParaRPr lang="en-US" dirty="0"/>
          </a:p>
        </p:txBody>
      </p:sp>
      <p:sp>
        <p:nvSpPr>
          <p:cNvPr id="13" name="12 CuadroTexto"/>
          <p:cNvSpPr txBox="1"/>
          <p:nvPr/>
        </p:nvSpPr>
        <p:spPr>
          <a:xfrm>
            <a:off x="5181600" y="16002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Symbol Table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Small Example</a:t>
            </a:r>
            <a:endParaRPr lang="en-US" dirty="0"/>
          </a:p>
        </p:txBody>
      </p:sp>
      <p:sp>
        <p:nvSpPr>
          <p:cNvPr id="4" name="Text Box 4"/>
          <p:cNvSpPr txBox="1">
            <a:spLocks noGrp="1" noChangeArrowheads="1"/>
          </p:cNvSpPr>
          <p:nvPr>
            <p:ph idx="1"/>
          </p:nvPr>
        </p:nvSpPr>
        <p:spPr bwMode="auto">
          <a:xfrm>
            <a:off x="457200" y="1752600"/>
            <a:ext cx="2133600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const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m = 8;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>
                <a:solidFill>
                  <a:schemeClr val="bg1"/>
                </a:solidFill>
              </a:rPr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a, b, c;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procedure </a:t>
            </a:r>
            <a:r>
              <a:rPr lang="en-US" sz="1600" dirty="0" smtClean="0">
                <a:solidFill>
                  <a:schemeClr val="bg1"/>
                </a:solidFill>
              </a:rPr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/>
              <a:t> </a:t>
            </a:r>
            <a:r>
              <a:rPr lang="en-US" sz="1600" dirty="0" smtClean="0"/>
              <a:t>x,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/>
              <a:t>x = a; y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if </a:t>
            </a:r>
            <a:r>
              <a:rPr lang="en-US" sz="1600" dirty="0" smtClean="0"/>
              <a:t>b &gt; a </a:t>
            </a:r>
            <a:r>
              <a:rPr lang="en-US" sz="1600" b="1" dirty="0" smtClean="0"/>
              <a:t>then 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	</a:t>
            </a:r>
            <a:r>
              <a:rPr lang="en-US" sz="1600" dirty="0" smtClean="0"/>
              <a:t>x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	y = a;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end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c = x /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/>
              <a:t>a = m;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b = 4;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call </a:t>
            </a:r>
            <a:r>
              <a:rPr lang="en-US" sz="1600" dirty="0" smtClean="0"/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end.</a:t>
            </a:r>
            <a:endParaRPr lang="en-US" sz="1600" dirty="0"/>
          </a:p>
          <a:p>
            <a:pPr>
              <a:spcBef>
                <a:spcPct val="50000"/>
              </a:spcBef>
            </a:pPr>
            <a:endParaRPr lang="en-US" sz="1600" dirty="0"/>
          </a:p>
        </p:txBody>
      </p:sp>
      <p:sp>
        <p:nvSpPr>
          <p:cNvPr id="7" name="6 CuadroTexto"/>
          <p:cNvSpPr txBox="1"/>
          <p:nvPr/>
        </p:nvSpPr>
        <p:spPr>
          <a:xfrm>
            <a:off x="7086600" y="1600200"/>
            <a:ext cx="1905000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program()</a:t>
            </a:r>
          </a:p>
          <a:p>
            <a:r>
              <a:rPr lang="en-US" dirty="0" smtClean="0"/>
              <a:t>block(1)</a:t>
            </a:r>
          </a:p>
          <a:p>
            <a:r>
              <a:rPr lang="en-US" dirty="0" smtClean="0"/>
              <a:t>proc-</a:t>
            </a:r>
            <a:r>
              <a:rPr lang="en-US" dirty="0" err="1" smtClean="0"/>
              <a:t>decl</a:t>
            </a:r>
            <a:r>
              <a:rPr lang="en-US" dirty="0" smtClean="0"/>
              <a:t>(1)</a:t>
            </a:r>
          </a:p>
          <a:p>
            <a:r>
              <a:rPr lang="en-US" dirty="0" smtClean="0"/>
              <a:t>block(2)</a:t>
            </a:r>
            <a:endParaRPr lang="en-US" dirty="0"/>
          </a:p>
        </p:txBody>
      </p:sp>
      <p:sp>
        <p:nvSpPr>
          <p:cNvPr id="8" name="7 CuadroTexto"/>
          <p:cNvSpPr txBox="1"/>
          <p:nvPr/>
        </p:nvSpPr>
        <p:spPr>
          <a:xfrm>
            <a:off x="2895600" y="1600200"/>
            <a:ext cx="2286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TOKEN= </a:t>
            </a:r>
            <a:r>
              <a:rPr lang="en-US" dirty="0" err="1" smtClean="0"/>
              <a:t>var</a:t>
            </a:r>
            <a:endParaRPr lang="en-US" dirty="0"/>
          </a:p>
        </p:txBody>
      </p:sp>
      <p:sp>
        <p:nvSpPr>
          <p:cNvPr id="9" name="2 Marcador de contenido"/>
          <p:cNvSpPr txBox="1">
            <a:spLocks/>
          </p:cNvSpPr>
          <p:nvPr/>
        </p:nvSpPr>
        <p:spPr bwMode="auto">
          <a:xfrm>
            <a:off x="3048000" y="3048001"/>
            <a:ext cx="44958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None/>
            </a:pPr>
            <a:r>
              <a:rPr lang="en-US" sz="1600" dirty="0" smtClean="0">
                <a:latin typeface="+mn-lt"/>
              </a:rPr>
              <a:t>procedure BLOCK;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if TOKEN = “const” then CONST-DECL();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if TOKEN = “</a:t>
            </a:r>
            <a:r>
              <a:rPr lang="en-US" sz="1600" dirty="0" err="1" smtClean="0">
                <a:latin typeface="+mn-lt"/>
              </a:rPr>
              <a:t>var</a:t>
            </a:r>
            <a:r>
              <a:rPr lang="en-US" sz="1600" dirty="0" smtClean="0">
                <a:latin typeface="+mn-lt"/>
              </a:rPr>
              <a:t>” then VAR-DECL();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if TOKEN = “procedure” then  PROC-DECL();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STATEMENT;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end;</a:t>
            </a:r>
            <a:endParaRPr lang="en-US" sz="1600" dirty="0">
              <a:latin typeface="+mn-lt"/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7086600" y="12308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Recursion stack</a:t>
            </a:r>
            <a:endParaRPr lang="en-US" i="1" dirty="0"/>
          </a:p>
        </p:txBody>
      </p:sp>
      <p:cxnSp>
        <p:nvCxnSpPr>
          <p:cNvPr id="10" name="9 Conector recto de flecha"/>
          <p:cNvCxnSpPr/>
          <p:nvPr/>
        </p:nvCxnSpPr>
        <p:spPr>
          <a:xfrm>
            <a:off x="3048000" y="3733800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uadroTexto"/>
          <p:cNvSpPr txBox="1"/>
          <p:nvPr/>
        </p:nvSpPr>
        <p:spPr>
          <a:xfrm>
            <a:off x="5181600" y="1969532"/>
            <a:ext cx="19050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m=8; a; b; c; ratio;</a:t>
            </a:r>
            <a:endParaRPr lang="en-US" dirty="0"/>
          </a:p>
        </p:txBody>
      </p:sp>
      <p:sp>
        <p:nvSpPr>
          <p:cNvPr id="13" name="12 CuadroTexto"/>
          <p:cNvSpPr txBox="1"/>
          <p:nvPr/>
        </p:nvSpPr>
        <p:spPr>
          <a:xfrm>
            <a:off x="5181600" y="16002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Symbol Table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Small Example</a:t>
            </a:r>
            <a:endParaRPr lang="en-US" dirty="0"/>
          </a:p>
        </p:txBody>
      </p:sp>
      <p:sp>
        <p:nvSpPr>
          <p:cNvPr id="4" name="Text Box 4"/>
          <p:cNvSpPr txBox="1">
            <a:spLocks noGrp="1" noChangeArrowheads="1"/>
          </p:cNvSpPr>
          <p:nvPr>
            <p:ph idx="1"/>
          </p:nvPr>
        </p:nvSpPr>
        <p:spPr bwMode="auto">
          <a:xfrm>
            <a:off x="457200" y="1752600"/>
            <a:ext cx="2133600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const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m = 8;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>
                <a:solidFill>
                  <a:schemeClr val="bg1"/>
                </a:solidFill>
              </a:rPr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a, b, c;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procedure </a:t>
            </a:r>
            <a:r>
              <a:rPr lang="en-US" sz="1600" dirty="0" smtClean="0">
                <a:solidFill>
                  <a:schemeClr val="bg1"/>
                </a:solidFill>
              </a:rPr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/>
              <a:t> </a:t>
            </a:r>
            <a:r>
              <a:rPr lang="en-US" sz="1600" dirty="0" smtClean="0"/>
              <a:t>x,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/>
              <a:t>x = a; y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if </a:t>
            </a:r>
            <a:r>
              <a:rPr lang="en-US" sz="1600" dirty="0" smtClean="0"/>
              <a:t>b &gt; a </a:t>
            </a:r>
            <a:r>
              <a:rPr lang="en-US" sz="1600" b="1" dirty="0" smtClean="0"/>
              <a:t>then 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	</a:t>
            </a:r>
            <a:r>
              <a:rPr lang="en-US" sz="1600" dirty="0" smtClean="0"/>
              <a:t>x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	y = a;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end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c = x /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/>
              <a:t>a = m;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b = 4;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call </a:t>
            </a:r>
            <a:r>
              <a:rPr lang="en-US" sz="1600" dirty="0" smtClean="0"/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end.</a:t>
            </a:r>
            <a:endParaRPr lang="en-US" sz="1600" dirty="0"/>
          </a:p>
          <a:p>
            <a:pPr>
              <a:spcBef>
                <a:spcPct val="50000"/>
              </a:spcBef>
            </a:pPr>
            <a:endParaRPr lang="en-US" sz="1600" dirty="0"/>
          </a:p>
        </p:txBody>
      </p:sp>
      <p:sp>
        <p:nvSpPr>
          <p:cNvPr id="7" name="6 CuadroTexto"/>
          <p:cNvSpPr txBox="1"/>
          <p:nvPr/>
        </p:nvSpPr>
        <p:spPr>
          <a:xfrm>
            <a:off x="7086600" y="1600200"/>
            <a:ext cx="1905000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program()</a:t>
            </a:r>
          </a:p>
          <a:p>
            <a:r>
              <a:rPr lang="en-US" dirty="0" smtClean="0"/>
              <a:t>block(1)</a:t>
            </a:r>
          </a:p>
          <a:p>
            <a:r>
              <a:rPr lang="en-US" dirty="0" smtClean="0"/>
              <a:t>proc-</a:t>
            </a:r>
            <a:r>
              <a:rPr lang="en-US" dirty="0" err="1" smtClean="0"/>
              <a:t>decl</a:t>
            </a:r>
            <a:r>
              <a:rPr lang="en-US" dirty="0" smtClean="0"/>
              <a:t>(1)</a:t>
            </a:r>
          </a:p>
          <a:p>
            <a:r>
              <a:rPr lang="en-US" dirty="0" smtClean="0"/>
              <a:t>block(2)</a:t>
            </a:r>
            <a:endParaRPr lang="en-US" dirty="0"/>
          </a:p>
        </p:txBody>
      </p:sp>
      <p:sp>
        <p:nvSpPr>
          <p:cNvPr id="8" name="7 CuadroTexto"/>
          <p:cNvSpPr txBox="1"/>
          <p:nvPr/>
        </p:nvSpPr>
        <p:spPr>
          <a:xfrm>
            <a:off x="2895600" y="1600200"/>
            <a:ext cx="2286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TOKEN= </a:t>
            </a:r>
            <a:r>
              <a:rPr lang="en-US" dirty="0" err="1" smtClean="0"/>
              <a:t>var</a:t>
            </a:r>
            <a:endParaRPr lang="en-US" dirty="0"/>
          </a:p>
        </p:txBody>
      </p:sp>
      <p:sp>
        <p:nvSpPr>
          <p:cNvPr id="9" name="2 Marcador de contenido"/>
          <p:cNvSpPr txBox="1">
            <a:spLocks/>
          </p:cNvSpPr>
          <p:nvPr/>
        </p:nvSpPr>
        <p:spPr bwMode="auto">
          <a:xfrm>
            <a:off x="3048000" y="3048001"/>
            <a:ext cx="44958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None/>
            </a:pPr>
            <a:r>
              <a:rPr lang="en-US" sz="1600" dirty="0" smtClean="0">
                <a:latin typeface="+mn-lt"/>
              </a:rPr>
              <a:t>procedure BLOCK;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if TOKEN = “const” then CONST-DECL();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if TOKEN = “</a:t>
            </a:r>
            <a:r>
              <a:rPr lang="en-US" sz="1600" dirty="0" err="1" smtClean="0">
                <a:latin typeface="+mn-lt"/>
              </a:rPr>
              <a:t>var</a:t>
            </a:r>
            <a:r>
              <a:rPr lang="en-US" sz="1600" dirty="0" smtClean="0">
                <a:latin typeface="+mn-lt"/>
              </a:rPr>
              <a:t>” then VAR-DECL();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if TOKEN = “procedure” then  PROC-DECL();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STATEMENT;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end;</a:t>
            </a:r>
            <a:endParaRPr lang="en-US" sz="1600" dirty="0">
              <a:latin typeface="+mn-lt"/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7086600" y="12308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Recursion stack</a:t>
            </a:r>
            <a:endParaRPr lang="en-US" i="1" dirty="0"/>
          </a:p>
        </p:txBody>
      </p:sp>
      <p:cxnSp>
        <p:nvCxnSpPr>
          <p:cNvPr id="10" name="9 Conector recto de flecha"/>
          <p:cNvCxnSpPr/>
          <p:nvPr/>
        </p:nvCxnSpPr>
        <p:spPr>
          <a:xfrm>
            <a:off x="3048000" y="3962400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uadroTexto"/>
          <p:cNvSpPr txBox="1"/>
          <p:nvPr/>
        </p:nvSpPr>
        <p:spPr>
          <a:xfrm>
            <a:off x="5181600" y="1969532"/>
            <a:ext cx="19050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m=8; a; b; c; ratio;</a:t>
            </a:r>
            <a:endParaRPr lang="en-US" dirty="0"/>
          </a:p>
        </p:txBody>
      </p:sp>
      <p:sp>
        <p:nvSpPr>
          <p:cNvPr id="13" name="12 CuadroTexto"/>
          <p:cNvSpPr txBox="1"/>
          <p:nvPr/>
        </p:nvSpPr>
        <p:spPr>
          <a:xfrm>
            <a:off x="5181600" y="16002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Symbol Table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PL/0 Grammar</a:t>
            </a:r>
            <a:endParaRPr lang="en-US" dirty="0"/>
          </a:p>
        </p:txBody>
      </p:sp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4229100" y="1894344"/>
            <a:ext cx="3619500" cy="2185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 dirty="0"/>
              <a:t>Non-Terminals</a:t>
            </a:r>
            <a:endParaRPr lang="en-US" sz="1600" b="1" dirty="0">
              <a:solidFill>
                <a:srgbClr val="FF6699"/>
              </a:solidFill>
            </a:endParaRPr>
          </a:p>
          <a:p>
            <a:pPr>
              <a:spcBef>
                <a:spcPct val="50000"/>
              </a:spcBef>
              <a:buFont typeface="Symbol" pitchFamily="18" charset="2"/>
              <a:buNone/>
            </a:pPr>
            <a:r>
              <a:rPr lang="en-US" sz="1600" dirty="0"/>
              <a:t>&lt;</a:t>
            </a:r>
            <a:r>
              <a:rPr lang="en-US" sz="1600" dirty="0">
                <a:solidFill>
                  <a:srgbClr val="FF0000"/>
                </a:solidFill>
              </a:rPr>
              <a:t>program</a:t>
            </a:r>
            <a:r>
              <a:rPr lang="en-US" sz="1600" dirty="0"/>
              <a:t>&gt; &lt;</a:t>
            </a:r>
            <a:r>
              <a:rPr lang="en-US" sz="1600" dirty="0">
                <a:solidFill>
                  <a:schemeClr val="accent1"/>
                </a:solidFill>
              </a:rPr>
              <a:t>block</a:t>
            </a:r>
            <a:r>
              <a:rPr lang="en-US" sz="1600" dirty="0"/>
              <a:t>&gt; &lt;</a:t>
            </a:r>
            <a:r>
              <a:rPr lang="en-US" sz="1600" dirty="0">
                <a:solidFill>
                  <a:srgbClr val="CC9900"/>
                </a:solidFill>
              </a:rPr>
              <a:t>const-</a:t>
            </a:r>
            <a:r>
              <a:rPr lang="en-US" sz="1600" dirty="0" err="1">
                <a:solidFill>
                  <a:srgbClr val="CC9900"/>
                </a:solidFill>
              </a:rPr>
              <a:t>decl</a:t>
            </a:r>
            <a:r>
              <a:rPr lang="en-US" sz="1600" dirty="0"/>
              <a:t>&gt; &lt;</a:t>
            </a:r>
            <a:r>
              <a:rPr lang="en-US" sz="1600" dirty="0" err="1">
                <a:solidFill>
                  <a:srgbClr val="0000FF"/>
                </a:solidFill>
              </a:rPr>
              <a:t>var-decl</a:t>
            </a:r>
            <a:r>
              <a:rPr lang="en-US" sz="1600" dirty="0"/>
              <a:t>&gt; &lt;</a:t>
            </a:r>
            <a:r>
              <a:rPr lang="en-US" sz="1600" dirty="0">
                <a:solidFill>
                  <a:srgbClr val="CC00FF"/>
                </a:solidFill>
              </a:rPr>
              <a:t>proc-</a:t>
            </a:r>
            <a:r>
              <a:rPr lang="en-US" sz="1600" dirty="0" err="1">
                <a:solidFill>
                  <a:srgbClr val="CC00FF"/>
                </a:solidFill>
              </a:rPr>
              <a:t>decl</a:t>
            </a:r>
            <a:r>
              <a:rPr lang="en-US" sz="1600" dirty="0"/>
              <a:t>&gt; &lt;</a:t>
            </a:r>
            <a:r>
              <a:rPr lang="en-US" sz="1600" dirty="0">
                <a:solidFill>
                  <a:srgbClr val="A50021"/>
                </a:solidFill>
              </a:rPr>
              <a:t>statement</a:t>
            </a:r>
            <a:r>
              <a:rPr lang="en-US" sz="1600" dirty="0"/>
              <a:t>&gt; </a:t>
            </a:r>
            <a:r>
              <a:rPr lang="en-US" sz="1600" dirty="0" smtClean="0"/>
              <a:t>&lt;</a:t>
            </a:r>
            <a:r>
              <a:rPr lang="en-US" sz="1600" dirty="0">
                <a:solidFill>
                  <a:srgbClr val="008000"/>
                </a:solidFill>
              </a:rPr>
              <a:t>const-assignment-list</a:t>
            </a:r>
            <a:r>
              <a:rPr lang="en-US" sz="1600" dirty="0"/>
              <a:t>&gt; &lt;</a:t>
            </a:r>
            <a:r>
              <a:rPr lang="en-US" sz="1600" dirty="0" err="1">
                <a:solidFill>
                  <a:srgbClr val="CC3300"/>
                </a:solidFill>
              </a:rPr>
              <a:t>ident</a:t>
            </a:r>
            <a:r>
              <a:rPr lang="en-US" sz="1600" dirty="0"/>
              <a:t>&gt; &lt;</a:t>
            </a:r>
            <a:r>
              <a:rPr lang="en-US" sz="1600" dirty="0">
                <a:solidFill>
                  <a:srgbClr val="660033"/>
                </a:solidFill>
              </a:rPr>
              <a:t>number</a:t>
            </a:r>
            <a:r>
              <a:rPr lang="en-US" sz="1600" dirty="0"/>
              <a:t> &gt; &lt;</a:t>
            </a:r>
            <a:r>
              <a:rPr lang="en-US" sz="1600" dirty="0" err="1">
                <a:solidFill>
                  <a:srgbClr val="6666FF"/>
                </a:solidFill>
              </a:rPr>
              <a:t>ident</a:t>
            </a:r>
            <a:r>
              <a:rPr lang="en-US" sz="1600" dirty="0">
                <a:solidFill>
                  <a:srgbClr val="6666FF"/>
                </a:solidFill>
              </a:rPr>
              <a:t>-list</a:t>
            </a:r>
            <a:r>
              <a:rPr lang="en-US" sz="1600" dirty="0"/>
              <a:t>&gt; &lt;</a:t>
            </a:r>
            <a:r>
              <a:rPr lang="en-US" sz="1600" dirty="0">
                <a:solidFill>
                  <a:srgbClr val="000066"/>
                </a:solidFill>
              </a:rPr>
              <a:t>expression</a:t>
            </a:r>
            <a:r>
              <a:rPr lang="en-US" sz="1600" dirty="0"/>
              <a:t>&gt; &lt;</a:t>
            </a:r>
            <a:r>
              <a:rPr lang="en-US" sz="1600" dirty="0">
                <a:solidFill>
                  <a:srgbClr val="003300"/>
                </a:solidFill>
              </a:rPr>
              <a:t>statement-list</a:t>
            </a:r>
            <a:r>
              <a:rPr lang="en-US" sz="1600" dirty="0"/>
              <a:t>&gt; &lt;</a:t>
            </a:r>
            <a:r>
              <a:rPr lang="en-US" sz="1600" dirty="0">
                <a:solidFill>
                  <a:srgbClr val="D8D300"/>
                </a:solidFill>
              </a:rPr>
              <a:t>condition</a:t>
            </a:r>
            <a:r>
              <a:rPr lang="en-US" sz="1600" dirty="0"/>
              <a:t>&gt; &lt;</a:t>
            </a:r>
            <a:r>
              <a:rPr lang="en-US" sz="1600" dirty="0">
                <a:solidFill>
                  <a:schemeClr val="accent2"/>
                </a:solidFill>
              </a:rPr>
              <a:t>relation</a:t>
            </a:r>
            <a:r>
              <a:rPr lang="en-US" sz="1600" dirty="0"/>
              <a:t>&gt; &lt;</a:t>
            </a:r>
            <a:r>
              <a:rPr lang="en-US" sz="1600" dirty="0">
                <a:solidFill>
                  <a:srgbClr val="6600FF"/>
                </a:solidFill>
              </a:rPr>
              <a:t>term</a:t>
            </a:r>
            <a:r>
              <a:rPr lang="en-US" sz="1600" dirty="0"/>
              <a:t>&gt; &lt;</a:t>
            </a:r>
            <a:r>
              <a:rPr lang="en-US" sz="1600" dirty="0">
                <a:solidFill>
                  <a:srgbClr val="006666"/>
                </a:solidFill>
              </a:rPr>
              <a:t>adding-operator</a:t>
            </a:r>
            <a:r>
              <a:rPr lang="en-US" sz="1600" dirty="0"/>
              <a:t>&gt; &lt;</a:t>
            </a:r>
            <a:r>
              <a:rPr lang="en-US" sz="1600" dirty="0">
                <a:solidFill>
                  <a:srgbClr val="FF3300"/>
                </a:solidFill>
              </a:rPr>
              <a:t>factor</a:t>
            </a:r>
            <a:r>
              <a:rPr lang="en-US" sz="1600" dirty="0"/>
              <a:t>&gt; &lt;</a:t>
            </a:r>
            <a:r>
              <a:rPr lang="en-US" sz="1600" dirty="0">
                <a:solidFill>
                  <a:srgbClr val="FF6699"/>
                </a:solidFill>
              </a:rPr>
              <a:t>multiplying-operator</a:t>
            </a:r>
            <a:r>
              <a:rPr lang="en-US" sz="1600" dirty="0"/>
              <a:t>&gt;</a:t>
            </a:r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990600" y="1922463"/>
            <a:ext cx="2590800" cy="229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 dirty="0"/>
              <a:t>Terminals</a:t>
            </a:r>
          </a:p>
          <a:p>
            <a:pPr>
              <a:spcBef>
                <a:spcPct val="50000"/>
              </a:spcBef>
            </a:pPr>
            <a:r>
              <a:rPr lang="en-US" sz="1600" dirty="0">
                <a:solidFill>
                  <a:srgbClr val="FF0066"/>
                </a:solidFill>
              </a:rPr>
              <a:t>const, </a:t>
            </a:r>
            <a:r>
              <a:rPr lang="en-US" sz="1600" dirty="0" err="1">
                <a:solidFill>
                  <a:srgbClr val="FF0066"/>
                </a:solidFill>
              </a:rPr>
              <a:t>var</a:t>
            </a:r>
            <a:r>
              <a:rPr lang="en-US" sz="1600" dirty="0">
                <a:solidFill>
                  <a:srgbClr val="FF0066"/>
                </a:solidFill>
              </a:rPr>
              <a:t>, procedure, call, begin, end, if, then, while, do, odd</a:t>
            </a:r>
          </a:p>
          <a:p>
            <a:pPr>
              <a:spcBef>
                <a:spcPct val="50000"/>
              </a:spcBef>
              <a:buFont typeface="Symbol" pitchFamily="18" charset="2"/>
              <a:buNone/>
            </a:pPr>
            <a:r>
              <a:rPr lang="en-US" sz="1600" dirty="0">
                <a:solidFill>
                  <a:srgbClr val="FF0066"/>
                </a:solidFill>
              </a:rPr>
              <a:t>&lt;&gt;  &lt;  &gt;  &lt;=  &gt;=  +  - *  /  =</a:t>
            </a:r>
          </a:p>
          <a:p>
            <a:pPr>
              <a:spcBef>
                <a:spcPct val="50000"/>
              </a:spcBef>
              <a:buFont typeface="Symbol" pitchFamily="18" charset="2"/>
              <a:buNone/>
            </a:pPr>
            <a:r>
              <a:rPr lang="en-US" sz="1600" dirty="0">
                <a:solidFill>
                  <a:srgbClr val="FF0066"/>
                </a:solidFill>
              </a:rPr>
              <a:t>,  ;  e</a:t>
            </a:r>
          </a:p>
          <a:p>
            <a:pPr>
              <a:spcBef>
                <a:spcPct val="50000"/>
              </a:spcBef>
              <a:buFont typeface="Symbol" pitchFamily="18" charset="2"/>
              <a:buNone/>
            </a:pPr>
            <a:endParaRPr lang="en-US" sz="1600" dirty="0">
              <a:solidFill>
                <a:srgbClr val="FF0066"/>
              </a:solidFill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2286000" y="5562600"/>
            <a:ext cx="480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We must implement a procedure for each one of this non-terminals.</a:t>
            </a:r>
            <a:endParaRPr lang="en-US" dirty="0"/>
          </a:p>
        </p:txBody>
      </p:sp>
      <p:cxnSp>
        <p:nvCxnSpPr>
          <p:cNvPr id="8" name="7 Conector recto de flecha"/>
          <p:cNvCxnSpPr/>
          <p:nvPr/>
        </p:nvCxnSpPr>
        <p:spPr>
          <a:xfrm flipV="1">
            <a:off x="4800600" y="4214813"/>
            <a:ext cx="381000" cy="134778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Small Example</a:t>
            </a:r>
            <a:endParaRPr lang="en-US" dirty="0"/>
          </a:p>
        </p:txBody>
      </p:sp>
      <p:sp>
        <p:nvSpPr>
          <p:cNvPr id="4" name="Text Box 4"/>
          <p:cNvSpPr txBox="1">
            <a:spLocks noGrp="1" noChangeArrowheads="1"/>
          </p:cNvSpPr>
          <p:nvPr>
            <p:ph idx="1"/>
          </p:nvPr>
        </p:nvSpPr>
        <p:spPr bwMode="auto">
          <a:xfrm>
            <a:off x="457200" y="1752600"/>
            <a:ext cx="2133600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const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m = 8;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>
                <a:solidFill>
                  <a:schemeClr val="bg1"/>
                </a:solidFill>
              </a:rPr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a, b, c;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procedure </a:t>
            </a:r>
            <a:r>
              <a:rPr lang="en-US" sz="1600" dirty="0" smtClean="0">
                <a:solidFill>
                  <a:schemeClr val="bg1"/>
                </a:solidFill>
              </a:rPr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/>
              <a:t> </a:t>
            </a:r>
            <a:r>
              <a:rPr lang="en-US" sz="1600" dirty="0" smtClean="0"/>
              <a:t>x,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/>
              <a:t>x = a; y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if </a:t>
            </a:r>
            <a:r>
              <a:rPr lang="en-US" sz="1600" dirty="0" smtClean="0"/>
              <a:t>b &gt; a </a:t>
            </a:r>
            <a:r>
              <a:rPr lang="en-US" sz="1600" b="1" dirty="0" smtClean="0"/>
              <a:t>then 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	</a:t>
            </a:r>
            <a:r>
              <a:rPr lang="en-US" sz="1600" dirty="0" smtClean="0"/>
              <a:t>x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	y = a;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end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c = x /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/>
              <a:t>a = m;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b = 4;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call </a:t>
            </a:r>
            <a:r>
              <a:rPr lang="en-US" sz="1600" dirty="0" smtClean="0"/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end.</a:t>
            </a:r>
            <a:endParaRPr lang="en-US" sz="1600" dirty="0"/>
          </a:p>
          <a:p>
            <a:pPr>
              <a:spcBef>
                <a:spcPct val="50000"/>
              </a:spcBef>
            </a:pPr>
            <a:endParaRPr lang="en-US" sz="1600" dirty="0"/>
          </a:p>
        </p:txBody>
      </p:sp>
      <p:sp>
        <p:nvSpPr>
          <p:cNvPr id="7" name="6 CuadroTexto"/>
          <p:cNvSpPr txBox="1"/>
          <p:nvPr/>
        </p:nvSpPr>
        <p:spPr>
          <a:xfrm>
            <a:off x="7086600" y="1600200"/>
            <a:ext cx="1905000" cy="1477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program()</a:t>
            </a:r>
          </a:p>
          <a:p>
            <a:r>
              <a:rPr lang="en-US" dirty="0" smtClean="0"/>
              <a:t>block(1)</a:t>
            </a:r>
          </a:p>
          <a:p>
            <a:r>
              <a:rPr lang="en-US" dirty="0" smtClean="0"/>
              <a:t>proc-</a:t>
            </a:r>
            <a:r>
              <a:rPr lang="en-US" dirty="0" err="1" smtClean="0"/>
              <a:t>decl</a:t>
            </a:r>
            <a:r>
              <a:rPr lang="en-US" dirty="0" smtClean="0"/>
              <a:t>(1)</a:t>
            </a:r>
          </a:p>
          <a:p>
            <a:r>
              <a:rPr lang="en-US" dirty="0" smtClean="0"/>
              <a:t>block(2)</a:t>
            </a:r>
          </a:p>
          <a:p>
            <a:r>
              <a:rPr lang="en-US" dirty="0" err="1" smtClean="0"/>
              <a:t>var-decl</a:t>
            </a:r>
            <a:r>
              <a:rPr lang="en-US" dirty="0" smtClean="0"/>
              <a:t>(2)</a:t>
            </a:r>
            <a:endParaRPr lang="en-US" dirty="0"/>
          </a:p>
        </p:txBody>
      </p:sp>
      <p:sp>
        <p:nvSpPr>
          <p:cNvPr id="8" name="7 CuadroTexto"/>
          <p:cNvSpPr txBox="1"/>
          <p:nvPr/>
        </p:nvSpPr>
        <p:spPr>
          <a:xfrm>
            <a:off x="2895600" y="1600200"/>
            <a:ext cx="2286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TOKEN= </a:t>
            </a:r>
            <a:r>
              <a:rPr lang="en-US" dirty="0" err="1" smtClean="0"/>
              <a:t>var</a:t>
            </a:r>
            <a:endParaRPr lang="en-US" dirty="0"/>
          </a:p>
        </p:txBody>
      </p:sp>
      <p:sp>
        <p:nvSpPr>
          <p:cNvPr id="9" name="2 Marcador de contenido"/>
          <p:cNvSpPr txBox="1">
            <a:spLocks/>
          </p:cNvSpPr>
          <p:nvPr/>
        </p:nvSpPr>
        <p:spPr bwMode="auto">
          <a:xfrm>
            <a:off x="3048000" y="3048001"/>
            <a:ext cx="44958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None/>
            </a:pPr>
            <a:r>
              <a:rPr lang="en-US" sz="1600" dirty="0" smtClean="0">
                <a:latin typeface="+mn-lt"/>
              </a:rPr>
              <a:t>procedure VAR-DECL;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repeat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GET_TOKEN;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 	if TOKEN &lt;&gt; IDENT then ERROR 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GET_TOKEN;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</a:t>
            </a:r>
            <a:r>
              <a:rPr lang="en-US" sz="1600" b="1" dirty="0" smtClean="0">
                <a:latin typeface="+mn-lt"/>
              </a:rPr>
              <a:t>ENTER(</a:t>
            </a:r>
            <a:r>
              <a:rPr lang="en-US" sz="1600" b="1" i="1" dirty="0" smtClean="0">
                <a:latin typeface="+mn-lt"/>
              </a:rPr>
              <a:t>variable, </a:t>
            </a:r>
            <a:r>
              <a:rPr lang="en-US" sz="1600" b="1" i="1" dirty="0" err="1" smtClean="0">
                <a:latin typeface="+mn-lt"/>
              </a:rPr>
              <a:t>ident</a:t>
            </a:r>
            <a:r>
              <a:rPr lang="en-US" sz="1600" b="1" i="1" dirty="0" smtClean="0">
                <a:latin typeface="+mn-lt"/>
              </a:rPr>
              <a:t>, level</a:t>
            </a:r>
            <a:r>
              <a:rPr lang="en-US" sz="1600" b="1" dirty="0" smtClean="0">
                <a:latin typeface="+mn-lt"/>
              </a:rPr>
              <a:t>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until TOKEN &lt;&gt; ",";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if TOKEN &lt;&gt; ";" then ERROR 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GET_TOKEN;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end;</a:t>
            </a:r>
            <a:endParaRPr lang="en-US" sz="1600" dirty="0">
              <a:latin typeface="+mn-lt"/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7086600" y="12308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Recursion stack</a:t>
            </a:r>
            <a:endParaRPr lang="en-US" i="1" dirty="0"/>
          </a:p>
        </p:txBody>
      </p:sp>
      <p:cxnSp>
        <p:nvCxnSpPr>
          <p:cNvPr id="10" name="9 Conector recto de flecha"/>
          <p:cNvCxnSpPr/>
          <p:nvPr/>
        </p:nvCxnSpPr>
        <p:spPr>
          <a:xfrm>
            <a:off x="3505200" y="3962400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uadroTexto"/>
          <p:cNvSpPr txBox="1"/>
          <p:nvPr/>
        </p:nvSpPr>
        <p:spPr>
          <a:xfrm>
            <a:off x="5181600" y="1969532"/>
            <a:ext cx="19050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m=8; a; b; c; ratio;</a:t>
            </a:r>
            <a:endParaRPr lang="en-US" dirty="0"/>
          </a:p>
        </p:txBody>
      </p:sp>
      <p:sp>
        <p:nvSpPr>
          <p:cNvPr id="13" name="12 CuadroTexto"/>
          <p:cNvSpPr txBox="1"/>
          <p:nvPr/>
        </p:nvSpPr>
        <p:spPr>
          <a:xfrm>
            <a:off x="5181600" y="16002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Symbol Table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Small Example</a:t>
            </a:r>
            <a:endParaRPr lang="en-US" dirty="0"/>
          </a:p>
        </p:txBody>
      </p:sp>
      <p:sp>
        <p:nvSpPr>
          <p:cNvPr id="4" name="Text Box 4"/>
          <p:cNvSpPr txBox="1">
            <a:spLocks noGrp="1" noChangeArrowheads="1"/>
          </p:cNvSpPr>
          <p:nvPr>
            <p:ph idx="1"/>
          </p:nvPr>
        </p:nvSpPr>
        <p:spPr bwMode="auto">
          <a:xfrm>
            <a:off x="457200" y="1752600"/>
            <a:ext cx="2133600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const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m = 8;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>
                <a:solidFill>
                  <a:schemeClr val="bg1"/>
                </a:solidFill>
              </a:rPr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a, b, c;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procedure </a:t>
            </a:r>
            <a:r>
              <a:rPr lang="en-US" sz="1600" dirty="0" smtClean="0">
                <a:solidFill>
                  <a:schemeClr val="bg1"/>
                </a:solidFill>
              </a:rPr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>
                <a:solidFill>
                  <a:schemeClr val="bg1"/>
                </a:solidFill>
              </a:rPr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x</a:t>
            </a:r>
            <a:r>
              <a:rPr lang="en-US" sz="1600" dirty="0" smtClean="0"/>
              <a:t>,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/>
              <a:t>x = a; y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if </a:t>
            </a:r>
            <a:r>
              <a:rPr lang="en-US" sz="1600" dirty="0" smtClean="0"/>
              <a:t>b &gt; a </a:t>
            </a:r>
            <a:r>
              <a:rPr lang="en-US" sz="1600" b="1" dirty="0" smtClean="0"/>
              <a:t>then 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	</a:t>
            </a:r>
            <a:r>
              <a:rPr lang="en-US" sz="1600" dirty="0" smtClean="0"/>
              <a:t>x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	y = a;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end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c = x /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/>
              <a:t>a = m;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b = 4;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call </a:t>
            </a:r>
            <a:r>
              <a:rPr lang="en-US" sz="1600" dirty="0" smtClean="0"/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end.</a:t>
            </a:r>
            <a:endParaRPr lang="en-US" sz="1600" dirty="0"/>
          </a:p>
          <a:p>
            <a:pPr>
              <a:spcBef>
                <a:spcPct val="50000"/>
              </a:spcBef>
            </a:pPr>
            <a:endParaRPr lang="en-US" sz="1600" dirty="0"/>
          </a:p>
        </p:txBody>
      </p:sp>
      <p:sp>
        <p:nvSpPr>
          <p:cNvPr id="7" name="6 CuadroTexto"/>
          <p:cNvSpPr txBox="1"/>
          <p:nvPr/>
        </p:nvSpPr>
        <p:spPr>
          <a:xfrm>
            <a:off x="7086600" y="1600200"/>
            <a:ext cx="1905000" cy="1477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program()</a:t>
            </a:r>
          </a:p>
          <a:p>
            <a:r>
              <a:rPr lang="en-US" dirty="0" smtClean="0"/>
              <a:t>block(1)</a:t>
            </a:r>
          </a:p>
          <a:p>
            <a:r>
              <a:rPr lang="en-US" dirty="0" smtClean="0"/>
              <a:t>proc-</a:t>
            </a:r>
            <a:r>
              <a:rPr lang="en-US" dirty="0" err="1" smtClean="0"/>
              <a:t>decl</a:t>
            </a:r>
            <a:r>
              <a:rPr lang="en-US" dirty="0" smtClean="0"/>
              <a:t>(1)</a:t>
            </a:r>
          </a:p>
          <a:p>
            <a:r>
              <a:rPr lang="en-US" dirty="0" smtClean="0"/>
              <a:t>block(2)</a:t>
            </a:r>
          </a:p>
          <a:p>
            <a:r>
              <a:rPr lang="en-US" dirty="0" err="1" smtClean="0"/>
              <a:t>var-decl</a:t>
            </a:r>
            <a:r>
              <a:rPr lang="en-US" dirty="0" smtClean="0"/>
              <a:t>(2)</a:t>
            </a:r>
            <a:endParaRPr lang="en-US" dirty="0"/>
          </a:p>
        </p:txBody>
      </p:sp>
      <p:sp>
        <p:nvSpPr>
          <p:cNvPr id="8" name="7 CuadroTexto"/>
          <p:cNvSpPr txBox="1"/>
          <p:nvPr/>
        </p:nvSpPr>
        <p:spPr>
          <a:xfrm>
            <a:off x="2895600" y="1600200"/>
            <a:ext cx="2286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TOKEN= x</a:t>
            </a:r>
            <a:endParaRPr lang="en-US" dirty="0"/>
          </a:p>
        </p:txBody>
      </p:sp>
      <p:sp>
        <p:nvSpPr>
          <p:cNvPr id="9" name="2 Marcador de contenido"/>
          <p:cNvSpPr txBox="1">
            <a:spLocks/>
          </p:cNvSpPr>
          <p:nvPr/>
        </p:nvSpPr>
        <p:spPr bwMode="auto">
          <a:xfrm>
            <a:off x="3048000" y="3048001"/>
            <a:ext cx="44958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None/>
            </a:pPr>
            <a:r>
              <a:rPr lang="en-US" sz="1600" dirty="0" smtClean="0">
                <a:latin typeface="+mn-lt"/>
              </a:rPr>
              <a:t>procedure VAR-DECL;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repeat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GET_TOKEN;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 	if TOKEN &lt;&gt; IDENT then ERROR 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GET_TOKEN;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</a:t>
            </a:r>
            <a:r>
              <a:rPr lang="en-US" sz="1600" b="1" dirty="0" smtClean="0">
                <a:latin typeface="+mn-lt"/>
              </a:rPr>
              <a:t>ENTER(</a:t>
            </a:r>
            <a:r>
              <a:rPr lang="en-US" sz="1600" b="1" i="1" dirty="0" smtClean="0">
                <a:latin typeface="+mn-lt"/>
              </a:rPr>
              <a:t>variable, </a:t>
            </a:r>
            <a:r>
              <a:rPr lang="en-US" sz="1600" b="1" i="1" dirty="0" err="1" smtClean="0">
                <a:latin typeface="+mn-lt"/>
              </a:rPr>
              <a:t>ident</a:t>
            </a:r>
            <a:r>
              <a:rPr lang="en-US" sz="1600" b="1" i="1" dirty="0" smtClean="0">
                <a:latin typeface="+mn-lt"/>
              </a:rPr>
              <a:t>, level</a:t>
            </a:r>
            <a:r>
              <a:rPr lang="en-US" sz="1600" b="1" dirty="0" smtClean="0">
                <a:latin typeface="+mn-lt"/>
              </a:rPr>
              <a:t>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until TOKEN &lt;&gt; ",";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if TOKEN &lt;&gt; ";" then ERROR 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GET_TOKEN;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end;</a:t>
            </a:r>
            <a:endParaRPr lang="en-US" sz="1600" dirty="0">
              <a:latin typeface="+mn-lt"/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7086600" y="12308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Recursion stack</a:t>
            </a:r>
            <a:endParaRPr lang="en-US" i="1" dirty="0"/>
          </a:p>
        </p:txBody>
      </p:sp>
      <p:cxnSp>
        <p:nvCxnSpPr>
          <p:cNvPr id="10" name="9 Conector recto de flecha"/>
          <p:cNvCxnSpPr/>
          <p:nvPr/>
        </p:nvCxnSpPr>
        <p:spPr>
          <a:xfrm>
            <a:off x="3505200" y="4419600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uadroTexto"/>
          <p:cNvSpPr txBox="1"/>
          <p:nvPr/>
        </p:nvSpPr>
        <p:spPr>
          <a:xfrm>
            <a:off x="5181600" y="1969532"/>
            <a:ext cx="19050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m=8; a; b; c; ratio;</a:t>
            </a:r>
            <a:endParaRPr lang="en-US" dirty="0"/>
          </a:p>
        </p:txBody>
      </p:sp>
      <p:sp>
        <p:nvSpPr>
          <p:cNvPr id="13" name="12 CuadroTexto"/>
          <p:cNvSpPr txBox="1"/>
          <p:nvPr/>
        </p:nvSpPr>
        <p:spPr>
          <a:xfrm>
            <a:off x="5181600" y="16002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Symbol Table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Small Example</a:t>
            </a:r>
            <a:endParaRPr lang="en-US" dirty="0"/>
          </a:p>
        </p:txBody>
      </p:sp>
      <p:sp>
        <p:nvSpPr>
          <p:cNvPr id="4" name="Text Box 4"/>
          <p:cNvSpPr txBox="1">
            <a:spLocks noGrp="1" noChangeArrowheads="1"/>
          </p:cNvSpPr>
          <p:nvPr>
            <p:ph idx="1"/>
          </p:nvPr>
        </p:nvSpPr>
        <p:spPr bwMode="auto">
          <a:xfrm>
            <a:off x="457200" y="1752600"/>
            <a:ext cx="2133600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const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m = 8;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>
                <a:solidFill>
                  <a:schemeClr val="bg1"/>
                </a:solidFill>
              </a:rPr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a, b, c;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procedure </a:t>
            </a:r>
            <a:r>
              <a:rPr lang="en-US" sz="1600" dirty="0" smtClean="0">
                <a:solidFill>
                  <a:schemeClr val="bg1"/>
                </a:solidFill>
              </a:rPr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x, </a:t>
            </a:r>
            <a:r>
              <a:rPr lang="en-US" sz="1600" dirty="0" smtClean="0"/>
              <a:t>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/>
              <a:t>x = a; y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if </a:t>
            </a:r>
            <a:r>
              <a:rPr lang="en-US" sz="1600" dirty="0" smtClean="0"/>
              <a:t>b &gt; a </a:t>
            </a:r>
            <a:r>
              <a:rPr lang="en-US" sz="1600" b="1" dirty="0" smtClean="0"/>
              <a:t>then 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	</a:t>
            </a:r>
            <a:r>
              <a:rPr lang="en-US" sz="1600" dirty="0" smtClean="0"/>
              <a:t>x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	y = a;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end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c = x /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/>
              <a:t>a = m;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b = 4;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call </a:t>
            </a:r>
            <a:r>
              <a:rPr lang="en-US" sz="1600" dirty="0" smtClean="0"/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end.</a:t>
            </a:r>
            <a:endParaRPr lang="en-US" sz="1600" dirty="0"/>
          </a:p>
          <a:p>
            <a:pPr>
              <a:spcBef>
                <a:spcPct val="50000"/>
              </a:spcBef>
            </a:pPr>
            <a:endParaRPr lang="en-US" sz="1600" dirty="0"/>
          </a:p>
        </p:txBody>
      </p:sp>
      <p:sp>
        <p:nvSpPr>
          <p:cNvPr id="7" name="6 CuadroTexto"/>
          <p:cNvSpPr txBox="1"/>
          <p:nvPr/>
        </p:nvSpPr>
        <p:spPr>
          <a:xfrm>
            <a:off x="7086600" y="1600200"/>
            <a:ext cx="1905000" cy="1477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program()</a:t>
            </a:r>
          </a:p>
          <a:p>
            <a:r>
              <a:rPr lang="en-US" dirty="0" smtClean="0"/>
              <a:t>block(1)</a:t>
            </a:r>
          </a:p>
          <a:p>
            <a:r>
              <a:rPr lang="en-US" dirty="0" smtClean="0"/>
              <a:t>proc-</a:t>
            </a:r>
            <a:r>
              <a:rPr lang="en-US" dirty="0" err="1" smtClean="0"/>
              <a:t>decl</a:t>
            </a:r>
            <a:r>
              <a:rPr lang="en-US" dirty="0" smtClean="0"/>
              <a:t>(1)</a:t>
            </a:r>
          </a:p>
          <a:p>
            <a:r>
              <a:rPr lang="en-US" dirty="0" smtClean="0"/>
              <a:t>block(2)</a:t>
            </a:r>
          </a:p>
          <a:p>
            <a:r>
              <a:rPr lang="en-US" dirty="0" err="1" smtClean="0"/>
              <a:t>var-decl</a:t>
            </a:r>
            <a:r>
              <a:rPr lang="en-US" dirty="0" smtClean="0"/>
              <a:t>(2)</a:t>
            </a:r>
            <a:endParaRPr lang="en-US" dirty="0"/>
          </a:p>
        </p:txBody>
      </p:sp>
      <p:sp>
        <p:nvSpPr>
          <p:cNvPr id="8" name="7 CuadroTexto"/>
          <p:cNvSpPr txBox="1"/>
          <p:nvPr/>
        </p:nvSpPr>
        <p:spPr>
          <a:xfrm>
            <a:off x="2895600" y="1600200"/>
            <a:ext cx="2286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TOKEN= ,</a:t>
            </a:r>
            <a:endParaRPr lang="en-US" dirty="0"/>
          </a:p>
        </p:txBody>
      </p:sp>
      <p:sp>
        <p:nvSpPr>
          <p:cNvPr id="9" name="2 Marcador de contenido"/>
          <p:cNvSpPr txBox="1">
            <a:spLocks/>
          </p:cNvSpPr>
          <p:nvPr/>
        </p:nvSpPr>
        <p:spPr bwMode="auto">
          <a:xfrm>
            <a:off x="3048000" y="3048001"/>
            <a:ext cx="44958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None/>
            </a:pPr>
            <a:r>
              <a:rPr lang="en-US" sz="1600" dirty="0" smtClean="0">
                <a:latin typeface="+mn-lt"/>
              </a:rPr>
              <a:t>procedure VAR-DECL;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repeat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GET_TOKEN;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 	if TOKEN &lt;&gt; IDENT then ERROR 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GET_TOKEN;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</a:t>
            </a:r>
            <a:r>
              <a:rPr lang="en-US" sz="1600" b="1" dirty="0" smtClean="0">
                <a:latin typeface="+mn-lt"/>
              </a:rPr>
              <a:t>ENTER(</a:t>
            </a:r>
            <a:r>
              <a:rPr lang="en-US" sz="1600" b="1" i="1" dirty="0" smtClean="0">
                <a:latin typeface="+mn-lt"/>
              </a:rPr>
              <a:t>variable, </a:t>
            </a:r>
            <a:r>
              <a:rPr lang="en-US" sz="1600" b="1" i="1" dirty="0" err="1" smtClean="0">
                <a:latin typeface="+mn-lt"/>
              </a:rPr>
              <a:t>ident</a:t>
            </a:r>
            <a:r>
              <a:rPr lang="en-US" sz="1600" b="1" i="1" dirty="0" smtClean="0">
                <a:latin typeface="+mn-lt"/>
              </a:rPr>
              <a:t>, level</a:t>
            </a:r>
            <a:r>
              <a:rPr lang="en-US" sz="1600" b="1" dirty="0" smtClean="0">
                <a:latin typeface="+mn-lt"/>
              </a:rPr>
              <a:t>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until TOKEN &lt;&gt; ",";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if TOKEN &lt;&gt; ";" then ERROR 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GET_TOKEN;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end;</a:t>
            </a:r>
            <a:endParaRPr lang="en-US" sz="1600" dirty="0">
              <a:latin typeface="+mn-lt"/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7086600" y="12308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Recursion stack</a:t>
            </a:r>
            <a:endParaRPr lang="en-US" i="1" dirty="0"/>
          </a:p>
        </p:txBody>
      </p:sp>
      <p:cxnSp>
        <p:nvCxnSpPr>
          <p:cNvPr id="10" name="9 Conector recto de flecha"/>
          <p:cNvCxnSpPr/>
          <p:nvPr/>
        </p:nvCxnSpPr>
        <p:spPr>
          <a:xfrm>
            <a:off x="3505200" y="4648200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uadroTexto"/>
          <p:cNvSpPr txBox="1"/>
          <p:nvPr/>
        </p:nvSpPr>
        <p:spPr>
          <a:xfrm>
            <a:off x="5181600" y="1969532"/>
            <a:ext cx="19050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m=8; a; b; c; ratio;</a:t>
            </a:r>
            <a:endParaRPr lang="en-US" dirty="0"/>
          </a:p>
        </p:txBody>
      </p:sp>
      <p:sp>
        <p:nvSpPr>
          <p:cNvPr id="13" name="12 CuadroTexto"/>
          <p:cNvSpPr txBox="1"/>
          <p:nvPr/>
        </p:nvSpPr>
        <p:spPr>
          <a:xfrm>
            <a:off x="5181600" y="16002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Symbol Table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Small Example</a:t>
            </a:r>
            <a:endParaRPr lang="en-US" dirty="0"/>
          </a:p>
        </p:txBody>
      </p:sp>
      <p:sp>
        <p:nvSpPr>
          <p:cNvPr id="4" name="Text Box 4"/>
          <p:cNvSpPr txBox="1">
            <a:spLocks noGrp="1" noChangeArrowheads="1"/>
          </p:cNvSpPr>
          <p:nvPr>
            <p:ph idx="1"/>
          </p:nvPr>
        </p:nvSpPr>
        <p:spPr bwMode="auto">
          <a:xfrm>
            <a:off x="457200" y="1752600"/>
            <a:ext cx="2133600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const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m = 8;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>
                <a:solidFill>
                  <a:schemeClr val="bg1"/>
                </a:solidFill>
              </a:rPr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a, b, c;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procedure </a:t>
            </a:r>
            <a:r>
              <a:rPr lang="en-US" sz="1600" dirty="0" smtClean="0">
                <a:solidFill>
                  <a:schemeClr val="bg1"/>
                </a:solidFill>
              </a:rPr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x, </a:t>
            </a:r>
            <a:r>
              <a:rPr lang="en-US" sz="1600" dirty="0" smtClean="0"/>
              <a:t>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/>
              <a:t>x = a; y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if </a:t>
            </a:r>
            <a:r>
              <a:rPr lang="en-US" sz="1600" dirty="0" smtClean="0"/>
              <a:t>b &gt; a </a:t>
            </a:r>
            <a:r>
              <a:rPr lang="en-US" sz="1600" b="1" dirty="0" smtClean="0"/>
              <a:t>then 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	</a:t>
            </a:r>
            <a:r>
              <a:rPr lang="en-US" sz="1600" dirty="0" smtClean="0"/>
              <a:t>x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	y = a;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end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c = x /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/>
              <a:t>a = m;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b = 4;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call </a:t>
            </a:r>
            <a:r>
              <a:rPr lang="en-US" sz="1600" dirty="0" smtClean="0"/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end.</a:t>
            </a:r>
            <a:endParaRPr lang="en-US" sz="1600" dirty="0"/>
          </a:p>
          <a:p>
            <a:pPr>
              <a:spcBef>
                <a:spcPct val="50000"/>
              </a:spcBef>
            </a:pPr>
            <a:endParaRPr lang="en-US" sz="1600" dirty="0"/>
          </a:p>
        </p:txBody>
      </p:sp>
      <p:sp>
        <p:nvSpPr>
          <p:cNvPr id="7" name="6 CuadroTexto"/>
          <p:cNvSpPr txBox="1"/>
          <p:nvPr/>
        </p:nvSpPr>
        <p:spPr>
          <a:xfrm>
            <a:off x="7086600" y="1600200"/>
            <a:ext cx="1905000" cy="1477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program()</a:t>
            </a:r>
          </a:p>
          <a:p>
            <a:r>
              <a:rPr lang="en-US" dirty="0" smtClean="0"/>
              <a:t>block(1)</a:t>
            </a:r>
          </a:p>
          <a:p>
            <a:r>
              <a:rPr lang="en-US" dirty="0" smtClean="0"/>
              <a:t>proc-</a:t>
            </a:r>
            <a:r>
              <a:rPr lang="en-US" dirty="0" err="1" smtClean="0"/>
              <a:t>decl</a:t>
            </a:r>
            <a:r>
              <a:rPr lang="en-US" dirty="0" smtClean="0"/>
              <a:t>(1)</a:t>
            </a:r>
          </a:p>
          <a:p>
            <a:r>
              <a:rPr lang="en-US" dirty="0" smtClean="0"/>
              <a:t>block(2)</a:t>
            </a:r>
          </a:p>
          <a:p>
            <a:r>
              <a:rPr lang="en-US" dirty="0" err="1" smtClean="0"/>
              <a:t>var-decl</a:t>
            </a:r>
            <a:r>
              <a:rPr lang="en-US" dirty="0" smtClean="0"/>
              <a:t>(2)</a:t>
            </a:r>
            <a:endParaRPr lang="en-US" dirty="0"/>
          </a:p>
        </p:txBody>
      </p:sp>
      <p:sp>
        <p:nvSpPr>
          <p:cNvPr id="8" name="7 CuadroTexto"/>
          <p:cNvSpPr txBox="1"/>
          <p:nvPr/>
        </p:nvSpPr>
        <p:spPr>
          <a:xfrm>
            <a:off x="2895600" y="1600200"/>
            <a:ext cx="2286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TOKEN= ,</a:t>
            </a:r>
            <a:endParaRPr lang="en-US" dirty="0"/>
          </a:p>
        </p:txBody>
      </p:sp>
      <p:sp>
        <p:nvSpPr>
          <p:cNvPr id="9" name="2 Marcador de contenido"/>
          <p:cNvSpPr txBox="1">
            <a:spLocks/>
          </p:cNvSpPr>
          <p:nvPr/>
        </p:nvSpPr>
        <p:spPr bwMode="auto">
          <a:xfrm>
            <a:off x="3048000" y="3048001"/>
            <a:ext cx="44958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None/>
            </a:pPr>
            <a:r>
              <a:rPr lang="en-US" sz="1600" dirty="0" smtClean="0">
                <a:latin typeface="+mn-lt"/>
              </a:rPr>
              <a:t>procedure VAR-DECL;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repeat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GET_TOKEN;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 	if TOKEN &lt;&gt; IDENT then ERROR 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GET_TOKEN;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</a:t>
            </a:r>
            <a:r>
              <a:rPr lang="en-US" sz="1600" b="1" dirty="0" smtClean="0">
                <a:latin typeface="+mn-lt"/>
              </a:rPr>
              <a:t>ENTER(</a:t>
            </a:r>
            <a:r>
              <a:rPr lang="en-US" sz="1600" b="1" i="1" dirty="0" smtClean="0">
                <a:latin typeface="+mn-lt"/>
              </a:rPr>
              <a:t>variable, </a:t>
            </a:r>
            <a:r>
              <a:rPr lang="en-US" sz="1600" b="1" i="1" dirty="0" err="1" smtClean="0">
                <a:latin typeface="+mn-lt"/>
              </a:rPr>
              <a:t>ident</a:t>
            </a:r>
            <a:r>
              <a:rPr lang="en-US" sz="1600" b="1" i="1" dirty="0" smtClean="0">
                <a:latin typeface="+mn-lt"/>
              </a:rPr>
              <a:t>, level</a:t>
            </a:r>
            <a:r>
              <a:rPr lang="en-US" sz="1600" b="1" dirty="0" smtClean="0">
                <a:latin typeface="+mn-lt"/>
              </a:rPr>
              <a:t>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until TOKEN &lt;&gt; ",";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if TOKEN &lt;&gt; ";" then ERROR 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GET_TOKEN;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end;</a:t>
            </a:r>
            <a:endParaRPr lang="en-US" sz="1600" dirty="0">
              <a:latin typeface="+mn-lt"/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7086600" y="12308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Recursion stack</a:t>
            </a:r>
            <a:endParaRPr lang="en-US" i="1" dirty="0"/>
          </a:p>
        </p:txBody>
      </p:sp>
      <p:cxnSp>
        <p:nvCxnSpPr>
          <p:cNvPr id="10" name="9 Conector recto de flecha"/>
          <p:cNvCxnSpPr/>
          <p:nvPr/>
        </p:nvCxnSpPr>
        <p:spPr>
          <a:xfrm>
            <a:off x="3505200" y="3962400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uadroTexto"/>
          <p:cNvSpPr txBox="1"/>
          <p:nvPr/>
        </p:nvSpPr>
        <p:spPr>
          <a:xfrm>
            <a:off x="5181600" y="1969532"/>
            <a:ext cx="19050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m=8; a; b; c; ratio; x;</a:t>
            </a:r>
            <a:endParaRPr lang="en-US" dirty="0"/>
          </a:p>
        </p:txBody>
      </p:sp>
      <p:sp>
        <p:nvSpPr>
          <p:cNvPr id="13" name="12 CuadroTexto"/>
          <p:cNvSpPr txBox="1"/>
          <p:nvPr/>
        </p:nvSpPr>
        <p:spPr>
          <a:xfrm>
            <a:off x="5181600" y="16002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Symbol Table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Small Example</a:t>
            </a:r>
            <a:endParaRPr lang="en-US" dirty="0"/>
          </a:p>
        </p:txBody>
      </p:sp>
      <p:sp>
        <p:nvSpPr>
          <p:cNvPr id="4" name="Text Box 4"/>
          <p:cNvSpPr txBox="1">
            <a:spLocks noGrp="1" noChangeArrowheads="1"/>
          </p:cNvSpPr>
          <p:nvPr>
            <p:ph idx="1"/>
          </p:nvPr>
        </p:nvSpPr>
        <p:spPr bwMode="auto">
          <a:xfrm>
            <a:off x="457200" y="1752600"/>
            <a:ext cx="2133600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const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m = 8;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>
                <a:solidFill>
                  <a:schemeClr val="bg1"/>
                </a:solidFill>
              </a:rPr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a, b, c;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procedure </a:t>
            </a:r>
            <a:r>
              <a:rPr lang="en-US" sz="1600" dirty="0" smtClean="0">
                <a:solidFill>
                  <a:schemeClr val="bg1"/>
                </a:solidFill>
              </a:rPr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x, y</a:t>
            </a:r>
            <a:r>
              <a:rPr lang="en-US" sz="1600" dirty="0" smtClean="0"/>
              <a:t>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/>
              <a:t>x = a; y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if </a:t>
            </a:r>
            <a:r>
              <a:rPr lang="en-US" sz="1600" dirty="0" smtClean="0"/>
              <a:t>b &gt; a </a:t>
            </a:r>
            <a:r>
              <a:rPr lang="en-US" sz="1600" b="1" dirty="0" smtClean="0"/>
              <a:t>then 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	</a:t>
            </a:r>
            <a:r>
              <a:rPr lang="en-US" sz="1600" dirty="0" smtClean="0"/>
              <a:t>x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	y = a;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end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c = x /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/>
              <a:t>a = m;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b = 4;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call </a:t>
            </a:r>
            <a:r>
              <a:rPr lang="en-US" sz="1600" dirty="0" smtClean="0"/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end.</a:t>
            </a:r>
            <a:endParaRPr lang="en-US" sz="1600" dirty="0"/>
          </a:p>
          <a:p>
            <a:pPr>
              <a:spcBef>
                <a:spcPct val="50000"/>
              </a:spcBef>
            </a:pPr>
            <a:endParaRPr lang="en-US" sz="1600" dirty="0"/>
          </a:p>
        </p:txBody>
      </p:sp>
      <p:sp>
        <p:nvSpPr>
          <p:cNvPr id="7" name="6 CuadroTexto"/>
          <p:cNvSpPr txBox="1"/>
          <p:nvPr/>
        </p:nvSpPr>
        <p:spPr>
          <a:xfrm>
            <a:off x="7086600" y="1600200"/>
            <a:ext cx="1905000" cy="1477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program()</a:t>
            </a:r>
          </a:p>
          <a:p>
            <a:r>
              <a:rPr lang="en-US" dirty="0" smtClean="0"/>
              <a:t>block(1)</a:t>
            </a:r>
          </a:p>
          <a:p>
            <a:r>
              <a:rPr lang="en-US" dirty="0" smtClean="0"/>
              <a:t>proc-</a:t>
            </a:r>
            <a:r>
              <a:rPr lang="en-US" dirty="0" err="1" smtClean="0"/>
              <a:t>decl</a:t>
            </a:r>
            <a:r>
              <a:rPr lang="en-US" dirty="0" smtClean="0"/>
              <a:t>(1)</a:t>
            </a:r>
          </a:p>
          <a:p>
            <a:r>
              <a:rPr lang="en-US" dirty="0" smtClean="0"/>
              <a:t>block(2)</a:t>
            </a:r>
          </a:p>
          <a:p>
            <a:r>
              <a:rPr lang="en-US" dirty="0" err="1" smtClean="0"/>
              <a:t>var-decl</a:t>
            </a:r>
            <a:r>
              <a:rPr lang="en-US" dirty="0" smtClean="0"/>
              <a:t>(2)</a:t>
            </a:r>
            <a:endParaRPr lang="en-US" dirty="0"/>
          </a:p>
        </p:txBody>
      </p:sp>
      <p:sp>
        <p:nvSpPr>
          <p:cNvPr id="8" name="7 CuadroTexto"/>
          <p:cNvSpPr txBox="1"/>
          <p:nvPr/>
        </p:nvSpPr>
        <p:spPr>
          <a:xfrm>
            <a:off x="2895600" y="1600200"/>
            <a:ext cx="2286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TOKEN= y</a:t>
            </a:r>
            <a:endParaRPr lang="en-US" dirty="0"/>
          </a:p>
        </p:txBody>
      </p:sp>
      <p:sp>
        <p:nvSpPr>
          <p:cNvPr id="9" name="2 Marcador de contenido"/>
          <p:cNvSpPr txBox="1">
            <a:spLocks/>
          </p:cNvSpPr>
          <p:nvPr/>
        </p:nvSpPr>
        <p:spPr bwMode="auto">
          <a:xfrm>
            <a:off x="3048000" y="3048001"/>
            <a:ext cx="44958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None/>
            </a:pPr>
            <a:r>
              <a:rPr lang="en-US" sz="1600" dirty="0" smtClean="0">
                <a:latin typeface="+mn-lt"/>
              </a:rPr>
              <a:t>procedure VAR-DECL;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repeat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GET_TOKEN;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 	if TOKEN &lt;&gt; IDENT then ERROR 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GET_TOKEN;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</a:t>
            </a:r>
            <a:r>
              <a:rPr lang="en-US" sz="1600" b="1" dirty="0" smtClean="0">
                <a:latin typeface="+mn-lt"/>
              </a:rPr>
              <a:t>ENTER(</a:t>
            </a:r>
            <a:r>
              <a:rPr lang="en-US" sz="1600" b="1" i="1" dirty="0" smtClean="0">
                <a:latin typeface="+mn-lt"/>
              </a:rPr>
              <a:t>variable, </a:t>
            </a:r>
            <a:r>
              <a:rPr lang="en-US" sz="1600" b="1" i="1" dirty="0" err="1" smtClean="0">
                <a:latin typeface="+mn-lt"/>
              </a:rPr>
              <a:t>ident</a:t>
            </a:r>
            <a:r>
              <a:rPr lang="en-US" sz="1600" b="1" i="1" dirty="0" smtClean="0">
                <a:latin typeface="+mn-lt"/>
              </a:rPr>
              <a:t>, level</a:t>
            </a:r>
            <a:r>
              <a:rPr lang="en-US" sz="1600" b="1" dirty="0" smtClean="0">
                <a:latin typeface="+mn-lt"/>
              </a:rPr>
              <a:t>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until TOKEN &lt;&gt; ",";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if TOKEN &lt;&gt; ";" then ERROR 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GET_TOKEN;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end;</a:t>
            </a:r>
            <a:endParaRPr lang="en-US" sz="1600" dirty="0">
              <a:latin typeface="+mn-lt"/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7086600" y="12308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Recursion stack</a:t>
            </a:r>
            <a:endParaRPr lang="en-US" i="1" dirty="0"/>
          </a:p>
        </p:txBody>
      </p:sp>
      <p:cxnSp>
        <p:nvCxnSpPr>
          <p:cNvPr id="10" name="9 Conector recto de flecha"/>
          <p:cNvCxnSpPr/>
          <p:nvPr/>
        </p:nvCxnSpPr>
        <p:spPr>
          <a:xfrm>
            <a:off x="3505200" y="4419600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uadroTexto"/>
          <p:cNvSpPr txBox="1"/>
          <p:nvPr/>
        </p:nvSpPr>
        <p:spPr>
          <a:xfrm>
            <a:off x="5181600" y="1969532"/>
            <a:ext cx="19050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m=8; a; b; c; ratio; x;</a:t>
            </a:r>
            <a:endParaRPr lang="en-US" dirty="0"/>
          </a:p>
        </p:txBody>
      </p:sp>
      <p:sp>
        <p:nvSpPr>
          <p:cNvPr id="13" name="12 CuadroTexto"/>
          <p:cNvSpPr txBox="1"/>
          <p:nvPr/>
        </p:nvSpPr>
        <p:spPr>
          <a:xfrm>
            <a:off x="5181600" y="16002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Symbol Table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Small Example</a:t>
            </a:r>
            <a:endParaRPr lang="en-US" dirty="0"/>
          </a:p>
        </p:txBody>
      </p:sp>
      <p:sp>
        <p:nvSpPr>
          <p:cNvPr id="4" name="Text Box 4"/>
          <p:cNvSpPr txBox="1">
            <a:spLocks noGrp="1" noChangeArrowheads="1"/>
          </p:cNvSpPr>
          <p:nvPr>
            <p:ph idx="1"/>
          </p:nvPr>
        </p:nvSpPr>
        <p:spPr bwMode="auto">
          <a:xfrm>
            <a:off x="457200" y="1752600"/>
            <a:ext cx="2133600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const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m = 8;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>
                <a:solidFill>
                  <a:schemeClr val="bg1"/>
                </a:solidFill>
              </a:rPr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a, b, c;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procedure </a:t>
            </a:r>
            <a:r>
              <a:rPr lang="en-US" sz="1600" dirty="0" smtClean="0">
                <a:solidFill>
                  <a:schemeClr val="bg1"/>
                </a:solidFill>
              </a:rPr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x,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/>
              <a:t>x = a; y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if </a:t>
            </a:r>
            <a:r>
              <a:rPr lang="en-US" sz="1600" dirty="0" smtClean="0"/>
              <a:t>b &gt; a </a:t>
            </a:r>
            <a:r>
              <a:rPr lang="en-US" sz="1600" b="1" dirty="0" smtClean="0"/>
              <a:t>then 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	</a:t>
            </a:r>
            <a:r>
              <a:rPr lang="en-US" sz="1600" dirty="0" smtClean="0"/>
              <a:t>x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	y = a;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end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c = x /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/>
              <a:t>a = m;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b = 4;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call </a:t>
            </a:r>
            <a:r>
              <a:rPr lang="en-US" sz="1600" dirty="0" smtClean="0"/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end.</a:t>
            </a:r>
            <a:endParaRPr lang="en-US" sz="1600" dirty="0"/>
          </a:p>
          <a:p>
            <a:pPr>
              <a:spcBef>
                <a:spcPct val="50000"/>
              </a:spcBef>
            </a:pPr>
            <a:endParaRPr lang="en-US" sz="1600" dirty="0"/>
          </a:p>
        </p:txBody>
      </p:sp>
      <p:sp>
        <p:nvSpPr>
          <p:cNvPr id="7" name="6 CuadroTexto"/>
          <p:cNvSpPr txBox="1"/>
          <p:nvPr/>
        </p:nvSpPr>
        <p:spPr>
          <a:xfrm>
            <a:off x="7086600" y="1600200"/>
            <a:ext cx="1905000" cy="1477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program()</a:t>
            </a:r>
          </a:p>
          <a:p>
            <a:r>
              <a:rPr lang="en-US" dirty="0" smtClean="0"/>
              <a:t>block(1)</a:t>
            </a:r>
          </a:p>
          <a:p>
            <a:r>
              <a:rPr lang="en-US" dirty="0" smtClean="0"/>
              <a:t>proc-</a:t>
            </a:r>
            <a:r>
              <a:rPr lang="en-US" dirty="0" err="1" smtClean="0"/>
              <a:t>decl</a:t>
            </a:r>
            <a:r>
              <a:rPr lang="en-US" dirty="0" smtClean="0"/>
              <a:t>(1)</a:t>
            </a:r>
          </a:p>
          <a:p>
            <a:r>
              <a:rPr lang="en-US" dirty="0" smtClean="0"/>
              <a:t>block(2)</a:t>
            </a:r>
          </a:p>
          <a:p>
            <a:r>
              <a:rPr lang="en-US" dirty="0" err="1" smtClean="0"/>
              <a:t>var-decl</a:t>
            </a:r>
            <a:r>
              <a:rPr lang="en-US" dirty="0" smtClean="0"/>
              <a:t>(2)</a:t>
            </a:r>
            <a:endParaRPr lang="en-US" dirty="0"/>
          </a:p>
        </p:txBody>
      </p:sp>
      <p:sp>
        <p:nvSpPr>
          <p:cNvPr id="8" name="7 CuadroTexto"/>
          <p:cNvSpPr txBox="1"/>
          <p:nvPr/>
        </p:nvSpPr>
        <p:spPr>
          <a:xfrm>
            <a:off x="2895600" y="1600200"/>
            <a:ext cx="2286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TOKEN= ;</a:t>
            </a:r>
            <a:endParaRPr lang="en-US" dirty="0"/>
          </a:p>
        </p:txBody>
      </p:sp>
      <p:sp>
        <p:nvSpPr>
          <p:cNvPr id="9" name="2 Marcador de contenido"/>
          <p:cNvSpPr txBox="1">
            <a:spLocks/>
          </p:cNvSpPr>
          <p:nvPr/>
        </p:nvSpPr>
        <p:spPr bwMode="auto">
          <a:xfrm>
            <a:off x="3048000" y="3048001"/>
            <a:ext cx="44958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None/>
            </a:pPr>
            <a:r>
              <a:rPr lang="en-US" sz="1600" dirty="0" smtClean="0">
                <a:latin typeface="+mn-lt"/>
              </a:rPr>
              <a:t>procedure VAR-DECL;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repeat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GET_TOKEN;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 	if TOKEN &lt;&gt; IDENT then ERROR 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GET_TOKEN;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</a:t>
            </a:r>
            <a:r>
              <a:rPr lang="en-US" sz="1600" b="1" dirty="0" smtClean="0">
                <a:latin typeface="+mn-lt"/>
              </a:rPr>
              <a:t>ENTER(</a:t>
            </a:r>
            <a:r>
              <a:rPr lang="en-US" sz="1600" b="1" i="1" dirty="0" smtClean="0">
                <a:latin typeface="+mn-lt"/>
              </a:rPr>
              <a:t>variable, </a:t>
            </a:r>
            <a:r>
              <a:rPr lang="en-US" sz="1600" b="1" i="1" dirty="0" err="1" smtClean="0">
                <a:latin typeface="+mn-lt"/>
              </a:rPr>
              <a:t>ident</a:t>
            </a:r>
            <a:r>
              <a:rPr lang="en-US" sz="1600" b="1" i="1" dirty="0" smtClean="0">
                <a:latin typeface="+mn-lt"/>
              </a:rPr>
              <a:t>, level</a:t>
            </a:r>
            <a:r>
              <a:rPr lang="en-US" sz="1600" b="1" dirty="0" smtClean="0">
                <a:latin typeface="+mn-lt"/>
              </a:rPr>
              <a:t>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until TOKEN &lt;&gt; ",";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if TOKEN &lt;&gt; ";" then ERROR 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GET_TOKEN;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end;</a:t>
            </a:r>
            <a:endParaRPr lang="en-US" sz="1600" dirty="0">
              <a:latin typeface="+mn-lt"/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7086600" y="12308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Recursion stack</a:t>
            </a:r>
            <a:endParaRPr lang="en-US" i="1" dirty="0"/>
          </a:p>
        </p:txBody>
      </p:sp>
      <p:cxnSp>
        <p:nvCxnSpPr>
          <p:cNvPr id="10" name="9 Conector recto de flecha"/>
          <p:cNvCxnSpPr/>
          <p:nvPr/>
        </p:nvCxnSpPr>
        <p:spPr>
          <a:xfrm>
            <a:off x="3505200" y="4648200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uadroTexto"/>
          <p:cNvSpPr txBox="1"/>
          <p:nvPr/>
        </p:nvSpPr>
        <p:spPr>
          <a:xfrm>
            <a:off x="5181600" y="1969532"/>
            <a:ext cx="19050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m=8; a; b; c; ratio; x;</a:t>
            </a:r>
            <a:endParaRPr lang="en-US" dirty="0"/>
          </a:p>
        </p:txBody>
      </p:sp>
      <p:sp>
        <p:nvSpPr>
          <p:cNvPr id="13" name="12 CuadroTexto"/>
          <p:cNvSpPr txBox="1"/>
          <p:nvPr/>
        </p:nvSpPr>
        <p:spPr>
          <a:xfrm>
            <a:off x="5181600" y="16002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Symbol Table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Small Example</a:t>
            </a:r>
            <a:endParaRPr lang="en-US" dirty="0"/>
          </a:p>
        </p:txBody>
      </p:sp>
      <p:sp>
        <p:nvSpPr>
          <p:cNvPr id="4" name="Text Box 4"/>
          <p:cNvSpPr txBox="1">
            <a:spLocks noGrp="1" noChangeArrowheads="1"/>
          </p:cNvSpPr>
          <p:nvPr>
            <p:ph idx="1"/>
          </p:nvPr>
        </p:nvSpPr>
        <p:spPr bwMode="auto">
          <a:xfrm>
            <a:off x="457200" y="1752600"/>
            <a:ext cx="2133600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const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m = 8;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>
                <a:solidFill>
                  <a:schemeClr val="bg1"/>
                </a:solidFill>
              </a:rPr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a, b, c;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procedure </a:t>
            </a:r>
            <a:r>
              <a:rPr lang="en-US" sz="1600" dirty="0" smtClean="0">
                <a:solidFill>
                  <a:schemeClr val="bg1"/>
                </a:solidFill>
              </a:rPr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x,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/>
              <a:t>x = a; y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if </a:t>
            </a:r>
            <a:r>
              <a:rPr lang="en-US" sz="1600" dirty="0" smtClean="0"/>
              <a:t>b &gt; a </a:t>
            </a:r>
            <a:r>
              <a:rPr lang="en-US" sz="1600" b="1" dirty="0" smtClean="0"/>
              <a:t>then 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	</a:t>
            </a:r>
            <a:r>
              <a:rPr lang="en-US" sz="1600" dirty="0" smtClean="0"/>
              <a:t>x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	y = a;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end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c = x /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/>
              <a:t>a = m;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b = 4;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call </a:t>
            </a:r>
            <a:r>
              <a:rPr lang="en-US" sz="1600" dirty="0" smtClean="0"/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end.</a:t>
            </a:r>
            <a:endParaRPr lang="en-US" sz="1600" dirty="0"/>
          </a:p>
          <a:p>
            <a:pPr>
              <a:spcBef>
                <a:spcPct val="50000"/>
              </a:spcBef>
            </a:pPr>
            <a:endParaRPr lang="en-US" sz="1600" dirty="0"/>
          </a:p>
        </p:txBody>
      </p:sp>
      <p:sp>
        <p:nvSpPr>
          <p:cNvPr id="7" name="6 CuadroTexto"/>
          <p:cNvSpPr txBox="1"/>
          <p:nvPr/>
        </p:nvSpPr>
        <p:spPr>
          <a:xfrm>
            <a:off x="7086600" y="1600200"/>
            <a:ext cx="1905000" cy="1477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program()</a:t>
            </a:r>
          </a:p>
          <a:p>
            <a:r>
              <a:rPr lang="en-US" dirty="0" smtClean="0"/>
              <a:t>block(1)</a:t>
            </a:r>
          </a:p>
          <a:p>
            <a:r>
              <a:rPr lang="en-US" dirty="0" smtClean="0"/>
              <a:t>proc-</a:t>
            </a:r>
            <a:r>
              <a:rPr lang="en-US" dirty="0" err="1" smtClean="0"/>
              <a:t>decl</a:t>
            </a:r>
            <a:r>
              <a:rPr lang="en-US" dirty="0" smtClean="0"/>
              <a:t>(1)</a:t>
            </a:r>
          </a:p>
          <a:p>
            <a:r>
              <a:rPr lang="en-US" dirty="0" smtClean="0"/>
              <a:t>block(2)</a:t>
            </a:r>
          </a:p>
          <a:p>
            <a:r>
              <a:rPr lang="en-US" dirty="0" err="1" smtClean="0"/>
              <a:t>var-decl</a:t>
            </a:r>
            <a:r>
              <a:rPr lang="en-US" dirty="0" smtClean="0"/>
              <a:t>(2)</a:t>
            </a:r>
            <a:endParaRPr lang="en-US" dirty="0"/>
          </a:p>
        </p:txBody>
      </p:sp>
      <p:sp>
        <p:nvSpPr>
          <p:cNvPr id="8" name="7 CuadroTexto"/>
          <p:cNvSpPr txBox="1"/>
          <p:nvPr/>
        </p:nvSpPr>
        <p:spPr>
          <a:xfrm>
            <a:off x="2895600" y="1600200"/>
            <a:ext cx="2286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TOKEN= ;</a:t>
            </a:r>
            <a:endParaRPr lang="en-US" dirty="0"/>
          </a:p>
        </p:txBody>
      </p:sp>
      <p:sp>
        <p:nvSpPr>
          <p:cNvPr id="9" name="2 Marcador de contenido"/>
          <p:cNvSpPr txBox="1">
            <a:spLocks/>
          </p:cNvSpPr>
          <p:nvPr/>
        </p:nvSpPr>
        <p:spPr bwMode="auto">
          <a:xfrm>
            <a:off x="3048000" y="3048001"/>
            <a:ext cx="44958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None/>
            </a:pPr>
            <a:r>
              <a:rPr lang="en-US" sz="1600" dirty="0" smtClean="0">
                <a:latin typeface="+mn-lt"/>
              </a:rPr>
              <a:t>procedure VAR-DECL;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repeat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GET_TOKEN;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 	if TOKEN &lt;&gt; IDENT then ERROR 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GET_TOKEN;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</a:t>
            </a:r>
            <a:r>
              <a:rPr lang="en-US" sz="1600" b="1" dirty="0" smtClean="0">
                <a:latin typeface="+mn-lt"/>
              </a:rPr>
              <a:t>ENTER(</a:t>
            </a:r>
            <a:r>
              <a:rPr lang="en-US" sz="1600" b="1" i="1" dirty="0" smtClean="0">
                <a:latin typeface="+mn-lt"/>
              </a:rPr>
              <a:t>variable, </a:t>
            </a:r>
            <a:r>
              <a:rPr lang="en-US" sz="1600" b="1" i="1" dirty="0" err="1" smtClean="0">
                <a:latin typeface="+mn-lt"/>
              </a:rPr>
              <a:t>ident</a:t>
            </a:r>
            <a:r>
              <a:rPr lang="en-US" sz="1600" b="1" i="1" dirty="0" smtClean="0">
                <a:latin typeface="+mn-lt"/>
              </a:rPr>
              <a:t>, level</a:t>
            </a:r>
            <a:r>
              <a:rPr lang="en-US" sz="1600" b="1" dirty="0" smtClean="0">
                <a:latin typeface="+mn-lt"/>
              </a:rPr>
              <a:t>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until TOKEN &lt;&gt; ",";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if TOKEN &lt;&gt; ";" then ERROR 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GET_TOKEN;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end;</a:t>
            </a:r>
            <a:endParaRPr lang="en-US" sz="1600" dirty="0">
              <a:latin typeface="+mn-lt"/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7086600" y="12308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Recursion stack</a:t>
            </a:r>
            <a:endParaRPr lang="en-US" i="1" dirty="0"/>
          </a:p>
        </p:txBody>
      </p:sp>
      <p:cxnSp>
        <p:nvCxnSpPr>
          <p:cNvPr id="10" name="9 Conector recto de flecha"/>
          <p:cNvCxnSpPr/>
          <p:nvPr/>
        </p:nvCxnSpPr>
        <p:spPr>
          <a:xfrm>
            <a:off x="3048000" y="5410200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uadroTexto"/>
          <p:cNvSpPr txBox="1"/>
          <p:nvPr/>
        </p:nvSpPr>
        <p:spPr>
          <a:xfrm>
            <a:off x="5181600" y="1969532"/>
            <a:ext cx="19050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m=8; a; b; c; ratio; x; y;</a:t>
            </a:r>
            <a:endParaRPr lang="en-US" dirty="0"/>
          </a:p>
        </p:txBody>
      </p:sp>
      <p:sp>
        <p:nvSpPr>
          <p:cNvPr id="13" name="12 CuadroTexto"/>
          <p:cNvSpPr txBox="1"/>
          <p:nvPr/>
        </p:nvSpPr>
        <p:spPr>
          <a:xfrm>
            <a:off x="5181600" y="16002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Symbol Table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Small Example</a:t>
            </a:r>
            <a:endParaRPr lang="en-US" dirty="0"/>
          </a:p>
        </p:txBody>
      </p:sp>
      <p:sp>
        <p:nvSpPr>
          <p:cNvPr id="4" name="Text Box 4"/>
          <p:cNvSpPr txBox="1">
            <a:spLocks noGrp="1" noChangeArrowheads="1"/>
          </p:cNvSpPr>
          <p:nvPr>
            <p:ph idx="1"/>
          </p:nvPr>
        </p:nvSpPr>
        <p:spPr bwMode="auto">
          <a:xfrm>
            <a:off x="457200" y="1752600"/>
            <a:ext cx="2133600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const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m = 8;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>
                <a:solidFill>
                  <a:schemeClr val="bg1"/>
                </a:solidFill>
              </a:rPr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a, b, c;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procedure </a:t>
            </a:r>
            <a:r>
              <a:rPr lang="en-US" sz="1600" dirty="0" smtClean="0">
                <a:solidFill>
                  <a:schemeClr val="bg1"/>
                </a:solidFill>
              </a:rPr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x,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/>
              <a:t>x = a; y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if </a:t>
            </a:r>
            <a:r>
              <a:rPr lang="en-US" sz="1600" dirty="0" smtClean="0"/>
              <a:t>b &gt; a </a:t>
            </a:r>
            <a:r>
              <a:rPr lang="en-US" sz="1600" b="1" dirty="0" smtClean="0"/>
              <a:t>then 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	</a:t>
            </a:r>
            <a:r>
              <a:rPr lang="en-US" sz="1600" dirty="0" smtClean="0"/>
              <a:t>x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	y = a;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end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c = x /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/>
              <a:t>a = m;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b = 4;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call </a:t>
            </a:r>
            <a:r>
              <a:rPr lang="en-US" sz="1600" dirty="0" smtClean="0"/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end.</a:t>
            </a:r>
            <a:endParaRPr lang="en-US" sz="1600" dirty="0"/>
          </a:p>
          <a:p>
            <a:pPr>
              <a:spcBef>
                <a:spcPct val="50000"/>
              </a:spcBef>
            </a:pPr>
            <a:endParaRPr lang="en-US" sz="1600" dirty="0"/>
          </a:p>
        </p:txBody>
      </p:sp>
      <p:sp>
        <p:nvSpPr>
          <p:cNvPr id="7" name="6 CuadroTexto"/>
          <p:cNvSpPr txBox="1"/>
          <p:nvPr/>
        </p:nvSpPr>
        <p:spPr>
          <a:xfrm>
            <a:off x="7086600" y="1600200"/>
            <a:ext cx="1905000" cy="1477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program()</a:t>
            </a:r>
          </a:p>
          <a:p>
            <a:r>
              <a:rPr lang="en-US" dirty="0" smtClean="0"/>
              <a:t>block(1)</a:t>
            </a:r>
          </a:p>
          <a:p>
            <a:r>
              <a:rPr lang="en-US" dirty="0" smtClean="0"/>
              <a:t>proc-</a:t>
            </a:r>
            <a:r>
              <a:rPr lang="en-US" dirty="0" err="1" smtClean="0"/>
              <a:t>decl</a:t>
            </a:r>
            <a:r>
              <a:rPr lang="en-US" dirty="0" smtClean="0"/>
              <a:t>(1)</a:t>
            </a:r>
          </a:p>
          <a:p>
            <a:r>
              <a:rPr lang="en-US" dirty="0" smtClean="0"/>
              <a:t>block(2)</a:t>
            </a:r>
          </a:p>
          <a:p>
            <a:r>
              <a:rPr lang="en-US" dirty="0" err="1" smtClean="0"/>
              <a:t>var-decl</a:t>
            </a:r>
            <a:r>
              <a:rPr lang="en-US" dirty="0" smtClean="0"/>
              <a:t>(2)</a:t>
            </a:r>
            <a:endParaRPr lang="en-US" dirty="0"/>
          </a:p>
        </p:txBody>
      </p:sp>
      <p:sp>
        <p:nvSpPr>
          <p:cNvPr id="8" name="7 CuadroTexto"/>
          <p:cNvSpPr txBox="1"/>
          <p:nvPr/>
        </p:nvSpPr>
        <p:spPr>
          <a:xfrm>
            <a:off x="2895600" y="1600200"/>
            <a:ext cx="2286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TOKEN= begin</a:t>
            </a:r>
            <a:endParaRPr lang="en-US" dirty="0"/>
          </a:p>
        </p:txBody>
      </p:sp>
      <p:sp>
        <p:nvSpPr>
          <p:cNvPr id="9" name="2 Marcador de contenido"/>
          <p:cNvSpPr txBox="1">
            <a:spLocks/>
          </p:cNvSpPr>
          <p:nvPr/>
        </p:nvSpPr>
        <p:spPr bwMode="auto">
          <a:xfrm>
            <a:off x="3048000" y="3048001"/>
            <a:ext cx="44958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None/>
            </a:pPr>
            <a:r>
              <a:rPr lang="en-US" sz="1600" dirty="0" smtClean="0">
                <a:latin typeface="+mn-lt"/>
              </a:rPr>
              <a:t>procedure VAR-DECL;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repeat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GET_TOKEN;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 	if TOKEN &lt;&gt; IDENT then ERROR 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GET_TOKEN;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</a:t>
            </a:r>
            <a:r>
              <a:rPr lang="en-US" sz="1600" b="1" dirty="0" smtClean="0">
                <a:latin typeface="+mn-lt"/>
              </a:rPr>
              <a:t>ENTER(</a:t>
            </a:r>
            <a:r>
              <a:rPr lang="en-US" sz="1600" b="1" i="1" dirty="0" smtClean="0">
                <a:latin typeface="+mn-lt"/>
              </a:rPr>
              <a:t>variable, </a:t>
            </a:r>
            <a:r>
              <a:rPr lang="en-US" sz="1600" b="1" i="1" dirty="0" err="1" smtClean="0">
                <a:latin typeface="+mn-lt"/>
              </a:rPr>
              <a:t>ident</a:t>
            </a:r>
            <a:r>
              <a:rPr lang="en-US" sz="1600" b="1" i="1" dirty="0" smtClean="0">
                <a:latin typeface="+mn-lt"/>
              </a:rPr>
              <a:t>, level</a:t>
            </a:r>
            <a:r>
              <a:rPr lang="en-US" sz="1600" b="1" dirty="0" smtClean="0">
                <a:latin typeface="+mn-lt"/>
              </a:rPr>
              <a:t>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until TOKEN &lt;&gt; ",";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if TOKEN &lt;&gt; ";" then ERROR 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GET_TOKEN;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end;</a:t>
            </a:r>
            <a:endParaRPr lang="en-US" sz="1600" dirty="0">
              <a:latin typeface="+mn-lt"/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7086600" y="12308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Recursion stack</a:t>
            </a:r>
            <a:endParaRPr lang="en-US" i="1" dirty="0"/>
          </a:p>
        </p:txBody>
      </p:sp>
      <p:cxnSp>
        <p:nvCxnSpPr>
          <p:cNvPr id="10" name="9 Conector recto de flecha"/>
          <p:cNvCxnSpPr/>
          <p:nvPr/>
        </p:nvCxnSpPr>
        <p:spPr>
          <a:xfrm>
            <a:off x="2667000" y="5638800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uadroTexto"/>
          <p:cNvSpPr txBox="1"/>
          <p:nvPr/>
        </p:nvSpPr>
        <p:spPr>
          <a:xfrm>
            <a:off x="5181600" y="1969532"/>
            <a:ext cx="19050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m=8; a; b; c; ratio; x; y;</a:t>
            </a:r>
            <a:endParaRPr lang="en-US" dirty="0"/>
          </a:p>
        </p:txBody>
      </p:sp>
      <p:sp>
        <p:nvSpPr>
          <p:cNvPr id="13" name="12 CuadroTexto"/>
          <p:cNvSpPr txBox="1"/>
          <p:nvPr/>
        </p:nvSpPr>
        <p:spPr>
          <a:xfrm>
            <a:off x="5181600" y="16002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Symbol Table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Small Example</a:t>
            </a:r>
            <a:endParaRPr lang="en-US" dirty="0"/>
          </a:p>
        </p:txBody>
      </p:sp>
      <p:sp>
        <p:nvSpPr>
          <p:cNvPr id="4" name="Text Box 4"/>
          <p:cNvSpPr txBox="1">
            <a:spLocks noGrp="1" noChangeArrowheads="1"/>
          </p:cNvSpPr>
          <p:nvPr>
            <p:ph idx="1"/>
          </p:nvPr>
        </p:nvSpPr>
        <p:spPr bwMode="auto">
          <a:xfrm>
            <a:off x="457200" y="1752600"/>
            <a:ext cx="2133600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const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m = 8;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>
                <a:solidFill>
                  <a:schemeClr val="bg1"/>
                </a:solidFill>
              </a:rPr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a, b, c;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procedure </a:t>
            </a:r>
            <a:r>
              <a:rPr lang="en-US" sz="1600" dirty="0" smtClean="0">
                <a:solidFill>
                  <a:schemeClr val="bg1"/>
                </a:solidFill>
              </a:rPr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x,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/>
              <a:t>x = a; y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if </a:t>
            </a:r>
            <a:r>
              <a:rPr lang="en-US" sz="1600" dirty="0" smtClean="0"/>
              <a:t>b &gt; a </a:t>
            </a:r>
            <a:r>
              <a:rPr lang="en-US" sz="1600" b="1" dirty="0" smtClean="0"/>
              <a:t>then 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	</a:t>
            </a:r>
            <a:r>
              <a:rPr lang="en-US" sz="1600" dirty="0" smtClean="0"/>
              <a:t>x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	y = a;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end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c = x /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/>
              <a:t>a = m;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b = 4;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call </a:t>
            </a:r>
            <a:r>
              <a:rPr lang="en-US" sz="1600" dirty="0" smtClean="0"/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end.</a:t>
            </a:r>
            <a:endParaRPr lang="en-US" sz="1600" dirty="0"/>
          </a:p>
          <a:p>
            <a:pPr>
              <a:spcBef>
                <a:spcPct val="50000"/>
              </a:spcBef>
            </a:pPr>
            <a:endParaRPr lang="en-US" sz="1600" dirty="0"/>
          </a:p>
        </p:txBody>
      </p:sp>
      <p:sp>
        <p:nvSpPr>
          <p:cNvPr id="7" name="6 CuadroTexto"/>
          <p:cNvSpPr txBox="1"/>
          <p:nvPr/>
        </p:nvSpPr>
        <p:spPr>
          <a:xfrm>
            <a:off x="7086600" y="1600200"/>
            <a:ext cx="1905000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program()</a:t>
            </a:r>
          </a:p>
          <a:p>
            <a:r>
              <a:rPr lang="en-US" dirty="0" smtClean="0"/>
              <a:t>block(1)</a:t>
            </a:r>
          </a:p>
          <a:p>
            <a:r>
              <a:rPr lang="en-US" dirty="0" smtClean="0"/>
              <a:t>proc-</a:t>
            </a:r>
            <a:r>
              <a:rPr lang="en-US" dirty="0" err="1" smtClean="0"/>
              <a:t>decl</a:t>
            </a:r>
            <a:r>
              <a:rPr lang="en-US" dirty="0" smtClean="0"/>
              <a:t>(1)</a:t>
            </a:r>
          </a:p>
          <a:p>
            <a:r>
              <a:rPr lang="en-US" dirty="0" smtClean="0"/>
              <a:t>block(2)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2895600" y="1600200"/>
            <a:ext cx="2286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TOKEN= begin</a:t>
            </a:r>
            <a:endParaRPr lang="en-US" dirty="0"/>
          </a:p>
        </p:txBody>
      </p:sp>
      <p:sp>
        <p:nvSpPr>
          <p:cNvPr id="9" name="2 Marcador de contenido"/>
          <p:cNvSpPr txBox="1">
            <a:spLocks/>
          </p:cNvSpPr>
          <p:nvPr/>
        </p:nvSpPr>
        <p:spPr bwMode="auto">
          <a:xfrm>
            <a:off x="3048000" y="3048001"/>
            <a:ext cx="44958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None/>
            </a:pPr>
            <a:r>
              <a:rPr lang="en-US" sz="1600" dirty="0" smtClean="0">
                <a:latin typeface="+mn-lt"/>
              </a:rPr>
              <a:t>procedure BLOCK;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if TOKEN = “const” then CONST-DECL();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if TOKEN = “</a:t>
            </a:r>
            <a:r>
              <a:rPr lang="en-US" sz="1600" dirty="0" err="1" smtClean="0">
                <a:latin typeface="+mn-lt"/>
              </a:rPr>
              <a:t>var</a:t>
            </a:r>
            <a:r>
              <a:rPr lang="en-US" sz="1600" dirty="0" smtClean="0">
                <a:latin typeface="+mn-lt"/>
              </a:rPr>
              <a:t>” then VAR-DECL();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if TOKEN = “procedure” then  PROC-DECL();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STATEMENT;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end;</a:t>
            </a:r>
            <a:endParaRPr lang="en-US" sz="1600" dirty="0">
              <a:latin typeface="+mn-lt"/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7086600" y="12308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Recursion stack</a:t>
            </a:r>
            <a:endParaRPr lang="en-US" i="1" dirty="0"/>
          </a:p>
        </p:txBody>
      </p:sp>
      <p:cxnSp>
        <p:nvCxnSpPr>
          <p:cNvPr id="10" name="9 Conector recto de flecha"/>
          <p:cNvCxnSpPr/>
          <p:nvPr/>
        </p:nvCxnSpPr>
        <p:spPr>
          <a:xfrm>
            <a:off x="3124200" y="4191000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uadroTexto"/>
          <p:cNvSpPr txBox="1"/>
          <p:nvPr/>
        </p:nvSpPr>
        <p:spPr>
          <a:xfrm>
            <a:off x="5181600" y="1969532"/>
            <a:ext cx="19050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m=8; a; b; c; ratio; x; y;</a:t>
            </a:r>
            <a:endParaRPr lang="en-US" dirty="0"/>
          </a:p>
        </p:txBody>
      </p:sp>
      <p:sp>
        <p:nvSpPr>
          <p:cNvPr id="13" name="12 CuadroTexto"/>
          <p:cNvSpPr txBox="1"/>
          <p:nvPr/>
        </p:nvSpPr>
        <p:spPr>
          <a:xfrm>
            <a:off x="5181600" y="16002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Symbol Table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Small Example</a:t>
            </a:r>
            <a:endParaRPr lang="en-US" dirty="0"/>
          </a:p>
        </p:txBody>
      </p:sp>
      <p:sp>
        <p:nvSpPr>
          <p:cNvPr id="4" name="Text Box 4"/>
          <p:cNvSpPr txBox="1">
            <a:spLocks noGrp="1" noChangeArrowheads="1"/>
          </p:cNvSpPr>
          <p:nvPr>
            <p:ph idx="1"/>
          </p:nvPr>
        </p:nvSpPr>
        <p:spPr bwMode="auto">
          <a:xfrm>
            <a:off x="457200" y="1752600"/>
            <a:ext cx="2133600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const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m = 8;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>
                <a:solidFill>
                  <a:schemeClr val="bg1"/>
                </a:solidFill>
              </a:rPr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a, b, c;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procedure </a:t>
            </a:r>
            <a:r>
              <a:rPr lang="en-US" sz="1600" dirty="0" smtClean="0">
                <a:solidFill>
                  <a:schemeClr val="bg1"/>
                </a:solidFill>
              </a:rPr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x,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/>
              <a:t>x = a; y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if </a:t>
            </a:r>
            <a:r>
              <a:rPr lang="en-US" sz="1600" dirty="0" smtClean="0"/>
              <a:t>b &gt; a </a:t>
            </a:r>
            <a:r>
              <a:rPr lang="en-US" sz="1600" b="1" dirty="0" smtClean="0"/>
              <a:t>then 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	</a:t>
            </a:r>
            <a:r>
              <a:rPr lang="en-US" sz="1600" dirty="0" smtClean="0"/>
              <a:t>x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	y = a;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end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c = x /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/>
              <a:t>a = m;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b = 4;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call </a:t>
            </a:r>
            <a:r>
              <a:rPr lang="en-US" sz="1600" dirty="0" smtClean="0"/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end.</a:t>
            </a:r>
            <a:endParaRPr lang="en-US" sz="1600" dirty="0"/>
          </a:p>
          <a:p>
            <a:pPr>
              <a:spcBef>
                <a:spcPct val="50000"/>
              </a:spcBef>
            </a:pPr>
            <a:endParaRPr lang="en-US" sz="1600" dirty="0"/>
          </a:p>
        </p:txBody>
      </p:sp>
      <p:sp>
        <p:nvSpPr>
          <p:cNvPr id="7" name="6 CuadroTexto"/>
          <p:cNvSpPr txBox="1"/>
          <p:nvPr/>
        </p:nvSpPr>
        <p:spPr>
          <a:xfrm>
            <a:off x="7086600" y="1600200"/>
            <a:ext cx="1905000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program()</a:t>
            </a:r>
          </a:p>
          <a:p>
            <a:r>
              <a:rPr lang="en-US" dirty="0" smtClean="0"/>
              <a:t>block(1)</a:t>
            </a:r>
          </a:p>
          <a:p>
            <a:r>
              <a:rPr lang="en-US" dirty="0" smtClean="0"/>
              <a:t>proc-</a:t>
            </a:r>
            <a:r>
              <a:rPr lang="en-US" dirty="0" err="1" smtClean="0"/>
              <a:t>decl</a:t>
            </a:r>
            <a:r>
              <a:rPr lang="en-US" dirty="0" smtClean="0"/>
              <a:t>(1)</a:t>
            </a:r>
          </a:p>
          <a:p>
            <a:r>
              <a:rPr lang="en-US" dirty="0" smtClean="0"/>
              <a:t>block(2)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2895600" y="1600200"/>
            <a:ext cx="2286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TOKEN= begin</a:t>
            </a:r>
            <a:endParaRPr lang="en-US" dirty="0"/>
          </a:p>
        </p:txBody>
      </p:sp>
      <p:sp>
        <p:nvSpPr>
          <p:cNvPr id="9" name="2 Marcador de contenido"/>
          <p:cNvSpPr txBox="1">
            <a:spLocks/>
          </p:cNvSpPr>
          <p:nvPr/>
        </p:nvSpPr>
        <p:spPr bwMode="auto">
          <a:xfrm>
            <a:off x="3048000" y="3048001"/>
            <a:ext cx="44958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None/>
            </a:pPr>
            <a:r>
              <a:rPr lang="en-US" sz="1600" dirty="0" smtClean="0">
                <a:latin typeface="+mn-lt"/>
              </a:rPr>
              <a:t>procedure BLOCK;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if TOKEN = “const” then CONST-DECL();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if TOKEN = “</a:t>
            </a:r>
            <a:r>
              <a:rPr lang="en-US" sz="1600" dirty="0" err="1" smtClean="0">
                <a:latin typeface="+mn-lt"/>
              </a:rPr>
              <a:t>var</a:t>
            </a:r>
            <a:r>
              <a:rPr lang="en-US" sz="1600" dirty="0" smtClean="0">
                <a:latin typeface="+mn-lt"/>
              </a:rPr>
              <a:t>” then VAR-DECL();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if TOKEN = “procedure” then  PROC-DECL();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STATEMENT;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end;</a:t>
            </a:r>
            <a:endParaRPr lang="en-US" sz="1600" dirty="0">
              <a:latin typeface="+mn-lt"/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7086600" y="12308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Recursion stack</a:t>
            </a:r>
            <a:endParaRPr lang="en-US" i="1" dirty="0"/>
          </a:p>
        </p:txBody>
      </p:sp>
      <p:cxnSp>
        <p:nvCxnSpPr>
          <p:cNvPr id="10" name="9 Conector recto de flecha"/>
          <p:cNvCxnSpPr/>
          <p:nvPr/>
        </p:nvCxnSpPr>
        <p:spPr>
          <a:xfrm>
            <a:off x="3124200" y="4419600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uadroTexto"/>
          <p:cNvSpPr txBox="1"/>
          <p:nvPr/>
        </p:nvSpPr>
        <p:spPr>
          <a:xfrm>
            <a:off x="5181600" y="1969532"/>
            <a:ext cx="19050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m=8; a; b; c; ratio; x; y;</a:t>
            </a:r>
            <a:endParaRPr lang="en-US" dirty="0"/>
          </a:p>
        </p:txBody>
      </p:sp>
      <p:sp>
        <p:nvSpPr>
          <p:cNvPr id="13" name="12 CuadroTexto"/>
          <p:cNvSpPr txBox="1"/>
          <p:nvPr/>
        </p:nvSpPr>
        <p:spPr>
          <a:xfrm>
            <a:off x="5181600" y="16002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Symbol Table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this parser we use: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1" dirty="0" smtClean="0"/>
              <a:t>TOKEN</a:t>
            </a:r>
            <a:r>
              <a:rPr lang="en-US" sz="2800" dirty="0" smtClean="0"/>
              <a:t> –a global variable that stores the current token to analyze.</a:t>
            </a:r>
          </a:p>
          <a:p>
            <a:r>
              <a:rPr lang="en-US" sz="2800" b="1" dirty="0" smtClean="0"/>
              <a:t>GET_TOKEN() </a:t>
            </a:r>
            <a:r>
              <a:rPr lang="en-US" sz="2800" dirty="0" smtClean="0"/>
              <a:t>– a procedure that takes the next token in the string and stores it in TOKEN.</a:t>
            </a:r>
          </a:p>
          <a:p>
            <a:r>
              <a:rPr lang="en-US" sz="2800" b="1" dirty="0" smtClean="0"/>
              <a:t>ENTER(</a:t>
            </a:r>
            <a:r>
              <a:rPr lang="en-US" sz="2800" b="1" i="1" dirty="0" smtClean="0"/>
              <a:t>type, name, </a:t>
            </a:r>
            <a:r>
              <a:rPr lang="en-US" sz="2800" b="1" i="1" dirty="0" err="1" smtClean="0"/>
              <a:t>params</a:t>
            </a:r>
            <a:r>
              <a:rPr lang="en-US" sz="2800" b="1" dirty="0" smtClean="0"/>
              <a:t>) </a:t>
            </a:r>
            <a:r>
              <a:rPr lang="en-US" sz="2800" dirty="0" smtClean="0"/>
              <a:t>– a procedure that stores a new symbol into the Symbol Table.</a:t>
            </a:r>
          </a:p>
          <a:p>
            <a:r>
              <a:rPr lang="en-US" sz="2800" b="1" dirty="0" smtClean="0"/>
              <a:t>ERROR()</a:t>
            </a:r>
            <a:r>
              <a:rPr lang="en-US" sz="2800" dirty="0" smtClean="0"/>
              <a:t> – a procedure that stops parsing, and shows an error message.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Small Example</a:t>
            </a:r>
            <a:endParaRPr lang="en-US" dirty="0"/>
          </a:p>
        </p:txBody>
      </p:sp>
      <p:sp>
        <p:nvSpPr>
          <p:cNvPr id="4" name="Text Box 4"/>
          <p:cNvSpPr txBox="1">
            <a:spLocks noGrp="1" noChangeArrowheads="1"/>
          </p:cNvSpPr>
          <p:nvPr>
            <p:ph idx="1"/>
          </p:nvPr>
        </p:nvSpPr>
        <p:spPr bwMode="auto">
          <a:xfrm>
            <a:off x="457200" y="1752600"/>
            <a:ext cx="2133600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const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m = 8;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>
                <a:solidFill>
                  <a:schemeClr val="bg1"/>
                </a:solidFill>
              </a:rPr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a, b, c;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procedure </a:t>
            </a:r>
            <a:r>
              <a:rPr lang="en-US" sz="1600" dirty="0" smtClean="0">
                <a:solidFill>
                  <a:schemeClr val="bg1"/>
                </a:solidFill>
              </a:rPr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x,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/>
              <a:t>x = a; y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if </a:t>
            </a:r>
            <a:r>
              <a:rPr lang="en-US" sz="1600" dirty="0" smtClean="0"/>
              <a:t>b &gt; a </a:t>
            </a:r>
            <a:r>
              <a:rPr lang="en-US" sz="1600" b="1" dirty="0" smtClean="0"/>
              <a:t>then 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	</a:t>
            </a:r>
            <a:r>
              <a:rPr lang="en-US" sz="1600" dirty="0" smtClean="0"/>
              <a:t>x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	y = a;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end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c = x /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/>
              <a:t>a = m;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b = 4;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call </a:t>
            </a:r>
            <a:r>
              <a:rPr lang="en-US" sz="1600" dirty="0" smtClean="0"/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end.</a:t>
            </a:r>
            <a:endParaRPr lang="en-US" sz="1600" dirty="0"/>
          </a:p>
          <a:p>
            <a:pPr>
              <a:spcBef>
                <a:spcPct val="50000"/>
              </a:spcBef>
            </a:pPr>
            <a:endParaRPr lang="en-US" sz="1600" dirty="0"/>
          </a:p>
        </p:txBody>
      </p:sp>
      <p:sp>
        <p:nvSpPr>
          <p:cNvPr id="7" name="6 CuadroTexto"/>
          <p:cNvSpPr txBox="1"/>
          <p:nvPr/>
        </p:nvSpPr>
        <p:spPr>
          <a:xfrm>
            <a:off x="7086600" y="1600200"/>
            <a:ext cx="1905000" cy="1477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program()</a:t>
            </a:r>
          </a:p>
          <a:p>
            <a:r>
              <a:rPr lang="en-US" dirty="0" smtClean="0"/>
              <a:t>block(1)</a:t>
            </a:r>
          </a:p>
          <a:p>
            <a:r>
              <a:rPr lang="en-US" dirty="0" smtClean="0"/>
              <a:t>proc-</a:t>
            </a:r>
            <a:r>
              <a:rPr lang="en-US" dirty="0" err="1" smtClean="0"/>
              <a:t>decl</a:t>
            </a:r>
            <a:r>
              <a:rPr lang="en-US" dirty="0" smtClean="0"/>
              <a:t>(1)</a:t>
            </a:r>
          </a:p>
          <a:p>
            <a:r>
              <a:rPr lang="en-US" dirty="0" smtClean="0"/>
              <a:t>block(2)</a:t>
            </a:r>
          </a:p>
          <a:p>
            <a:r>
              <a:rPr lang="en-US" dirty="0" smtClean="0"/>
              <a:t>statement(2)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2895600" y="1600200"/>
            <a:ext cx="2286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TOKEN= begin</a:t>
            </a:r>
            <a:endParaRPr lang="en-US" dirty="0"/>
          </a:p>
        </p:txBody>
      </p:sp>
      <p:sp>
        <p:nvSpPr>
          <p:cNvPr id="9" name="2 Marcador de contenido"/>
          <p:cNvSpPr txBox="1">
            <a:spLocks/>
          </p:cNvSpPr>
          <p:nvPr/>
        </p:nvSpPr>
        <p:spPr bwMode="auto">
          <a:xfrm>
            <a:off x="3048000" y="3048001"/>
            <a:ext cx="44958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None/>
            </a:pPr>
            <a:r>
              <a:rPr lang="en-US" sz="1600" dirty="0" smtClean="0">
                <a:latin typeface="+mn-lt"/>
              </a:rPr>
              <a:t>procedure STATEMENT;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…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else if TOKEN = "begin" then 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 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STATEMENT();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while TOKEN = ";" do 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	STATEMENT();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end;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if TOKEN &lt;&gt; "end" then ERROR 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end;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…</a:t>
            </a:r>
            <a:endParaRPr lang="en-US" sz="1600" dirty="0">
              <a:latin typeface="+mn-lt"/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7086600" y="12308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Recursion stack</a:t>
            </a:r>
            <a:endParaRPr lang="en-US" i="1" dirty="0"/>
          </a:p>
        </p:txBody>
      </p:sp>
      <p:cxnSp>
        <p:nvCxnSpPr>
          <p:cNvPr id="10" name="9 Conector recto de flecha"/>
          <p:cNvCxnSpPr/>
          <p:nvPr/>
        </p:nvCxnSpPr>
        <p:spPr>
          <a:xfrm>
            <a:off x="3581400" y="3962400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uadroTexto"/>
          <p:cNvSpPr txBox="1"/>
          <p:nvPr/>
        </p:nvSpPr>
        <p:spPr>
          <a:xfrm>
            <a:off x="5181600" y="1969532"/>
            <a:ext cx="19050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m=8; a; b; c; ratio; x; y;</a:t>
            </a:r>
            <a:endParaRPr lang="en-US" dirty="0"/>
          </a:p>
        </p:txBody>
      </p:sp>
      <p:sp>
        <p:nvSpPr>
          <p:cNvPr id="13" name="12 CuadroTexto"/>
          <p:cNvSpPr txBox="1"/>
          <p:nvPr/>
        </p:nvSpPr>
        <p:spPr>
          <a:xfrm>
            <a:off x="5181600" y="16002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Symbol Table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Small Example</a:t>
            </a:r>
            <a:endParaRPr lang="en-US" dirty="0"/>
          </a:p>
        </p:txBody>
      </p:sp>
      <p:sp>
        <p:nvSpPr>
          <p:cNvPr id="4" name="Text Box 4"/>
          <p:cNvSpPr txBox="1">
            <a:spLocks noGrp="1" noChangeArrowheads="1"/>
          </p:cNvSpPr>
          <p:nvPr>
            <p:ph idx="1"/>
          </p:nvPr>
        </p:nvSpPr>
        <p:spPr bwMode="auto">
          <a:xfrm>
            <a:off x="457200" y="1752600"/>
            <a:ext cx="2133600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const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m = 8;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>
                <a:solidFill>
                  <a:schemeClr val="bg1"/>
                </a:solidFill>
              </a:rPr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a, b, c;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procedure </a:t>
            </a:r>
            <a:r>
              <a:rPr lang="en-US" sz="1600" dirty="0" smtClean="0">
                <a:solidFill>
                  <a:schemeClr val="bg1"/>
                </a:solidFill>
              </a:rPr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x,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>
                <a:solidFill>
                  <a:schemeClr val="bg1"/>
                </a:solidFill>
              </a:rPr>
              <a:t>x</a:t>
            </a:r>
            <a:r>
              <a:rPr lang="en-US" sz="1600" dirty="0" smtClean="0"/>
              <a:t> = a; y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if </a:t>
            </a:r>
            <a:r>
              <a:rPr lang="en-US" sz="1600" dirty="0" smtClean="0"/>
              <a:t>b &gt; a </a:t>
            </a:r>
            <a:r>
              <a:rPr lang="en-US" sz="1600" b="1" dirty="0" smtClean="0"/>
              <a:t>then 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	</a:t>
            </a:r>
            <a:r>
              <a:rPr lang="en-US" sz="1600" dirty="0" smtClean="0"/>
              <a:t>x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	y = a;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end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c = x /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/>
              <a:t>a = m;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b = 4;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call </a:t>
            </a:r>
            <a:r>
              <a:rPr lang="en-US" sz="1600" dirty="0" smtClean="0"/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end.</a:t>
            </a:r>
            <a:endParaRPr lang="en-US" sz="1600" dirty="0"/>
          </a:p>
          <a:p>
            <a:pPr>
              <a:spcBef>
                <a:spcPct val="50000"/>
              </a:spcBef>
            </a:pPr>
            <a:endParaRPr lang="en-US" sz="1600" dirty="0"/>
          </a:p>
        </p:txBody>
      </p:sp>
      <p:sp>
        <p:nvSpPr>
          <p:cNvPr id="7" name="6 CuadroTexto"/>
          <p:cNvSpPr txBox="1"/>
          <p:nvPr/>
        </p:nvSpPr>
        <p:spPr>
          <a:xfrm>
            <a:off x="7086600" y="1600200"/>
            <a:ext cx="1905000" cy="1477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program()</a:t>
            </a:r>
          </a:p>
          <a:p>
            <a:r>
              <a:rPr lang="en-US" dirty="0" smtClean="0"/>
              <a:t>block(1)</a:t>
            </a:r>
          </a:p>
          <a:p>
            <a:r>
              <a:rPr lang="en-US" dirty="0" smtClean="0"/>
              <a:t>proc-</a:t>
            </a:r>
            <a:r>
              <a:rPr lang="en-US" dirty="0" err="1" smtClean="0"/>
              <a:t>decl</a:t>
            </a:r>
            <a:r>
              <a:rPr lang="en-US" dirty="0" smtClean="0"/>
              <a:t>(1)</a:t>
            </a:r>
          </a:p>
          <a:p>
            <a:r>
              <a:rPr lang="en-US" dirty="0" smtClean="0"/>
              <a:t>block(2)</a:t>
            </a:r>
          </a:p>
          <a:p>
            <a:r>
              <a:rPr lang="en-US" dirty="0" smtClean="0"/>
              <a:t>statement(2)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2895600" y="1600200"/>
            <a:ext cx="2286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TOKEN= x</a:t>
            </a:r>
            <a:endParaRPr lang="en-US" dirty="0"/>
          </a:p>
        </p:txBody>
      </p:sp>
      <p:sp>
        <p:nvSpPr>
          <p:cNvPr id="9" name="2 Marcador de contenido"/>
          <p:cNvSpPr txBox="1">
            <a:spLocks/>
          </p:cNvSpPr>
          <p:nvPr/>
        </p:nvSpPr>
        <p:spPr bwMode="auto">
          <a:xfrm>
            <a:off x="3048000" y="3048001"/>
            <a:ext cx="44958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None/>
            </a:pPr>
            <a:r>
              <a:rPr lang="en-US" sz="1600" dirty="0" smtClean="0">
                <a:latin typeface="+mn-lt"/>
              </a:rPr>
              <a:t>procedure STATEMENT;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…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else if TOKEN = "begin" then 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 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STATEMENT();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while TOKEN = ";" do 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	STATEMENT();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end;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if TOKEN &lt;&gt; "end" then ERROR 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end;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…</a:t>
            </a:r>
            <a:endParaRPr lang="en-US" sz="1600" dirty="0">
              <a:latin typeface="+mn-lt"/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7086600" y="12308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Recursion stack</a:t>
            </a:r>
            <a:endParaRPr lang="en-US" i="1" dirty="0"/>
          </a:p>
        </p:txBody>
      </p:sp>
      <p:cxnSp>
        <p:nvCxnSpPr>
          <p:cNvPr id="10" name="9 Conector recto de flecha"/>
          <p:cNvCxnSpPr/>
          <p:nvPr/>
        </p:nvCxnSpPr>
        <p:spPr>
          <a:xfrm>
            <a:off x="3581400" y="4191000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uadroTexto"/>
          <p:cNvSpPr txBox="1"/>
          <p:nvPr/>
        </p:nvSpPr>
        <p:spPr>
          <a:xfrm>
            <a:off x="5181600" y="1969532"/>
            <a:ext cx="19050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m=8; a; b; c; ratio; x; y;</a:t>
            </a:r>
            <a:endParaRPr lang="en-US" dirty="0"/>
          </a:p>
        </p:txBody>
      </p:sp>
      <p:sp>
        <p:nvSpPr>
          <p:cNvPr id="13" name="12 CuadroTexto"/>
          <p:cNvSpPr txBox="1"/>
          <p:nvPr/>
        </p:nvSpPr>
        <p:spPr>
          <a:xfrm>
            <a:off x="5181600" y="16002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Symbol Table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Small Example</a:t>
            </a:r>
            <a:endParaRPr lang="en-US" dirty="0"/>
          </a:p>
        </p:txBody>
      </p:sp>
      <p:sp>
        <p:nvSpPr>
          <p:cNvPr id="4" name="Text Box 4"/>
          <p:cNvSpPr txBox="1">
            <a:spLocks noGrp="1" noChangeArrowheads="1"/>
          </p:cNvSpPr>
          <p:nvPr>
            <p:ph idx="1"/>
          </p:nvPr>
        </p:nvSpPr>
        <p:spPr bwMode="auto">
          <a:xfrm>
            <a:off x="457200" y="1752600"/>
            <a:ext cx="2133600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const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m = 8;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>
                <a:solidFill>
                  <a:schemeClr val="bg1"/>
                </a:solidFill>
              </a:rPr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a, b, c;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procedure </a:t>
            </a:r>
            <a:r>
              <a:rPr lang="en-US" sz="1600" dirty="0" smtClean="0">
                <a:solidFill>
                  <a:schemeClr val="bg1"/>
                </a:solidFill>
              </a:rPr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x,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>
                <a:solidFill>
                  <a:schemeClr val="bg1"/>
                </a:solidFill>
              </a:rPr>
              <a:t>x</a:t>
            </a:r>
            <a:r>
              <a:rPr lang="en-US" sz="1600" dirty="0" smtClean="0"/>
              <a:t> = a; y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if </a:t>
            </a:r>
            <a:r>
              <a:rPr lang="en-US" sz="1600" dirty="0" smtClean="0"/>
              <a:t>b &gt; a </a:t>
            </a:r>
            <a:r>
              <a:rPr lang="en-US" sz="1600" b="1" dirty="0" smtClean="0"/>
              <a:t>then 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	</a:t>
            </a:r>
            <a:r>
              <a:rPr lang="en-US" sz="1600" dirty="0" smtClean="0"/>
              <a:t>x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	y = a;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end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c = x /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/>
              <a:t>a = m;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b = 4;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call </a:t>
            </a:r>
            <a:r>
              <a:rPr lang="en-US" sz="1600" dirty="0" smtClean="0"/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end.</a:t>
            </a:r>
            <a:endParaRPr lang="en-US" sz="1600" dirty="0"/>
          </a:p>
          <a:p>
            <a:pPr>
              <a:spcBef>
                <a:spcPct val="50000"/>
              </a:spcBef>
            </a:pPr>
            <a:endParaRPr lang="en-US" sz="1600" dirty="0"/>
          </a:p>
        </p:txBody>
      </p:sp>
      <p:sp>
        <p:nvSpPr>
          <p:cNvPr id="7" name="6 CuadroTexto"/>
          <p:cNvSpPr txBox="1"/>
          <p:nvPr/>
        </p:nvSpPr>
        <p:spPr>
          <a:xfrm>
            <a:off x="7086600" y="1600200"/>
            <a:ext cx="1905000" cy="17543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program()</a:t>
            </a:r>
          </a:p>
          <a:p>
            <a:r>
              <a:rPr lang="en-US" dirty="0" smtClean="0"/>
              <a:t>block(1)</a:t>
            </a:r>
          </a:p>
          <a:p>
            <a:r>
              <a:rPr lang="en-US" dirty="0" smtClean="0"/>
              <a:t>proc-</a:t>
            </a:r>
            <a:r>
              <a:rPr lang="en-US" dirty="0" err="1" smtClean="0"/>
              <a:t>decl</a:t>
            </a:r>
            <a:r>
              <a:rPr lang="en-US" dirty="0" smtClean="0"/>
              <a:t>(1)</a:t>
            </a:r>
          </a:p>
          <a:p>
            <a:r>
              <a:rPr lang="en-US" dirty="0" smtClean="0"/>
              <a:t>block(2)</a:t>
            </a:r>
          </a:p>
          <a:p>
            <a:r>
              <a:rPr lang="en-US" dirty="0" smtClean="0"/>
              <a:t>statement(2)</a:t>
            </a:r>
          </a:p>
          <a:p>
            <a:r>
              <a:rPr lang="en-US" dirty="0" smtClean="0"/>
              <a:t>statement(2)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2895600" y="1600200"/>
            <a:ext cx="2286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TOKEN= x</a:t>
            </a:r>
            <a:endParaRPr lang="en-US" dirty="0"/>
          </a:p>
        </p:txBody>
      </p:sp>
      <p:sp>
        <p:nvSpPr>
          <p:cNvPr id="9" name="2 Marcador de contenido"/>
          <p:cNvSpPr txBox="1">
            <a:spLocks/>
          </p:cNvSpPr>
          <p:nvPr/>
        </p:nvSpPr>
        <p:spPr bwMode="auto">
          <a:xfrm>
            <a:off x="3048000" y="3048001"/>
            <a:ext cx="44958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None/>
            </a:pPr>
            <a:r>
              <a:rPr lang="en-US" sz="1600" dirty="0" smtClean="0">
                <a:latin typeface="+mn-lt"/>
              </a:rPr>
              <a:t> procedure STATEMENT;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if TOKEN = IDENT then 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If TOKEN &lt;&gt; ":=" then ERROR 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EXPRESSION();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end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…</a:t>
            </a:r>
            <a:endParaRPr lang="en-US" sz="1600" dirty="0">
              <a:latin typeface="+mn-lt"/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7086600" y="12308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Recursion stack</a:t>
            </a:r>
            <a:endParaRPr lang="en-US" i="1" dirty="0"/>
          </a:p>
        </p:txBody>
      </p:sp>
      <p:cxnSp>
        <p:nvCxnSpPr>
          <p:cNvPr id="10" name="9 Conector recto de flecha"/>
          <p:cNvCxnSpPr/>
          <p:nvPr/>
        </p:nvCxnSpPr>
        <p:spPr>
          <a:xfrm>
            <a:off x="3581400" y="3962400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uadroTexto"/>
          <p:cNvSpPr txBox="1"/>
          <p:nvPr/>
        </p:nvSpPr>
        <p:spPr>
          <a:xfrm>
            <a:off x="5181600" y="1969532"/>
            <a:ext cx="19050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m=8; a; b; c; ratio; x; y;</a:t>
            </a:r>
            <a:endParaRPr lang="en-US" dirty="0"/>
          </a:p>
        </p:txBody>
      </p:sp>
      <p:sp>
        <p:nvSpPr>
          <p:cNvPr id="13" name="12 CuadroTexto"/>
          <p:cNvSpPr txBox="1"/>
          <p:nvPr/>
        </p:nvSpPr>
        <p:spPr>
          <a:xfrm>
            <a:off x="5181600" y="16002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Symbol Table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Small Example</a:t>
            </a:r>
            <a:endParaRPr lang="en-US" dirty="0"/>
          </a:p>
        </p:txBody>
      </p:sp>
      <p:sp>
        <p:nvSpPr>
          <p:cNvPr id="4" name="Text Box 4"/>
          <p:cNvSpPr txBox="1">
            <a:spLocks noGrp="1" noChangeArrowheads="1"/>
          </p:cNvSpPr>
          <p:nvPr>
            <p:ph idx="1"/>
          </p:nvPr>
        </p:nvSpPr>
        <p:spPr bwMode="auto">
          <a:xfrm>
            <a:off x="457200" y="1752600"/>
            <a:ext cx="2133600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const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m = 8;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>
                <a:solidFill>
                  <a:schemeClr val="bg1"/>
                </a:solidFill>
              </a:rPr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a, b, c;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procedure </a:t>
            </a:r>
            <a:r>
              <a:rPr lang="en-US" sz="1600" dirty="0" smtClean="0">
                <a:solidFill>
                  <a:schemeClr val="bg1"/>
                </a:solidFill>
              </a:rPr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x,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>
                <a:solidFill>
                  <a:schemeClr val="bg1"/>
                </a:solidFill>
              </a:rPr>
              <a:t>x</a:t>
            </a:r>
            <a:r>
              <a:rPr lang="en-US" sz="1600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=</a:t>
            </a:r>
            <a:r>
              <a:rPr lang="en-US" sz="1600" dirty="0" smtClean="0"/>
              <a:t> a; y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if </a:t>
            </a:r>
            <a:r>
              <a:rPr lang="en-US" sz="1600" dirty="0" smtClean="0"/>
              <a:t>b &gt; a </a:t>
            </a:r>
            <a:r>
              <a:rPr lang="en-US" sz="1600" b="1" dirty="0" smtClean="0"/>
              <a:t>then 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	</a:t>
            </a:r>
            <a:r>
              <a:rPr lang="en-US" sz="1600" dirty="0" smtClean="0"/>
              <a:t>x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	y = a;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end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c = x /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/>
              <a:t>a = m;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b = 4;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call </a:t>
            </a:r>
            <a:r>
              <a:rPr lang="en-US" sz="1600" dirty="0" smtClean="0"/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end.</a:t>
            </a:r>
            <a:endParaRPr lang="en-US" sz="1600" dirty="0"/>
          </a:p>
          <a:p>
            <a:pPr>
              <a:spcBef>
                <a:spcPct val="50000"/>
              </a:spcBef>
            </a:pPr>
            <a:endParaRPr lang="en-US" sz="1600" dirty="0"/>
          </a:p>
        </p:txBody>
      </p:sp>
      <p:sp>
        <p:nvSpPr>
          <p:cNvPr id="7" name="6 CuadroTexto"/>
          <p:cNvSpPr txBox="1"/>
          <p:nvPr/>
        </p:nvSpPr>
        <p:spPr>
          <a:xfrm>
            <a:off x="7086600" y="1600200"/>
            <a:ext cx="1905000" cy="17543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program()</a:t>
            </a:r>
          </a:p>
          <a:p>
            <a:r>
              <a:rPr lang="en-US" dirty="0" smtClean="0"/>
              <a:t>block(1)</a:t>
            </a:r>
          </a:p>
          <a:p>
            <a:r>
              <a:rPr lang="en-US" dirty="0" smtClean="0"/>
              <a:t>proc-</a:t>
            </a:r>
            <a:r>
              <a:rPr lang="en-US" dirty="0" err="1" smtClean="0"/>
              <a:t>decl</a:t>
            </a:r>
            <a:r>
              <a:rPr lang="en-US" dirty="0" smtClean="0"/>
              <a:t>(1)</a:t>
            </a:r>
          </a:p>
          <a:p>
            <a:r>
              <a:rPr lang="en-US" dirty="0" smtClean="0"/>
              <a:t>block(2)</a:t>
            </a:r>
          </a:p>
          <a:p>
            <a:r>
              <a:rPr lang="en-US" dirty="0" smtClean="0"/>
              <a:t>statement(2)</a:t>
            </a:r>
          </a:p>
          <a:p>
            <a:r>
              <a:rPr lang="en-US" dirty="0" smtClean="0"/>
              <a:t>statement(2)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2895600" y="1600200"/>
            <a:ext cx="2286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TOKEN= =</a:t>
            </a:r>
            <a:endParaRPr lang="en-US" dirty="0"/>
          </a:p>
        </p:txBody>
      </p:sp>
      <p:sp>
        <p:nvSpPr>
          <p:cNvPr id="9" name="2 Marcador de contenido"/>
          <p:cNvSpPr txBox="1">
            <a:spLocks/>
          </p:cNvSpPr>
          <p:nvPr/>
        </p:nvSpPr>
        <p:spPr bwMode="auto">
          <a:xfrm>
            <a:off x="3048000" y="3048001"/>
            <a:ext cx="44958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None/>
            </a:pPr>
            <a:r>
              <a:rPr lang="en-US" sz="1600" dirty="0" smtClean="0">
                <a:latin typeface="+mn-lt"/>
              </a:rPr>
              <a:t> procedure STATEMENT;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if TOKEN = IDENT then 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If TOKEN &lt;&gt; ":=" then ERROR 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EXPRESSION();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end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…</a:t>
            </a:r>
            <a:endParaRPr lang="en-US" sz="1600" dirty="0">
              <a:latin typeface="+mn-lt"/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7086600" y="12308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Recursion stack</a:t>
            </a:r>
            <a:endParaRPr lang="en-US" i="1" dirty="0"/>
          </a:p>
        </p:txBody>
      </p:sp>
      <p:cxnSp>
        <p:nvCxnSpPr>
          <p:cNvPr id="10" name="9 Conector recto de flecha"/>
          <p:cNvCxnSpPr/>
          <p:nvPr/>
        </p:nvCxnSpPr>
        <p:spPr>
          <a:xfrm>
            <a:off x="3581400" y="4419600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uadroTexto"/>
          <p:cNvSpPr txBox="1"/>
          <p:nvPr/>
        </p:nvSpPr>
        <p:spPr>
          <a:xfrm>
            <a:off x="5181600" y="1969532"/>
            <a:ext cx="19050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m=8; a; b; c; ratio; x; y;</a:t>
            </a:r>
            <a:endParaRPr lang="en-US" dirty="0"/>
          </a:p>
        </p:txBody>
      </p:sp>
      <p:sp>
        <p:nvSpPr>
          <p:cNvPr id="13" name="12 CuadroTexto"/>
          <p:cNvSpPr txBox="1"/>
          <p:nvPr/>
        </p:nvSpPr>
        <p:spPr>
          <a:xfrm>
            <a:off x="5181600" y="16002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Symbol Table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Small Example</a:t>
            </a:r>
            <a:endParaRPr lang="en-US" dirty="0"/>
          </a:p>
        </p:txBody>
      </p:sp>
      <p:sp>
        <p:nvSpPr>
          <p:cNvPr id="4" name="Text Box 4"/>
          <p:cNvSpPr txBox="1">
            <a:spLocks noGrp="1" noChangeArrowheads="1"/>
          </p:cNvSpPr>
          <p:nvPr>
            <p:ph idx="1"/>
          </p:nvPr>
        </p:nvSpPr>
        <p:spPr bwMode="auto">
          <a:xfrm>
            <a:off x="457200" y="1752600"/>
            <a:ext cx="2133600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const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m = 8;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>
                <a:solidFill>
                  <a:schemeClr val="bg1"/>
                </a:solidFill>
              </a:rPr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a, b, c;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procedure </a:t>
            </a:r>
            <a:r>
              <a:rPr lang="en-US" sz="1600" dirty="0" smtClean="0">
                <a:solidFill>
                  <a:schemeClr val="bg1"/>
                </a:solidFill>
              </a:rPr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x,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>
                <a:solidFill>
                  <a:schemeClr val="bg1"/>
                </a:solidFill>
              </a:rPr>
              <a:t>x</a:t>
            </a:r>
            <a:r>
              <a:rPr lang="en-US" sz="1600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= a</a:t>
            </a:r>
            <a:r>
              <a:rPr lang="en-US" sz="1600" dirty="0" smtClean="0"/>
              <a:t>; y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if </a:t>
            </a:r>
            <a:r>
              <a:rPr lang="en-US" sz="1600" dirty="0" smtClean="0"/>
              <a:t>b &gt; a </a:t>
            </a:r>
            <a:r>
              <a:rPr lang="en-US" sz="1600" b="1" dirty="0" smtClean="0"/>
              <a:t>then 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	</a:t>
            </a:r>
            <a:r>
              <a:rPr lang="en-US" sz="1600" dirty="0" smtClean="0"/>
              <a:t>x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	y = a;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end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c = x /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/>
              <a:t>a = m;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b = 4;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call </a:t>
            </a:r>
            <a:r>
              <a:rPr lang="en-US" sz="1600" dirty="0" smtClean="0"/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end.</a:t>
            </a:r>
            <a:endParaRPr lang="en-US" sz="1600" dirty="0"/>
          </a:p>
          <a:p>
            <a:pPr>
              <a:spcBef>
                <a:spcPct val="50000"/>
              </a:spcBef>
            </a:pPr>
            <a:endParaRPr lang="en-US" sz="1600" dirty="0"/>
          </a:p>
        </p:txBody>
      </p:sp>
      <p:sp>
        <p:nvSpPr>
          <p:cNvPr id="7" name="6 CuadroTexto"/>
          <p:cNvSpPr txBox="1"/>
          <p:nvPr/>
        </p:nvSpPr>
        <p:spPr>
          <a:xfrm>
            <a:off x="7086600" y="1600200"/>
            <a:ext cx="1905000" cy="17543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program()</a:t>
            </a:r>
          </a:p>
          <a:p>
            <a:r>
              <a:rPr lang="en-US" dirty="0" smtClean="0"/>
              <a:t>block(1)</a:t>
            </a:r>
          </a:p>
          <a:p>
            <a:r>
              <a:rPr lang="en-US" dirty="0" smtClean="0"/>
              <a:t>proc-</a:t>
            </a:r>
            <a:r>
              <a:rPr lang="en-US" dirty="0" err="1" smtClean="0"/>
              <a:t>decl</a:t>
            </a:r>
            <a:r>
              <a:rPr lang="en-US" dirty="0" smtClean="0"/>
              <a:t>(1)</a:t>
            </a:r>
          </a:p>
          <a:p>
            <a:r>
              <a:rPr lang="en-US" dirty="0" smtClean="0"/>
              <a:t>block(2)</a:t>
            </a:r>
          </a:p>
          <a:p>
            <a:r>
              <a:rPr lang="en-US" dirty="0" smtClean="0"/>
              <a:t>statement(2)</a:t>
            </a:r>
          </a:p>
          <a:p>
            <a:r>
              <a:rPr lang="en-US" dirty="0" smtClean="0"/>
              <a:t>statement(2)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2895600" y="1600200"/>
            <a:ext cx="2286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TOKEN= a</a:t>
            </a:r>
            <a:endParaRPr lang="en-US" dirty="0"/>
          </a:p>
        </p:txBody>
      </p:sp>
      <p:sp>
        <p:nvSpPr>
          <p:cNvPr id="9" name="2 Marcador de contenido"/>
          <p:cNvSpPr txBox="1">
            <a:spLocks/>
          </p:cNvSpPr>
          <p:nvPr/>
        </p:nvSpPr>
        <p:spPr bwMode="auto">
          <a:xfrm>
            <a:off x="3048000" y="3048001"/>
            <a:ext cx="44958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None/>
            </a:pPr>
            <a:r>
              <a:rPr lang="en-US" sz="1600" dirty="0" smtClean="0">
                <a:latin typeface="+mn-lt"/>
              </a:rPr>
              <a:t> procedure STATEMENT;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if TOKEN = IDENT then 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If TOKEN &lt;&gt; ":=" then ERROR 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EXPRESSION();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end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…</a:t>
            </a:r>
            <a:endParaRPr lang="en-US" sz="1600" dirty="0">
              <a:latin typeface="+mn-lt"/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7086600" y="12308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Recursion stack</a:t>
            </a:r>
            <a:endParaRPr lang="en-US" i="1" dirty="0"/>
          </a:p>
        </p:txBody>
      </p:sp>
      <p:cxnSp>
        <p:nvCxnSpPr>
          <p:cNvPr id="10" name="9 Conector recto de flecha"/>
          <p:cNvCxnSpPr/>
          <p:nvPr/>
        </p:nvCxnSpPr>
        <p:spPr>
          <a:xfrm>
            <a:off x="3581400" y="4648200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uadroTexto"/>
          <p:cNvSpPr txBox="1"/>
          <p:nvPr/>
        </p:nvSpPr>
        <p:spPr>
          <a:xfrm>
            <a:off x="5181600" y="1969532"/>
            <a:ext cx="19050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m=8; a; b; c; ratio; x; y;</a:t>
            </a:r>
            <a:endParaRPr lang="en-US" dirty="0"/>
          </a:p>
        </p:txBody>
      </p:sp>
      <p:sp>
        <p:nvSpPr>
          <p:cNvPr id="13" name="12 CuadroTexto"/>
          <p:cNvSpPr txBox="1"/>
          <p:nvPr/>
        </p:nvSpPr>
        <p:spPr>
          <a:xfrm>
            <a:off x="5181600" y="16002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Symbol Table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Small Example</a:t>
            </a:r>
            <a:endParaRPr lang="en-US" dirty="0"/>
          </a:p>
        </p:txBody>
      </p:sp>
      <p:sp>
        <p:nvSpPr>
          <p:cNvPr id="4" name="Text Box 4"/>
          <p:cNvSpPr txBox="1">
            <a:spLocks noGrp="1" noChangeArrowheads="1"/>
          </p:cNvSpPr>
          <p:nvPr>
            <p:ph idx="1"/>
          </p:nvPr>
        </p:nvSpPr>
        <p:spPr bwMode="auto">
          <a:xfrm>
            <a:off x="457200" y="1752600"/>
            <a:ext cx="2133600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const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m = 8;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>
                <a:solidFill>
                  <a:schemeClr val="bg1"/>
                </a:solidFill>
              </a:rPr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a, b, c;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procedure </a:t>
            </a:r>
            <a:r>
              <a:rPr lang="en-US" sz="1600" dirty="0" smtClean="0">
                <a:solidFill>
                  <a:schemeClr val="bg1"/>
                </a:solidFill>
              </a:rPr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x,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>
                <a:solidFill>
                  <a:schemeClr val="bg1"/>
                </a:solidFill>
              </a:rPr>
              <a:t>x</a:t>
            </a:r>
            <a:r>
              <a:rPr lang="en-US" sz="1600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= a</a:t>
            </a:r>
            <a:r>
              <a:rPr lang="en-US" sz="1600" dirty="0" smtClean="0"/>
              <a:t>; y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if </a:t>
            </a:r>
            <a:r>
              <a:rPr lang="en-US" sz="1600" dirty="0" smtClean="0"/>
              <a:t>b &gt; a </a:t>
            </a:r>
            <a:r>
              <a:rPr lang="en-US" sz="1600" b="1" dirty="0" smtClean="0"/>
              <a:t>then 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	</a:t>
            </a:r>
            <a:r>
              <a:rPr lang="en-US" sz="1600" dirty="0" smtClean="0"/>
              <a:t>x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	y = a;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end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c = x /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/>
              <a:t>a = m;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b = 4;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call </a:t>
            </a:r>
            <a:r>
              <a:rPr lang="en-US" sz="1600" dirty="0" smtClean="0"/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end.</a:t>
            </a:r>
            <a:endParaRPr lang="en-US" sz="1600" dirty="0"/>
          </a:p>
          <a:p>
            <a:pPr>
              <a:spcBef>
                <a:spcPct val="50000"/>
              </a:spcBef>
            </a:pPr>
            <a:endParaRPr lang="en-US" sz="1600" dirty="0"/>
          </a:p>
        </p:txBody>
      </p:sp>
      <p:sp>
        <p:nvSpPr>
          <p:cNvPr id="7" name="6 CuadroTexto"/>
          <p:cNvSpPr txBox="1"/>
          <p:nvPr/>
        </p:nvSpPr>
        <p:spPr>
          <a:xfrm>
            <a:off x="7086600" y="1600200"/>
            <a:ext cx="1905000" cy="20313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program()</a:t>
            </a:r>
          </a:p>
          <a:p>
            <a:r>
              <a:rPr lang="en-US" dirty="0" smtClean="0"/>
              <a:t>block(1)</a:t>
            </a:r>
          </a:p>
          <a:p>
            <a:r>
              <a:rPr lang="en-US" dirty="0" smtClean="0"/>
              <a:t>proc-</a:t>
            </a:r>
            <a:r>
              <a:rPr lang="en-US" dirty="0" err="1" smtClean="0"/>
              <a:t>decl</a:t>
            </a:r>
            <a:r>
              <a:rPr lang="en-US" dirty="0" smtClean="0"/>
              <a:t>(1)</a:t>
            </a:r>
          </a:p>
          <a:p>
            <a:r>
              <a:rPr lang="en-US" dirty="0" smtClean="0"/>
              <a:t>block(2)</a:t>
            </a:r>
          </a:p>
          <a:p>
            <a:r>
              <a:rPr lang="en-US" dirty="0" smtClean="0"/>
              <a:t>statement(2)</a:t>
            </a:r>
          </a:p>
          <a:p>
            <a:r>
              <a:rPr lang="en-US" dirty="0" smtClean="0"/>
              <a:t>statement(2)</a:t>
            </a:r>
          </a:p>
          <a:p>
            <a:r>
              <a:rPr lang="en-US" dirty="0" smtClean="0"/>
              <a:t>expression(2)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2895600" y="1600200"/>
            <a:ext cx="2286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TOKEN= a</a:t>
            </a:r>
            <a:endParaRPr lang="en-US" dirty="0"/>
          </a:p>
        </p:txBody>
      </p:sp>
      <p:sp>
        <p:nvSpPr>
          <p:cNvPr id="9" name="2 Marcador de contenido"/>
          <p:cNvSpPr txBox="1">
            <a:spLocks/>
          </p:cNvSpPr>
          <p:nvPr/>
        </p:nvSpPr>
        <p:spPr bwMode="auto">
          <a:xfrm>
            <a:off x="3048000" y="3428999"/>
            <a:ext cx="4953000" cy="32766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None/>
            </a:pPr>
            <a:r>
              <a:rPr lang="en-US" sz="1600" dirty="0" smtClean="0">
                <a:latin typeface="+mn-lt"/>
              </a:rPr>
              <a:t> procedure EXPRESSION;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if TOKEN = ADDING_OPERATOR then 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TERM();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while TOKEN = ADDING_OPERATOR do 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TERM();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end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end;</a:t>
            </a:r>
            <a:endParaRPr lang="en-US" sz="1600" dirty="0">
              <a:latin typeface="+mn-lt"/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7086600" y="12308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Recursion stack</a:t>
            </a:r>
            <a:endParaRPr lang="en-US" i="1" dirty="0"/>
          </a:p>
        </p:txBody>
      </p:sp>
      <p:cxnSp>
        <p:nvCxnSpPr>
          <p:cNvPr id="10" name="9 Conector recto de flecha"/>
          <p:cNvCxnSpPr/>
          <p:nvPr/>
        </p:nvCxnSpPr>
        <p:spPr>
          <a:xfrm>
            <a:off x="3124200" y="4343400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uadroTexto"/>
          <p:cNvSpPr txBox="1"/>
          <p:nvPr/>
        </p:nvSpPr>
        <p:spPr>
          <a:xfrm>
            <a:off x="5181600" y="1969532"/>
            <a:ext cx="19050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m=8; a; b; c; ratio; x; y;</a:t>
            </a:r>
            <a:endParaRPr lang="en-US" dirty="0"/>
          </a:p>
        </p:txBody>
      </p:sp>
      <p:sp>
        <p:nvSpPr>
          <p:cNvPr id="13" name="12 CuadroTexto"/>
          <p:cNvSpPr txBox="1"/>
          <p:nvPr/>
        </p:nvSpPr>
        <p:spPr>
          <a:xfrm>
            <a:off x="5181600" y="16002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Symbol Table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Small Example</a:t>
            </a:r>
            <a:endParaRPr lang="en-US" dirty="0"/>
          </a:p>
        </p:txBody>
      </p:sp>
      <p:sp>
        <p:nvSpPr>
          <p:cNvPr id="4" name="Text Box 4"/>
          <p:cNvSpPr txBox="1">
            <a:spLocks noGrp="1" noChangeArrowheads="1"/>
          </p:cNvSpPr>
          <p:nvPr>
            <p:ph idx="1"/>
          </p:nvPr>
        </p:nvSpPr>
        <p:spPr bwMode="auto">
          <a:xfrm>
            <a:off x="457200" y="1752600"/>
            <a:ext cx="2133600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const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m = 8;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>
                <a:solidFill>
                  <a:schemeClr val="bg1"/>
                </a:solidFill>
              </a:rPr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a, b, c;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procedure </a:t>
            </a:r>
            <a:r>
              <a:rPr lang="en-US" sz="1600" dirty="0" smtClean="0">
                <a:solidFill>
                  <a:schemeClr val="bg1"/>
                </a:solidFill>
              </a:rPr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x,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>
                <a:solidFill>
                  <a:schemeClr val="bg1"/>
                </a:solidFill>
              </a:rPr>
              <a:t>x</a:t>
            </a:r>
            <a:r>
              <a:rPr lang="en-US" sz="1600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= a</a:t>
            </a:r>
            <a:r>
              <a:rPr lang="en-US" sz="1600" dirty="0" smtClean="0"/>
              <a:t>; y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if </a:t>
            </a:r>
            <a:r>
              <a:rPr lang="en-US" sz="1600" dirty="0" smtClean="0"/>
              <a:t>b &gt; a </a:t>
            </a:r>
            <a:r>
              <a:rPr lang="en-US" sz="1600" b="1" dirty="0" smtClean="0"/>
              <a:t>then 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	</a:t>
            </a:r>
            <a:r>
              <a:rPr lang="en-US" sz="1600" dirty="0" smtClean="0"/>
              <a:t>x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	y = a;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end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c = x /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/>
              <a:t>a = m;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b = 4;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call </a:t>
            </a:r>
            <a:r>
              <a:rPr lang="en-US" sz="1600" dirty="0" smtClean="0"/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end.</a:t>
            </a:r>
            <a:endParaRPr lang="en-US" sz="1600" dirty="0"/>
          </a:p>
          <a:p>
            <a:pPr>
              <a:spcBef>
                <a:spcPct val="50000"/>
              </a:spcBef>
            </a:pPr>
            <a:endParaRPr lang="en-US" sz="1600" dirty="0"/>
          </a:p>
        </p:txBody>
      </p:sp>
      <p:sp>
        <p:nvSpPr>
          <p:cNvPr id="7" name="6 CuadroTexto"/>
          <p:cNvSpPr txBox="1"/>
          <p:nvPr/>
        </p:nvSpPr>
        <p:spPr>
          <a:xfrm>
            <a:off x="7086600" y="1600200"/>
            <a:ext cx="1905000" cy="23083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program()</a:t>
            </a:r>
          </a:p>
          <a:p>
            <a:r>
              <a:rPr lang="en-US" dirty="0" smtClean="0"/>
              <a:t>block(1)</a:t>
            </a:r>
          </a:p>
          <a:p>
            <a:r>
              <a:rPr lang="en-US" dirty="0" smtClean="0"/>
              <a:t>proc-</a:t>
            </a:r>
            <a:r>
              <a:rPr lang="en-US" dirty="0" err="1" smtClean="0"/>
              <a:t>decl</a:t>
            </a:r>
            <a:r>
              <a:rPr lang="en-US" dirty="0" smtClean="0"/>
              <a:t>(1)</a:t>
            </a:r>
          </a:p>
          <a:p>
            <a:r>
              <a:rPr lang="en-US" dirty="0" smtClean="0"/>
              <a:t>block(2)</a:t>
            </a:r>
          </a:p>
          <a:p>
            <a:r>
              <a:rPr lang="en-US" dirty="0" smtClean="0"/>
              <a:t>statement(2)</a:t>
            </a:r>
          </a:p>
          <a:p>
            <a:r>
              <a:rPr lang="en-US" dirty="0" smtClean="0"/>
              <a:t>statement(2)</a:t>
            </a:r>
          </a:p>
          <a:p>
            <a:r>
              <a:rPr lang="en-US" dirty="0" smtClean="0"/>
              <a:t>expression(2)</a:t>
            </a:r>
          </a:p>
          <a:p>
            <a:r>
              <a:rPr lang="en-US" dirty="0" smtClean="0"/>
              <a:t>term(2)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2895600" y="1600200"/>
            <a:ext cx="2286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TOKEN= a</a:t>
            </a:r>
            <a:endParaRPr lang="en-US" dirty="0"/>
          </a:p>
        </p:txBody>
      </p:sp>
      <p:sp>
        <p:nvSpPr>
          <p:cNvPr id="9" name="2 Marcador de contenido"/>
          <p:cNvSpPr txBox="1">
            <a:spLocks/>
          </p:cNvSpPr>
          <p:nvPr/>
        </p:nvSpPr>
        <p:spPr bwMode="auto">
          <a:xfrm>
            <a:off x="3048000" y="3428999"/>
            <a:ext cx="4953000" cy="32766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None/>
            </a:pPr>
            <a:r>
              <a:rPr lang="en-US" sz="1600" dirty="0" smtClean="0">
                <a:latin typeface="+mn-lt"/>
              </a:rPr>
              <a:t>procedure TERM;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FACTOR();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while TOKEN = MULTIPLYING_OPERATOR do 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FACTOR();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end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end;</a:t>
            </a:r>
            <a:endParaRPr lang="en-US" sz="1600" dirty="0">
              <a:latin typeface="+mn-lt"/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7086600" y="12308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Recursion stack</a:t>
            </a:r>
            <a:endParaRPr lang="en-US" i="1" dirty="0"/>
          </a:p>
        </p:txBody>
      </p:sp>
      <p:cxnSp>
        <p:nvCxnSpPr>
          <p:cNvPr id="10" name="9 Conector recto de flecha"/>
          <p:cNvCxnSpPr/>
          <p:nvPr/>
        </p:nvCxnSpPr>
        <p:spPr>
          <a:xfrm>
            <a:off x="3124200" y="4114800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uadroTexto"/>
          <p:cNvSpPr txBox="1"/>
          <p:nvPr/>
        </p:nvSpPr>
        <p:spPr>
          <a:xfrm>
            <a:off x="5181600" y="1969532"/>
            <a:ext cx="19050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m=8; a; b; c; ratio; x; y;</a:t>
            </a:r>
            <a:endParaRPr lang="en-US" dirty="0"/>
          </a:p>
        </p:txBody>
      </p:sp>
      <p:sp>
        <p:nvSpPr>
          <p:cNvPr id="13" name="12 CuadroTexto"/>
          <p:cNvSpPr txBox="1"/>
          <p:nvPr/>
        </p:nvSpPr>
        <p:spPr>
          <a:xfrm>
            <a:off x="5181600" y="16002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Symbol Table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Small Example</a:t>
            </a:r>
            <a:endParaRPr lang="en-US" dirty="0"/>
          </a:p>
        </p:txBody>
      </p:sp>
      <p:sp>
        <p:nvSpPr>
          <p:cNvPr id="4" name="Text Box 4"/>
          <p:cNvSpPr txBox="1">
            <a:spLocks noGrp="1" noChangeArrowheads="1"/>
          </p:cNvSpPr>
          <p:nvPr>
            <p:ph idx="1"/>
          </p:nvPr>
        </p:nvSpPr>
        <p:spPr bwMode="auto">
          <a:xfrm>
            <a:off x="457200" y="1752600"/>
            <a:ext cx="2133600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const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m = 8;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>
                <a:solidFill>
                  <a:schemeClr val="bg1"/>
                </a:solidFill>
              </a:rPr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a, b, c;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procedure </a:t>
            </a:r>
            <a:r>
              <a:rPr lang="en-US" sz="1600" dirty="0" smtClean="0">
                <a:solidFill>
                  <a:schemeClr val="bg1"/>
                </a:solidFill>
              </a:rPr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x,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>
                <a:solidFill>
                  <a:schemeClr val="bg1"/>
                </a:solidFill>
              </a:rPr>
              <a:t>x</a:t>
            </a:r>
            <a:r>
              <a:rPr lang="en-US" sz="1600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= a</a:t>
            </a:r>
            <a:r>
              <a:rPr lang="en-US" sz="1600" dirty="0" smtClean="0"/>
              <a:t>; y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if </a:t>
            </a:r>
            <a:r>
              <a:rPr lang="en-US" sz="1600" dirty="0" smtClean="0"/>
              <a:t>b &gt; a </a:t>
            </a:r>
            <a:r>
              <a:rPr lang="en-US" sz="1600" b="1" dirty="0" smtClean="0"/>
              <a:t>then 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	</a:t>
            </a:r>
            <a:r>
              <a:rPr lang="en-US" sz="1600" dirty="0" smtClean="0"/>
              <a:t>x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	y = a;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end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c = x /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/>
              <a:t>a = m;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b = 4;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call </a:t>
            </a:r>
            <a:r>
              <a:rPr lang="en-US" sz="1600" dirty="0" smtClean="0"/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end.</a:t>
            </a:r>
            <a:endParaRPr lang="en-US" sz="1600" dirty="0"/>
          </a:p>
          <a:p>
            <a:pPr>
              <a:spcBef>
                <a:spcPct val="50000"/>
              </a:spcBef>
            </a:pPr>
            <a:endParaRPr lang="en-US" sz="1600" dirty="0"/>
          </a:p>
        </p:txBody>
      </p:sp>
      <p:sp>
        <p:nvSpPr>
          <p:cNvPr id="7" name="6 CuadroTexto"/>
          <p:cNvSpPr txBox="1"/>
          <p:nvPr/>
        </p:nvSpPr>
        <p:spPr>
          <a:xfrm>
            <a:off x="7086600" y="1600200"/>
            <a:ext cx="1905000" cy="258532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program()</a:t>
            </a:r>
          </a:p>
          <a:p>
            <a:r>
              <a:rPr lang="en-US" dirty="0" smtClean="0"/>
              <a:t>block(1)</a:t>
            </a:r>
          </a:p>
          <a:p>
            <a:r>
              <a:rPr lang="en-US" dirty="0" smtClean="0"/>
              <a:t>proc-</a:t>
            </a:r>
            <a:r>
              <a:rPr lang="en-US" dirty="0" err="1" smtClean="0"/>
              <a:t>decl</a:t>
            </a:r>
            <a:r>
              <a:rPr lang="en-US" dirty="0" smtClean="0"/>
              <a:t>(1)</a:t>
            </a:r>
          </a:p>
          <a:p>
            <a:r>
              <a:rPr lang="en-US" dirty="0" smtClean="0"/>
              <a:t>block(2)</a:t>
            </a:r>
          </a:p>
          <a:p>
            <a:r>
              <a:rPr lang="en-US" dirty="0" smtClean="0"/>
              <a:t>statement(2)</a:t>
            </a:r>
          </a:p>
          <a:p>
            <a:r>
              <a:rPr lang="en-US" dirty="0" smtClean="0"/>
              <a:t>statement(2)</a:t>
            </a:r>
          </a:p>
          <a:p>
            <a:r>
              <a:rPr lang="en-US" dirty="0" smtClean="0"/>
              <a:t>expression(2)</a:t>
            </a:r>
          </a:p>
          <a:p>
            <a:r>
              <a:rPr lang="en-US" dirty="0" smtClean="0"/>
              <a:t>term(2)</a:t>
            </a:r>
          </a:p>
          <a:p>
            <a:r>
              <a:rPr lang="en-US" dirty="0" smtClean="0"/>
              <a:t>factor(2)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2895600" y="1600200"/>
            <a:ext cx="2286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TOKEN= a</a:t>
            </a:r>
            <a:endParaRPr lang="en-US" dirty="0"/>
          </a:p>
        </p:txBody>
      </p:sp>
      <p:sp>
        <p:nvSpPr>
          <p:cNvPr id="9" name="2 Marcador de contenido"/>
          <p:cNvSpPr txBox="1">
            <a:spLocks/>
          </p:cNvSpPr>
          <p:nvPr/>
        </p:nvSpPr>
        <p:spPr bwMode="auto">
          <a:xfrm>
            <a:off x="3048000" y="3428999"/>
            <a:ext cx="4953000" cy="32766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None/>
            </a:pPr>
            <a:r>
              <a:rPr lang="en-US" sz="1600" dirty="0" smtClean="0">
                <a:latin typeface="+mn-lt"/>
              </a:rPr>
              <a:t>procedure FACTOR;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if TOKEN = IDENTIFIER then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else if TOKEN = NUMBER then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else if TOKEN = "(" then 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EXPRESSION();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if TOKEN &lt;&gt; ")" then ERROR 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end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else ERROR 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end;</a:t>
            </a:r>
          </a:p>
        </p:txBody>
      </p:sp>
      <p:sp>
        <p:nvSpPr>
          <p:cNvPr id="11" name="10 CuadroTexto"/>
          <p:cNvSpPr txBox="1"/>
          <p:nvPr/>
        </p:nvSpPr>
        <p:spPr>
          <a:xfrm>
            <a:off x="7086600" y="12308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Recursion stack</a:t>
            </a:r>
            <a:endParaRPr lang="en-US" i="1" dirty="0"/>
          </a:p>
        </p:txBody>
      </p:sp>
      <p:cxnSp>
        <p:nvCxnSpPr>
          <p:cNvPr id="10" name="9 Conector recto de flecha"/>
          <p:cNvCxnSpPr/>
          <p:nvPr/>
        </p:nvCxnSpPr>
        <p:spPr>
          <a:xfrm>
            <a:off x="3581400" y="4343400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uadroTexto"/>
          <p:cNvSpPr txBox="1"/>
          <p:nvPr/>
        </p:nvSpPr>
        <p:spPr>
          <a:xfrm>
            <a:off x="5181600" y="1969532"/>
            <a:ext cx="19050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m=8; a; b; c; ratio; x; y;</a:t>
            </a:r>
            <a:endParaRPr lang="en-US" dirty="0"/>
          </a:p>
        </p:txBody>
      </p:sp>
      <p:sp>
        <p:nvSpPr>
          <p:cNvPr id="13" name="12 CuadroTexto"/>
          <p:cNvSpPr txBox="1"/>
          <p:nvPr/>
        </p:nvSpPr>
        <p:spPr>
          <a:xfrm>
            <a:off x="5181600" y="16002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Symbol Table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Small Example</a:t>
            </a:r>
            <a:endParaRPr lang="en-US" dirty="0"/>
          </a:p>
        </p:txBody>
      </p:sp>
      <p:sp>
        <p:nvSpPr>
          <p:cNvPr id="4" name="Text Box 4"/>
          <p:cNvSpPr txBox="1">
            <a:spLocks noGrp="1" noChangeArrowheads="1"/>
          </p:cNvSpPr>
          <p:nvPr>
            <p:ph idx="1"/>
          </p:nvPr>
        </p:nvSpPr>
        <p:spPr bwMode="auto">
          <a:xfrm>
            <a:off x="457200" y="1752600"/>
            <a:ext cx="2133600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const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m = 8;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>
                <a:solidFill>
                  <a:schemeClr val="bg1"/>
                </a:solidFill>
              </a:rPr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a, b, c;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procedure </a:t>
            </a:r>
            <a:r>
              <a:rPr lang="en-US" sz="1600" dirty="0" smtClean="0">
                <a:solidFill>
                  <a:schemeClr val="bg1"/>
                </a:solidFill>
              </a:rPr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x,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>
                <a:solidFill>
                  <a:schemeClr val="bg1"/>
                </a:solidFill>
              </a:rPr>
              <a:t>x</a:t>
            </a:r>
            <a:r>
              <a:rPr lang="en-US" sz="1600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= a;</a:t>
            </a:r>
            <a:r>
              <a:rPr lang="en-US" sz="1600" dirty="0" smtClean="0"/>
              <a:t> y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if </a:t>
            </a:r>
            <a:r>
              <a:rPr lang="en-US" sz="1600" dirty="0" smtClean="0"/>
              <a:t>b &gt; a </a:t>
            </a:r>
            <a:r>
              <a:rPr lang="en-US" sz="1600" b="1" dirty="0" smtClean="0"/>
              <a:t>then 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	</a:t>
            </a:r>
            <a:r>
              <a:rPr lang="en-US" sz="1600" dirty="0" smtClean="0"/>
              <a:t>x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	y = a;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end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c = x /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/>
              <a:t>a = m;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b = 4;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call </a:t>
            </a:r>
            <a:r>
              <a:rPr lang="en-US" sz="1600" dirty="0" smtClean="0"/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end.</a:t>
            </a:r>
            <a:endParaRPr lang="en-US" sz="1600" dirty="0"/>
          </a:p>
          <a:p>
            <a:pPr>
              <a:spcBef>
                <a:spcPct val="50000"/>
              </a:spcBef>
            </a:pPr>
            <a:endParaRPr lang="en-US" sz="1600" dirty="0"/>
          </a:p>
        </p:txBody>
      </p:sp>
      <p:sp>
        <p:nvSpPr>
          <p:cNvPr id="7" name="6 CuadroTexto"/>
          <p:cNvSpPr txBox="1"/>
          <p:nvPr/>
        </p:nvSpPr>
        <p:spPr>
          <a:xfrm>
            <a:off x="7086600" y="1600200"/>
            <a:ext cx="1905000" cy="258532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program()</a:t>
            </a:r>
          </a:p>
          <a:p>
            <a:r>
              <a:rPr lang="en-US" dirty="0" smtClean="0"/>
              <a:t>block(1)</a:t>
            </a:r>
          </a:p>
          <a:p>
            <a:r>
              <a:rPr lang="en-US" dirty="0" smtClean="0"/>
              <a:t>proc-</a:t>
            </a:r>
            <a:r>
              <a:rPr lang="en-US" dirty="0" err="1" smtClean="0"/>
              <a:t>decl</a:t>
            </a:r>
            <a:r>
              <a:rPr lang="en-US" dirty="0" smtClean="0"/>
              <a:t>(1)</a:t>
            </a:r>
          </a:p>
          <a:p>
            <a:r>
              <a:rPr lang="en-US" dirty="0" smtClean="0"/>
              <a:t>block(2)</a:t>
            </a:r>
          </a:p>
          <a:p>
            <a:r>
              <a:rPr lang="en-US" dirty="0" smtClean="0"/>
              <a:t>statement(2)</a:t>
            </a:r>
          </a:p>
          <a:p>
            <a:r>
              <a:rPr lang="en-US" dirty="0" smtClean="0"/>
              <a:t>statement(2)</a:t>
            </a:r>
          </a:p>
          <a:p>
            <a:r>
              <a:rPr lang="en-US" dirty="0" smtClean="0"/>
              <a:t>expression(2)</a:t>
            </a:r>
          </a:p>
          <a:p>
            <a:r>
              <a:rPr lang="en-US" dirty="0" smtClean="0"/>
              <a:t>term(2)</a:t>
            </a:r>
          </a:p>
          <a:p>
            <a:r>
              <a:rPr lang="en-US" dirty="0" smtClean="0"/>
              <a:t>factor(2)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2895600" y="1600200"/>
            <a:ext cx="2286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TOKEN= ;</a:t>
            </a:r>
            <a:endParaRPr lang="en-US" dirty="0"/>
          </a:p>
        </p:txBody>
      </p:sp>
      <p:sp>
        <p:nvSpPr>
          <p:cNvPr id="9" name="2 Marcador de contenido"/>
          <p:cNvSpPr txBox="1">
            <a:spLocks/>
          </p:cNvSpPr>
          <p:nvPr/>
        </p:nvSpPr>
        <p:spPr bwMode="auto">
          <a:xfrm>
            <a:off x="3048000" y="3428999"/>
            <a:ext cx="4953000" cy="32766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None/>
            </a:pPr>
            <a:r>
              <a:rPr lang="en-US" sz="1600" dirty="0" smtClean="0">
                <a:latin typeface="+mn-lt"/>
              </a:rPr>
              <a:t>procedure FACTOR;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if TOKEN = IDENTIFIER then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else if TOKEN = NUMBER then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else if TOKEN = "(" then 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EXPRESSION();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if TOKEN &lt;&gt; ")" then ERROR 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end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else ERROR 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end;</a:t>
            </a:r>
          </a:p>
        </p:txBody>
      </p:sp>
      <p:sp>
        <p:nvSpPr>
          <p:cNvPr id="11" name="10 CuadroTexto"/>
          <p:cNvSpPr txBox="1"/>
          <p:nvPr/>
        </p:nvSpPr>
        <p:spPr>
          <a:xfrm>
            <a:off x="7086600" y="12308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Recursion stack</a:t>
            </a:r>
            <a:endParaRPr lang="en-US" i="1" dirty="0"/>
          </a:p>
        </p:txBody>
      </p:sp>
      <p:cxnSp>
        <p:nvCxnSpPr>
          <p:cNvPr id="10" name="9 Conector recto de flecha"/>
          <p:cNvCxnSpPr/>
          <p:nvPr/>
        </p:nvCxnSpPr>
        <p:spPr>
          <a:xfrm>
            <a:off x="2667000" y="6781800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uadroTexto"/>
          <p:cNvSpPr txBox="1"/>
          <p:nvPr/>
        </p:nvSpPr>
        <p:spPr>
          <a:xfrm>
            <a:off x="5181600" y="1969532"/>
            <a:ext cx="19050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m=8; a; b; c; ratio; x; y;</a:t>
            </a:r>
            <a:endParaRPr lang="en-US" dirty="0"/>
          </a:p>
        </p:txBody>
      </p:sp>
      <p:sp>
        <p:nvSpPr>
          <p:cNvPr id="13" name="12 CuadroTexto"/>
          <p:cNvSpPr txBox="1"/>
          <p:nvPr/>
        </p:nvSpPr>
        <p:spPr>
          <a:xfrm>
            <a:off x="5181600" y="16002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Symbol Table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Small Example</a:t>
            </a:r>
            <a:endParaRPr lang="en-US" dirty="0"/>
          </a:p>
        </p:txBody>
      </p:sp>
      <p:sp>
        <p:nvSpPr>
          <p:cNvPr id="4" name="Text Box 4"/>
          <p:cNvSpPr txBox="1">
            <a:spLocks noGrp="1" noChangeArrowheads="1"/>
          </p:cNvSpPr>
          <p:nvPr>
            <p:ph idx="1"/>
          </p:nvPr>
        </p:nvSpPr>
        <p:spPr bwMode="auto">
          <a:xfrm>
            <a:off x="457200" y="1752600"/>
            <a:ext cx="2133600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const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m = 8;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>
                <a:solidFill>
                  <a:schemeClr val="bg1"/>
                </a:solidFill>
              </a:rPr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a, b, c;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procedure </a:t>
            </a:r>
            <a:r>
              <a:rPr lang="en-US" sz="1600" dirty="0" smtClean="0">
                <a:solidFill>
                  <a:schemeClr val="bg1"/>
                </a:solidFill>
              </a:rPr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x,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>
                <a:solidFill>
                  <a:schemeClr val="bg1"/>
                </a:solidFill>
              </a:rPr>
              <a:t>x</a:t>
            </a:r>
            <a:r>
              <a:rPr lang="en-US" sz="1600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= a;</a:t>
            </a:r>
            <a:r>
              <a:rPr lang="en-US" sz="1600" dirty="0" smtClean="0"/>
              <a:t> y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if </a:t>
            </a:r>
            <a:r>
              <a:rPr lang="en-US" sz="1600" dirty="0" smtClean="0"/>
              <a:t>b &gt; a </a:t>
            </a:r>
            <a:r>
              <a:rPr lang="en-US" sz="1600" b="1" dirty="0" smtClean="0"/>
              <a:t>then 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	</a:t>
            </a:r>
            <a:r>
              <a:rPr lang="en-US" sz="1600" dirty="0" smtClean="0"/>
              <a:t>x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	y = a;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end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c = x /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/>
              <a:t>a = m;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b = 4;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call </a:t>
            </a:r>
            <a:r>
              <a:rPr lang="en-US" sz="1600" dirty="0" smtClean="0"/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end.</a:t>
            </a:r>
            <a:endParaRPr lang="en-US" sz="1600" dirty="0"/>
          </a:p>
          <a:p>
            <a:pPr>
              <a:spcBef>
                <a:spcPct val="50000"/>
              </a:spcBef>
            </a:pPr>
            <a:endParaRPr lang="en-US" sz="1600" dirty="0"/>
          </a:p>
        </p:txBody>
      </p:sp>
      <p:sp>
        <p:nvSpPr>
          <p:cNvPr id="7" name="6 CuadroTexto"/>
          <p:cNvSpPr txBox="1"/>
          <p:nvPr/>
        </p:nvSpPr>
        <p:spPr>
          <a:xfrm>
            <a:off x="7086600" y="1600200"/>
            <a:ext cx="1905000" cy="23083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program()</a:t>
            </a:r>
          </a:p>
          <a:p>
            <a:r>
              <a:rPr lang="en-US" dirty="0" smtClean="0"/>
              <a:t>block(1)</a:t>
            </a:r>
          </a:p>
          <a:p>
            <a:r>
              <a:rPr lang="en-US" dirty="0" smtClean="0"/>
              <a:t>proc-</a:t>
            </a:r>
            <a:r>
              <a:rPr lang="en-US" dirty="0" err="1" smtClean="0"/>
              <a:t>decl</a:t>
            </a:r>
            <a:r>
              <a:rPr lang="en-US" dirty="0" smtClean="0"/>
              <a:t>(1)</a:t>
            </a:r>
          </a:p>
          <a:p>
            <a:r>
              <a:rPr lang="en-US" dirty="0" smtClean="0"/>
              <a:t>block(2)</a:t>
            </a:r>
          </a:p>
          <a:p>
            <a:r>
              <a:rPr lang="en-US" dirty="0" smtClean="0"/>
              <a:t>statement(2)</a:t>
            </a:r>
          </a:p>
          <a:p>
            <a:r>
              <a:rPr lang="en-US" dirty="0" smtClean="0"/>
              <a:t>statement(2)</a:t>
            </a:r>
          </a:p>
          <a:p>
            <a:r>
              <a:rPr lang="en-US" dirty="0" smtClean="0"/>
              <a:t>expression(2)</a:t>
            </a:r>
          </a:p>
          <a:p>
            <a:r>
              <a:rPr lang="en-US" dirty="0" smtClean="0"/>
              <a:t>term(2)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2895600" y="1600200"/>
            <a:ext cx="2286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TOKEN= ;</a:t>
            </a:r>
            <a:endParaRPr lang="en-US" dirty="0"/>
          </a:p>
        </p:txBody>
      </p:sp>
      <p:sp>
        <p:nvSpPr>
          <p:cNvPr id="9" name="2 Marcador de contenido"/>
          <p:cNvSpPr txBox="1">
            <a:spLocks/>
          </p:cNvSpPr>
          <p:nvPr/>
        </p:nvSpPr>
        <p:spPr bwMode="auto">
          <a:xfrm>
            <a:off x="3048000" y="3428999"/>
            <a:ext cx="4953000" cy="32766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None/>
            </a:pPr>
            <a:r>
              <a:rPr lang="en-US" sz="1600" dirty="0" smtClean="0">
                <a:latin typeface="+mn-lt"/>
              </a:rPr>
              <a:t>procedure TERM;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FACTOR();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while TOKEN = MULTIPLYING_OPERATOR do 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FACTOR();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end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end;</a:t>
            </a:r>
            <a:endParaRPr lang="en-US" sz="1600" dirty="0">
              <a:latin typeface="+mn-lt"/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7086600" y="12308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Recursion stack</a:t>
            </a:r>
            <a:endParaRPr lang="en-US" i="1" dirty="0"/>
          </a:p>
        </p:txBody>
      </p:sp>
      <p:cxnSp>
        <p:nvCxnSpPr>
          <p:cNvPr id="10" name="9 Conector recto de flecha"/>
          <p:cNvCxnSpPr/>
          <p:nvPr/>
        </p:nvCxnSpPr>
        <p:spPr>
          <a:xfrm>
            <a:off x="2667000" y="5334000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uadroTexto"/>
          <p:cNvSpPr txBox="1"/>
          <p:nvPr/>
        </p:nvSpPr>
        <p:spPr>
          <a:xfrm>
            <a:off x="5181600" y="1969532"/>
            <a:ext cx="19050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m=8; a; b; c; ratio; x; y;</a:t>
            </a:r>
            <a:endParaRPr lang="en-US" dirty="0"/>
          </a:p>
        </p:txBody>
      </p:sp>
      <p:sp>
        <p:nvSpPr>
          <p:cNvPr id="13" name="12 CuadroTexto"/>
          <p:cNvSpPr txBox="1"/>
          <p:nvPr/>
        </p:nvSpPr>
        <p:spPr>
          <a:xfrm>
            <a:off x="5181600" y="16002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Symbol Table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&lt;program&gt; Procedure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484437"/>
            <a:ext cx="8229600" cy="4373563"/>
          </a:xfrm>
        </p:spPr>
        <p:txBody>
          <a:bodyPr/>
          <a:lstStyle/>
          <a:p>
            <a:pPr>
              <a:buNone/>
            </a:pPr>
            <a:r>
              <a:rPr lang="en-US" sz="2400" dirty="0" smtClean="0"/>
              <a:t>procedure PROGRAM;</a:t>
            </a:r>
          </a:p>
          <a:p>
            <a:pPr>
              <a:buNone/>
            </a:pPr>
            <a:r>
              <a:rPr lang="en-US" sz="2400" dirty="0" smtClean="0"/>
              <a:t>begin</a:t>
            </a:r>
          </a:p>
          <a:p>
            <a:pPr>
              <a:buNone/>
            </a:pPr>
            <a:r>
              <a:rPr lang="en-US" sz="2400" dirty="0" smtClean="0"/>
              <a:t>	GET_TOKEN();</a:t>
            </a:r>
          </a:p>
          <a:p>
            <a:pPr>
              <a:buNone/>
            </a:pPr>
            <a:r>
              <a:rPr lang="en-US" sz="2400" dirty="0" smtClean="0"/>
              <a:t>	BLOCK();</a:t>
            </a:r>
          </a:p>
          <a:p>
            <a:pPr>
              <a:buNone/>
            </a:pPr>
            <a:r>
              <a:rPr lang="en-US" sz="2400" dirty="0" smtClean="0"/>
              <a:t>	if TOKEN &lt;&gt; "." then ERROR (No Period at end of file)</a:t>
            </a:r>
          </a:p>
          <a:p>
            <a:pPr>
              <a:buNone/>
            </a:pPr>
            <a:r>
              <a:rPr lang="en-US" sz="2400" dirty="0" smtClean="0"/>
              <a:t>end;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3 Rectángulo"/>
          <p:cNvSpPr/>
          <p:nvPr/>
        </p:nvSpPr>
        <p:spPr>
          <a:xfrm>
            <a:off x="457200" y="1752600"/>
            <a:ext cx="26404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&lt;</a:t>
            </a:r>
            <a:r>
              <a:rPr lang="en-US" dirty="0" smtClean="0">
                <a:solidFill>
                  <a:srgbClr val="FF0000"/>
                </a:solidFill>
              </a:rPr>
              <a:t>program</a:t>
            </a:r>
            <a:r>
              <a:rPr lang="en-US" dirty="0" smtClean="0"/>
              <a:t>&gt; ::= &lt;</a:t>
            </a:r>
            <a:r>
              <a:rPr lang="en-US" dirty="0" smtClean="0">
                <a:solidFill>
                  <a:schemeClr val="accent1"/>
                </a:solidFill>
              </a:rPr>
              <a:t>block</a:t>
            </a:r>
            <a:r>
              <a:rPr lang="en-US" dirty="0" smtClean="0"/>
              <a:t>&gt; 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Small Example</a:t>
            </a:r>
            <a:endParaRPr lang="en-US" dirty="0"/>
          </a:p>
        </p:txBody>
      </p:sp>
      <p:sp>
        <p:nvSpPr>
          <p:cNvPr id="4" name="Text Box 4"/>
          <p:cNvSpPr txBox="1">
            <a:spLocks noGrp="1" noChangeArrowheads="1"/>
          </p:cNvSpPr>
          <p:nvPr>
            <p:ph idx="1"/>
          </p:nvPr>
        </p:nvSpPr>
        <p:spPr bwMode="auto">
          <a:xfrm>
            <a:off x="457200" y="1752600"/>
            <a:ext cx="2133600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const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m = 8;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>
                <a:solidFill>
                  <a:schemeClr val="bg1"/>
                </a:solidFill>
              </a:rPr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a, b, c;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procedure </a:t>
            </a:r>
            <a:r>
              <a:rPr lang="en-US" sz="1600" dirty="0" smtClean="0">
                <a:solidFill>
                  <a:schemeClr val="bg1"/>
                </a:solidFill>
              </a:rPr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x,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>
                <a:solidFill>
                  <a:schemeClr val="bg1"/>
                </a:solidFill>
              </a:rPr>
              <a:t>x</a:t>
            </a:r>
            <a:r>
              <a:rPr lang="en-US" sz="1600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= a;</a:t>
            </a:r>
            <a:r>
              <a:rPr lang="en-US" sz="1600" dirty="0" smtClean="0"/>
              <a:t> y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if </a:t>
            </a:r>
            <a:r>
              <a:rPr lang="en-US" sz="1600" dirty="0" smtClean="0"/>
              <a:t>b &gt; a </a:t>
            </a:r>
            <a:r>
              <a:rPr lang="en-US" sz="1600" b="1" dirty="0" smtClean="0"/>
              <a:t>then 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	</a:t>
            </a:r>
            <a:r>
              <a:rPr lang="en-US" sz="1600" dirty="0" smtClean="0"/>
              <a:t>x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	y = a;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end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c = x /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/>
              <a:t>a = m;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b = 4;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call </a:t>
            </a:r>
            <a:r>
              <a:rPr lang="en-US" sz="1600" dirty="0" smtClean="0"/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end.</a:t>
            </a:r>
            <a:endParaRPr lang="en-US" sz="1600" dirty="0"/>
          </a:p>
          <a:p>
            <a:pPr>
              <a:spcBef>
                <a:spcPct val="50000"/>
              </a:spcBef>
            </a:pPr>
            <a:endParaRPr lang="en-US" sz="1600" dirty="0"/>
          </a:p>
        </p:txBody>
      </p:sp>
      <p:sp>
        <p:nvSpPr>
          <p:cNvPr id="7" name="6 CuadroTexto"/>
          <p:cNvSpPr txBox="1"/>
          <p:nvPr/>
        </p:nvSpPr>
        <p:spPr>
          <a:xfrm>
            <a:off x="7086600" y="1600200"/>
            <a:ext cx="1905000" cy="20313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program()</a:t>
            </a:r>
          </a:p>
          <a:p>
            <a:r>
              <a:rPr lang="en-US" dirty="0" smtClean="0"/>
              <a:t>block(1)</a:t>
            </a:r>
          </a:p>
          <a:p>
            <a:r>
              <a:rPr lang="en-US" dirty="0" smtClean="0"/>
              <a:t>proc-</a:t>
            </a:r>
            <a:r>
              <a:rPr lang="en-US" dirty="0" err="1" smtClean="0"/>
              <a:t>decl</a:t>
            </a:r>
            <a:r>
              <a:rPr lang="en-US" dirty="0" smtClean="0"/>
              <a:t>(1)</a:t>
            </a:r>
          </a:p>
          <a:p>
            <a:r>
              <a:rPr lang="en-US" dirty="0" smtClean="0"/>
              <a:t>block(2)</a:t>
            </a:r>
          </a:p>
          <a:p>
            <a:r>
              <a:rPr lang="en-US" dirty="0" smtClean="0"/>
              <a:t>statement(2)</a:t>
            </a:r>
          </a:p>
          <a:p>
            <a:r>
              <a:rPr lang="en-US" dirty="0" smtClean="0"/>
              <a:t>statement(2)</a:t>
            </a:r>
          </a:p>
          <a:p>
            <a:r>
              <a:rPr lang="en-US" dirty="0" smtClean="0"/>
              <a:t>expression(2)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2895600" y="1600200"/>
            <a:ext cx="2286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TOKEN= ;</a:t>
            </a:r>
            <a:endParaRPr lang="en-US" dirty="0"/>
          </a:p>
        </p:txBody>
      </p:sp>
      <p:sp>
        <p:nvSpPr>
          <p:cNvPr id="9" name="2 Marcador de contenido"/>
          <p:cNvSpPr txBox="1">
            <a:spLocks/>
          </p:cNvSpPr>
          <p:nvPr/>
        </p:nvSpPr>
        <p:spPr bwMode="auto">
          <a:xfrm>
            <a:off x="3048000" y="3428999"/>
            <a:ext cx="4953000" cy="32766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None/>
            </a:pPr>
            <a:r>
              <a:rPr lang="en-US" sz="1600" dirty="0" smtClean="0">
                <a:latin typeface="+mn-lt"/>
              </a:rPr>
              <a:t> procedure EXPRESSION;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if TOKEN = ADDING_OPERATOR then 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TERM();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while TOKEN = ADDING_OPERATOR do 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TERM();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end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end;</a:t>
            </a:r>
            <a:endParaRPr lang="en-US" sz="1600" dirty="0">
              <a:latin typeface="+mn-lt"/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7086600" y="12308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Recursion stack</a:t>
            </a:r>
            <a:endParaRPr lang="en-US" i="1" dirty="0"/>
          </a:p>
        </p:txBody>
      </p:sp>
      <p:cxnSp>
        <p:nvCxnSpPr>
          <p:cNvPr id="10" name="9 Conector recto de flecha"/>
          <p:cNvCxnSpPr/>
          <p:nvPr/>
        </p:nvCxnSpPr>
        <p:spPr>
          <a:xfrm>
            <a:off x="2667000" y="5562600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uadroTexto"/>
          <p:cNvSpPr txBox="1"/>
          <p:nvPr/>
        </p:nvSpPr>
        <p:spPr>
          <a:xfrm>
            <a:off x="5181600" y="1969532"/>
            <a:ext cx="19050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m=8; a; b; c; ratio; x; y;</a:t>
            </a:r>
            <a:endParaRPr lang="en-US" dirty="0"/>
          </a:p>
        </p:txBody>
      </p:sp>
      <p:sp>
        <p:nvSpPr>
          <p:cNvPr id="13" name="12 CuadroTexto"/>
          <p:cNvSpPr txBox="1"/>
          <p:nvPr/>
        </p:nvSpPr>
        <p:spPr>
          <a:xfrm>
            <a:off x="5181600" y="16002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Symbol Table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Small Example</a:t>
            </a:r>
            <a:endParaRPr lang="en-US" dirty="0"/>
          </a:p>
        </p:txBody>
      </p:sp>
      <p:sp>
        <p:nvSpPr>
          <p:cNvPr id="4" name="Text Box 4"/>
          <p:cNvSpPr txBox="1">
            <a:spLocks noGrp="1" noChangeArrowheads="1"/>
          </p:cNvSpPr>
          <p:nvPr>
            <p:ph idx="1"/>
          </p:nvPr>
        </p:nvSpPr>
        <p:spPr bwMode="auto">
          <a:xfrm>
            <a:off x="457200" y="1752600"/>
            <a:ext cx="2133600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const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m = 8;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>
                <a:solidFill>
                  <a:schemeClr val="bg1"/>
                </a:solidFill>
              </a:rPr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a, b, c;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procedure </a:t>
            </a:r>
            <a:r>
              <a:rPr lang="en-US" sz="1600" dirty="0" smtClean="0">
                <a:solidFill>
                  <a:schemeClr val="bg1"/>
                </a:solidFill>
              </a:rPr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x,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>
                <a:solidFill>
                  <a:schemeClr val="bg1"/>
                </a:solidFill>
              </a:rPr>
              <a:t>x</a:t>
            </a:r>
            <a:r>
              <a:rPr lang="en-US" sz="1600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= a;</a:t>
            </a:r>
            <a:r>
              <a:rPr lang="en-US" sz="1600" dirty="0" smtClean="0"/>
              <a:t> y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if </a:t>
            </a:r>
            <a:r>
              <a:rPr lang="en-US" sz="1600" dirty="0" smtClean="0"/>
              <a:t>b &gt; a </a:t>
            </a:r>
            <a:r>
              <a:rPr lang="en-US" sz="1600" b="1" dirty="0" smtClean="0"/>
              <a:t>then 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	</a:t>
            </a:r>
            <a:r>
              <a:rPr lang="en-US" sz="1600" dirty="0" smtClean="0"/>
              <a:t>x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	y = a;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end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c = x /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/>
              <a:t>a = m;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b = 4;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call </a:t>
            </a:r>
            <a:r>
              <a:rPr lang="en-US" sz="1600" dirty="0" smtClean="0"/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end.</a:t>
            </a:r>
            <a:endParaRPr lang="en-US" sz="1600" dirty="0"/>
          </a:p>
          <a:p>
            <a:pPr>
              <a:spcBef>
                <a:spcPct val="50000"/>
              </a:spcBef>
            </a:pPr>
            <a:endParaRPr lang="en-US" sz="1600" dirty="0"/>
          </a:p>
        </p:txBody>
      </p:sp>
      <p:sp>
        <p:nvSpPr>
          <p:cNvPr id="7" name="6 CuadroTexto"/>
          <p:cNvSpPr txBox="1"/>
          <p:nvPr/>
        </p:nvSpPr>
        <p:spPr>
          <a:xfrm>
            <a:off x="7086600" y="1600200"/>
            <a:ext cx="1905000" cy="17543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program()</a:t>
            </a:r>
          </a:p>
          <a:p>
            <a:r>
              <a:rPr lang="en-US" dirty="0" smtClean="0"/>
              <a:t>block(1)</a:t>
            </a:r>
          </a:p>
          <a:p>
            <a:r>
              <a:rPr lang="en-US" dirty="0" smtClean="0"/>
              <a:t>proc-</a:t>
            </a:r>
            <a:r>
              <a:rPr lang="en-US" dirty="0" err="1" smtClean="0"/>
              <a:t>decl</a:t>
            </a:r>
            <a:r>
              <a:rPr lang="en-US" dirty="0" smtClean="0"/>
              <a:t>(1)</a:t>
            </a:r>
          </a:p>
          <a:p>
            <a:r>
              <a:rPr lang="en-US" dirty="0" smtClean="0"/>
              <a:t>block(2)</a:t>
            </a:r>
          </a:p>
          <a:p>
            <a:r>
              <a:rPr lang="en-US" dirty="0" smtClean="0"/>
              <a:t>statement(2)</a:t>
            </a:r>
          </a:p>
          <a:p>
            <a:r>
              <a:rPr lang="en-US" dirty="0" smtClean="0"/>
              <a:t>statement(2)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2895600" y="1600200"/>
            <a:ext cx="2286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TOKEN= ;</a:t>
            </a:r>
            <a:endParaRPr lang="en-US" dirty="0"/>
          </a:p>
        </p:txBody>
      </p:sp>
      <p:sp>
        <p:nvSpPr>
          <p:cNvPr id="9" name="2 Marcador de contenido"/>
          <p:cNvSpPr txBox="1">
            <a:spLocks/>
          </p:cNvSpPr>
          <p:nvPr/>
        </p:nvSpPr>
        <p:spPr bwMode="auto">
          <a:xfrm>
            <a:off x="3048000" y="3048001"/>
            <a:ext cx="44958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None/>
            </a:pPr>
            <a:r>
              <a:rPr lang="en-US" sz="1600" dirty="0" smtClean="0">
                <a:latin typeface="+mn-lt"/>
              </a:rPr>
              <a:t> procedure STATEMENT;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if TOKEN = IDENT then 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If TOKEN &lt;&gt; ":=" then ERROR 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EXPRESSION();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end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…</a:t>
            </a:r>
            <a:endParaRPr lang="en-US" sz="1600" dirty="0">
              <a:latin typeface="+mn-lt"/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7086600" y="12308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Recursion stack</a:t>
            </a:r>
            <a:endParaRPr lang="en-US" i="1" dirty="0"/>
          </a:p>
        </p:txBody>
      </p:sp>
      <p:cxnSp>
        <p:nvCxnSpPr>
          <p:cNvPr id="10" name="9 Conector recto de flecha"/>
          <p:cNvCxnSpPr/>
          <p:nvPr/>
        </p:nvCxnSpPr>
        <p:spPr>
          <a:xfrm>
            <a:off x="3124200" y="4953000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uadroTexto"/>
          <p:cNvSpPr txBox="1"/>
          <p:nvPr/>
        </p:nvSpPr>
        <p:spPr>
          <a:xfrm>
            <a:off x="5181600" y="1969532"/>
            <a:ext cx="19050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m=8; a; b; c; ratio; x; y;</a:t>
            </a:r>
            <a:endParaRPr lang="en-US" dirty="0"/>
          </a:p>
        </p:txBody>
      </p:sp>
      <p:sp>
        <p:nvSpPr>
          <p:cNvPr id="13" name="12 CuadroTexto"/>
          <p:cNvSpPr txBox="1"/>
          <p:nvPr/>
        </p:nvSpPr>
        <p:spPr>
          <a:xfrm>
            <a:off x="5181600" y="16002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Symbol Table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Small Example</a:t>
            </a:r>
            <a:endParaRPr lang="en-US" dirty="0"/>
          </a:p>
        </p:txBody>
      </p:sp>
      <p:sp>
        <p:nvSpPr>
          <p:cNvPr id="4" name="Text Box 4"/>
          <p:cNvSpPr txBox="1">
            <a:spLocks noGrp="1" noChangeArrowheads="1"/>
          </p:cNvSpPr>
          <p:nvPr>
            <p:ph idx="1"/>
          </p:nvPr>
        </p:nvSpPr>
        <p:spPr bwMode="auto">
          <a:xfrm>
            <a:off x="457200" y="1752600"/>
            <a:ext cx="2133600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const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m = 8;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>
                <a:solidFill>
                  <a:schemeClr val="bg1"/>
                </a:solidFill>
              </a:rPr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a, b, c;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procedure </a:t>
            </a:r>
            <a:r>
              <a:rPr lang="en-US" sz="1600" dirty="0" smtClean="0">
                <a:solidFill>
                  <a:schemeClr val="bg1"/>
                </a:solidFill>
              </a:rPr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x,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>
                <a:solidFill>
                  <a:schemeClr val="bg1"/>
                </a:solidFill>
              </a:rPr>
              <a:t>x</a:t>
            </a:r>
            <a:r>
              <a:rPr lang="en-US" sz="1600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= a; </a:t>
            </a:r>
            <a:r>
              <a:rPr lang="en-US" sz="1600" dirty="0" smtClean="0"/>
              <a:t>y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if </a:t>
            </a:r>
            <a:r>
              <a:rPr lang="en-US" sz="1600" dirty="0" smtClean="0"/>
              <a:t>b &gt; a </a:t>
            </a:r>
            <a:r>
              <a:rPr lang="en-US" sz="1600" b="1" dirty="0" smtClean="0"/>
              <a:t>then 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	</a:t>
            </a:r>
            <a:r>
              <a:rPr lang="en-US" sz="1600" dirty="0" smtClean="0"/>
              <a:t>x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	y = a;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end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c = x /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/>
              <a:t>a = m;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b = 4;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call </a:t>
            </a:r>
            <a:r>
              <a:rPr lang="en-US" sz="1600" dirty="0" smtClean="0"/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end.</a:t>
            </a:r>
            <a:endParaRPr lang="en-US" sz="1600" dirty="0"/>
          </a:p>
          <a:p>
            <a:pPr>
              <a:spcBef>
                <a:spcPct val="50000"/>
              </a:spcBef>
            </a:pPr>
            <a:endParaRPr lang="en-US" sz="1600" dirty="0"/>
          </a:p>
        </p:txBody>
      </p:sp>
      <p:sp>
        <p:nvSpPr>
          <p:cNvPr id="7" name="6 CuadroTexto"/>
          <p:cNvSpPr txBox="1"/>
          <p:nvPr/>
        </p:nvSpPr>
        <p:spPr>
          <a:xfrm>
            <a:off x="7086600" y="1600200"/>
            <a:ext cx="1905000" cy="1477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program()</a:t>
            </a:r>
          </a:p>
          <a:p>
            <a:r>
              <a:rPr lang="en-US" dirty="0" smtClean="0"/>
              <a:t>block(1)</a:t>
            </a:r>
          </a:p>
          <a:p>
            <a:r>
              <a:rPr lang="en-US" dirty="0" smtClean="0"/>
              <a:t>proc-</a:t>
            </a:r>
            <a:r>
              <a:rPr lang="en-US" dirty="0" err="1" smtClean="0"/>
              <a:t>decl</a:t>
            </a:r>
            <a:r>
              <a:rPr lang="en-US" dirty="0" smtClean="0"/>
              <a:t>(1)</a:t>
            </a:r>
          </a:p>
          <a:p>
            <a:r>
              <a:rPr lang="en-US" dirty="0" smtClean="0"/>
              <a:t>block(2)</a:t>
            </a:r>
          </a:p>
          <a:p>
            <a:r>
              <a:rPr lang="en-US" dirty="0" smtClean="0"/>
              <a:t>statement(2)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2895600" y="1600200"/>
            <a:ext cx="2286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TOKEN= ;</a:t>
            </a:r>
            <a:endParaRPr lang="en-US" dirty="0"/>
          </a:p>
        </p:txBody>
      </p:sp>
      <p:sp>
        <p:nvSpPr>
          <p:cNvPr id="9" name="2 Marcador de contenido"/>
          <p:cNvSpPr txBox="1">
            <a:spLocks/>
          </p:cNvSpPr>
          <p:nvPr/>
        </p:nvSpPr>
        <p:spPr bwMode="auto">
          <a:xfrm>
            <a:off x="3048000" y="3048001"/>
            <a:ext cx="44958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None/>
            </a:pPr>
            <a:r>
              <a:rPr lang="en-US" sz="1600" dirty="0" smtClean="0">
                <a:latin typeface="+mn-lt"/>
              </a:rPr>
              <a:t>procedure STATEMENT;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…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else if TOKEN = "begin" then 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 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STATEMENT();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while TOKEN = ";" do 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	STATEMENT();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end;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if TOKEN &lt;&gt; "end" then ERROR 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end;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…</a:t>
            </a:r>
            <a:endParaRPr lang="en-US" sz="1600" dirty="0">
              <a:latin typeface="+mn-lt"/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7086600" y="12308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Recursion stack</a:t>
            </a:r>
            <a:endParaRPr lang="en-US" i="1" dirty="0"/>
          </a:p>
        </p:txBody>
      </p:sp>
      <p:cxnSp>
        <p:nvCxnSpPr>
          <p:cNvPr id="10" name="9 Conector recto de flecha"/>
          <p:cNvCxnSpPr/>
          <p:nvPr/>
        </p:nvCxnSpPr>
        <p:spPr>
          <a:xfrm>
            <a:off x="3581400" y="4419600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uadroTexto"/>
          <p:cNvSpPr txBox="1"/>
          <p:nvPr/>
        </p:nvSpPr>
        <p:spPr>
          <a:xfrm>
            <a:off x="5181600" y="1969532"/>
            <a:ext cx="19050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m=8; a; b; c; ratio; x; y;</a:t>
            </a:r>
            <a:endParaRPr lang="en-US" dirty="0"/>
          </a:p>
        </p:txBody>
      </p:sp>
      <p:sp>
        <p:nvSpPr>
          <p:cNvPr id="13" name="12 CuadroTexto"/>
          <p:cNvSpPr txBox="1"/>
          <p:nvPr/>
        </p:nvSpPr>
        <p:spPr>
          <a:xfrm>
            <a:off x="5181600" y="16002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Symbol Table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Small Example</a:t>
            </a:r>
            <a:endParaRPr lang="en-US" dirty="0"/>
          </a:p>
        </p:txBody>
      </p:sp>
      <p:sp>
        <p:nvSpPr>
          <p:cNvPr id="4" name="Text Box 4"/>
          <p:cNvSpPr txBox="1">
            <a:spLocks noGrp="1" noChangeArrowheads="1"/>
          </p:cNvSpPr>
          <p:nvPr>
            <p:ph idx="1"/>
          </p:nvPr>
        </p:nvSpPr>
        <p:spPr bwMode="auto">
          <a:xfrm>
            <a:off x="457200" y="1752600"/>
            <a:ext cx="2133600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const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m = 8;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>
                <a:solidFill>
                  <a:schemeClr val="bg1"/>
                </a:solidFill>
              </a:rPr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a, b, c;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procedure </a:t>
            </a:r>
            <a:r>
              <a:rPr lang="en-US" sz="1600" dirty="0" smtClean="0">
                <a:solidFill>
                  <a:schemeClr val="bg1"/>
                </a:solidFill>
              </a:rPr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x,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>
                <a:solidFill>
                  <a:schemeClr val="bg1"/>
                </a:solidFill>
              </a:rPr>
              <a:t>x</a:t>
            </a:r>
            <a:r>
              <a:rPr lang="en-US" sz="1600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= a; </a:t>
            </a:r>
            <a:r>
              <a:rPr lang="en-US" sz="1600" dirty="0" smtClean="0"/>
              <a:t>y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if </a:t>
            </a:r>
            <a:r>
              <a:rPr lang="en-US" sz="1600" dirty="0" smtClean="0"/>
              <a:t>b &gt; a </a:t>
            </a:r>
            <a:r>
              <a:rPr lang="en-US" sz="1600" b="1" dirty="0" smtClean="0"/>
              <a:t>then 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	</a:t>
            </a:r>
            <a:r>
              <a:rPr lang="en-US" sz="1600" dirty="0" smtClean="0"/>
              <a:t>x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	y = a;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end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c = x /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/>
              <a:t>a = m;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b = 4;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call </a:t>
            </a:r>
            <a:r>
              <a:rPr lang="en-US" sz="1600" dirty="0" smtClean="0"/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end.</a:t>
            </a:r>
            <a:endParaRPr lang="en-US" sz="1600" dirty="0"/>
          </a:p>
          <a:p>
            <a:pPr>
              <a:spcBef>
                <a:spcPct val="50000"/>
              </a:spcBef>
            </a:pPr>
            <a:endParaRPr lang="en-US" sz="1600" dirty="0"/>
          </a:p>
        </p:txBody>
      </p:sp>
      <p:sp>
        <p:nvSpPr>
          <p:cNvPr id="7" name="6 CuadroTexto"/>
          <p:cNvSpPr txBox="1"/>
          <p:nvPr/>
        </p:nvSpPr>
        <p:spPr>
          <a:xfrm>
            <a:off x="7086600" y="1600200"/>
            <a:ext cx="1905000" cy="1477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program()</a:t>
            </a:r>
          </a:p>
          <a:p>
            <a:r>
              <a:rPr lang="en-US" dirty="0" smtClean="0"/>
              <a:t>block(1)</a:t>
            </a:r>
          </a:p>
          <a:p>
            <a:r>
              <a:rPr lang="en-US" dirty="0" smtClean="0"/>
              <a:t>proc-</a:t>
            </a:r>
            <a:r>
              <a:rPr lang="en-US" dirty="0" err="1" smtClean="0"/>
              <a:t>decl</a:t>
            </a:r>
            <a:r>
              <a:rPr lang="en-US" dirty="0" smtClean="0"/>
              <a:t>(1)</a:t>
            </a:r>
          </a:p>
          <a:p>
            <a:r>
              <a:rPr lang="en-US" dirty="0" smtClean="0"/>
              <a:t>block(2)</a:t>
            </a:r>
          </a:p>
          <a:p>
            <a:r>
              <a:rPr lang="en-US" dirty="0" smtClean="0"/>
              <a:t>statement(2)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2895600" y="1600200"/>
            <a:ext cx="2286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TOKEN= ;</a:t>
            </a:r>
            <a:endParaRPr lang="en-US" dirty="0"/>
          </a:p>
        </p:txBody>
      </p:sp>
      <p:sp>
        <p:nvSpPr>
          <p:cNvPr id="9" name="2 Marcador de contenido"/>
          <p:cNvSpPr txBox="1">
            <a:spLocks/>
          </p:cNvSpPr>
          <p:nvPr/>
        </p:nvSpPr>
        <p:spPr bwMode="auto">
          <a:xfrm>
            <a:off x="3048000" y="3048001"/>
            <a:ext cx="44958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None/>
            </a:pPr>
            <a:r>
              <a:rPr lang="en-US" sz="1600" dirty="0" smtClean="0">
                <a:latin typeface="+mn-lt"/>
              </a:rPr>
              <a:t>procedure STATEMENT;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…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else if TOKEN = "begin" then 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 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STATEMENT();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while TOKEN = ";" do 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	STATEMENT();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end;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if TOKEN &lt;&gt; "end" then ERROR 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end;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…</a:t>
            </a:r>
            <a:endParaRPr lang="en-US" sz="1600" dirty="0">
              <a:latin typeface="+mn-lt"/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7086600" y="12308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Recursion stack</a:t>
            </a:r>
            <a:endParaRPr lang="en-US" i="1" dirty="0"/>
          </a:p>
        </p:txBody>
      </p:sp>
      <p:cxnSp>
        <p:nvCxnSpPr>
          <p:cNvPr id="10" name="9 Conector recto de flecha"/>
          <p:cNvCxnSpPr/>
          <p:nvPr/>
        </p:nvCxnSpPr>
        <p:spPr>
          <a:xfrm>
            <a:off x="4038600" y="4724400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uadroTexto"/>
          <p:cNvSpPr txBox="1"/>
          <p:nvPr/>
        </p:nvSpPr>
        <p:spPr>
          <a:xfrm>
            <a:off x="5181600" y="1969532"/>
            <a:ext cx="19050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m=8; a; b; c; ratio; x; y;</a:t>
            </a:r>
            <a:endParaRPr lang="en-US" dirty="0"/>
          </a:p>
        </p:txBody>
      </p:sp>
      <p:sp>
        <p:nvSpPr>
          <p:cNvPr id="13" name="12 CuadroTexto"/>
          <p:cNvSpPr txBox="1"/>
          <p:nvPr/>
        </p:nvSpPr>
        <p:spPr>
          <a:xfrm>
            <a:off x="5181600" y="16002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Symbol Table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Small Example</a:t>
            </a:r>
            <a:endParaRPr lang="en-US" dirty="0"/>
          </a:p>
        </p:txBody>
      </p:sp>
      <p:sp>
        <p:nvSpPr>
          <p:cNvPr id="4" name="Text Box 4"/>
          <p:cNvSpPr txBox="1">
            <a:spLocks noGrp="1" noChangeArrowheads="1"/>
          </p:cNvSpPr>
          <p:nvPr>
            <p:ph idx="1"/>
          </p:nvPr>
        </p:nvSpPr>
        <p:spPr bwMode="auto">
          <a:xfrm>
            <a:off x="457200" y="1752600"/>
            <a:ext cx="2133600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const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m = 8;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>
                <a:solidFill>
                  <a:schemeClr val="bg1"/>
                </a:solidFill>
              </a:rPr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a, b, c;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procedure </a:t>
            </a:r>
            <a:r>
              <a:rPr lang="en-US" sz="1600" dirty="0" smtClean="0">
                <a:solidFill>
                  <a:schemeClr val="bg1"/>
                </a:solidFill>
              </a:rPr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x,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>
                <a:solidFill>
                  <a:schemeClr val="bg1"/>
                </a:solidFill>
              </a:rPr>
              <a:t>x</a:t>
            </a:r>
            <a:r>
              <a:rPr lang="en-US" sz="1600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= a; y </a:t>
            </a:r>
            <a:r>
              <a:rPr lang="en-US" sz="1600" dirty="0" smtClean="0"/>
              <a:t>= b;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if </a:t>
            </a:r>
            <a:r>
              <a:rPr lang="en-US" sz="1600" dirty="0" smtClean="0"/>
              <a:t>b &gt; a </a:t>
            </a:r>
            <a:r>
              <a:rPr lang="en-US" sz="1600" b="1" dirty="0" smtClean="0"/>
              <a:t>then 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	</a:t>
            </a:r>
            <a:r>
              <a:rPr lang="en-US" sz="1600" dirty="0" smtClean="0"/>
              <a:t>x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	y = a;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end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c = x /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/>
              <a:t>a = m;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b = 4;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call </a:t>
            </a:r>
            <a:r>
              <a:rPr lang="en-US" sz="1600" dirty="0" smtClean="0"/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end.</a:t>
            </a:r>
            <a:endParaRPr lang="en-US" sz="1600" dirty="0"/>
          </a:p>
          <a:p>
            <a:pPr>
              <a:spcBef>
                <a:spcPct val="50000"/>
              </a:spcBef>
            </a:pPr>
            <a:endParaRPr lang="en-US" sz="1600" dirty="0"/>
          </a:p>
        </p:txBody>
      </p:sp>
      <p:sp>
        <p:nvSpPr>
          <p:cNvPr id="7" name="6 CuadroTexto"/>
          <p:cNvSpPr txBox="1"/>
          <p:nvPr/>
        </p:nvSpPr>
        <p:spPr>
          <a:xfrm>
            <a:off x="7086600" y="1600200"/>
            <a:ext cx="1905000" cy="1477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program()</a:t>
            </a:r>
          </a:p>
          <a:p>
            <a:r>
              <a:rPr lang="en-US" dirty="0" smtClean="0"/>
              <a:t>block(1)</a:t>
            </a:r>
          </a:p>
          <a:p>
            <a:r>
              <a:rPr lang="en-US" dirty="0" smtClean="0"/>
              <a:t>proc-</a:t>
            </a:r>
            <a:r>
              <a:rPr lang="en-US" dirty="0" err="1" smtClean="0"/>
              <a:t>decl</a:t>
            </a:r>
            <a:r>
              <a:rPr lang="en-US" dirty="0" smtClean="0"/>
              <a:t>(1)</a:t>
            </a:r>
          </a:p>
          <a:p>
            <a:r>
              <a:rPr lang="en-US" dirty="0" smtClean="0"/>
              <a:t>block(2)</a:t>
            </a:r>
          </a:p>
          <a:p>
            <a:r>
              <a:rPr lang="en-US" dirty="0" smtClean="0"/>
              <a:t>statement(2)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2895600" y="1600200"/>
            <a:ext cx="2286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TOKEN= y</a:t>
            </a:r>
            <a:endParaRPr lang="en-US" dirty="0"/>
          </a:p>
        </p:txBody>
      </p:sp>
      <p:sp>
        <p:nvSpPr>
          <p:cNvPr id="9" name="2 Marcador de contenido"/>
          <p:cNvSpPr txBox="1">
            <a:spLocks/>
          </p:cNvSpPr>
          <p:nvPr/>
        </p:nvSpPr>
        <p:spPr bwMode="auto">
          <a:xfrm>
            <a:off x="3048000" y="3048001"/>
            <a:ext cx="44958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None/>
            </a:pPr>
            <a:r>
              <a:rPr lang="en-US" sz="1600" dirty="0" smtClean="0">
                <a:latin typeface="+mn-lt"/>
              </a:rPr>
              <a:t>procedure STATEMENT;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…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else if TOKEN = "begin" then 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 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STATEMENT();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while TOKEN = ";" do 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	STATEMENT();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end;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if TOKEN &lt;&gt; "end" then ERROR 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end;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…</a:t>
            </a:r>
            <a:endParaRPr lang="en-US" sz="1600" dirty="0">
              <a:latin typeface="+mn-lt"/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7086600" y="12308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Recursion stack</a:t>
            </a:r>
            <a:endParaRPr lang="en-US" i="1" dirty="0"/>
          </a:p>
        </p:txBody>
      </p:sp>
      <p:cxnSp>
        <p:nvCxnSpPr>
          <p:cNvPr id="10" name="9 Conector recto de flecha"/>
          <p:cNvCxnSpPr/>
          <p:nvPr/>
        </p:nvCxnSpPr>
        <p:spPr>
          <a:xfrm>
            <a:off x="4038600" y="4953000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uadroTexto"/>
          <p:cNvSpPr txBox="1"/>
          <p:nvPr/>
        </p:nvSpPr>
        <p:spPr>
          <a:xfrm>
            <a:off x="5181600" y="1969532"/>
            <a:ext cx="19050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m=8; a; b; c; ratio; x; y;</a:t>
            </a:r>
            <a:endParaRPr lang="en-US" dirty="0"/>
          </a:p>
        </p:txBody>
      </p:sp>
      <p:sp>
        <p:nvSpPr>
          <p:cNvPr id="13" name="12 CuadroTexto"/>
          <p:cNvSpPr txBox="1"/>
          <p:nvPr/>
        </p:nvSpPr>
        <p:spPr>
          <a:xfrm>
            <a:off x="5181600" y="16002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Symbol Table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Small Example</a:t>
            </a:r>
            <a:endParaRPr lang="en-US" dirty="0"/>
          </a:p>
        </p:txBody>
      </p:sp>
      <p:sp>
        <p:nvSpPr>
          <p:cNvPr id="4" name="Text Box 4"/>
          <p:cNvSpPr txBox="1">
            <a:spLocks noGrp="1" noChangeArrowheads="1"/>
          </p:cNvSpPr>
          <p:nvPr>
            <p:ph idx="1"/>
          </p:nvPr>
        </p:nvSpPr>
        <p:spPr bwMode="auto">
          <a:xfrm>
            <a:off x="457200" y="1752600"/>
            <a:ext cx="2133600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const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m = 8;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>
                <a:solidFill>
                  <a:schemeClr val="bg1"/>
                </a:solidFill>
              </a:rPr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a, b, c;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procedure </a:t>
            </a:r>
            <a:r>
              <a:rPr lang="en-US" sz="1600" dirty="0" smtClean="0">
                <a:solidFill>
                  <a:schemeClr val="bg1"/>
                </a:solidFill>
              </a:rPr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x,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>
                <a:solidFill>
                  <a:schemeClr val="bg1"/>
                </a:solidFill>
              </a:rPr>
              <a:t>x</a:t>
            </a:r>
            <a:r>
              <a:rPr lang="en-US" sz="1600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= a; y </a:t>
            </a:r>
            <a:r>
              <a:rPr lang="en-US" sz="1600" dirty="0" smtClean="0"/>
              <a:t>= b;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if </a:t>
            </a:r>
            <a:r>
              <a:rPr lang="en-US" sz="1600" dirty="0" smtClean="0"/>
              <a:t>b &gt; a </a:t>
            </a:r>
            <a:r>
              <a:rPr lang="en-US" sz="1600" b="1" dirty="0" smtClean="0"/>
              <a:t>then 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	</a:t>
            </a:r>
            <a:r>
              <a:rPr lang="en-US" sz="1600" dirty="0" smtClean="0"/>
              <a:t>x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	y = a;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end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c = x /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/>
              <a:t>a = m;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b = 4;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call </a:t>
            </a:r>
            <a:r>
              <a:rPr lang="en-US" sz="1600" dirty="0" smtClean="0"/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end.</a:t>
            </a:r>
            <a:endParaRPr lang="en-US" sz="1600" dirty="0"/>
          </a:p>
          <a:p>
            <a:pPr>
              <a:spcBef>
                <a:spcPct val="50000"/>
              </a:spcBef>
            </a:pPr>
            <a:endParaRPr lang="en-US" sz="1600" dirty="0"/>
          </a:p>
        </p:txBody>
      </p:sp>
      <p:sp>
        <p:nvSpPr>
          <p:cNvPr id="7" name="6 CuadroTexto"/>
          <p:cNvSpPr txBox="1"/>
          <p:nvPr/>
        </p:nvSpPr>
        <p:spPr>
          <a:xfrm>
            <a:off x="7086600" y="1600200"/>
            <a:ext cx="1905000" cy="17543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program()</a:t>
            </a:r>
          </a:p>
          <a:p>
            <a:r>
              <a:rPr lang="en-US" dirty="0" smtClean="0"/>
              <a:t>block(1)</a:t>
            </a:r>
          </a:p>
          <a:p>
            <a:r>
              <a:rPr lang="en-US" dirty="0" smtClean="0"/>
              <a:t>proc-</a:t>
            </a:r>
            <a:r>
              <a:rPr lang="en-US" dirty="0" err="1" smtClean="0"/>
              <a:t>decl</a:t>
            </a:r>
            <a:r>
              <a:rPr lang="en-US" dirty="0" smtClean="0"/>
              <a:t>(1)</a:t>
            </a:r>
          </a:p>
          <a:p>
            <a:r>
              <a:rPr lang="en-US" dirty="0" smtClean="0"/>
              <a:t>block(2)</a:t>
            </a:r>
          </a:p>
          <a:p>
            <a:r>
              <a:rPr lang="en-US" dirty="0" smtClean="0"/>
              <a:t>statement(2)</a:t>
            </a:r>
          </a:p>
          <a:p>
            <a:r>
              <a:rPr lang="en-US" dirty="0" smtClean="0"/>
              <a:t>statement(2)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2895600" y="1600200"/>
            <a:ext cx="2286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TOKEN= y</a:t>
            </a:r>
            <a:endParaRPr lang="en-US" dirty="0"/>
          </a:p>
        </p:txBody>
      </p:sp>
      <p:sp>
        <p:nvSpPr>
          <p:cNvPr id="9" name="2 Marcador de contenido"/>
          <p:cNvSpPr txBox="1">
            <a:spLocks/>
          </p:cNvSpPr>
          <p:nvPr/>
        </p:nvSpPr>
        <p:spPr bwMode="auto">
          <a:xfrm>
            <a:off x="3048000" y="3048001"/>
            <a:ext cx="44958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None/>
            </a:pPr>
            <a:r>
              <a:rPr lang="en-US" sz="1600" dirty="0" smtClean="0">
                <a:latin typeface="+mn-lt"/>
              </a:rPr>
              <a:t> procedure STATEMENT;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if TOKEN = IDENT then 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If TOKEN &lt;&gt; ":=" then ERROR 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EXPRESSION();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end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…</a:t>
            </a:r>
            <a:endParaRPr lang="en-US" sz="1600" dirty="0">
              <a:latin typeface="+mn-lt"/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7086600" y="12308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Recursion stack</a:t>
            </a:r>
            <a:endParaRPr lang="en-US" i="1" dirty="0"/>
          </a:p>
        </p:txBody>
      </p:sp>
      <p:cxnSp>
        <p:nvCxnSpPr>
          <p:cNvPr id="10" name="9 Conector recto de flecha"/>
          <p:cNvCxnSpPr/>
          <p:nvPr/>
        </p:nvCxnSpPr>
        <p:spPr>
          <a:xfrm>
            <a:off x="3581400" y="3962400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uadroTexto"/>
          <p:cNvSpPr txBox="1"/>
          <p:nvPr/>
        </p:nvSpPr>
        <p:spPr>
          <a:xfrm>
            <a:off x="5181600" y="1969532"/>
            <a:ext cx="19050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m=8; a; b; c; ratio; x; y;</a:t>
            </a:r>
            <a:endParaRPr lang="en-US" dirty="0"/>
          </a:p>
        </p:txBody>
      </p:sp>
      <p:sp>
        <p:nvSpPr>
          <p:cNvPr id="13" name="12 CuadroTexto"/>
          <p:cNvSpPr txBox="1"/>
          <p:nvPr/>
        </p:nvSpPr>
        <p:spPr>
          <a:xfrm>
            <a:off x="5181600" y="16002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Symbol Table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Small Example</a:t>
            </a:r>
            <a:endParaRPr lang="en-US" dirty="0"/>
          </a:p>
        </p:txBody>
      </p:sp>
      <p:sp>
        <p:nvSpPr>
          <p:cNvPr id="4" name="Text Box 4"/>
          <p:cNvSpPr txBox="1">
            <a:spLocks noGrp="1" noChangeArrowheads="1"/>
          </p:cNvSpPr>
          <p:nvPr>
            <p:ph idx="1"/>
          </p:nvPr>
        </p:nvSpPr>
        <p:spPr bwMode="auto">
          <a:xfrm>
            <a:off x="457200" y="1752600"/>
            <a:ext cx="2133600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const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m = 8;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>
                <a:solidFill>
                  <a:schemeClr val="bg1"/>
                </a:solidFill>
              </a:rPr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a, b, c;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procedure </a:t>
            </a:r>
            <a:r>
              <a:rPr lang="en-US" sz="1600" dirty="0" smtClean="0">
                <a:solidFill>
                  <a:schemeClr val="bg1"/>
                </a:solidFill>
              </a:rPr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x,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>
                <a:solidFill>
                  <a:schemeClr val="bg1"/>
                </a:solidFill>
              </a:rPr>
              <a:t>x</a:t>
            </a:r>
            <a:r>
              <a:rPr lang="en-US" sz="1600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= a; y = </a:t>
            </a:r>
            <a:r>
              <a:rPr lang="en-US" sz="1600" dirty="0" smtClean="0"/>
              <a:t>b;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if </a:t>
            </a:r>
            <a:r>
              <a:rPr lang="en-US" sz="1600" dirty="0" smtClean="0"/>
              <a:t>b &gt; a </a:t>
            </a:r>
            <a:r>
              <a:rPr lang="en-US" sz="1600" b="1" dirty="0" smtClean="0"/>
              <a:t>then 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	</a:t>
            </a:r>
            <a:r>
              <a:rPr lang="en-US" sz="1600" dirty="0" smtClean="0"/>
              <a:t>x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	y = a;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end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c = x /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/>
              <a:t>a = m;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b = 4;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call </a:t>
            </a:r>
            <a:r>
              <a:rPr lang="en-US" sz="1600" dirty="0" smtClean="0"/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end.</a:t>
            </a:r>
            <a:endParaRPr lang="en-US" sz="1600" dirty="0"/>
          </a:p>
          <a:p>
            <a:pPr>
              <a:spcBef>
                <a:spcPct val="50000"/>
              </a:spcBef>
            </a:pPr>
            <a:endParaRPr lang="en-US" sz="1600" dirty="0"/>
          </a:p>
        </p:txBody>
      </p:sp>
      <p:sp>
        <p:nvSpPr>
          <p:cNvPr id="7" name="6 CuadroTexto"/>
          <p:cNvSpPr txBox="1"/>
          <p:nvPr/>
        </p:nvSpPr>
        <p:spPr>
          <a:xfrm>
            <a:off x="7086600" y="1600200"/>
            <a:ext cx="1905000" cy="17543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program()</a:t>
            </a:r>
          </a:p>
          <a:p>
            <a:r>
              <a:rPr lang="en-US" dirty="0" smtClean="0"/>
              <a:t>block(1)</a:t>
            </a:r>
          </a:p>
          <a:p>
            <a:r>
              <a:rPr lang="en-US" dirty="0" smtClean="0"/>
              <a:t>proc-</a:t>
            </a:r>
            <a:r>
              <a:rPr lang="en-US" dirty="0" err="1" smtClean="0"/>
              <a:t>decl</a:t>
            </a:r>
            <a:r>
              <a:rPr lang="en-US" dirty="0" smtClean="0"/>
              <a:t>(1)</a:t>
            </a:r>
          </a:p>
          <a:p>
            <a:r>
              <a:rPr lang="en-US" dirty="0" smtClean="0"/>
              <a:t>block(2)</a:t>
            </a:r>
          </a:p>
          <a:p>
            <a:r>
              <a:rPr lang="en-US" dirty="0" smtClean="0"/>
              <a:t>statement(2)</a:t>
            </a:r>
          </a:p>
          <a:p>
            <a:r>
              <a:rPr lang="en-US" dirty="0" smtClean="0"/>
              <a:t>statement(2)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2895600" y="1600200"/>
            <a:ext cx="2286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TOKEN= =</a:t>
            </a:r>
            <a:endParaRPr lang="en-US" dirty="0"/>
          </a:p>
        </p:txBody>
      </p:sp>
      <p:sp>
        <p:nvSpPr>
          <p:cNvPr id="9" name="2 Marcador de contenido"/>
          <p:cNvSpPr txBox="1">
            <a:spLocks/>
          </p:cNvSpPr>
          <p:nvPr/>
        </p:nvSpPr>
        <p:spPr bwMode="auto">
          <a:xfrm>
            <a:off x="3048000" y="3048001"/>
            <a:ext cx="44958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None/>
            </a:pPr>
            <a:r>
              <a:rPr lang="en-US" sz="1600" dirty="0" smtClean="0">
                <a:latin typeface="+mn-lt"/>
              </a:rPr>
              <a:t> procedure STATEMENT;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if TOKEN = IDENT then 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If TOKEN &lt;&gt; ":=" then ERROR 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EXPRESSION();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end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…</a:t>
            </a:r>
            <a:endParaRPr lang="en-US" sz="1600" dirty="0">
              <a:latin typeface="+mn-lt"/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7086600" y="12308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Recursion stack</a:t>
            </a:r>
            <a:endParaRPr lang="en-US" i="1" dirty="0"/>
          </a:p>
        </p:txBody>
      </p:sp>
      <p:cxnSp>
        <p:nvCxnSpPr>
          <p:cNvPr id="10" name="9 Conector recto de flecha"/>
          <p:cNvCxnSpPr/>
          <p:nvPr/>
        </p:nvCxnSpPr>
        <p:spPr>
          <a:xfrm>
            <a:off x="3581400" y="4419600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uadroTexto"/>
          <p:cNvSpPr txBox="1"/>
          <p:nvPr/>
        </p:nvSpPr>
        <p:spPr>
          <a:xfrm>
            <a:off x="5181600" y="1969532"/>
            <a:ext cx="19050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m=8; a; b; c; ratio; x; y;</a:t>
            </a:r>
            <a:endParaRPr lang="en-US" dirty="0"/>
          </a:p>
        </p:txBody>
      </p:sp>
      <p:sp>
        <p:nvSpPr>
          <p:cNvPr id="13" name="12 CuadroTexto"/>
          <p:cNvSpPr txBox="1"/>
          <p:nvPr/>
        </p:nvSpPr>
        <p:spPr>
          <a:xfrm>
            <a:off x="5181600" y="16002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Symbol Table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Small Example</a:t>
            </a:r>
            <a:endParaRPr lang="en-US" dirty="0"/>
          </a:p>
        </p:txBody>
      </p:sp>
      <p:sp>
        <p:nvSpPr>
          <p:cNvPr id="4" name="Text Box 4"/>
          <p:cNvSpPr txBox="1">
            <a:spLocks noGrp="1" noChangeArrowheads="1"/>
          </p:cNvSpPr>
          <p:nvPr>
            <p:ph idx="1"/>
          </p:nvPr>
        </p:nvSpPr>
        <p:spPr bwMode="auto">
          <a:xfrm>
            <a:off x="457200" y="1752600"/>
            <a:ext cx="2133600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const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m = 8;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>
                <a:solidFill>
                  <a:schemeClr val="bg1"/>
                </a:solidFill>
              </a:rPr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a, b, c;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procedure </a:t>
            </a:r>
            <a:r>
              <a:rPr lang="en-US" sz="1600" dirty="0" smtClean="0">
                <a:solidFill>
                  <a:schemeClr val="bg1"/>
                </a:solidFill>
              </a:rPr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x,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>
                <a:solidFill>
                  <a:schemeClr val="bg1"/>
                </a:solidFill>
              </a:rPr>
              <a:t>x</a:t>
            </a:r>
            <a:r>
              <a:rPr lang="en-US" sz="1600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= a; y = b</a:t>
            </a:r>
            <a:r>
              <a:rPr lang="en-US" sz="1600" dirty="0" smtClean="0"/>
              <a:t>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if </a:t>
            </a:r>
            <a:r>
              <a:rPr lang="en-US" sz="1600" dirty="0" smtClean="0"/>
              <a:t>b &gt; a </a:t>
            </a:r>
            <a:r>
              <a:rPr lang="en-US" sz="1600" b="1" dirty="0" smtClean="0"/>
              <a:t>then 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	</a:t>
            </a:r>
            <a:r>
              <a:rPr lang="en-US" sz="1600" dirty="0" smtClean="0"/>
              <a:t>x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	y = a;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end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c = x /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/>
              <a:t>a = m;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b = 4;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call </a:t>
            </a:r>
            <a:r>
              <a:rPr lang="en-US" sz="1600" dirty="0" smtClean="0"/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end.</a:t>
            </a:r>
            <a:endParaRPr lang="en-US" sz="1600" dirty="0"/>
          </a:p>
          <a:p>
            <a:pPr>
              <a:spcBef>
                <a:spcPct val="50000"/>
              </a:spcBef>
            </a:pPr>
            <a:endParaRPr lang="en-US" sz="1600" dirty="0"/>
          </a:p>
        </p:txBody>
      </p:sp>
      <p:sp>
        <p:nvSpPr>
          <p:cNvPr id="7" name="6 CuadroTexto"/>
          <p:cNvSpPr txBox="1"/>
          <p:nvPr/>
        </p:nvSpPr>
        <p:spPr>
          <a:xfrm>
            <a:off x="7086600" y="1600200"/>
            <a:ext cx="1905000" cy="17543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program()</a:t>
            </a:r>
          </a:p>
          <a:p>
            <a:r>
              <a:rPr lang="en-US" dirty="0" smtClean="0"/>
              <a:t>block(1)</a:t>
            </a:r>
          </a:p>
          <a:p>
            <a:r>
              <a:rPr lang="en-US" dirty="0" smtClean="0"/>
              <a:t>proc-</a:t>
            </a:r>
            <a:r>
              <a:rPr lang="en-US" dirty="0" err="1" smtClean="0"/>
              <a:t>decl</a:t>
            </a:r>
            <a:r>
              <a:rPr lang="en-US" dirty="0" smtClean="0"/>
              <a:t>(1)</a:t>
            </a:r>
          </a:p>
          <a:p>
            <a:r>
              <a:rPr lang="en-US" dirty="0" smtClean="0"/>
              <a:t>block(2)</a:t>
            </a:r>
          </a:p>
          <a:p>
            <a:r>
              <a:rPr lang="en-US" dirty="0" smtClean="0"/>
              <a:t>statement(2)</a:t>
            </a:r>
          </a:p>
          <a:p>
            <a:r>
              <a:rPr lang="en-US" dirty="0" smtClean="0"/>
              <a:t>statement(2)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2895600" y="1600200"/>
            <a:ext cx="2286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TOKEN= b</a:t>
            </a:r>
            <a:endParaRPr lang="en-US" dirty="0"/>
          </a:p>
        </p:txBody>
      </p:sp>
      <p:sp>
        <p:nvSpPr>
          <p:cNvPr id="9" name="2 Marcador de contenido"/>
          <p:cNvSpPr txBox="1">
            <a:spLocks/>
          </p:cNvSpPr>
          <p:nvPr/>
        </p:nvSpPr>
        <p:spPr bwMode="auto">
          <a:xfrm>
            <a:off x="3048000" y="3048001"/>
            <a:ext cx="44958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None/>
            </a:pPr>
            <a:r>
              <a:rPr lang="en-US" sz="1600" dirty="0" smtClean="0">
                <a:latin typeface="+mn-lt"/>
              </a:rPr>
              <a:t> procedure STATEMENT;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if TOKEN = IDENT then 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If TOKEN &lt;&gt; ":=" then ERROR 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EXPRESSION();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end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…</a:t>
            </a:r>
            <a:endParaRPr lang="en-US" sz="1600" dirty="0">
              <a:latin typeface="+mn-lt"/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7086600" y="12308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Recursion stack</a:t>
            </a:r>
            <a:endParaRPr lang="en-US" i="1" dirty="0"/>
          </a:p>
        </p:txBody>
      </p:sp>
      <p:cxnSp>
        <p:nvCxnSpPr>
          <p:cNvPr id="10" name="9 Conector recto de flecha"/>
          <p:cNvCxnSpPr/>
          <p:nvPr/>
        </p:nvCxnSpPr>
        <p:spPr>
          <a:xfrm>
            <a:off x="3581400" y="4648200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uadroTexto"/>
          <p:cNvSpPr txBox="1"/>
          <p:nvPr/>
        </p:nvSpPr>
        <p:spPr>
          <a:xfrm>
            <a:off x="5181600" y="1969532"/>
            <a:ext cx="19050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m=8; a; b; c; ratio; x; y;</a:t>
            </a:r>
            <a:endParaRPr lang="en-US" dirty="0"/>
          </a:p>
        </p:txBody>
      </p:sp>
      <p:sp>
        <p:nvSpPr>
          <p:cNvPr id="13" name="12 CuadroTexto"/>
          <p:cNvSpPr txBox="1"/>
          <p:nvPr/>
        </p:nvSpPr>
        <p:spPr>
          <a:xfrm>
            <a:off x="5181600" y="16002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Symbol Table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Small Example</a:t>
            </a:r>
            <a:endParaRPr lang="en-US" dirty="0"/>
          </a:p>
        </p:txBody>
      </p:sp>
      <p:sp>
        <p:nvSpPr>
          <p:cNvPr id="4" name="Text Box 4"/>
          <p:cNvSpPr txBox="1">
            <a:spLocks noGrp="1" noChangeArrowheads="1"/>
          </p:cNvSpPr>
          <p:nvPr>
            <p:ph idx="1"/>
          </p:nvPr>
        </p:nvSpPr>
        <p:spPr bwMode="auto">
          <a:xfrm>
            <a:off x="457200" y="1752600"/>
            <a:ext cx="2133600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const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m = 8;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>
                <a:solidFill>
                  <a:schemeClr val="bg1"/>
                </a:solidFill>
              </a:rPr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a, b, c;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procedure </a:t>
            </a:r>
            <a:r>
              <a:rPr lang="en-US" sz="1600" dirty="0" smtClean="0">
                <a:solidFill>
                  <a:schemeClr val="bg1"/>
                </a:solidFill>
              </a:rPr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x,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>
                <a:solidFill>
                  <a:schemeClr val="bg1"/>
                </a:solidFill>
              </a:rPr>
              <a:t>x</a:t>
            </a:r>
            <a:r>
              <a:rPr lang="en-US" sz="1600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= a; y = b</a:t>
            </a:r>
            <a:r>
              <a:rPr lang="en-US" sz="1600" dirty="0" smtClean="0"/>
              <a:t>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if </a:t>
            </a:r>
            <a:r>
              <a:rPr lang="en-US" sz="1600" dirty="0" smtClean="0"/>
              <a:t>b &gt; a </a:t>
            </a:r>
            <a:r>
              <a:rPr lang="en-US" sz="1600" b="1" dirty="0" smtClean="0"/>
              <a:t>then 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	</a:t>
            </a:r>
            <a:r>
              <a:rPr lang="en-US" sz="1600" dirty="0" smtClean="0"/>
              <a:t>x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	y = a;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end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c = x /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/>
              <a:t>a = m;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b = 4;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call </a:t>
            </a:r>
            <a:r>
              <a:rPr lang="en-US" sz="1600" dirty="0" smtClean="0"/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end.</a:t>
            </a:r>
            <a:endParaRPr lang="en-US" sz="1600" dirty="0"/>
          </a:p>
          <a:p>
            <a:pPr>
              <a:spcBef>
                <a:spcPct val="50000"/>
              </a:spcBef>
            </a:pPr>
            <a:endParaRPr lang="en-US" sz="1600" dirty="0"/>
          </a:p>
        </p:txBody>
      </p:sp>
      <p:sp>
        <p:nvSpPr>
          <p:cNvPr id="7" name="6 CuadroTexto"/>
          <p:cNvSpPr txBox="1"/>
          <p:nvPr/>
        </p:nvSpPr>
        <p:spPr>
          <a:xfrm>
            <a:off x="7086600" y="1600200"/>
            <a:ext cx="1905000" cy="20313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program()</a:t>
            </a:r>
          </a:p>
          <a:p>
            <a:r>
              <a:rPr lang="en-US" dirty="0" smtClean="0"/>
              <a:t>block(1)</a:t>
            </a:r>
          </a:p>
          <a:p>
            <a:r>
              <a:rPr lang="en-US" dirty="0" smtClean="0"/>
              <a:t>proc-</a:t>
            </a:r>
            <a:r>
              <a:rPr lang="en-US" dirty="0" err="1" smtClean="0"/>
              <a:t>decl</a:t>
            </a:r>
            <a:r>
              <a:rPr lang="en-US" dirty="0" smtClean="0"/>
              <a:t>(1)</a:t>
            </a:r>
          </a:p>
          <a:p>
            <a:r>
              <a:rPr lang="en-US" dirty="0" smtClean="0"/>
              <a:t>block(2)</a:t>
            </a:r>
          </a:p>
          <a:p>
            <a:r>
              <a:rPr lang="en-US" dirty="0" smtClean="0"/>
              <a:t>statement(2)</a:t>
            </a:r>
          </a:p>
          <a:p>
            <a:r>
              <a:rPr lang="en-US" dirty="0" smtClean="0"/>
              <a:t>statement(2)</a:t>
            </a:r>
          </a:p>
          <a:p>
            <a:r>
              <a:rPr lang="en-US" dirty="0" smtClean="0"/>
              <a:t>expression(2)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2895600" y="1600200"/>
            <a:ext cx="2286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TOKEN= b</a:t>
            </a:r>
            <a:endParaRPr lang="en-US" dirty="0"/>
          </a:p>
        </p:txBody>
      </p:sp>
      <p:sp>
        <p:nvSpPr>
          <p:cNvPr id="9" name="2 Marcador de contenido"/>
          <p:cNvSpPr txBox="1">
            <a:spLocks/>
          </p:cNvSpPr>
          <p:nvPr/>
        </p:nvSpPr>
        <p:spPr bwMode="auto">
          <a:xfrm>
            <a:off x="3048000" y="3428999"/>
            <a:ext cx="4953000" cy="32766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None/>
            </a:pPr>
            <a:r>
              <a:rPr lang="en-US" sz="1600" dirty="0" smtClean="0">
                <a:latin typeface="+mn-lt"/>
              </a:rPr>
              <a:t> procedure EXPRESSION;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if TOKEN = ADDING_OPERATOR then 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TERM();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while TOKEN = ADDING_OPERATOR do 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TERM();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end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end;</a:t>
            </a:r>
            <a:endParaRPr lang="en-US" sz="1600" dirty="0">
              <a:latin typeface="+mn-lt"/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7086600" y="12308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Recursion stack</a:t>
            </a:r>
            <a:endParaRPr lang="en-US" i="1" dirty="0"/>
          </a:p>
        </p:txBody>
      </p:sp>
      <p:cxnSp>
        <p:nvCxnSpPr>
          <p:cNvPr id="10" name="9 Conector recto de flecha"/>
          <p:cNvCxnSpPr/>
          <p:nvPr/>
        </p:nvCxnSpPr>
        <p:spPr>
          <a:xfrm>
            <a:off x="3124200" y="4343400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uadroTexto"/>
          <p:cNvSpPr txBox="1"/>
          <p:nvPr/>
        </p:nvSpPr>
        <p:spPr>
          <a:xfrm>
            <a:off x="5181600" y="1969532"/>
            <a:ext cx="19050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m=8; a; b; c; ratio; x; y;</a:t>
            </a:r>
            <a:endParaRPr lang="en-US" dirty="0"/>
          </a:p>
        </p:txBody>
      </p:sp>
      <p:sp>
        <p:nvSpPr>
          <p:cNvPr id="13" name="12 CuadroTexto"/>
          <p:cNvSpPr txBox="1"/>
          <p:nvPr/>
        </p:nvSpPr>
        <p:spPr>
          <a:xfrm>
            <a:off x="5181600" y="16002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Symbol Table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Small Example</a:t>
            </a:r>
            <a:endParaRPr lang="en-US" dirty="0"/>
          </a:p>
        </p:txBody>
      </p:sp>
      <p:sp>
        <p:nvSpPr>
          <p:cNvPr id="4" name="Text Box 4"/>
          <p:cNvSpPr txBox="1">
            <a:spLocks noGrp="1" noChangeArrowheads="1"/>
          </p:cNvSpPr>
          <p:nvPr>
            <p:ph idx="1"/>
          </p:nvPr>
        </p:nvSpPr>
        <p:spPr bwMode="auto">
          <a:xfrm>
            <a:off x="457200" y="1752600"/>
            <a:ext cx="2133600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const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m = 8;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>
                <a:solidFill>
                  <a:schemeClr val="bg1"/>
                </a:solidFill>
              </a:rPr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a, b, c;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procedure </a:t>
            </a:r>
            <a:r>
              <a:rPr lang="en-US" sz="1600" dirty="0" smtClean="0">
                <a:solidFill>
                  <a:schemeClr val="bg1"/>
                </a:solidFill>
              </a:rPr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x,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>
                <a:solidFill>
                  <a:schemeClr val="bg1"/>
                </a:solidFill>
              </a:rPr>
              <a:t>x</a:t>
            </a:r>
            <a:r>
              <a:rPr lang="en-US" sz="1600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= a; y = b</a:t>
            </a:r>
            <a:r>
              <a:rPr lang="en-US" sz="1600" dirty="0" smtClean="0"/>
              <a:t>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if </a:t>
            </a:r>
            <a:r>
              <a:rPr lang="en-US" sz="1600" dirty="0" smtClean="0"/>
              <a:t>b &gt; a </a:t>
            </a:r>
            <a:r>
              <a:rPr lang="en-US" sz="1600" b="1" dirty="0" smtClean="0"/>
              <a:t>then 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	</a:t>
            </a:r>
            <a:r>
              <a:rPr lang="en-US" sz="1600" dirty="0" smtClean="0"/>
              <a:t>x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	y = a;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end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c = x /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/>
              <a:t>a = m;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b = 4;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call </a:t>
            </a:r>
            <a:r>
              <a:rPr lang="en-US" sz="1600" dirty="0" smtClean="0"/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end.</a:t>
            </a:r>
            <a:endParaRPr lang="en-US" sz="1600" dirty="0"/>
          </a:p>
          <a:p>
            <a:pPr>
              <a:spcBef>
                <a:spcPct val="50000"/>
              </a:spcBef>
            </a:pPr>
            <a:endParaRPr lang="en-US" sz="1600" dirty="0"/>
          </a:p>
        </p:txBody>
      </p:sp>
      <p:sp>
        <p:nvSpPr>
          <p:cNvPr id="7" name="6 CuadroTexto"/>
          <p:cNvSpPr txBox="1"/>
          <p:nvPr/>
        </p:nvSpPr>
        <p:spPr>
          <a:xfrm>
            <a:off x="7086600" y="1600200"/>
            <a:ext cx="1905000" cy="23083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program()</a:t>
            </a:r>
          </a:p>
          <a:p>
            <a:r>
              <a:rPr lang="en-US" dirty="0" smtClean="0"/>
              <a:t>block(1)</a:t>
            </a:r>
          </a:p>
          <a:p>
            <a:r>
              <a:rPr lang="en-US" dirty="0" smtClean="0"/>
              <a:t>proc-</a:t>
            </a:r>
            <a:r>
              <a:rPr lang="en-US" dirty="0" err="1" smtClean="0"/>
              <a:t>decl</a:t>
            </a:r>
            <a:r>
              <a:rPr lang="en-US" dirty="0" smtClean="0"/>
              <a:t>(1)</a:t>
            </a:r>
          </a:p>
          <a:p>
            <a:r>
              <a:rPr lang="en-US" dirty="0" smtClean="0"/>
              <a:t>block(2)</a:t>
            </a:r>
          </a:p>
          <a:p>
            <a:r>
              <a:rPr lang="en-US" dirty="0" smtClean="0"/>
              <a:t>statement(2)</a:t>
            </a:r>
          </a:p>
          <a:p>
            <a:r>
              <a:rPr lang="en-US" dirty="0" smtClean="0"/>
              <a:t>statement(2)</a:t>
            </a:r>
          </a:p>
          <a:p>
            <a:r>
              <a:rPr lang="en-US" dirty="0" smtClean="0"/>
              <a:t>expression(2)</a:t>
            </a:r>
          </a:p>
          <a:p>
            <a:r>
              <a:rPr lang="en-US" dirty="0" smtClean="0"/>
              <a:t>term(2)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2895600" y="1600200"/>
            <a:ext cx="2286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TOKEN= b</a:t>
            </a:r>
            <a:endParaRPr lang="en-US" dirty="0"/>
          </a:p>
        </p:txBody>
      </p:sp>
      <p:sp>
        <p:nvSpPr>
          <p:cNvPr id="9" name="2 Marcador de contenido"/>
          <p:cNvSpPr txBox="1">
            <a:spLocks/>
          </p:cNvSpPr>
          <p:nvPr/>
        </p:nvSpPr>
        <p:spPr bwMode="auto">
          <a:xfrm>
            <a:off x="3048000" y="3428999"/>
            <a:ext cx="4953000" cy="32766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None/>
            </a:pPr>
            <a:r>
              <a:rPr lang="en-US" sz="1600" dirty="0" smtClean="0">
                <a:latin typeface="+mn-lt"/>
              </a:rPr>
              <a:t>procedure TERM;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FACTOR();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while TOKEN = MULTIPLYING_OPERATOR do 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FACTOR();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end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end;</a:t>
            </a:r>
            <a:endParaRPr lang="en-US" sz="1600" dirty="0">
              <a:latin typeface="+mn-lt"/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7086600" y="12308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Recursion stack</a:t>
            </a:r>
            <a:endParaRPr lang="en-US" i="1" dirty="0"/>
          </a:p>
        </p:txBody>
      </p:sp>
      <p:cxnSp>
        <p:nvCxnSpPr>
          <p:cNvPr id="10" name="9 Conector recto de flecha"/>
          <p:cNvCxnSpPr/>
          <p:nvPr/>
        </p:nvCxnSpPr>
        <p:spPr>
          <a:xfrm>
            <a:off x="3124200" y="4114800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uadroTexto"/>
          <p:cNvSpPr txBox="1"/>
          <p:nvPr/>
        </p:nvSpPr>
        <p:spPr>
          <a:xfrm>
            <a:off x="5181600" y="1969532"/>
            <a:ext cx="19050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m=8; a; b; c; ratio; x; y;</a:t>
            </a:r>
            <a:endParaRPr lang="en-US" dirty="0"/>
          </a:p>
        </p:txBody>
      </p:sp>
      <p:sp>
        <p:nvSpPr>
          <p:cNvPr id="13" name="12 CuadroTexto"/>
          <p:cNvSpPr txBox="1"/>
          <p:nvPr/>
        </p:nvSpPr>
        <p:spPr>
          <a:xfrm>
            <a:off x="5181600" y="16002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Symbol Table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&lt;block&gt; Procedure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4373563"/>
          </a:xfrm>
        </p:spPr>
        <p:txBody>
          <a:bodyPr/>
          <a:lstStyle/>
          <a:p>
            <a:pPr>
              <a:buNone/>
            </a:pPr>
            <a:r>
              <a:rPr lang="en-US" sz="1600" dirty="0" smtClean="0"/>
              <a:t>procedure BLOCK;</a:t>
            </a:r>
          </a:p>
          <a:p>
            <a:pPr>
              <a:buNone/>
            </a:pPr>
            <a:r>
              <a:rPr lang="en-US" sz="1600" dirty="0" smtClean="0"/>
              <a:t>begin</a:t>
            </a:r>
          </a:p>
          <a:p>
            <a:pPr>
              <a:buNone/>
            </a:pPr>
            <a:r>
              <a:rPr lang="en-US" sz="1600" dirty="0" smtClean="0"/>
              <a:t>	if TOKEN = “const” then CONST-DECL();</a:t>
            </a:r>
          </a:p>
          <a:p>
            <a:pPr>
              <a:buNone/>
            </a:pPr>
            <a:r>
              <a:rPr lang="en-US" sz="1600" dirty="0" smtClean="0"/>
              <a:t>	if TOKEN = “</a:t>
            </a:r>
            <a:r>
              <a:rPr lang="en-US" sz="1600" dirty="0" err="1" smtClean="0"/>
              <a:t>var</a:t>
            </a:r>
            <a:r>
              <a:rPr lang="en-US" sz="1600" dirty="0" smtClean="0"/>
              <a:t>” then VAR-DECL();</a:t>
            </a:r>
          </a:p>
          <a:p>
            <a:pPr>
              <a:buNone/>
            </a:pPr>
            <a:r>
              <a:rPr lang="en-US" sz="1600" dirty="0" smtClean="0"/>
              <a:t>	if TOKEN = “procedure” then  PROC-DECL();</a:t>
            </a:r>
          </a:p>
          <a:p>
            <a:pPr>
              <a:buNone/>
            </a:pPr>
            <a:r>
              <a:rPr lang="en-US" sz="1600" dirty="0" smtClean="0"/>
              <a:t>	STATEMENT;</a:t>
            </a:r>
          </a:p>
          <a:p>
            <a:pPr>
              <a:buNone/>
            </a:pPr>
            <a:r>
              <a:rPr lang="en-US" sz="1600" dirty="0" smtClean="0"/>
              <a:t>end;</a:t>
            </a:r>
            <a:endParaRPr lang="en-US" sz="1600" dirty="0"/>
          </a:p>
        </p:txBody>
      </p:sp>
      <p:sp>
        <p:nvSpPr>
          <p:cNvPr id="4" name="3 Rectángulo"/>
          <p:cNvSpPr/>
          <p:nvPr/>
        </p:nvSpPr>
        <p:spPr>
          <a:xfrm>
            <a:off x="457200" y="1600200"/>
            <a:ext cx="8229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&lt;</a:t>
            </a:r>
            <a:r>
              <a:rPr lang="en-US" dirty="0" smtClean="0">
                <a:solidFill>
                  <a:schemeClr val="accent1"/>
                </a:solidFill>
              </a:rPr>
              <a:t>block</a:t>
            </a:r>
            <a:r>
              <a:rPr lang="en-US" dirty="0" smtClean="0"/>
              <a:t>&gt; ::= &lt;</a:t>
            </a:r>
            <a:r>
              <a:rPr lang="en-US" dirty="0" smtClean="0">
                <a:solidFill>
                  <a:srgbClr val="CC9900"/>
                </a:solidFill>
              </a:rPr>
              <a:t>const-</a:t>
            </a:r>
            <a:r>
              <a:rPr lang="en-US" dirty="0" err="1" smtClean="0">
                <a:solidFill>
                  <a:srgbClr val="CC9900"/>
                </a:solidFill>
              </a:rPr>
              <a:t>decl</a:t>
            </a:r>
            <a:r>
              <a:rPr lang="en-US" dirty="0" smtClean="0"/>
              <a:t>&gt; &lt;</a:t>
            </a:r>
            <a:r>
              <a:rPr lang="en-US" dirty="0" err="1" smtClean="0">
                <a:solidFill>
                  <a:srgbClr val="0000FF"/>
                </a:solidFill>
              </a:rPr>
              <a:t>var-decl</a:t>
            </a:r>
            <a:r>
              <a:rPr lang="en-US" dirty="0" smtClean="0"/>
              <a:t>&gt; &lt;</a:t>
            </a:r>
            <a:r>
              <a:rPr lang="en-US" dirty="0" smtClean="0">
                <a:solidFill>
                  <a:srgbClr val="CC00FF"/>
                </a:solidFill>
              </a:rPr>
              <a:t>proc-</a:t>
            </a:r>
            <a:r>
              <a:rPr lang="en-US" dirty="0" err="1" smtClean="0">
                <a:solidFill>
                  <a:srgbClr val="CC00FF"/>
                </a:solidFill>
              </a:rPr>
              <a:t>decl</a:t>
            </a:r>
            <a:r>
              <a:rPr lang="en-US" dirty="0" smtClean="0"/>
              <a:t>&gt; &lt;</a:t>
            </a:r>
            <a:r>
              <a:rPr lang="en-US" dirty="0" smtClean="0">
                <a:solidFill>
                  <a:srgbClr val="A50021"/>
                </a:solidFill>
              </a:rPr>
              <a:t>statement</a:t>
            </a:r>
            <a:r>
              <a:rPr lang="en-US" dirty="0" smtClean="0"/>
              <a:t>&gt;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Small Example</a:t>
            </a:r>
            <a:endParaRPr lang="en-US" dirty="0"/>
          </a:p>
        </p:txBody>
      </p:sp>
      <p:sp>
        <p:nvSpPr>
          <p:cNvPr id="4" name="Text Box 4"/>
          <p:cNvSpPr txBox="1">
            <a:spLocks noGrp="1" noChangeArrowheads="1"/>
          </p:cNvSpPr>
          <p:nvPr>
            <p:ph idx="1"/>
          </p:nvPr>
        </p:nvSpPr>
        <p:spPr bwMode="auto">
          <a:xfrm>
            <a:off x="457200" y="1752600"/>
            <a:ext cx="2133600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const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m = 8;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>
                <a:solidFill>
                  <a:schemeClr val="bg1"/>
                </a:solidFill>
              </a:rPr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a, b, c;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procedure </a:t>
            </a:r>
            <a:r>
              <a:rPr lang="en-US" sz="1600" dirty="0" smtClean="0">
                <a:solidFill>
                  <a:schemeClr val="bg1"/>
                </a:solidFill>
              </a:rPr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x,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>
                <a:solidFill>
                  <a:schemeClr val="bg1"/>
                </a:solidFill>
              </a:rPr>
              <a:t>x</a:t>
            </a:r>
            <a:r>
              <a:rPr lang="en-US" sz="1600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= a; y = b</a:t>
            </a:r>
            <a:r>
              <a:rPr lang="en-US" sz="1600" dirty="0" smtClean="0"/>
              <a:t>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if </a:t>
            </a:r>
            <a:r>
              <a:rPr lang="en-US" sz="1600" dirty="0" smtClean="0"/>
              <a:t>b &gt; a </a:t>
            </a:r>
            <a:r>
              <a:rPr lang="en-US" sz="1600" b="1" dirty="0" smtClean="0"/>
              <a:t>then 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	</a:t>
            </a:r>
            <a:r>
              <a:rPr lang="en-US" sz="1600" dirty="0" smtClean="0"/>
              <a:t>x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	y = a;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end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c = x /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/>
              <a:t>a = m;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b = 4;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call </a:t>
            </a:r>
            <a:r>
              <a:rPr lang="en-US" sz="1600" dirty="0" smtClean="0"/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end.</a:t>
            </a:r>
            <a:endParaRPr lang="en-US" sz="1600" dirty="0"/>
          </a:p>
          <a:p>
            <a:pPr>
              <a:spcBef>
                <a:spcPct val="50000"/>
              </a:spcBef>
            </a:pPr>
            <a:endParaRPr lang="en-US" sz="1600" dirty="0"/>
          </a:p>
        </p:txBody>
      </p:sp>
      <p:sp>
        <p:nvSpPr>
          <p:cNvPr id="7" name="6 CuadroTexto"/>
          <p:cNvSpPr txBox="1"/>
          <p:nvPr/>
        </p:nvSpPr>
        <p:spPr>
          <a:xfrm>
            <a:off x="7086600" y="1600200"/>
            <a:ext cx="1905000" cy="258532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program()</a:t>
            </a:r>
          </a:p>
          <a:p>
            <a:r>
              <a:rPr lang="en-US" dirty="0" smtClean="0"/>
              <a:t>block(1)</a:t>
            </a:r>
          </a:p>
          <a:p>
            <a:r>
              <a:rPr lang="en-US" dirty="0" smtClean="0"/>
              <a:t>proc-</a:t>
            </a:r>
            <a:r>
              <a:rPr lang="en-US" dirty="0" err="1" smtClean="0"/>
              <a:t>decl</a:t>
            </a:r>
            <a:r>
              <a:rPr lang="en-US" dirty="0" smtClean="0"/>
              <a:t>(1)</a:t>
            </a:r>
          </a:p>
          <a:p>
            <a:r>
              <a:rPr lang="en-US" dirty="0" smtClean="0"/>
              <a:t>block(2)</a:t>
            </a:r>
          </a:p>
          <a:p>
            <a:r>
              <a:rPr lang="en-US" dirty="0" smtClean="0"/>
              <a:t>statement(2)</a:t>
            </a:r>
          </a:p>
          <a:p>
            <a:r>
              <a:rPr lang="en-US" dirty="0" smtClean="0"/>
              <a:t>statement(2)</a:t>
            </a:r>
          </a:p>
          <a:p>
            <a:r>
              <a:rPr lang="en-US" dirty="0" smtClean="0"/>
              <a:t>expression(2)</a:t>
            </a:r>
          </a:p>
          <a:p>
            <a:r>
              <a:rPr lang="en-US" dirty="0" smtClean="0"/>
              <a:t>term(2)</a:t>
            </a:r>
          </a:p>
          <a:p>
            <a:r>
              <a:rPr lang="en-US" dirty="0" smtClean="0"/>
              <a:t>factor(2)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2895600" y="1600200"/>
            <a:ext cx="2286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TOKEN= b</a:t>
            </a:r>
            <a:endParaRPr lang="en-US" dirty="0"/>
          </a:p>
        </p:txBody>
      </p:sp>
      <p:sp>
        <p:nvSpPr>
          <p:cNvPr id="9" name="2 Marcador de contenido"/>
          <p:cNvSpPr txBox="1">
            <a:spLocks/>
          </p:cNvSpPr>
          <p:nvPr/>
        </p:nvSpPr>
        <p:spPr bwMode="auto">
          <a:xfrm>
            <a:off x="3048000" y="3428999"/>
            <a:ext cx="4953000" cy="32766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None/>
            </a:pPr>
            <a:r>
              <a:rPr lang="en-US" sz="1600" dirty="0" smtClean="0">
                <a:latin typeface="+mn-lt"/>
              </a:rPr>
              <a:t>procedure FACTOR;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if TOKEN = IDENTIFIER then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else if TOKEN = NUMBER then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else if TOKEN = "(" then 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EXPRESSION();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if TOKEN &lt;&gt; ")" then ERROR 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end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else ERROR 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end;</a:t>
            </a:r>
          </a:p>
        </p:txBody>
      </p:sp>
      <p:sp>
        <p:nvSpPr>
          <p:cNvPr id="11" name="10 CuadroTexto"/>
          <p:cNvSpPr txBox="1"/>
          <p:nvPr/>
        </p:nvSpPr>
        <p:spPr>
          <a:xfrm>
            <a:off x="7086600" y="12308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Recursion stack</a:t>
            </a:r>
            <a:endParaRPr lang="en-US" i="1" dirty="0"/>
          </a:p>
        </p:txBody>
      </p:sp>
      <p:cxnSp>
        <p:nvCxnSpPr>
          <p:cNvPr id="10" name="9 Conector recto de flecha"/>
          <p:cNvCxnSpPr/>
          <p:nvPr/>
        </p:nvCxnSpPr>
        <p:spPr>
          <a:xfrm>
            <a:off x="3581400" y="4343400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uadroTexto"/>
          <p:cNvSpPr txBox="1"/>
          <p:nvPr/>
        </p:nvSpPr>
        <p:spPr>
          <a:xfrm>
            <a:off x="5181600" y="1969532"/>
            <a:ext cx="19050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m=8; a; b; c; ratio; x; y;</a:t>
            </a:r>
            <a:endParaRPr lang="en-US" dirty="0"/>
          </a:p>
        </p:txBody>
      </p:sp>
      <p:sp>
        <p:nvSpPr>
          <p:cNvPr id="13" name="12 CuadroTexto"/>
          <p:cNvSpPr txBox="1"/>
          <p:nvPr/>
        </p:nvSpPr>
        <p:spPr>
          <a:xfrm>
            <a:off x="5181600" y="16002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Symbol Table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Small Example</a:t>
            </a:r>
            <a:endParaRPr lang="en-US" dirty="0"/>
          </a:p>
        </p:txBody>
      </p:sp>
      <p:sp>
        <p:nvSpPr>
          <p:cNvPr id="4" name="Text Box 4"/>
          <p:cNvSpPr txBox="1">
            <a:spLocks noGrp="1" noChangeArrowheads="1"/>
          </p:cNvSpPr>
          <p:nvPr>
            <p:ph idx="1"/>
          </p:nvPr>
        </p:nvSpPr>
        <p:spPr bwMode="auto">
          <a:xfrm>
            <a:off x="457200" y="1752600"/>
            <a:ext cx="2133600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const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m = 8;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>
                <a:solidFill>
                  <a:schemeClr val="bg1"/>
                </a:solidFill>
              </a:rPr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a, b, c;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procedure </a:t>
            </a:r>
            <a:r>
              <a:rPr lang="en-US" sz="1600" dirty="0" smtClean="0">
                <a:solidFill>
                  <a:schemeClr val="bg1"/>
                </a:solidFill>
              </a:rPr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x,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>
                <a:solidFill>
                  <a:schemeClr val="bg1"/>
                </a:solidFill>
              </a:rPr>
              <a:t>x</a:t>
            </a:r>
            <a:r>
              <a:rPr lang="en-US" sz="1600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= a; y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if </a:t>
            </a:r>
            <a:r>
              <a:rPr lang="en-US" sz="1600" dirty="0" smtClean="0"/>
              <a:t>b &gt; a </a:t>
            </a:r>
            <a:r>
              <a:rPr lang="en-US" sz="1600" b="1" dirty="0" smtClean="0"/>
              <a:t>then 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	</a:t>
            </a:r>
            <a:r>
              <a:rPr lang="en-US" sz="1600" dirty="0" smtClean="0"/>
              <a:t>x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	y = a;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end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c = x /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/>
              <a:t>a = m;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b = 4;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call </a:t>
            </a:r>
            <a:r>
              <a:rPr lang="en-US" sz="1600" dirty="0" smtClean="0"/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end.</a:t>
            </a:r>
            <a:endParaRPr lang="en-US" sz="1600" dirty="0"/>
          </a:p>
          <a:p>
            <a:pPr>
              <a:spcBef>
                <a:spcPct val="50000"/>
              </a:spcBef>
            </a:pPr>
            <a:endParaRPr lang="en-US" sz="1600" dirty="0"/>
          </a:p>
        </p:txBody>
      </p:sp>
      <p:sp>
        <p:nvSpPr>
          <p:cNvPr id="7" name="6 CuadroTexto"/>
          <p:cNvSpPr txBox="1"/>
          <p:nvPr/>
        </p:nvSpPr>
        <p:spPr>
          <a:xfrm>
            <a:off x="7086600" y="1600200"/>
            <a:ext cx="1905000" cy="258532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program()</a:t>
            </a:r>
          </a:p>
          <a:p>
            <a:r>
              <a:rPr lang="en-US" dirty="0" smtClean="0"/>
              <a:t>block(1)</a:t>
            </a:r>
          </a:p>
          <a:p>
            <a:r>
              <a:rPr lang="en-US" dirty="0" smtClean="0"/>
              <a:t>proc-</a:t>
            </a:r>
            <a:r>
              <a:rPr lang="en-US" dirty="0" err="1" smtClean="0"/>
              <a:t>decl</a:t>
            </a:r>
            <a:r>
              <a:rPr lang="en-US" dirty="0" smtClean="0"/>
              <a:t>(1)</a:t>
            </a:r>
          </a:p>
          <a:p>
            <a:r>
              <a:rPr lang="en-US" dirty="0" smtClean="0"/>
              <a:t>block(2)</a:t>
            </a:r>
          </a:p>
          <a:p>
            <a:r>
              <a:rPr lang="en-US" dirty="0" smtClean="0"/>
              <a:t>statement(2)</a:t>
            </a:r>
          </a:p>
          <a:p>
            <a:r>
              <a:rPr lang="en-US" dirty="0" smtClean="0"/>
              <a:t>statement(2)</a:t>
            </a:r>
          </a:p>
          <a:p>
            <a:r>
              <a:rPr lang="en-US" dirty="0" smtClean="0"/>
              <a:t>expression(2)</a:t>
            </a:r>
          </a:p>
          <a:p>
            <a:r>
              <a:rPr lang="en-US" dirty="0" smtClean="0"/>
              <a:t>term(2)</a:t>
            </a:r>
          </a:p>
          <a:p>
            <a:r>
              <a:rPr lang="en-US" dirty="0" smtClean="0"/>
              <a:t>factor(2)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2895600" y="1600200"/>
            <a:ext cx="2286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TOKEN= ;</a:t>
            </a:r>
            <a:endParaRPr lang="en-US" dirty="0"/>
          </a:p>
        </p:txBody>
      </p:sp>
      <p:sp>
        <p:nvSpPr>
          <p:cNvPr id="9" name="2 Marcador de contenido"/>
          <p:cNvSpPr txBox="1">
            <a:spLocks/>
          </p:cNvSpPr>
          <p:nvPr/>
        </p:nvSpPr>
        <p:spPr bwMode="auto">
          <a:xfrm>
            <a:off x="3048000" y="3428999"/>
            <a:ext cx="4953000" cy="32766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None/>
            </a:pPr>
            <a:r>
              <a:rPr lang="en-US" sz="1600" dirty="0" smtClean="0">
                <a:latin typeface="+mn-lt"/>
              </a:rPr>
              <a:t>procedure FACTOR;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if TOKEN = IDENTIFIER then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else if TOKEN = NUMBER then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else if TOKEN = "(" then 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EXPRESSION();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if TOKEN &lt;&gt; ")" then ERROR 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end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else ERROR 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end;</a:t>
            </a:r>
          </a:p>
        </p:txBody>
      </p:sp>
      <p:sp>
        <p:nvSpPr>
          <p:cNvPr id="11" name="10 CuadroTexto"/>
          <p:cNvSpPr txBox="1"/>
          <p:nvPr/>
        </p:nvSpPr>
        <p:spPr>
          <a:xfrm>
            <a:off x="7086600" y="12308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Recursion stack</a:t>
            </a:r>
            <a:endParaRPr lang="en-US" i="1" dirty="0"/>
          </a:p>
        </p:txBody>
      </p:sp>
      <p:cxnSp>
        <p:nvCxnSpPr>
          <p:cNvPr id="10" name="9 Conector recto de flecha"/>
          <p:cNvCxnSpPr/>
          <p:nvPr/>
        </p:nvCxnSpPr>
        <p:spPr>
          <a:xfrm>
            <a:off x="2667000" y="6781800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uadroTexto"/>
          <p:cNvSpPr txBox="1"/>
          <p:nvPr/>
        </p:nvSpPr>
        <p:spPr>
          <a:xfrm>
            <a:off x="5181600" y="1969532"/>
            <a:ext cx="19050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m=8; a; b; c; ratio; x; y;</a:t>
            </a:r>
            <a:endParaRPr lang="en-US" dirty="0"/>
          </a:p>
        </p:txBody>
      </p:sp>
      <p:sp>
        <p:nvSpPr>
          <p:cNvPr id="13" name="12 CuadroTexto"/>
          <p:cNvSpPr txBox="1"/>
          <p:nvPr/>
        </p:nvSpPr>
        <p:spPr>
          <a:xfrm>
            <a:off x="5181600" y="16002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Symbol Table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Small Example</a:t>
            </a:r>
            <a:endParaRPr lang="en-US" dirty="0"/>
          </a:p>
        </p:txBody>
      </p:sp>
      <p:sp>
        <p:nvSpPr>
          <p:cNvPr id="4" name="Text Box 4"/>
          <p:cNvSpPr txBox="1">
            <a:spLocks noGrp="1" noChangeArrowheads="1"/>
          </p:cNvSpPr>
          <p:nvPr>
            <p:ph idx="1"/>
          </p:nvPr>
        </p:nvSpPr>
        <p:spPr bwMode="auto">
          <a:xfrm>
            <a:off x="457200" y="1752600"/>
            <a:ext cx="2133600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const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m = 8;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>
                <a:solidFill>
                  <a:schemeClr val="bg1"/>
                </a:solidFill>
              </a:rPr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a, b, c;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procedure </a:t>
            </a:r>
            <a:r>
              <a:rPr lang="en-US" sz="1600" dirty="0" smtClean="0">
                <a:solidFill>
                  <a:schemeClr val="bg1"/>
                </a:solidFill>
              </a:rPr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x,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>
                <a:solidFill>
                  <a:schemeClr val="bg1"/>
                </a:solidFill>
              </a:rPr>
              <a:t>x</a:t>
            </a:r>
            <a:r>
              <a:rPr lang="en-US" sz="1600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= a; y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if </a:t>
            </a:r>
            <a:r>
              <a:rPr lang="en-US" sz="1600" dirty="0" smtClean="0"/>
              <a:t>b &gt; a </a:t>
            </a:r>
            <a:r>
              <a:rPr lang="en-US" sz="1600" b="1" dirty="0" smtClean="0"/>
              <a:t>then 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	</a:t>
            </a:r>
            <a:r>
              <a:rPr lang="en-US" sz="1600" dirty="0" smtClean="0"/>
              <a:t>x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	y = a;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end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c = x /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/>
              <a:t>a = m;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b = 4;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call </a:t>
            </a:r>
            <a:r>
              <a:rPr lang="en-US" sz="1600" dirty="0" smtClean="0"/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end.</a:t>
            </a:r>
            <a:endParaRPr lang="en-US" sz="1600" dirty="0"/>
          </a:p>
          <a:p>
            <a:pPr>
              <a:spcBef>
                <a:spcPct val="50000"/>
              </a:spcBef>
            </a:pPr>
            <a:endParaRPr lang="en-US" sz="1600" dirty="0"/>
          </a:p>
        </p:txBody>
      </p:sp>
      <p:sp>
        <p:nvSpPr>
          <p:cNvPr id="7" name="6 CuadroTexto"/>
          <p:cNvSpPr txBox="1"/>
          <p:nvPr/>
        </p:nvSpPr>
        <p:spPr>
          <a:xfrm>
            <a:off x="7086600" y="1600200"/>
            <a:ext cx="1905000" cy="23083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program()</a:t>
            </a:r>
          </a:p>
          <a:p>
            <a:r>
              <a:rPr lang="en-US" dirty="0" smtClean="0"/>
              <a:t>block(1)</a:t>
            </a:r>
          </a:p>
          <a:p>
            <a:r>
              <a:rPr lang="en-US" dirty="0" smtClean="0"/>
              <a:t>proc-</a:t>
            </a:r>
            <a:r>
              <a:rPr lang="en-US" dirty="0" err="1" smtClean="0"/>
              <a:t>decl</a:t>
            </a:r>
            <a:r>
              <a:rPr lang="en-US" dirty="0" smtClean="0"/>
              <a:t>(1)</a:t>
            </a:r>
          </a:p>
          <a:p>
            <a:r>
              <a:rPr lang="en-US" dirty="0" smtClean="0"/>
              <a:t>block(2)</a:t>
            </a:r>
          </a:p>
          <a:p>
            <a:r>
              <a:rPr lang="en-US" dirty="0" smtClean="0"/>
              <a:t>statement(2)</a:t>
            </a:r>
          </a:p>
          <a:p>
            <a:r>
              <a:rPr lang="en-US" dirty="0" smtClean="0"/>
              <a:t>statement(2)</a:t>
            </a:r>
          </a:p>
          <a:p>
            <a:r>
              <a:rPr lang="en-US" dirty="0" smtClean="0"/>
              <a:t>expression(2)</a:t>
            </a:r>
          </a:p>
          <a:p>
            <a:r>
              <a:rPr lang="en-US" dirty="0" smtClean="0"/>
              <a:t>term(2)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2895600" y="1600200"/>
            <a:ext cx="2286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TOKEN= ;</a:t>
            </a:r>
            <a:endParaRPr lang="en-US" dirty="0"/>
          </a:p>
        </p:txBody>
      </p:sp>
      <p:sp>
        <p:nvSpPr>
          <p:cNvPr id="9" name="2 Marcador de contenido"/>
          <p:cNvSpPr txBox="1">
            <a:spLocks/>
          </p:cNvSpPr>
          <p:nvPr/>
        </p:nvSpPr>
        <p:spPr bwMode="auto">
          <a:xfrm>
            <a:off x="3048000" y="3428999"/>
            <a:ext cx="4953000" cy="32766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None/>
            </a:pPr>
            <a:r>
              <a:rPr lang="en-US" sz="1600" dirty="0" smtClean="0">
                <a:latin typeface="+mn-lt"/>
              </a:rPr>
              <a:t>procedure TERM;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FACTOR();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while TOKEN = MULTIPLYING_OPERATOR do 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FACTOR();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end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end;</a:t>
            </a:r>
            <a:endParaRPr lang="en-US" sz="1600" dirty="0">
              <a:latin typeface="+mn-lt"/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7086600" y="12308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Recursion stack</a:t>
            </a:r>
            <a:endParaRPr lang="en-US" i="1" dirty="0"/>
          </a:p>
        </p:txBody>
      </p:sp>
      <p:cxnSp>
        <p:nvCxnSpPr>
          <p:cNvPr id="10" name="9 Conector recto de flecha"/>
          <p:cNvCxnSpPr/>
          <p:nvPr/>
        </p:nvCxnSpPr>
        <p:spPr>
          <a:xfrm>
            <a:off x="2667000" y="5334000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uadroTexto"/>
          <p:cNvSpPr txBox="1"/>
          <p:nvPr/>
        </p:nvSpPr>
        <p:spPr>
          <a:xfrm>
            <a:off x="5181600" y="1969532"/>
            <a:ext cx="19050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m=8; a; b; c; ratio; x; y;</a:t>
            </a:r>
            <a:endParaRPr lang="en-US" dirty="0"/>
          </a:p>
        </p:txBody>
      </p:sp>
      <p:sp>
        <p:nvSpPr>
          <p:cNvPr id="13" name="12 CuadroTexto"/>
          <p:cNvSpPr txBox="1"/>
          <p:nvPr/>
        </p:nvSpPr>
        <p:spPr>
          <a:xfrm>
            <a:off x="5181600" y="16002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Symbol Table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Small Example</a:t>
            </a:r>
            <a:endParaRPr lang="en-US" dirty="0"/>
          </a:p>
        </p:txBody>
      </p:sp>
      <p:sp>
        <p:nvSpPr>
          <p:cNvPr id="4" name="Text Box 4"/>
          <p:cNvSpPr txBox="1">
            <a:spLocks noGrp="1" noChangeArrowheads="1"/>
          </p:cNvSpPr>
          <p:nvPr>
            <p:ph idx="1"/>
          </p:nvPr>
        </p:nvSpPr>
        <p:spPr bwMode="auto">
          <a:xfrm>
            <a:off x="457200" y="1752600"/>
            <a:ext cx="2133600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const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m = 8;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>
                <a:solidFill>
                  <a:schemeClr val="bg1"/>
                </a:solidFill>
              </a:rPr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a, b, c;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procedure </a:t>
            </a:r>
            <a:r>
              <a:rPr lang="en-US" sz="1600" dirty="0" smtClean="0">
                <a:solidFill>
                  <a:schemeClr val="bg1"/>
                </a:solidFill>
              </a:rPr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x,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>
                <a:solidFill>
                  <a:schemeClr val="bg1"/>
                </a:solidFill>
              </a:rPr>
              <a:t>x</a:t>
            </a:r>
            <a:r>
              <a:rPr lang="en-US" sz="1600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= a; y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if </a:t>
            </a:r>
            <a:r>
              <a:rPr lang="en-US" sz="1600" dirty="0" smtClean="0"/>
              <a:t>b &gt; a </a:t>
            </a:r>
            <a:r>
              <a:rPr lang="en-US" sz="1600" b="1" dirty="0" smtClean="0"/>
              <a:t>then 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	</a:t>
            </a:r>
            <a:r>
              <a:rPr lang="en-US" sz="1600" dirty="0" smtClean="0"/>
              <a:t>x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	y = a;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end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c = x /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/>
              <a:t>a = m;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b = 4;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call </a:t>
            </a:r>
            <a:r>
              <a:rPr lang="en-US" sz="1600" dirty="0" smtClean="0"/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end.</a:t>
            </a:r>
            <a:endParaRPr lang="en-US" sz="1600" dirty="0"/>
          </a:p>
          <a:p>
            <a:pPr>
              <a:spcBef>
                <a:spcPct val="50000"/>
              </a:spcBef>
            </a:pPr>
            <a:endParaRPr lang="en-US" sz="1600" dirty="0"/>
          </a:p>
        </p:txBody>
      </p:sp>
      <p:sp>
        <p:nvSpPr>
          <p:cNvPr id="7" name="6 CuadroTexto"/>
          <p:cNvSpPr txBox="1"/>
          <p:nvPr/>
        </p:nvSpPr>
        <p:spPr>
          <a:xfrm>
            <a:off x="7086600" y="1600200"/>
            <a:ext cx="1905000" cy="20313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program()</a:t>
            </a:r>
          </a:p>
          <a:p>
            <a:r>
              <a:rPr lang="en-US" dirty="0" smtClean="0"/>
              <a:t>block(1)</a:t>
            </a:r>
          </a:p>
          <a:p>
            <a:r>
              <a:rPr lang="en-US" dirty="0" smtClean="0"/>
              <a:t>proc-</a:t>
            </a:r>
            <a:r>
              <a:rPr lang="en-US" dirty="0" err="1" smtClean="0"/>
              <a:t>decl</a:t>
            </a:r>
            <a:r>
              <a:rPr lang="en-US" dirty="0" smtClean="0"/>
              <a:t>(1)</a:t>
            </a:r>
          </a:p>
          <a:p>
            <a:r>
              <a:rPr lang="en-US" dirty="0" smtClean="0"/>
              <a:t>block(2)</a:t>
            </a:r>
          </a:p>
          <a:p>
            <a:r>
              <a:rPr lang="en-US" dirty="0" smtClean="0"/>
              <a:t>statement(2)</a:t>
            </a:r>
          </a:p>
          <a:p>
            <a:r>
              <a:rPr lang="en-US" dirty="0" smtClean="0"/>
              <a:t>statement(2)</a:t>
            </a:r>
          </a:p>
          <a:p>
            <a:r>
              <a:rPr lang="en-US" dirty="0" smtClean="0"/>
              <a:t>expression(2)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2895600" y="1600200"/>
            <a:ext cx="2286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TOKEN= ;</a:t>
            </a:r>
            <a:endParaRPr lang="en-US" dirty="0"/>
          </a:p>
        </p:txBody>
      </p:sp>
      <p:sp>
        <p:nvSpPr>
          <p:cNvPr id="9" name="2 Marcador de contenido"/>
          <p:cNvSpPr txBox="1">
            <a:spLocks/>
          </p:cNvSpPr>
          <p:nvPr/>
        </p:nvSpPr>
        <p:spPr bwMode="auto">
          <a:xfrm>
            <a:off x="3048000" y="3428999"/>
            <a:ext cx="4953000" cy="32766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None/>
            </a:pPr>
            <a:r>
              <a:rPr lang="en-US" sz="1600" dirty="0" smtClean="0">
                <a:latin typeface="+mn-lt"/>
              </a:rPr>
              <a:t> procedure EXPRESSION;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if TOKEN = ADDING_OPERATOR then 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TERM();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while TOKEN = ADDING_OPERATOR do 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TERM();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end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end;</a:t>
            </a:r>
            <a:endParaRPr lang="en-US" sz="1600" dirty="0">
              <a:latin typeface="+mn-lt"/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7086600" y="12308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Recursion stack</a:t>
            </a:r>
            <a:endParaRPr lang="en-US" i="1" dirty="0"/>
          </a:p>
        </p:txBody>
      </p:sp>
      <p:cxnSp>
        <p:nvCxnSpPr>
          <p:cNvPr id="10" name="9 Conector recto de flecha"/>
          <p:cNvCxnSpPr/>
          <p:nvPr/>
        </p:nvCxnSpPr>
        <p:spPr>
          <a:xfrm>
            <a:off x="2667000" y="5562600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uadroTexto"/>
          <p:cNvSpPr txBox="1"/>
          <p:nvPr/>
        </p:nvSpPr>
        <p:spPr>
          <a:xfrm>
            <a:off x="5181600" y="1969532"/>
            <a:ext cx="19050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m=8; a; b; c; ratio; x; y;</a:t>
            </a:r>
            <a:endParaRPr lang="en-US" dirty="0"/>
          </a:p>
        </p:txBody>
      </p:sp>
      <p:sp>
        <p:nvSpPr>
          <p:cNvPr id="13" name="12 CuadroTexto"/>
          <p:cNvSpPr txBox="1"/>
          <p:nvPr/>
        </p:nvSpPr>
        <p:spPr>
          <a:xfrm>
            <a:off x="5181600" y="16002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Symbol Table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Small Example</a:t>
            </a:r>
            <a:endParaRPr lang="en-US" dirty="0"/>
          </a:p>
        </p:txBody>
      </p:sp>
      <p:sp>
        <p:nvSpPr>
          <p:cNvPr id="4" name="Text Box 4"/>
          <p:cNvSpPr txBox="1">
            <a:spLocks noGrp="1" noChangeArrowheads="1"/>
          </p:cNvSpPr>
          <p:nvPr>
            <p:ph idx="1"/>
          </p:nvPr>
        </p:nvSpPr>
        <p:spPr bwMode="auto">
          <a:xfrm>
            <a:off x="457200" y="1752600"/>
            <a:ext cx="2133600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const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m = 8;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>
                <a:solidFill>
                  <a:schemeClr val="bg1"/>
                </a:solidFill>
              </a:rPr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a, b, c;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procedure </a:t>
            </a:r>
            <a:r>
              <a:rPr lang="en-US" sz="1600" dirty="0" smtClean="0">
                <a:solidFill>
                  <a:schemeClr val="bg1"/>
                </a:solidFill>
              </a:rPr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x,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>
                <a:solidFill>
                  <a:schemeClr val="bg1"/>
                </a:solidFill>
              </a:rPr>
              <a:t>x</a:t>
            </a:r>
            <a:r>
              <a:rPr lang="en-US" sz="1600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= a; y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if </a:t>
            </a:r>
            <a:r>
              <a:rPr lang="en-US" sz="1600" dirty="0" smtClean="0"/>
              <a:t>b &gt; a </a:t>
            </a:r>
            <a:r>
              <a:rPr lang="en-US" sz="1600" b="1" dirty="0" smtClean="0"/>
              <a:t>then 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	</a:t>
            </a:r>
            <a:r>
              <a:rPr lang="en-US" sz="1600" dirty="0" smtClean="0"/>
              <a:t>x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	y = a;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end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c = x /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/>
              <a:t>a = m;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b = 4;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call </a:t>
            </a:r>
            <a:r>
              <a:rPr lang="en-US" sz="1600" dirty="0" smtClean="0"/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end.</a:t>
            </a:r>
            <a:endParaRPr lang="en-US" sz="1600" dirty="0"/>
          </a:p>
          <a:p>
            <a:pPr>
              <a:spcBef>
                <a:spcPct val="50000"/>
              </a:spcBef>
            </a:pPr>
            <a:endParaRPr lang="en-US" sz="1600" dirty="0"/>
          </a:p>
        </p:txBody>
      </p:sp>
      <p:sp>
        <p:nvSpPr>
          <p:cNvPr id="7" name="6 CuadroTexto"/>
          <p:cNvSpPr txBox="1"/>
          <p:nvPr/>
        </p:nvSpPr>
        <p:spPr>
          <a:xfrm>
            <a:off x="7086600" y="1600200"/>
            <a:ext cx="1905000" cy="17543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program()</a:t>
            </a:r>
          </a:p>
          <a:p>
            <a:r>
              <a:rPr lang="en-US" dirty="0" smtClean="0"/>
              <a:t>block(1)</a:t>
            </a:r>
          </a:p>
          <a:p>
            <a:r>
              <a:rPr lang="en-US" dirty="0" smtClean="0"/>
              <a:t>proc-</a:t>
            </a:r>
            <a:r>
              <a:rPr lang="en-US" dirty="0" err="1" smtClean="0"/>
              <a:t>decl</a:t>
            </a:r>
            <a:r>
              <a:rPr lang="en-US" dirty="0" smtClean="0"/>
              <a:t>(1)</a:t>
            </a:r>
          </a:p>
          <a:p>
            <a:r>
              <a:rPr lang="en-US" dirty="0" smtClean="0"/>
              <a:t>block(2)</a:t>
            </a:r>
          </a:p>
          <a:p>
            <a:r>
              <a:rPr lang="en-US" dirty="0" smtClean="0"/>
              <a:t>statement(2)</a:t>
            </a:r>
          </a:p>
          <a:p>
            <a:r>
              <a:rPr lang="en-US" dirty="0" smtClean="0"/>
              <a:t>statement(2)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2895600" y="1600200"/>
            <a:ext cx="2286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TOKEN= ;</a:t>
            </a:r>
            <a:endParaRPr lang="en-US" dirty="0"/>
          </a:p>
        </p:txBody>
      </p:sp>
      <p:sp>
        <p:nvSpPr>
          <p:cNvPr id="9" name="2 Marcador de contenido"/>
          <p:cNvSpPr txBox="1">
            <a:spLocks/>
          </p:cNvSpPr>
          <p:nvPr/>
        </p:nvSpPr>
        <p:spPr bwMode="auto">
          <a:xfrm>
            <a:off x="3048000" y="3048001"/>
            <a:ext cx="44958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None/>
            </a:pPr>
            <a:r>
              <a:rPr lang="en-US" sz="1600" dirty="0" smtClean="0">
                <a:latin typeface="+mn-lt"/>
              </a:rPr>
              <a:t> procedure STATEMENT;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if TOKEN = IDENT then 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If TOKEN &lt;&gt; ":=" then ERROR 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EXPRESSION();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end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…</a:t>
            </a:r>
            <a:endParaRPr lang="en-US" sz="1600" dirty="0">
              <a:latin typeface="+mn-lt"/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7086600" y="12308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Recursion stack</a:t>
            </a:r>
            <a:endParaRPr lang="en-US" i="1" dirty="0"/>
          </a:p>
        </p:txBody>
      </p:sp>
      <p:cxnSp>
        <p:nvCxnSpPr>
          <p:cNvPr id="10" name="9 Conector recto de flecha"/>
          <p:cNvCxnSpPr/>
          <p:nvPr/>
        </p:nvCxnSpPr>
        <p:spPr>
          <a:xfrm>
            <a:off x="3124200" y="4953000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uadroTexto"/>
          <p:cNvSpPr txBox="1"/>
          <p:nvPr/>
        </p:nvSpPr>
        <p:spPr>
          <a:xfrm>
            <a:off x="5181600" y="1969532"/>
            <a:ext cx="19050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m=8; a; b; c; ratio; x; y;</a:t>
            </a:r>
            <a:endParaRPr lang="en-US" dirty="0"/>
          </a:p>
        </p:txBody>
      </p:sp>
      <p:sp>
        <p:nvSpPr>
          <p:cNvPr id="13" name="12 CuadroTexto"/>
          <p:cNvSpPr txBox="1"/>
          <p:nvPr/>
        </p:nvSpPr>
        <p:spPr>
          <a:xfrm>
            <a:off x="5181600" y="16002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Symbol Table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Small Example</a:t>
            </a:r>
            <a:endParaRPr lang="en-US" dirty="0"/>
          </a:p>
        </p:txBody>
      </p:sp>
      <p:sp>
        <p:nvSpPr>
          <p:cNvPr id="4" name="Text Box 4"/>
          <p:cNvSpPr txBox="1">
            <a:spLocks noGrp="1" noChangeArrowheads="1"/>
          </p:cNvSpPr>
          <p:nvPr>
            <p:ph idx="1"/>
          </p:nvPr>
        </p:nvSpPr>
        <p:spPr bwMode="auto">
          <a:xfrm>
            <a:off x="457200" y="1752600"/>
            <a:ext cx="2133600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const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m = 8;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>
                <a:solidFill>
                  <a:schemeClr val="bg1"/>
                </a:solidFill>
              </a:rPr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a, b, c;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procedure </a:t>
            </a:r>
            <a:r>
              <a:rPr lang="en-US" sz="1600" dirty="0" smtClean="0">
                <a:solidFill>
                  <a:schemeClr val="bg1"/>
                </a:solidFill>
              </a:rPr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x,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>
                <a:solidFill>
                  <a:schemeClr val="bg1"/>
                </a:solidFill>
              </a:rPr>
              <a:t>x</a:t>
            </a:r>
            <a:r>
              <a:rPr lang="en-US" sz="1600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= a; y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if </a:t>
            </a:r>
            <a:r>
              <a:rPr lang="en-US" sz="1600" dirty="0" smtClean="0"/>
              <a:t>b &gt; a </a:t>
            </a:r>
            <a:r>
              <a:rPr lang="en-US" sz="1600" b="1" dirty="0" smtClean="0"/>
              <a:t>then 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	</a:t>
            </a:r>
            <a:r>
              <a:rPr lang="en-US" sz="1600" dirty="0" smtClean="0"/>
              <a:t>x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	y = a;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end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c = x /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/>
              <a:t>a = m;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b = 4;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call </a:t>
            </a:r>
            <a:r>
              <a:rPr lang="en-US" sz="1600" dirty="0" smtClean="0"/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end.</a:t>
            </a:r>
            <a:endParaRPr lang="en-US" sz="1600" dirty="0"/>
          </a:p>
          <a:p>
            <a:pPr>
              <a:spcBef>
                <a:spcPct val="50000"/>
              </a:spcBef>
            </a:pPr>
            <a:endParaRPr lang="en-US" sz="1600" dirty="0"/>
          </a:p>
        </p:txBody>
      </p:sp>
      <p:sp>
        <p:nvSpPr>
          <p:cNvPr id="7" name="6 CuadroTexto"/>
          <p:cNvSpPr txBox="1"/>
          <p:nvPr/>
        </p:nvSpPr>
        <p:spPr>
          <a:xfrm>
            <a:off x="7086600" y="1600200"/>
            <a:ext cx="1905000" cy="1477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program()</a:t>
            </a:r>
          </a:p>
          <a:p>
            <a:r>
              <a:rPr lang="en-US" dirty="0" smtClean="0"/>
              <a:t>block(1)</a:t>
            </a:r>
          </a:p>
          <a:p>
            <a:r>
              <a:rPr lang="en-US" dirty="0" smtClean="0"/>
              <a:t>proc-</a:t>
            </a:r>
            <a:r>
              <a:rPr lang="en-US" dirty="0" err="1" smtClean="0"/>
              <a:t>decl</a:t>
            </a:r>
            <a:r>
              <a:rPr lang="en-US" dirty="0" smtClean="0"/>
              <a:t>(1)</a:t>
            </a:r>
          </a:p>
          <a:p>
            <a:r>
              <a:rPr lang="en-US" dirty="0" smtClean="0"/>
              <a:t>block(2)</a:t>
            </a:r>
          </a:p>
          <a:p>
            <a:r>
              <a:rPr lang="en-US" dirty="0" smtClean="0"/>
              <a:t>statement(2)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2895600" y="1600200"/>
            <a:ext cx="2286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TOKEN= ;</a:t>
            </a:r>
            <a:endParaRPr lang="en-US" dirty="0"/>
          </a:p>
        </p:txBody>
      </p:sp>
      <p:sp>
        <p:nvSpPr>
          <p:cNvPr id="9" name="2 Marcador de contenido"/>
          <p:cNvSpPr txBox="1">
            <a:spLocks/>
          </p:cNvSpPr>
          <p:nvPr/>
        </p:nvSpPr>
        <p:spPr bwMode="auto">
          <a:xfrm>
            <a:off x="3048000" y="3048001"/>
            <a:ext cx="44958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None/>
            </a:pPr>
            <a:r>
              <a:rPr lang="en-US" sz="1600" dirty="0" smtClean="0">
                <a:latin typeface="+mn-lt"/>
              </a:rPr>
              <a:t>procedure STATEMENT;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…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else if TOKEN = "begin" then 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 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STATEMENT();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while TOKEN = ";" do 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	STATEMENT();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end;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if TOKEN &lt;&gt; "end" then ERROR 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end;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…</a:t>
            </a:r>
            <a:endParaRPr lang="en-US" sz="1600" dirty="0">
              <a:latin typeface="+mn-lt"/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7086600" y="12308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Recursion stack</a:t>
            </a:r>
            <a:endParaRPr lang="en-US" i="1" dirty="0"/>
          </a:p>
        </p:txBody>
      </p:sp>
      <p:cxnSp>
        <p:nvCxnSpPr>
          <p:cNvPr id="10" name="9 Conector recto de flecha"/>
          <p:cNvCxnSpPr/>
          <p:nvPr/>
        </p:nvCxnSpPr>
        <p:spPr>
          <a:xfrm>
            <a:off x="3581400" y="5181600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uadroTexto"/>
          <p:cNvSpPr txBox="1"/>
          <p:nvPr/>
        </p:nvSpPr>
        <p:spPr>
          <a:xfrm>
            <a:off x="5181600" y="1969532"/>
            <a:ext cx="19050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m=8; a; b; c; ratio; x; y;</a:t>
            </a:r>
            <a:endParaRPr lang="en-US" dirty="0"/>
          </a:p>
        </p:txBody>
      </p:sp>
      <p:sp>
        <p:nvSpPr>
          <p:cNvPr id="13" name="12 CuadroTexto"/>
          <p:cNvSpPr txBox="1"/>
          <p:nvPr/>
        </p:nvSpPr>
        <p:spPr>
          <a:xfrm>
            <a:off x="5181600" y="16002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Symbol Table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Small Example</a:t>
            </a:r>
            <a:endParaRPr lang="en-US" dirty="0"/>
          </a:p>
        </p:txBody>
      </p:sp>
      <p:sp>
        <p:nvSpPr>
          <p:cNvPr id="4" name="Text Box 4"/>
          <p:cNvSpPr txBox="1">
            <a:spLocks noGrp="1" noChangeArrowheads="1"/>
          </p:cNvSpPr>
          <p:nvPr>
            <p:ph idx="1"/>
          </p:nvPr>
        </p:nvSpPr>
        <p:spPr bwMode="auto">
          <a:xfrm>
            <a:off x="457200" y="1752600"/>
            <a:ext cx="2133600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const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m = 8;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>
                <a:solidFill>
                  <a:schemeClr val="bg1"/>
                </a:solidFill>
              </a:rPr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a, b, c;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procedure </a:t>
            </a:r>
            <a:r>
              <a:rPr lang="en-US" sz="1600" dirty="0" smtClean="0">
                <a:solidFill>
                  <a:schemeClr val="bg1"/>
                </a:solidFill>
              </a:rPr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x,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>
                <a:solidFill>
                  <a:schemeClr val="bg1"/>
                </a:solidFill>
              </a:rPr>
              <a:t>x</a:t>
            </a:r>
            <a:r>
              <a:rPr lang="en-US" sz="1600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= a; y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if </a:t>
            </a:r>
            <a:r>
              <a:rPr lang="en-US" sz="1600" dirty="0" smtClean="0"/>
              <a:t>b &gt; a </a:t>
            </a:r>
            <a:r>
              <a:rPr lang="en-US" sz="1600" b="1" dirty="0" smtClean="0"/>
              <a:t>then 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	</a:t>
            </a:r>
            <a:r>
              <a:rPr lang="en-US" sz="1600" dirty="0" smtClean="0"/>
              <a:t>x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	y = a;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end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c = x /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/>
              <a:t>a = m;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b = 4;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call </a:t>
            </a:r>
            <a:r>
              <a:rPr lang="en-US" sz="1600" dirty="0" smtClean="0"/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end.</a:t>
            </a:r>
            <a:endParaRPr lang="en-US" sz="1600" dirty="0"/>
          </a:p>
          <a:p>
            <a:pPr>
              <a:spcBef>
                <a:spcPct val="50000"/>
              </a:spcBef>
            </a:pPr>
            <a:endParaRPr lang="en-US" sz="1600" dirty="0"/>
          </a:p>
        </p:txBody>
      </p:sp>
      <p:sp>
        <p:nvSpPr>
          <p:cNvPr id="7" name="6 CuadroTexto"/>
          <p:cNvSpPr txBox="1"/>
          <p:nvPr/>
        </p:nvSpPr>
        <p:spPr>
          <a:xfrm>
            <a:off x="7086600" y="1600200"/>
            <a:ext cx="1905000" cy="1477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program()</a:t>
            </a:r>
          </a:p>
          <a:p>
            <a:r>
              <a:rPr lang="en-US" dirty="0" smtClean="0"/>
              <a:t>block(1)</a:t>
            </a:r>
          </a:p>
          <a:p>
            <a:r>
              <a:rPr lang="en-US" dirty="0" smtClean="0"/>
              <a:t>proc-</a:t>
            </a:r>
            <a:r>
              <a:rPr lang="en-US" dirty="0" err="1" smtClean="0"/>
              <a:t>decl</a:t>
            </a:r>
            <a:r>
              <a:rPr lang="en-US" dirty="0" smtClean="0"/>
              <a:t>(1)</a:t>
            </a:r>
          </a:p>
          <a:p>
            <a:r>
              <a:rPr lang="en-US" dirty="0" smtClean="0"/>
              <a:t>block(2)</a:t>
            </a:r>
          </a:p>
          <a:p>
            <a:r>
              <a:rPr lang="en-US" dirty="0" smtClean="0"/>
              <a:t>statement(2)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2895600" y="1600200"/>
            <a:ext cx="2286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TOKEN= ;</a:t>
            </a:r>
            <a:endParaRPr lang="en-US" dirty="0"/>
          </a:p>
        </p:txBody>
      </p:sp>
      <p:sp>
        <p:nvSpPr>
          <p:cNvPr id="9" name="2 Marcador de contenido"/>
          <p:cNvSpPr txBox="1">
            <a:spLocks/>
          </p:cNvSpPr>
          <p:nvPr/>
        </p:nvSpPr>
        <p:spPr bwMode="auto">
          <a:xfrm>
            <a:off x="3048000" y="3048001"/>
            <a:ext cx="44958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None/>
            </a:pPr>
            <a:r>
              <a:rPr lang="en-US" sz="1600" dirty="0" smtClean="0">
                <a:latin typeface="+mn-lt"/>
              </a:rPr>
              <a:t>procedure STATEMENT;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…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else if TOKEN = "begin" then 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 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STATEMENT();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while TOKEN = ";" do 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	STATEMENT();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end;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if TOKEN &lt;&gt; "end" then ERROR 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end;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…</a:t>
            </a:r>
            <a:endParaRPr lang="en-US" sz="1600" dirty="0">
              <a:latin typeface="+mn-lt"/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7086600" y="12308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Recursion stack</a:t>
            </a:r>
            <a:endParaRPr lang="en-US" i="1" dirty="0"/>
          </a:p>
        </p:txBody>
      </p:sp>
      <p:cxnSp>
        <p:nvCxnSpPr>
          <p:cNvPr id="10" name="9 Conector recto de flecha"/>
          <p:cNvCxnSpPr/>
          <p:nvPr/>
        </p:nvCxnSpPr>
        <p:spPr>
          <a:xfrm>
            <a:off x="4038600" y="4724400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uadroTexto"/>
          <p:cNvSpPr txBox="1"/>
          <p:nvPr/>
        </p:nvSpPr>
        <p:spPr>
          <a:xfrm>
            <a:off x="5181600" y="1969532"/>
            <a:ext cx="19050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m=8; a; b; c; ratio; x; y;</a:t>
            </a:r>
            <a:endParaRPr lang="en-US" dirty="0"/>
          </a:p>
        </p:txBody>
      </p:sp>
      <p:sp>
        <p:nvSpPr>
          <p:cNvPr id="13" name="12 CuadroTexto"/>
          <p:cNvSpPr txBox="1"/>
          <p:nvPr/>
        </p:nvSpPr>
        <p:spPr>
          <a:xfrm>
            <a:off x="5181600" y="16002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Symbol Table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Small Example</a:t>
            </a:r>
            <a:endParaRPr lang="en-US" dirty="0"/>
          </a:p>
        </p:txBody>
      </p:sp>
      <p:sp>
        <p:nvSpPr>
          <p:cNvPr id="4" name="Text Box 4"/>
          <p:cNvSpPr txBox="1">
            <a:spLocks noGrp="1" noChangeArrowheads="1"/>
          </p:cNvSpPr>
          <p:nvPr>
            <p:ph idx="1"/>
          </p:nvPr>
        </p:nvSpPr>
        <p:spPr bwMode="auto">
          <a:xfrm>
            <a:off x="457200" y="1752600"/>
            <a:ext cx="2133600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const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m = 8;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>
                <a:solidFill>
                  <a:schemeClr val="bg1"/>
                </a:solidFill>
              </a:rPr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a, b, c;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procedure </a:t>
            </a:r>
            <a:r>
              <a:rPr lang="en-US" sz="1600" dirty="0" smtClean="0">
                <a:solidFill>
                  <a:schemeClr val="bg1"/>
                </a:solidFill>
              </a:rPr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x,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>
                <a:solidFill>
                  <a:schemeClr val="bg1"/>
                </a:solidFill>
              </a:rPr>
              <a:t>x</a:t>
            </a:r>
            <a:r>
              <a:rPr lang="en-US" sz="1600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= a; y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b="1" dirty="0" smtClean="0">
                <a:solidFill>
                  <a:schemeClr val="bg1"/>
                </a:solidFill>
              </a:rPr>
              <a:t>if </a:t>
            </a:r>
            <a:r>
              <a:rPr lang="en-US" sz="1600" dirty="0" smtClean="0"/>
              <a:t>b &gt; a </a:t>
            </a:r>
            <a:r>
              <a:rPr lang="en-US" sz="1600" b="1" dirty="0" smtClean="0"/>
              <a:t>then 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	</a:t>
            </a:r>
            <a:r>
              <a:rPr lang="en-US" sz="1600" dirty="0" smtClean="0"/>
              <a:t>x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	y = a;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end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c = x /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/>
              <a:t>a = m;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b = 4;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call </a:t>
            </a:r>
            <a:r>
              <a:rPr lang="en-US" sz="1600" dirty="0" smtClean="0"/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end.</a:t>
            </a:r>
            <a:endParaRPr lang="en-US" sz="1600" dirty="0"/>
          </a:p>
          <a:p>
            <a:pPr>
              <a:spcBef>
                <a:spcPct val="50000"/>
              </a:spcBef>
            </a:pPr>
            <a:endParaRPr lang="en-US" sz="1600" dirty="0"/>
          </a:p>
        </p:txBody>
      </p:sp>
      <p:sp>
        <p:nvSpPr>
          <p:cNvPr id="7" name="6 CuadroTexto"/>
          <p:cNvSpPr txBox="1"/>
          <p:nvPr/>
        </p:nvSpPr>
        <p:spPr>
          <a:xfrm>
            <a:off x="7086600" y="1600200"/>
            <a:ext cx="1905000" cy="1477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program()</a:t>
            </a:r>
          </a:p>
          <a:p>
            <a:r>
              <a:rPr lang="en-US" dirty="0" smtClean="0"/>
              <a:t>block(1)</a:t>
            </a:r>
          </a:p>
          <a:p>
            <a:r>
              <a:rPr lang="en-US" dirty="0" smtClean="0"/>
              <a:t>proc-</a:t>
            </a:r>
            <a:r>
              <a:rPr lang="en-US" dirty="0" err="1" smtClean="0"/>
              <a:t>decl</a:t>
            </a:r>
            <a:r>
              <a:rPr lang="en-US" dirty="0" smtClean="0"/>
              <a:t>(1)</a:t>
            </a:r>
          </a:p>
          <a:p>
            <a:r>
              <a:rPr lang="en-US" dirty="0" smtClean="0"/>
              <a:t>block(2)</a:t>
            </a:r>
          </a:p>
          <a:p>
            <a:r>
              <a:rPr lang="en-US" dirty="0" smtClean="0"/>
              <a:t>statement(2)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2895600" y="1600200"/>
            <a:ext cx="2286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TOKEN= if</a:t>
            </a:r>
            <a:endParaRPr lang="en-US" dirty="0"/>
          </a:p>
        </p:txBody>
      </p:sp>
      <p:sp>
        <p:nvSpPr>
          <p:cNvPr id="9" name="2 Marcador de contenido"/>
          <p:cNvSpPr txBox="1">
            <a:spLocks/>
          </p:cNvSpPr>
          <p:nvPr/>
        </p:nvSpPr>
        <p:spPr bwMode="auto">
          <a:xfrm>
            <a:off x="3048000" y="3048001"/>
            <a:ext cx="44958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None/>
            </a:pPr>
            <a:r>
              <a:rPr lang="en-US" sz="1600" dirty="0" smtClean="0">
                <a:latin typeface="+mn-lt"/>
              </a:rPr>
              <a:t>procedure STATEMENT;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…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else if TOKEN = "begin" then 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 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STATEMENT();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while TOKEN = ";" do 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	STATEMENT();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end;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if TOKEN &lt;&gt; "end" then ERROR 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end;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…</a:t>
            </a:r>
            <a:endParaRPr lang="en-US" sz="1600" dirty="0">
              <a:latin typeface="+mn-lt"/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7086600" y="12308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Recursion stack</a:t>
            </a:r>
            <a:endParaRPr lang="en-US" i="1" dirty="0"/>
          </a:p>
        </p:txBody>
      </p:sp>
      <p:cxnSp>
        <p:nvCxnSpPr>
          <p:cNvPr id="10" name="9 Conector recto de flecha"/>
          <p:cNvCxnSpPr/>
          <p:nvPr/>
        </p:nvCxnSpPr>
        <p:spPr>
          <a:xfrm>
            <a:off x="4038600" y="4953000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uadroTexto"/>
          <p:cNvSpPr txBox="1"/>
          <p:nvPr/>
        </p:nvSpPr>
        <p:spPr>
          <a:xfrm>
            <a:off x="5181600" y="1969532"/>
            <a:ext cx="19050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m=8; a; b; c; ratio; x; y;</a:t>
            </a:r>
            <a:endParaRPr lang="en-US" dirty="0"/>
          </a:p>
        </p:txBody>
      </p:sp>
      <p:sp>
        <p:nvSpPr>
          <p:cNvPr id="13" name="12 CuadroTexto"/>
          <p:cNvSpPr txBox="1"/>
          <p:nvPr/>
        </p:nvSpPr>
        <p:spPr>
          <a:xfrm>
            <a:off x="5181600" y="16002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Symbol Table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Small Example</a:t>
            </a:r>
            <a:endParaRPr lang="en-US" dirty="0"/>
          </a:p>
        </p:txBody>
      </p:sp>
      <p:sp>
        <p:nvSpPr>
          <p:cNvPr id="4" name="Text Box 4"/>
          <p:cNvSpPr txBox="1">
            <a:spLocks noGrp="1" noChangeArrowheads="1"/>
          </p:cNvSpPr>
          <p:nvPr>
            <p:ph idx="1"/>
          </p:nvPr>
        </p:nvSpPr>
        <p:spPr bwMode="auto">
          <a:xfrm>
            <a:off x="457200" y="1752600"/>
            <a:ext cx="2133600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const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m = 8;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>
                <a:solidFill>
                  <a:schemeClr val="bg1"/>
                </a:solidFill>
              </a:rPr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a, b, c;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procedure </a:t>
            </a:r>
            <a:r>
              <a:rPr lang="en-US" sz="1600" dirty="0" smtClean="0">
                <a:solidFill>
                  <a:schemeClr val="bg1"/>
                </a:solidFill>
              </a:rPr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x,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>
                <a:solidFill>
                  <a:schemeClr val="bg1"/>
                </a:solidFill>
              </a:rPr>
              <a:t>x</a:t>
            </a:r>
            <a:r>
              <a:rPr lang="en-US" sz="1600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= a; y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b="1" dirty="0" smtClean="0">
                <a:solidFill>
                  <a:schemeClr val="bg1"/>
                </a:solidFill>
              </a:rPr>
              <a:t>if </a:t>
            </a:r>
            <a:r>
              <a:rPr lang="en-US" sz="1600" dirty="0" smtClean="0"/>
              <a:t>b &gt; a </a:t>
            </a:r>
            <a:r>
              <a:rPr lang="en-US" sz="1600" b="1" dirty="0" smtClean="0"/>
              <a:t>then 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	</a:t>
            </a:r>
            <a:r>
              <a:rPr lang="en-US" sz="1600" dirty="0" smtClean="0"/>
              <a:t>x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	y = a;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end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c = x /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/>
              <a:t>a = m;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b = 4;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call </a:t>
            </a:r>
            <a:r>
              <a:rPr lang="en-US" sz="1600" dirty="0" smtClean="0"/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end.</a:t>
            </a:r>
            <a:endParaRPr lang="en-US" sz="1600" dirty="0"/>
          </a:p>
          <a:p>
            <a:pPr>
              <a:spcBef>
                <a:spcPct val="50000"/>
              </a:spcBef>
            </a:pPr>
            <a:endParaRPr lang="en-US" sz="1600" dirty="0"/>
          </a:p>
        </p:txBody>
      </p:sp>
      <p:sp>
        <p:nvSpPr>
          <p:cNvPr id="7" name="6 CuadroTexto"/>
          <p:cNvSpPr txBox="1"/>
          <p:nvPr/>
        </p:nvSpPr>
        <p:spPr>
          <a:xfrm>
            <a:off x="7086600" y="1600200"/>
            <a:ext cx="1905000" cy="17543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program()</a:t>
            </a:r>
          </a:p>
          <a:p>
            <a:r>
              <a:rPr lang="en-US" dirty="0" smtClean="0"/>
              <a:t>block(1)</a:t>
            </a:r>
          </a:p>
          <a:p>
            <a:r>
              <a:rPr lang="en-US" dirty="0" smtClean="0"/>
              <a:t>proc-</a:t>
            </a:r>
            <a:r>
              <a:rPr lang="en-US" dirty="0" err="1" smtClean="0"/>
              <a:t>decl</a:t>
            </a:r>
            <a:r>
              <a:rPr lang="en-US" dirty="0" smtClean="0"/>
              <a:t>(1)</a:t>
            </a:r>
          </a:p>
          <a:p>
            <a:r>
              <a:rPr lang="en-US" dirty="0" smtClean="0"/>
              <a:t>block(2)</a:t>
            </a:r>
          </a:p>
          <a:p>
            <a:r>
              <a:rPr lang="en-US" dirty="0" smtClean="0"/>
              <a:t>statement(2)</a:t>
            </a:r>
          </a:p>
          <a:p>
            <a:r>
              <a:rPr lang="en-US" dirty="0" smtClean="0"/>
              <a:t>statement(2)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2895600" y="1600200"/>
            <a:ext cx="2286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TOKEN= if</a:t>
            </a:r>
            <a:endParaRPr lang="en-US" dirty="0"/>
          </a:p>
        </p:txBody>
      </p:sp>
      <p:sp>
        <p:nvSpPr>
          <p:cNvPr id="9" name="2 Marcador de contenido"/>
          <p:cNvSpPr txBox="1">
            <a:spLocks/>
          </p:cNvSpPr>
          <p:nvPr/>
        </p:nvSpPr>
        <p:spPr bwMode="auto">
          <a:xfrm>
            <a:off x="3048000" y="3048001"/>
            <a:ext cx="44958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None/>
            </a:pPr>
            <a:r>
              <a:rPr lang="en-US" sz="1600" dirty="0" smtClean="0">
                <a:latin typeface="+mn-lt"/>
              </a:rPr>
              <a:t> procedure STATEMENT;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…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else if TOKEN = "if" then 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CONDITION();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if TOKEN &lt;&gt; "then" then ERROR 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STATEMENT();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end;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…</a:t>
            </a:r>
            <a:endParaRPr lang="en-US" sz="1600" dirty="0">
              <a:latin typeface="+mn-lt"/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7086600" y="12308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Recursion stack</a:t>
            </a:r>
            <a:endParaRPr lang="en-US" i="1" dirty="0"/>
          </a:p>
        </p:txBody>
      </p:sp>
      <p:cxnSp>
        <p:nvCxnSpPr>
          <p:cNvPr id="10" name="9 Conector recto de flecha"/>
          <p:cNvCxnSpPr/>
          <p:nvPr/>
        </p:nvCxnSpPr>
        <p:spPr>
          <a:xfrm>
            <a:off x="3581400" y="3962400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uadroTexto"/>
          <p:cNvSpPr txBox="1"/>
          <p:nvPr/>
        </p:nvSpPr>
        <p:spPr>
          <a:xfrm>
            <a:off x="5181600" y="1969532"/>
            <a:ext cx="19050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m=8; a; b; c; ratio; x; y;</a:t>
            </a:r>
            <a:endParaRPr lang="en-US" dirty="0"/>
          </a:p>
        </p:txBody>
      </p:sp>
      <p:sp>
        <p:nvSpPr>
          <p:cNvPr id="13" name="12 CuadroTexto"/>
          <p:cNvSpPr txBox="1"/>
          <p:nvPr/>
        </p:nvSpPr>
        <p:spPr>
          <a:xfrm>
            <a:off x="5181600" y="16002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Symbol Table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Small Example</a:t>
            </a:r>
            <a:endParaRPr lang="en-US" dirty="0"/>
          </a:p>
        </p:txBody>
      </p:sp>
      <p:sp>
        <p:nvSpPr>
          <p:cNvPr id="4" name="Text Box 4"/>
          <p:cNvSpPr txBox="1">
            <a:spLocks noGrp="1" noChangeArrowheads="1"/>
          </p:cNvSpPr>
          <p:nvPr>
            <p:ph idx="1"/>
          </p:nvPr>
        </p:nvSpPr>
        <p:spPr bwMode="auto">
          <a:xfrm>
            <a:off x="457200" y="1752600"/>
            <a:ext cx="2133600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const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m = 8;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>
                <a:solidFill>
                  <a:schemeClr val="bg1"/>
                </a:solidFill>
              </a:rPr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a, b, c;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procedure </a:t>
            </a:r>
            <a:r>
              <a:rPr lang="en-US" sz="1600" dirty="0" smtClean="0">
                <a:solidFill>
                  <a:schemeClr val="bg1"/>
                </a:solidFill>
              </a:rPr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x,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>
                <a:solidFill>
                  <a:schemeClr val="bg1"/>
                </a:solidFill>
              </a:rPr>
              <a:t>x</a:t>
            </a:r>
            <a:r>
              <a:rPr lang="en-US" sz="1600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= a; y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b="1" dirty="0" smtClean="0">
                <a:solidFill>
                  <a:schemeClr val="bg1"/>
                </a:solidFill>
              </a:rPr>
              <a:t>if </a:t>
            </a:r>
            <a:r>
              <a:rPr lang="en-US" sz="1600" dirty="0" smtClean="0">
                <a:solidFill>
                  <a:schemeClr val="bg1"/>
                </a:solidFill>
              </a:rPr>
              <a:t>b</a:t>
            </a:r>
            <a:r>
              <a:rPr lang="en-US" sz="1600" dirty="0" smtClean="0"/>
              <a:t> &gt; a </a:t>
            </a:r>
            <a:r>
              <a:rPr lang="en-US" sz="1600" b="1" dirty="0" smtClean="0"/>
              <a:t>then 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	</a:t>
            </a:r>
            <a:r>
              <a:rPr lang="en-US" sz="1600" dirty="0" smtClean="0"/>
              <a:t>x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	y = a;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end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c = x /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/>
              <a:t>a = m;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b = 4;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call </a:t>
            </a:r>
            <a:r>
              <a:rPr lang="en-US" sz="1600" dirty="0" smtClean="0"/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end.</a:t>
            </a:r>
            <a:endParaRPr lang="en-US" sz="1600" dirty="0"/>
          </a:p>
          <a:p>
            <a:pPr>
              <a:spcBef>
                <a:spcPct val="50000"/>
              </a:spcBef>
            </a:pPr>
            <a:endParaRPr lang="en-US" sz="1600" dirty="0"/>
          </a:p>
        </p:txBody>
      </p:sp>
      <p:sp>
        <p:nvSpPr>
          <p:cNvPr id="7" name="6 CuadroTexto"/>
          <p:cNvSpPr txBox="1"/>
          <p:nvPr/>
        </p:nvSpPr>
        <p:spPr>
          <a:xfrm>
            <a:off x="7086600" y="1600200"/>
            <a:ext cx="1905000" cy="17543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program()</a:t>
            </a:r>
          </a:p>
          <a:p>
            <a:r>
              <a:rPr lang="en-US" dirty="0" smtClean="0"/>
              <a:t>block(1)</a:t>
            </a:r>
          </a:p>
          <a:p>
            <a:r>
              <a:rPr lang="en-US" dirty="0" smtClean="0"/>
              <a:t>proc-</a:t>
            </a:r>
            <a:r>
              <a:rPr lang="en-US" dirty="0" err="1" smtClean="0"/>
              <a:t>decl</a:t>
            </a:r>
            <a:r>
              <a:rPr lang="en-US" dirty="0" smtClean="0"/>
              <a:t>(1)</a:t>
            </a:r>
          </a:p>
          <a:p>
            <a:r>
              <a:rPr lang="en-US" dirty="0" smtClean="0"/>
              <a:t>block(2)</a:t>
            </a:r>
          </a:p>
          <a:p>
            <a:r>
              <a:rPr lang="en-US" dirty="0" smtClean="0"/>
              <a:t>statement(2)</a:t>
            </a:r>
          </a:p>
          <a:p>
            <a:r>
              <a:rPr lang="en-US" dirty="0" smtClean="0"/>
              <a:t>statement(2)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2895600" y="1600200"/>
            <a:ext cx="2286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TOKEN= b</a:t>
            </a:r>
            <a:endParaRPr lang="en-US" dirty="0"/>
          </a:p>
        </p:txBody>
      </p:sp>
      <p:sp>
        <p:nvSpPr>
          <p:cNvPr id="9" name="2 Marcador de contenido"/>
          <p:cNvSpPr txBox="1">
            <a:spLocks/>
          </p:cNvSpPr>
          <p:nvPr/>
        </p:nvSpPr>
        <p:spPr bwMode="auto">
          <a:xfrm>
            <a:off x="3048000" y="3048001"/>
            <a:ext cx="44958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None/>
            </a:pPr>
            <a:r>
              <a:rPr lang="en-US" sz="1600" dirty="0" smtClean="0">
                <a:latin typeface="+mn-lt"/>
              </a:rPr>
              <a:t> procedure STATEMENT;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…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else if TOKEN = "if" then 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CONDITION();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if TOKEN &lt;&gt; "then" then ERROR 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STATEMENT();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end;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…</a:t>
            </a:r>
            <a:endParaRPr lang="en-US" sz="1600" dirty="0">
              <a:latin typeface="+mn-lt"/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7086600" y="12308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Recursion stack</a:t>
            </a:r>
            <a:endParaRPr lang="en-US" i="1" dirty="0"/>
          </a:p>
        </p:txBody>
      </p:sp>
      <p:cxnSp>
        <p:nvCxnSpPr>
          <p:cNvPr id="10" name="9 Conector recto de flecha"/>
          <p:cNvCxnSpPr/>
          <p:nvPr/>
        </p:nvCxnSpPr>
        <p:spPr>
          <a:xfrm>
            <a:off x="3581400" y="4191000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uadroTexto"/>
          <p:cNvSpPr txBox="1"/>
          <p:nvPr/>
        </p:nvSpPr>
        <p:spPr>
          <a:xfrm>
            <a:off x="5181600" y="1969532"/>
            <a:ext cx="19050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m=8; a; b; c; ratio; x; y;</a:t>
            </a:r>
            <a:endParaRPr lang="en-US" dirty="0"/>
          </a:p>
        </p:txBody>
      </p:sp>
      <p:sp>
        <p:nvSpPr>
          <p:cNvPr id="13" name="12 CuadroTexto"/>
          <p:cNvSpPr txBox="1"/>
          <p:nvPr/>
        </p:nvSpPr>
        <p:spPr>
          <a:xfrm>
            <a:off x="5181600" y="16002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Symbol Table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&lt;const-</a:t>
            </a:r>
            <a:r>
              <a:rPr lang="en-US" dirty="0" err="1" smtClean="0"/>
              <a:t>decl</a:t>
            </a:r>
            <a:r>
              <a:rPr lang="en-US" dirty="0" smtClean="0"/>
              <a:t>&gt; Procedure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4373563"/>
          </a:xfrm>
        </p:spPr>
        <p:txBody>
          <a:bodyPr/>
          <a:lstStyle/>
          <a:p>
            <a:pPr>
              <a:buNone/>
            </a:pPr>
            <a:r>
              <a:rPr lang="en-US" sz="1600" dirty="0" smtClean="0"/>
              <a:t>procedure CONST-DECL;</a:t>
            </a:r>
          </a:p>
          <a:p>
            <a:pPr>
              <a:buNone/>
            </a:pPr>
            <a:r>
              <a:rPr lang="en-US" sz="1600" dirty="0" smtClean="0"/>
              <a:t>begin</a:t>
            </a:r>
          </a:p>
          <a:p>
            <a:pPr>
              <a:buNone/>
            </a:pPr>
            <a:r>
              <a:rPr lang="en-US" sz="1600" dirty="0" smtClean="0"/>
              <a:t>	repeat</a:t>
            </a:r>
          </a:p>
          <a:p>
            <a:pPr>
              <a:buNone/>
            </a:pPr>
            <a:r>
              <a:rPr lang="en-US" sz="1600" dirty="0" smtClean="0"/>
              <a:t>		GET_TOKEN;</a:t>
            </a:r>
          </a:p>
          <a:p>
            <a:pPr>
              <a:buNone/>
            </a:pPr>
            <a:r>
              <a:rPr lang="en-US" sz="1600" dirty="0" smtClean="0"/>
              <a:t>		if TOKEN &lt;&gt; IDENT then ERROR (missing identifier);</a:t>
            </a:r>
          </a:p>
          <a:p>
            <a:pPr>
              <a:buNone/>
            </a:pPr>
            <a:r>
              <a:rPr lang="en-US" sz="1600" dirty="0" smtClean="0"/>
              <a:t>		GET_TOKEN;</a:t>
            </a:r>
          </a:p>
          <a:p>
            <a:pPr>
              <a:buNone/>
            </a:pPr>
            <a:r>
              <a:rPr lang="en-US" sz="1600" dirty="0" smtClean="0"/>
              <a:t>		if TOKEN &lt;&gt; "=" then ERROR (identifier should be followed by =);</a:t>
            </a:r>
          </a:p>
          <a:p>
            <a:pPr>
              <a:buNone/>
            </a:pPr>
            <a:r>
              <a:rPr lang="en-US" sz="1600" dirty="0" smtClean="0"/>
              <a:t>		GET_TOKEN;</a:t>
            </a:r>
          </a:p>
          <a:p>
            <a:pPr>
              <a:buNone/>
            </a:pPr>
            <a:r>
              <a:rPr lang="en-US" sz="1600" dirty="0" smtClean="0"/>
              <a:t>		if TOKEN &lt;&gt; NUMBER then ERROR (= should be followed by number);</a:t>
            </a:r>
          </a:p>
          <a:p>
            <a:pPr>
              <a:buNone/>
            </a:pPr>
            <a:r>
              <a:rPr lang="en-US" sz="1600" dirty="0" smtClean="0"/>
              <a:t>		</a:t>
            </a:r>
            <a:r>
              <a:rPr lang="en-US" sz="1600" b="1" dirty="0" smtClean="0"/>
              <a:t>ENTER(</a:t>
            </a:r>
            <a:r>
              <a:rPr lang="en-US" sz="1600" b="1" i="1" dirty="0" smtClean="0"/>
              <a:t>constant, </a:t>
            </a:r>
            <a:r>
              <a:rPr lang="en-US" sz="1600" b="1" i="1" dirty="0" err="1" smtClean="0"/>
              <a:t>ident</a:t>
            </a:r>
            <a:r>
              <a:rPr lang="en-US" sz="1600" b="1" i="1" dirty="0" smtClean="0"/>
              <a:t>, number</a:t>
            </a:r>
            <a:r>
              <a:rPr lang="en-US" sz="1600" b="1" dirty="0" smtClean="0"/>
              <a:t>);</a:t>
            </a:r>
          </a:p>
          <a:p>
            <a:pPr>
              <a:buNone/>
            </a:pPr>
            <a:r>
              <a:rPr lang="en-US" sz="1600" dirty="0" smtClean="0"/>
              <a:t>		GET_TOKEN;</a:t>
            </a:r>
          </a:p>
          <a:p>
            <a:pPr>
              <a:buNone/>
            </a:pPr>
            <a:r>
              <a:rPr lang="en-US" sz="1600" dirty="0" smtClean="0"/>
              <a:t>	until TOKEN &lt;&gt; ",";</a:t>
            </a:r>
          </a:p>
          <a:p>
            <a:pPr>
              <a:buNone/>
            </a:pPr>
            <a:r>
              <a:rPr lang="en-US" sz="1600" dirty="0" smtClean="0"/>
              <a:t>	if TOKEN &lt;&gt; ";" then ERROR (declaration must end with ;);</a:t>
            </a:r>
          </a:p>
          <a:p>
            <a:pPr>
              <a:buNone/>
            </a:pPr>
            <a:r>
              <a:rPr lang="en-US" sz="1600" dirty="0" smtClean="0"/>
              <a:t>	GET_TOKEN;</a:t>
            </a:r>
          </a:p>
          <a:p>
            <a:pPr>
              <a:buNone/>
            </a:pPr>
            <a:r>
              <a:rPr lang="en-US" sz="1600" dirty="0" smtClean="0"/>
              <a:t>end;</a:t>
            </a:r>
            <a:endParaRPr lang="en-US" sz="1600" dirty="0"/>
          </a:p>
        </p:txBody>
      </p:sp>
      <p:sp>
        <p:nvSpPr>
          <p:cNvPr id="4" name="3 Rectángulo"/>
          <p:cNvSpPr/>
          <p:nvPr/>
        </p:nvSpPr>
        <p:spPr>
          <a:xfrm>
            <a:off x="457200" y="1600200"/>
            <a:ext cx="82296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&lt;</a:t>
            </a:r>
            <a:r>
              <a:rPr lang="en-US" dirty="0" smtClean="0">
                <a:solidFill>
                  <a:srgbClr val="CC9900"/>
                </a:solidFill>
              </a:rPr>
              <a:t>const-</a:t>
            </a:r>
            <a:r>
              <a:rPr lang="en-US" dirty="0" err="1" smtClean="0">
                <a:solidFill>
                  <a:srgbClr val="CC9900"/>
                </a:solidFill>
              </a:rPr>
              <a:t>decl</a:t>
            </a:r>
            <a:r>
              <a:rPr lang="en-US" dirty="0" smtClean="0"/>
              <a:t>&gt; ::= </a:t>
            </a:r>
            <a:r>
              <a:rPr lang="en-US" dirty="0" smtClean="0">
                <a:solidFill>
                  <a:srgbClr val="FF0066"/>
                </a:solidFill>
              </a:rPr>
              <a:t>const</a:t>
            </a:r>
            <a:r>
              <a:rPr lang="en-US" dirty="0" smtClean="0"/>
              <a:t> &lt;</a:t>
            </a:r>
            <a:r>
              <a:rPr lang="en-US" dirty="0" smtClean="0">
                <a:solidFill>
                  <a:srgbClr val="008000"/>
                </a:solidFill>
              </a:rPr>
              <a:t>const-assignment-list</a:t>
            </a:r>
            <a:r>
              <a:rPr lang="en-US" dirty="0" smtClean="0"/>
              <a:t>&gt; </a:t>
            </a:r>
            <a:r>
              <a:rPr lang="en-US" dirty="0" smtClean="0">
                <a:solidFill>
                  <a:srgbClr val="FF0066"/>
                </a:solidFill>
              </a:rPr>
              <a:t>;</a:t>
            </a:r>
            <a:r>
              <a:rPr lang="en-US" dirty="0" smtClean="0"/>
              <a:t> | </a:t>
            </a:r>
            <a:r>
              <a:rPr lang="en-US" dirty="0" smtClean="0">
                <a:solidFill>
                  <a:srgbClr val="FF0066"/>
                </a:solidFill>
              </a:rPr>
              <a:t>e</a:t>
            </a:r>
          </a:p>
          <a:p>
            <a:r>
              <a:rPr lang="en-US" dirty="0" smtClean="0"/>
              <a:t>&lt;</a:t>
            </a:r>
            <a:r>
              <a:rPr lang="en-US" dirty="0" smtClean="0">
                <a:solidFill>
                  <a:srgbClr val="008000"/>
                </a:solidFill>
              </a:rPr>
              <a:t>const-assignment-list</a:t>
            </a:r>
            <a:r>
              <a:rPr lang="en-US" dirty="0" smtClean="0"/>
              <a:t>&gt; ::= &lt;</a:t>
            </a:r>
            <a:r>
              <a:rPr lang="en-US" dirty="0" err="1" smtClean="0">
                <a:solidFill>
                  <a:srgbClr val="CC3300"/>
                </a:solidFill>
              </a:rPr>
              <a:t>ident</a:t>
            </a:r>
            <a:r>
              <a:rPr lang="en-US" dirty="0" smtClean="0"/>
              <a:t>&gt;</a:t>
            </a:r>
            <a:r>
              <a:rPr lang="en-US" dirty="0" smtClean="0">
                <a:solidFill>
                  <a:srgbClr val="FF0066"/>
                </a:solidFill>
              </a:rPr>
              <a:t> =</a:t>
            </a:r>
            <a:r>
              <a:rPr lang="en-US" dirty="0" smtClean="0"/>
              <a:t> &lt;</a:t>
            </a:r>
            <a:r>
              <a:rPr lang="en-US" dirty="0" smtClean="0">
                <a:solidFill>
                  <a:srgbClr val="660033"/>
                </a:solidFill>
              </a:rPr>
              <a:t>number</a:t>
            </a:r>
            <a:r>
              <a:rPr lang="en-US" dirty="0" smtClean="0"/>
              <a:t>&gt;</a:t>
            </a:r>
          </a:p>
          <a:p>
            <a:r>
              <a:rPr lang="en-US" dirty="0" smtClean="0"/>
              <a:t>                                            | &lt;</a:t>
            </a:r>
            <a:r>
              <a:rPr lang="en-US" dirty="0" smtClean="0">
                <a:solidFill>
                  <a:srgbClr val="008000"/>
                </a:solidFill>
              </a:rPr>
              <a:t>const-assignment-list</a:t>
            </a:r>
            <a:r>
              <a:rPr lang="en-US" dirty="0" smtClean="0"/>
              <a:t>&gt; , &lt;</a:t>
            </a:r>
            <a:r>
              <a:rPr lang="en-US" dirty="0" err="1" smtClean="0">
                <a:solidFill>
                  <a:srgbClr val="CC3300"/>
                </a:solidFill>
              </a:rPr>
              <a:t>ident</a:t>
            </a:r>
            <a:r>
              <a:rPr lang="en-US" dirty="0" smtClean="0"/>
              <a:t>&gt; </a:t>
            </a:r>
            <a:r>
              <a:rPr lang="en-US" dirty="0" smtClean="0">
                <a:solidFill>
                  <a:srgbClr val="FF0066"/>
                </a:solidFill>
              </a:rPr>
              <a:t>=</a:t>
            </a:r>
            <a:r>
              <a:rPr lang="en-US" dirty="0" smtClean="0"/>
              <a:t> &lt;</a:t>
            </a:r>
            <a:r>
              <a:rPr lang="en-US" dirty="0" smtClean="0">
                <a:solidFill>
                  <a:srgbClr val="660033"/>
                </a:solidFill>
              </a:rPr>
              <a:t>number</a:t>
            </a:r>
            <a:r>
              <a:rPr lang="en-US" dirty="0" smtClean="0"/>
              <a:t>&gt;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Small Example</a:t>
            </a:r>
            <a:endParaRPr lang="en-US" dirty="0"/>
          </a:p>
        </p:txBody>
      </p:sp>
      <p:sp>
        <p:nvSpPr>
          <p:cNvPr id="4" name="Text Box 4"/>
          <p:cNvSpPr txBox="1">
            <a:spLocks noGrp="1" noChangeArrowheads="1"/>
          </p:cNvSpPr>
          <p:nvPr>
            <p:ph idx="1"/>
          </p:nvPr>
        </p:nvSpPr>
        <p:spPr bwMode="auto">
          <a:xfrm>
            <a:off x="457200" y="1752600"/>
            <a:ext cx="2133600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const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m = 8;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>
                <a:solidFill>
                  <a:schemeClr val="bg1"/>
                </a:solidFill>
              </a:rPr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a, b, c;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procedure </a:t>
            </a:r>
            <a:r>
              <a:rPr lang="en-US" sz="1600" dirty="0" smtClean="0">
                <a:solidFill>
                  <a:schemeClr val="bg1"/>
                </a:solidFill>
              </a:rPr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x,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>
                <a:solidFill>
                  <a:schemeClr val="bg1"/>
                </a:solidFill>
              </a:rPr>
              <a:t>x</a:t>
            </a:r>
            <a:r>
              <a:rPr lang="en-US" sz="1600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= a; y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b="1" dirty="0" smtClean="0">
                <a:solidFill>
                  <a:schemeClr val="bg1"/>
                </a:solidFill>
              </a:rPr>
              <a:t>if </a:t>
            </a:r>
            <a:r>
              <a:rPr lang="en-US" sz="1600" dirty="0" smtClean="0">
                <a:solidFill>
                  <a:schemeClr val="bg1"/>
                </a:solidFill>
              </a:rPr>
              <a:t>b</a:t>
            </a:r>
            <a:r>
              <a:rPr lang="en-US" sz="1600" dirty="0" smtClean="0"/>
              <a:t> &gt; a </a:t>
            </a:r>
            <a:r>
              <a:rPr lang="en-US" sz="1600" b="1" dirty="0" smtClean="0"/>
              <a:t>then 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	</a:t>
            </a:r>
            <a:r>
              <a:rPr lang="en-US" sz="1600" dirty="0" smtClean="0"/>
              <a:t>x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	y = a;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end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c = x /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/>
              <a:t>a = m;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b = 4;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call </a:t>
            </a:r>
            <a:r>
              <a:rPr lang="en-US" sz="1600" dirty="0" smtClean="0"/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end.</a:t>
            </a:r>
            <a:endParaRPr lang="en-US" sz="1600" dirty="0"/>
          </a:p>
          <a:p>
            <a:pPr>
              <a:spcBef>
                <a:spcPct val="50000"/>
              </a:spcBef>
            </a:pPr>
            <a:endParaRPr lang="en-US" sz="1600" dirty="0"/>
          </a:p>
        </p:txBody>
      </p:sp>
      <p:sp>
        <p:nvSpPr>
          <p:cNvPr id="7" name="6 CuadroTexto"/>
          <p:cNvSpPr txBox="1"/>
          <p:nvPr/>
        </p:nvSpPr>
        <p:spPr>
          <a:xfrm>
            <a:off x="7086600" y="1600200"/>
            <a:ext cx="1905000" cy="20313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program()</a:t>
            </a:r>
          </a:p>
          <a:p>
            <a:r>
              <a:rPr lang="en-US" dirty="0" smtClean="0"/>
              <a:t>block(1)</a:t>
            </a:r>
          </a:p>
          <a:p>
            <a:r>
              <a:rPr lang="en-US" dirty="0" smtClean="0"/>
              <a:t>proc-</a:t>
            </a:r>
            <a:r>
              <a:rPr lang="en-US" dirty="0" err="1" smtClean="0"/>
              <a:t>decl</a:t>
            </a:r>
            <a:r>
              <a:rPr lang="en-US" dirty="0" smtClean="0"/>
              <a:t>(1)</a:t>
            </a:r>
          </a:p>
          <a:p>
            <a:r>
              <a:rPr lang="en-US" dirty="0" smtClean="0"/>
              <a:t>block(2)</a:t>
            </a:r>
          </a:p>
          <a:p>
            <a:r>
              <a:rPr lang="en-US" dirty="0" smtClean="0"/>
              <a:t>statement(2)</a:t>
            </a:r>
          </a:p>
          <a:p>
            <a:r>
              <a:rPr lang="en-US" dirty="0" smtClean="0"/>
              <a:t>statement(2)</a:t>
            </a:r>
          </a:p>
          <a:p>
            <a:r>
              <a:rPr lang="en-US" dirty="0" smtClean="0"/>
              <a:t>condition(2)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2895600" y="1600200"/>
            <a:ext cx="2286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TOKEN= b</a:t>
            </a:r>
            <a:endParaRPr lang="en-US" dirty="0"/>
          </a:p>
        </p:txBody>
      </p:sp>
      <p:sp>
        <p:nvSpPr>
          <p:cNvPr id="9" name="2 Marcador de contenido"/>
          <p:cNvSpPr txBox="1">
            <a:spLocks/>
          </p:cNvSpPr>
          <p:nvPr/>
        </p:nvSpPr>
        <p:spPr bwMode="auto">
          <a:xfrm>
            <a:off x="3048000" y="3048001"/>
            <a:ext cx="44958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None/>
            </a:pPr>
            <a:r>
              <a:rPr lang="en-US" sz="1600" dirty="0" smtClean="0">
                <a:latin typeface="+mn-lt"/>
              </a:rPr>
              <a:t> procedure CONDITION;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if TOKEN = "odd" then 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EXPRESSION();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else 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EXPRESSION();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if TOKEN &lt;&gt; RELATION then ERROR 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EXPRESSION();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end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end;</a:t>
            </a:r>
          </a:p>
        </p:txBody>
      </p:sp>
      <p:sp>
        <p:nvSpPr>
          <p:cNvPr id="11" name="10 CuadroTexto"/>
          <p:cNvSpPr txBox="1"/>
          <p:nvPr/>
        </p:nvSpPr>
        <p:spPr>
          <a:xfrm>
            <a:off x="7086600" y="12308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Recursion stack</a:t>
            </a:r>
            <a:endParaRPr lang="en-US" i="1" dirty="0"/>
          </a:p>
        </p:txBody>
      </p:sp>
      <p:cxnSp>
        <p:nvCxnSpPr>
          <p:cNvPr id="10" name="9 Conector recto de flecha"/>
          <p:cNvCxnSpPr/>
          <p:nvPr/>
        </p:nvCxnSpPr>
        <p:spPr>
          <a:xfrm>
            <a:off x="3048000" y="3733800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uadroTexto"/>
          <p:cNvSpPr txBox="1"/>
          <p:nvPr/>
        </p:nvSpPr>
        <p:spPr>
          <a:xfrm>
            <a:off x="5181600" y="1969532"/>
            <a:ext cx="19050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m=8; a; b; c; ratio; x; y;</a:t>
            </a:r>
            <a:endParaRPr lang="en-US" dirty="0"/>
          </a:p>
        </p:txBody>
      </p:sp>
      <p:sp>
        <p:nvSpPr>
          <p:cNvPr id="13" name="12 CuadroTexto"/>
          <p:cNvSpPr txBox="1"/>
          <p:nvPr/>
        </p:nvSpPr>
        <p:spPr>
          <a:xfrm>
            <a:off x="5181600" y="16002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Symbol Table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Small Example</a:t>
            </a:r>
            <a:endParaRPr lang="en-US" dirty="0"/>
          </a:p>
        </p:txBody>
      </p:sp>
      <p:sp>
        <p:nvSpPr>
          <p:cNvPr id="4" name="Text Box 4"/>
          <p:cNvSpPr txBox="1">
            <a:spLocks noGrp="1" noChangeArrowheads="1"/>
          </p:cNvSpPr>
          <p:nvPr>
            <p:ph idx="1"/>
          </p:nvPr>
        </p:nvSpPr>
        <p:spPr bwMode="auto">
          <a:xfrm>
            <a:off x="457200" y="1752600"/>
            <a:ext cx="2133600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const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m = 8;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>
                <a:solidFill>
                  <a:schemeClr val="bg1"/>
                </a:solidFill>
              </a:rPr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a, b, c;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procedure </a:t>
            </a:r>
            <a:r>
              <a:rPr lang="en-US" sz="1600" dirty="0" smtClean="0">
                <a:solidFill>
                  <a:schemeClr val="bg1"/>
                </a:solidFill>
              </a:rPr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x,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>
                <a:solidFill>
                  <a:schemeClr val="bg1"/>
                </a:solidFill>
              </a:rPr>
              <a:t>x</a:t>
            </a:r>
            <a:r>
              <a:rPr lang="en-US" sz="1600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= a; y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b="1" dirty="0" smtClean="0">
                <a:solidFill>
                  <a:schemeClr val="bg1"/>
                </a:solidFill>
              </a:rPr>
              <a:t>if </a:t>
            </a:r>
            <a:r>
              <a:rPr lang="en-US" sz="1600" dirty="0" smtClean="0">
                <a:solidFill>
                  <a:schemeClr val="bg1"/>
                </a:solidFill>
              </a:rPr>
              <a:t>b</a:t>
            </a:r>
            <a:r>
              <a:rPr lang="en-US" sz="1600" dirty="0" smtClean="0"/>
              <a:t> &gt; a </a:t>
            </a:r>
            <a:r>
              <a:rPr lang="en-US" sz="1600" b="1" dirty="0" smtClean="0"/>
              <a:t>then 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	</a:t>
            </a:r>
            <a:r>
              <a:rPr lang="en-US" sz="1600" dirty="0" smtClean="0"/>
              <a:t>x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	y = a;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end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c = x /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/>
              <a:t>a = m;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b = 4;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call </a:t>
            </a:r>
            <a:r>
              <a:rPr lang="en-US" sz="1600" dirty="0" smtClean="0"/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end.</a:t>
            </a:r>
            <a:endParaRPr lang="en-US" sz="1600" dirty="0"/>
          </a:p>
          <a:p>
            <a:pPr>
              <a:spcBef>
                <a:spcPct val="50000"/>
              </a:spcBef>
            </a:pPr>
            <a:endParaRPr lang="en-US" sz="1600" dirty="0"/>
          </a:p>
        </p:txBody>
      </p:sp>
      <p:sp>
        <p:nvSpPr>
          <p:cNvPr id="7" name="6 CuadroTexto"/>
          <p:cNvSpPr txBox="1"/>
          <p:nvPr/>
        </p:nvSpPr>
        <p:spPr>
          <a:xfrm>
            <a:off x="7086600" y="1600200"/>
            <a:ext cx="1905000" cy="20313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program()</a:t>
            </a:r>
          </a:p>
          <a:p>
            <a:r>
              <a:rPr lang="en-US" dirty="0" smtClean="0"/>
              <a:t>block(1)</a:t>
            </a:r>
          </a:p>
          <a:p>
            <a:r>
              <a:rPr lang="en-US" dirty="0" smtClean="0"/>
              <a:t>proc-</a:t>
            </a:r>
            <a:r>
              <a:rPr lang="en-US" dirty="0" err="1" smtClean="0"/>
              <a:t>decl</a:t>
            </a:r>
            <a:r>
              <a:rPr lang="en-US" dirty="0" smtClean="0"/>
              <a:t>(1)</a:t>
            </a:r>
          </a:p>
          <a:p>
            <a:r>
              <a:rPr lang="en-US" dirty="0" smtClean="0"/>
              <a:t>block(2)</a:t>
            </a:r>
          </a:p>
          <a:p>
            <a:r>
              <a:rPr lang="en-US" dirty="0" smtClean="0"/>
              <a:t>statement(2)</a:t>
            </a:r>
          </a:p>
          <a:p>
            <a:r>
              <a:rPr lang="en-US" dirty="0" smtClean="0"/>
              <a:t>statement(2)</a:t>
            </a:r>
          </a:p>
          <a:p>
            <a:r>
              <a:rPr lang="en-US" dirty="0" smtClean="0"/>
              <a:t>condition(2)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2895600" y="1600200"/>
            <a:ext cx="2286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TOKEN= b</a:t>
            </a:r>
            <a:endParaRPr lang="en-US" dirty="0"/>
          </a:p>
        </p:txBody>
      </p:sp>
      <p:sp>
        <p:nvSpPr>
          <p:cNvPr id="9" name="2 Marcador de contenido"/>
          <p:cNvSpPr txBox="1">
            <a:spLocks/>
          </p:cNvSpPr>
          <p:nvPr/>
        </p:nvSpPr>
        <p:spPr bwMode="auto">
          <a:xfrm>
            <a:off x="3048000" y="3048001"/>
            <a:ext cx="44958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None/>
            </a:pPr>
            <a:r>
              <a:rPr lang="en-US" sz="1600" dirty="0" smtClean="0">
                <a:latin typeface="+mn-lt"/>
              </a:rPr>
              <a:t> procedure CONDITION;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if TOKEN = "odd" then 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EXPRESSION();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else 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EXPRESSION();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if TOKEN &lt;&gt; RELATION then ERROR 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EXPRESSION();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end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end;</a:t>
            </a:r>
          </a:p>
        </p:txBody>
      </p:sp>
      <p:sp>
        <p:nvSpPr>
          <p:cNvPr id="11" name="10 CuadroTexto"/>
          <p:cNvSpPr txBox="1"/>
          <p:nvPr/>
        </p:nvSpPr>
        <p:spPr>
          <a:xfrm>
            <a:off x="7086600" y="12308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Recursion stack</a:t>
            </a:r>
            <a:endParaRPr lang="en-US" i="1" dirty="0"/>
          </a:p>
        </p:txBody>
      </p:sp>
      <p:cxnSp>
        <p:nvCxnSpPr>
          <p:cNvPr id="10" name="9 Conector recto de flecha"/>
          <p:cNvCxnSpPr/>
          <p:nvPr/>
        </p:nvCxnSpPr>
        <p:spPr>
          <a:xfrm>
            <a:off x="3505200" y="4648200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uadroTexto"/>
          <p:cNvSpPr txBox="1"/>
          <p:nvPr/>
        </p:nvSpPr>
        <p:spPr>
          <a:xfrm>
            <a:off x="5181600" y="1969532"/>
            <a:ext cx="19050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m=8; a; b; c; ratio; x; y;</a:t>
            </a:r>
            <a:endParaRPr lang="en-US" dirty="0"/>
          </a:p>
        </p:txBody>
      </p:sp>
      <p:sp>
        <p:nvSpPr>
          <p:cNvPr id="13" name="12 CuadroTexto"/>
          <p:cNvSpPr txBox="1"/>
          <p:nvPr/>
        </p:nvSpPr>
        <p:spPr>
          <a:xfrm>
            <a:off x="5181600" y="16002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Symbol Table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Small Example</a:t>
            </a:r>
            <a:endParaRPr lang="en-US" dirty="0"/>
          </a:p>
        </p:txBody>
      </p:sp>
      <p:sp>
        <p:nvSpPr>
          <p:cNvPr id="4" name="Text Box 4"/>
          <p:cNvSpPr txBox="1">
            <a:spLocks noGrp="1" noChangeArrowheads="1"/>
          </p:cNvSpPr>
          <p:nvPr>
            <p:ph idx="1"/>
          </p:nvPr>
        </p:nvSpPr>
        <p:spPr bwMode="auto">
          <a:xfrm>
            <a:off x="457200" y="1752600"/>
            <a:ext cx="2133600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const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m = 8;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>
                <a:solidFill>
                  <a:schemeClr val="bg1"/>
                </a:solidFill>
              </a:rPr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a, b, c;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procedure </a:t>
            </a:r>
            <a:r>
              <a:rPr lang="en-US" sz="1600" dirty="0" smtClean="0">
                <a:solidFill>
                  <a:schemeClr val="bg1"/>
                </a:solidFill>
              </a:rPr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x,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>
                <a:solidFill>
                  <a:schemeClr val="bg1"/>
                </a:solidFill>
              </a:rPr>
              <a:t>x</a:t>
            </a:r>
            <a:r>
              <a:rPr lang="en-US" sz="1600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= a; y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b="1" dirty="0" smtClean="0">
                <a:solidFill>
                  <a:schemeClr val="bg1"/>
                </a:solidFill>
              </a:rPr>
              <a:t>if </a:t>
            </a:r>
            <a:r>
              <a:rPr lang="en-US" sz="1600" dirty="0" smtClean="0">
                <a:solidFill>
                  <a:schemeClr val="bg1"/>
                </a:solidFill>
              </a:rPr>
              <a:t>b</a:t>
            </a:r>
            <a:r>
              <a:rPr lang="en-US" sz="1600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&gt;</a:t>
            </a:r>
            <a:r>
              <a:rPr lang="en-US" sz="1600" dirty="0" smtClean="0"/>
              <a:t> a </a:t>
            </a:r>
            <a:r>
              <a:rPr lang="en-US" sz="1600" b="1" dirty="0" smtClean="0"/>
              <a:t>then 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	</a:t>
            </a:r>
            <a:r>
              <a:rPr lang="en-US" sz="1600" dirty="0" smtClean="0"/>
              <a:t>x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	y = a;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end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c = x /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/>
              <a:t>a = m;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b = 4;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call </a:t>
            </a:r>
            <a:r>
              <a:rPr lang="en-US" sz="1600" dirty="0" smtClean="0"/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end.</a:t>
            </a:r>
            <a:endParaRPr lang="en-US" sz="1600" dirty="0"/>
          </a:p>
          <a:p>
            <a:pPr>
              <a:spcBef>
                <a:spcPct val="50000"/>
              </a:spcBef>
            </a:pPr>
            <a:endParaRPr lang="en-US" sz="1600" dirty="0"/>
          </a:p>
        </p:txBody>
      </p:sp>
      <p:sp>
        <p:nvSpPr>
          <p:cNvPr id="7" name="6 CuadroTexto"/>
          <p:cNvSpPr txBox="1"/>
          <p:nvPr/>
        </p:nvSpPr>
        <p:spPr>
          <a:xfrm>
            <a:off x="7086600" y="1600200"/>
            <a:ext cx="1905000" cy="20313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program()</a:t>
            </a:r>
          </a:p>
          <a:p>
            <a:r>
              <a:rPr lang="en-US" dirty="0" smtClean="0"/>
              <a:t>block(1)</a:t>
            </a:r>
          </a:p>
          <a:p>
            <a:r>
              <a:rPr lang="en-US" dirty="0" smtClean="0"/>
              <a:t>proc-</a:t>
            </a:r>
            <a:r>
              <a:rPr lang="en-US" dirty="0" err="1" smtClean="0"/>
              <a:t>decl</a:t>
            </a:r>
            <a:r>
              <a:rPr lang="en-US" dirty="0" smtClean="0"/>
              <a:t>(1)</a:t>
            </a:r>
          </a:p>
          <a:p>
            <a:r>
              <a:rPr lang="en-US" dirty="0" smtClean="0"/>
              <a:t>block(2)</a:t>
            </a:r>
          </a:p>
          <a:p>
            <a:r>
              <a:rPr lang="en-US" dirty="0" smtClean="0"/>
              <a:t>statement(2)</a:t>
            </a:r>
          </a:p>
          <a:p>
            <a:r>
              <a:rPr lang="en-US" dirty="0" smtClean="0"/>
              <a:t>statement(2)</a:t>
            </a:r>
          </a:p>
          <a:p>
            <a:r>
              <a:rPr lang="en-US" dirty="0" smtClean="0"/>
              <a:t>condition(2)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2895600" y="1600200"/>
            <a:ext cx="2286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TOKEN= &gt;</a:t>
            </a:r>
            <a:endParaRPr lang="en-US" dirty="0"/>
          </a:p>
        </p:txBody>
      </p:sp>
      <p:sp>
        <p:nvSpPr>
          <p:cNvPr id="9" name="2 Marcador de contenido"/>
          <p:cNvSpPr txBox="1">
            <a:spLocks/>
          </p:cNvSpPr>
          <p:nvPr/>
        </p:nvSpPr>
        <p:spPr bwMode="auto">
          <a:xfrm>
            <a:off x="3048000" y="3048001"/>
            <a:ext cx="44958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None/>
            </a:pPr>
            <a:r>
              <a:rPr lang="en-US" sz="1600" dirty="0" smtClean="0">
                <a:latin typeface="+mn-lt"/>
              </a:rPr>
              <a:t> procedure CONDITION;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if TOKEN = "odd" then 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EXPRESSION();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else 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EXPRESSION();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if TOKEN &lt;&gt; RELATION then ERROR 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EXPRESSION();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end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end;</a:t>
            </a:r>
          </a:p>
        </p:txBody>
      </p:sp>
      <p:sp>
        <p:nvSpPr>
          <p:cNvPr id="11" name="10 CuadroTexto"/>
          <p:cNvSpPr txBox="1"/>
          <p:nvPr/>
        </p:nvSpPr>
        <p:spPr>
          <a:xfrm>
            <a:off x="7086600" y="12308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Recursion stack</a:t>
            </a:r>
            <a:endParaRPr lang="en-US" i="1" dirty="0"/>
          </a:p>
        </p:txBody>
      </p:sp>
      <p:cxnSp>
        <p:nvCxnSpPr>
          <p:cNvPr id="10" name="9 Conector recto de flecha"/>
          <p:cNvCxnSpPr/>
          <p:nvPr/>
        </p:nvCxnSpPr>
        <p:spPr>
          <a:xfrm>
            <a:off x="3505200" y="5181600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uadroTexto"/>
          <p:cNvSpPr txBox="1"/>
          <p:nvPr/>
        </p:nvSpPr>
        <p:spPr>
          <a:xfrm>
            <a:off x="5181600" y="1969532"/>
            <a:ext cx="19050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m=8; a; b; c; ratio; x; y;</a:t>
            </a:r>
            <a:endParaRPr lang="en-US" dirty="0"/>
          </a:p>
        </p:txBody>
      </p:sp>
      <p:sp>
        <p:nvSpPr>
          <p:cNvPr id="13" name="12 CuadroTexto"/>
          <p:cNvSpPr txBox="1"/>
          <p:nvPr/>
        </p:nvSpPr>
        <p:spPr>
          <a:xfrm>
            <a:off x="5181600" y="16002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Symbol Table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Small Example</a:t>
            </a:r>
            <a:endParaRPr lang="en-US" dirty="0"/>
          </a:p>
        </p:txBody>
      </p:sp>
      <p:sp>
        <p:nvSpPr>
          <p:cNvPr id="4" name="Text Box 4"/>
          <p:cNvSpPr txBox="1">
            <a:spLocks noGrp="1" noChangeArrowheads="1"/>
          </p:cNvSpPr>
          <p:nvPr>
            <p:ph idx="1"/>
          </p:nvPr>
        </p:nvSpPr>
        <p:spPr bwMode="auto">
          <a:xfrm>
            <a:off x="457200" y="1752600"/>
            <a:ext cx="2133600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const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m = 8;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>
                <a:solidFill>
                  <a:schemeClr val="bg1"/>
                </a:solidFill>
              </a:rPr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a, b, c;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procedure </a:t>
            </a:r>
            <a:r>
              <a:rPr lang="en-US" sz="1600" dirty="0" smtClean="0">
                <a:solidFill>
                  <a:schemeClr val="bg1"/>
                </a:solidFill>
              </a:rPr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x,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>
                <a:solidFill>
                  <a:schemeClr val="bg1"/>
                </a:solidFill>
              </a:rPr>
              <a:t>x</a:t>
            </a:r>
            <a:r>
              <a:rPr lang="en-US" sz="1600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= a; y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b="1" dirty="0" smtClean="0">
                <a:solidFill>
                  <a:schemeClr val="bg1"/>
                </a:solidFill>
              </a:rPr>
              <a:t>if </a:t>
            </a:r>
            <a:r>
              <a:rPr lang="en-US" sz="1600" dirty="0" smtClean="0">
                <a:solidFill>
                  <a:schemeClr val="bg1"/>
                </a:solidFill>
              </a:rPr>
              <a:t>b</a:t>
            </a:r>
            <a:r>
              <a:rPr lang="en-US" sz="1600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&gt;</a:t>
            </a:r>
            <a:r>
              <a:rPr lang="en-US" sz="1600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a</a:t>
            </a:r>
            <a:r>
              <a:rPr lang="en-US" sz="1600" dirty="0" smtClean="0"/>
              <a:t> </a:t>
            </a:r>
            <a:r>
              <a:rPr lang="en-US" sz="1600" b="1" dirty="0" smtClean="0"/>
              <a:t>then 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	</a:t>
            </a:r>
            <a:r>
              <a:rPr lang="en-US" sz="1600" dirty="0" smtClean="0"/>
              <a:t>x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	y = a;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end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c = x /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/>
              <a:t>a = m;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b = 4;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call </a:t>
            </a:r>
            <a:r>
              <a:rPr lang="en-US" sz="1600" dirty="0" smtClean="0"/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end.</a:t>
            </a:r>
            <a:endParaRPr lang="en-US" sz="1600" dirty="0"/>
          </a:p>
          <a:p>
            <a:pPr>
              <a:spcBef>
                <a:spcPct val="50000"/>
              </a:spcBef>
            </a:pPr>
            <a:endParaRPr lang="en-US" sz="1600" dirty="0"/>
          </a:p>
        </p:txBody>
      </p:sp>
      <p:sp>
        <p:nvSpPr>
          <p:cNvPr id="7" name="6 CuadroTexto"/>
          <p:cNvSpPr txBox="1"/>
          <p:nvPr/>
        </p:nvSpPr>
        <p:spPr>
          <a:xfrm>
            <a:off x="7086600" y="1600200"/>
            <a:ext cx="1905000" cy="20313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program()</a:t>
            </a:r>
          </a:p>
          <a:p>
            <a:r>
              <a:rPr lang="en-US" dirty="0" smtClean="0"/>
              <a:t>block(1)</a:t>
            </a:r>
          </a:p>
          <a:p>
            <a:r>
              <a:rPr lang="en-US" dirty="0" smtClean="0"/>
              <a:t>proc-</a:t>
            </a:r>
            <a:r>
              <a:rPr lang="en-US" dirty="0" err="1" smtClean="0"/>
              <a:t>decl</a:t>
            </a:r>
            <a:r>
              <a:rPr lang="en-US" dirty="0" smtClean="0"/>
              <a:t>(1)</a:t>
            </a:r>
          </a:p>
          <a:p>
            <a:r>
              <a:rPr lang="en-US" dirty="0" smtClean="0"/>
              <a:t>block(2)</a:t>
            </a:r>
          </a:p>
          <a:p>
            <a:r>
              <a:rPr lang="en-US" dirty="0" smtClean="0"/>
              <a:t>statement(2)</a:t>
            </a:r>
          </a:p>
          <a:p>
            <a:r>
              <a:rPr lang="en-US" dirty="0" smtClean="0"/>
              <a:t>statement(2)</a:t>
            </a:r>
          </a:p>
          <a:p>
            <a:r>
              <a:rPr lang="en-US" dirty="0" smtClean="0"/>
              <a:t>condition(2)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2895600" y="1600200"/>
            <a:ext cx="2286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TOKEN= a</a:t>
            </a:r>
            <a:endParaRPr lang="en-US" dirty="0"/>
          </a:p>
        </p:txBody>
      </p:sp>
      <p:sp>
        <p:nvSpPr>
          <p:cNvPr id="9" name="2 Marcador de contenido"/>
          <p:cNvSpPr txBox="1">
            <a:spLocks/>
          </p:cNvSpPr>
          <p:nvPr/>
        </p:nvSpPr>
        <p:spPr bwMode="auto">
          <a:xfrm>
            <a:off x="3048000" y="3048001"/>
            <a:ext cx="44958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None/>
            </a:pPr>
            <a:r>
              <a:rPr lang="en-US" sz="1600" dirty="0" smtClean="0">
                <a:latin typeface="+mn-lt"/>
              </a:rPr>
              <a:t> procedure CONDITION;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if TOKEN = "odd" then 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EXPRESSION();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else 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EXPRESSION();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if TOKEN &lt;&gt; RELATION then ERROR 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EXPRESSION();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end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end;</a:t>
            </a:r>
          </a:p>
        </p:txBody>
      </p:sp>
      <p:sp>
        <p:nvSpPr>
          <p:cNvPr id="11" name="10 CuadroTexto"/>
          <p:cNvSpPr txBox="1"/>
          <p:nvPr/>
        </p:nvSpPr>
        <p:spPr>
          <a:xfrm>
            <a:off x="7086600" y="12308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Recursion stack</a:t>
            </a:r>
            <a:endParaRPr lang="en-US" i="1" dirty="0"/>
          </a:p>
        </p:txBody>
      </p:sp>
      <p:cxnSp>
        <p:nvCxnSpPr>
          <p:cNvPr id="10" name="9 Conector recto de flecha"/>
          <p:cNvCxnSpPr/>
          <p:nvPr/>
        </p:nvCxnSpPr>
        <p:spPr>
          <a:xfrm>
            <a:off x="3505200" y="5410200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uadroTexto"/>
          <p:cNvSpPr txBox="1"/>
          <p:nvPr/>
        </p:nvSpPr>
        <p:spPr>
          <a:xfrm>
            <a:off x="5181600" y="1969532"/>
            <a:ext cx="19050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m=8; a; b; c; ratio; x; y;</a:t>
            </a:r>
            <a:endParaRPr lang="en-US" dirty="0"/>
          </a:p>
        </p:txBody>
      </p:sp>
      <p:sp>
        <p:nvSpPr>
          <p:cNvPr id="13" name="12 CuadroTexto"/>
          <p:cNvSpPr txBox="1"/>
          <p:nvPr/>
        </p:nvSpPr>
        <p:spPr>
          <a:xfrm>
            <a:off x="5181600" y="16002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Symbol Table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Small Example</a:t>
            </a:r>
            <a:endParaRPr lang="en-US" dirty="0"/>
          </a:p>
        </p:txBody>
      </p:sp>
      <p:sp>
        <p:nvSpPr>
          <p:cNvPr id="4" name="Text Box 4"/>
          <p:cNvSpPr txBox="1">
            <a:spLocks noGrp="1" noChangeArrowheads="1"/>
          </p:cNvSpPr>
          <p:nvPr>
            <p:ph idx="1"/>
          </p:nvPr>
        </p:nvSpPr>
        <p:spPr bwMode="auto">
          <a:xfrm>
            <a:off x="457200" y="1752600"/>
            <a:ext cx="2133600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const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m = 8;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>
                <a:solidFill>
                  <a:schemeClr val="bg1"/>
                </a:solidFill>
              </a:rPr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a, b, c;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procedure </a:t>
            </a:r>
            <a:r>
              <a:rPr lang="en-US" sz="1600" dirty="0" smtClean="0">
                <a:solidFill>
                  <a:schemeClr val="bg1"/>
                </a:solidFill>
              </a:rPr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x,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>
                <a:solidFill>
                  <a:schemeClr val="bg1"/>
                </a:solidFill>
              </a:rPr>
              <a:t>x</a:t>
            </a:r>
            <a:r>
              <a:rPr lang="en-US" sz="1600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= a; y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b="1" dirty="0" smtClean="0">
                <a:solidFill>
                  <a:schemeClr val="bg1"/>
                </a:solidFill>
              </a:rPr>
              <a:t>if </a:t>
            </a:r>
            <a:r>
              <a:rPr lang="en-US" sz="1600" dirty="0" smtClean="0">
                <a:solidFill>
                  <a:schemeClr val="bg1"/>
                </a:solidFill>
              </a:rPr>
              <a:t>b</a:t>
            </a:r>
            <a:r>
              <a:rPr lang="en-US" sz="1600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&gt;</a:t>
            </a:r>
            <a:r>
              <a:rPr lang="en-US" sz="1600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a</a:t>
            </a:r>
            <a:r>
              <a:rPr lang="en-US" sz="1600" dirty="0" smtClean="0"/>
              <a:t> </a:t>
            </a:r>
            <a:r>
              <a:rPr lang="en-US" sz="1600" b="1" dirty="0" smtClean="0">
                <a:solidFill>
                  <a:schemeClr val="bg1"/>
                </a:solidFill>
              </a:rPr>
              <a:t>then</a:t>
            </a:r>
            <a:r>
              <a:rPr lang="en-US" sz="1600" b="1" dirty="0" smtClean="0"/>
              <a:t> 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	</a:t>
            </a:r>
            <a:r>
              <a:rPr lang="en-US" sz="1600" dirty="0" smtClean="0"/>
              <a:t>x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	y = a;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end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c = x /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/>
              <a:t>a = m;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b = 4;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call </a:t>
            </a:r>
            <a:r>
              <a:rPr lang="en-US" sz="1600" dirty="0" smtClean="0"/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end.</a:t>
            </a:r>
            <a:endParaRPr lang="en-US" sz="1600" dirty="0"/>
          </a:p>
          <a:p>
            <a:pPr>
              <a:spcBef>
                <a:spcPct val="50000"/>
              </a:spcBef>
            </a:pPr>
            <a:endParaRPr lang="en-US" sz="1600" dirty="0"/>
          </a:p>
        </p:txBody>
      </p:sp>
      <p:sp>
        <p:nvSpPr>
          <p:cNvPr id="7" name="6 CuadroTexto"/>
          <p:cNvSpPr txBox="1"/>
          <p:nvPr/>
        </p:nvSpPr>
        <p:spPr>
          <a:xfrm>
            <a:off x="7086600" y="1600200"/>
            <a:ext cx="1905000" cy="20313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program()</a:t>
            </a:r>
          </a:p>
          <a:p>
            <a:r>
              <a:rPr lang="en-US" dirty="0" smtClean="0"/>
              <a:t>block(1)</a:t>
            </a:r>
          </a:p>
          <a:p>
            <a:r>
              <a:rPr lang="en-US" dirty="0" smtClean="0"/>
              <a:t>proc-</a:t>
            </a:r>
            <a:r>
              <a:rPr lang="en-US" dirty="0" err="1" smtClean="0"/>
              <a:t>decl</a:t>
            </a:r>
            <a:r>
              <a:rPr lang="en-US" dirty="0" smtClean="0"/>
              <a:t>(1)</a:t>
            </a:r>
          </a:p>
          <a:p>
            <a:r>
              <a:rPr lang="en-US" dirty="0" smtClean="0"/>
              <a:t>block(2)</a:t>
            </a:r>
          </a:p>
          <a:p>
            <a:r>
              <a:rPr lang="en-US" dirty="0" smtClean="0"/>
              <a:t>statement(2)</a:t>
            </a:r>
          </a:p>
          <a:p>
            <a:r>
              <a:rPr lang="en-US" dirty="0" smtClean="0"/>
              <a:t>statement(2)</a:t>
            </a:r>
          </a:p>
          <a:p>
            <a:r>
              <a:rPr lang="en-US" dirty="0" smtClean="0"/>
              <a:t>condition(2)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2895600" y="1600200"/>
            <a:ext cx="2286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TOKEN= then</a:t>
            </a:r>
            <a:endParaRPr lang="en-US" dirty="0"/>
          </a:p>
        </p:txBody>
      </p:sp>
      <p:sp>
        <p:nvSpPr>
          <p:cNvPr id="9" name="2 Marcador de contenido"/>
          <p:cNvSpPr txBox="1">
            <a:spLocks/>
          </p:cNvSpPr>
          <p:nvPr/>
        </p:nvSpPr>
        <p:spPr bwMode="auto">
          <a:xfrm>
            <a:off x="3048000" y="3048001"/>
            <a:ext cx="44958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None/>
            </a:pPr>
            <a:r>
              <a:rPr lang="en-US" sz="1600" dirty="0" smtClean="0">
                <a:latin typeface="+mn-lt"/>
              </a:rPr>
              <a:t> procedure CONDITION;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if TOKEN = "odd" then 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EXPRESSION();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else 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EXPRESSION();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if TOKEN &lt;&gt; RELATION then ERROR 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EXPRESSION();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end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end;</a:t>
            </a:r>
          </a:p>
        </p:txBody>
      </p:sp>
      <p:sp>
        <p:nvSpPr>
          <p:cNvPr id="11" name="10 CuadroTexto"/>
          <p:cNvSpPr txBox="1"/>
          <p:nvPr/>
        </p:nvSpPr>
        <p:spPr>
          <a:xfrm>
            <a:off x="7086600" y="12308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Recursion stack</a:t>
            </a:r>
            <a:endParaRPr lang="en-US" i="1" dirty="0"/>
          </a:p>
        </p:txBody>
      </p:sp>
      <p:cxnSp>
        <p:nvCxnSpPr>
          <p:cNvPr id="10" name="9 Conector recto de flecha"/>
          <p:cNvCxnSpPr/>
          <p:nvPr/>
        </p:nvCxnSpPr>
        <p:spPr>
          <a:xfrm>
            <a:off x="2667000" y="5867400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uadroTexto"/>
          <p:cNvSpPr txBox="1"/>
          <p:nvPr/>
        </p:nvSpPr>
        <p:spPr>
          <a:xfrm>
            <a:off x="5181600" y="1969532"/>
            <a:ext cx="19050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m=8; a; b; c; ratio; x; y;</a:t>
            </a:r>
            <a:endParaRPr lang="en-US" dirty="0"/>
          </a:p>
        </p:txBody>
      </p:sp>
      <p:sp>
        <p:nvSpPr>
          <p:cNvPr id="13" name="12 CuadroTexto"/>
          <p:cNvSpPr txBox="1"/>
          <p:nvPr/>
        </p:nvSpPr>
        <p:spPr>
          <a:xfrm>
            <a:off x="5181600" y="16002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Symbol Table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Small Example</a:t>
            </a:r>
            <a:endParaRPr lang="en-US" dirty="0"/>
          </a:p>
        </p:txBody>
      </p:sp>
      <p:sp>
        <p:nvSpPr>
          <p:cNvPr id="4" name="Text Box 4"/>
          <p:cNvSpPr txBox="1">
            <a:spLocks noGrp="1" noChangeArrowheads="1"/>
          </p:cNvSpPr>
          <p:nvPr>
            <p:ph idx="1"/>
          </p:nvPr>
        </p:nvSpPr>
        <p:spPr bwMode="auto">
          <a:xfrm>
            <a:off x="457200" y="1752600"/>
            <a:ext cx="2133600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const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m = 8;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>
                <a:solidFill>
                  <a:schemeClr val="bg1"/>
                </a:solidFill>
              </a:rPr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a, b, c;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procedure </a:t>
            </a:r>
            <a:r>
              <a:rPr lang="en-US" sz="1600" dirty="0" smtClean="0">
                <a:solidFill>
                  <a:schemeClr val="bg1"/>
                </a:solidFill>
              </a:rPr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x,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>
                <a:solidFill>
                  <a:schemeClr val="bg1"/>
                </a:solidFill>
              </a:rPr>
              <a:t>x</a:t>
            </a:r>
            <a:r>
              <a:rPr lang="en-US" sz="1600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= a; y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b="1" dirty="0" smtClean="0">
                <a:solidFill>
                  <a:schemeClr val="bg1"/>
                </a:solidFill>
              </a:rPr>
              <a:t>if </a:t>
            </a:r>
            <a:r>
              <a:rPr lang="en-US" sz="1600" dirty="0" smtClean="0">
                <a:solidFill>
                  <a:schemeClr val="bg1"/>
                </a:solidFill>
              </a:rPr>
              <a:t>b</a:t>
            </a:r>
            <a:r>
              <a:rPr lang="en-US" sz="1600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&gt; a </a:t>
            </a:r>
            <a:r>
              <a:rPr lang="en-US" sz="1600" b="1" dirty="0" smtClean="0">
                <a:solidFill>
                  <a:schemeClr val="bg1"/>
                </a:solidFill>
              </a:rPr>
              <a:t>then </a:t>
            </a:r>
            <a:r>
              <a:rPr lang="en-US" sz="1600" b="1" dirty="0" smtClean="0"/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	</a:t>
            </a:r>
            <a:r>
              <a:rPr lang="en-US" sz="1600" dirty="0" smtClean="0"/>
              <a:t>x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	y = a;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end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c = x /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/>
              <a:t>a = m;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b = 4;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call </a:t>
            </a:r>
            <a:r>
              <a:rPr lang="en-US" sz="1600" dirty="0" smtClean="0"/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end.</a:t>
            </a:r>
            <a:endParaRPr lang="en-US" sz="1600" dirty="0"/>
          </a:p>
          <a:p>
            <a:pPr>
              <a:spcBef>
                <a:spcPct val="50000"/>
              </a:spcBef>
            </a:pPr>
            <a:endParaRPr lang="en-US" sz="1600" dirty="0"/>
          </a:p>
        </p:txBody>
      </p:sp>
      <p:sp>
        <p:nvSpPr>
          <p:cNvPr id="7" name="6 CuadroTexto"/>
          <p:cNvSpPr txBox="1"/>
          <p:nvPr/>
        </p:nvSpPr>
        <p:spPr>
          <a:xfrm>
            <a:off x="7086600" y="1600200"/>
            <a:ext cx="1905000" cy="17543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program()</a:t>
            </a:r>
          </a:p>
          <a:p>
            <a:r>
              <a:rPr lang="en-US" dirty="0" smtClean="0"/>
              <a:t>block(1)</a:t>
            </a:r>
          </a:p>
          <a:p>
            <a:r>
              <a:rPr lang="en-US" dirty="0" smtClean="0"/>
              <a:t>proc-</a:t>
            </a:r>
            <a:r>
              <a:rPr lang="en-US" dirty="0" err="1" smtClean="0"/>
              <a:t>decl</a:t>
            </a:r>
            <a:r>
              <a:rPr lang="en-US" dirty="0" smtClean="0"/>
              <a:t>(1)</a:t>
            </a:r>
          </a:p>
          <a:p>
            <a:r>
              <a:rPr lang="en-US" dirty="0" smtClean="0"/>
              <a:t>block(2)</a:t>
            </a:r>
          </a:p>
          <a:p>
            <a:r>
              <a:rPr lang="en-US" dirty="0" smtClean="0"/>
              <a:t>statement(2)</a:t>
            </a:r>
          </a:p>
          <a:p>
            <a:r>
              <a:rPr lang="en-US" dirty="0" smtClean="0"/>
              <a:t>statement(2)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2895600" y="1600200"/>
            <a:ext cx="2286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TOKEN= then</a:t>
            </a:r>
            <a:endParaRPr lang="en-US" dirty="0"/>
          </a:p>
        </p:txBody>
      </p:sp>
      <p:sp>
        <p:nvSpPr>
          <p:cNvPr id="9" name="2 Marcador de contenido"/>
          <p:cNvSpPr txBox="1">
            <a:spLocks/>
          </p:cNvSpPr>
          <p:nvPr/>
        </p:nvSpPr>
        <p:spPr bwMode="auto">
          <a:xfrm>
            <a:off x="3048000" y="3048001"/>
            <a:ext cx="44958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None/>
            </a:pPr>
            <a:r>
              <a:rPr lang="en-US" sz="1600" dirty="0" smtClean="0">
                <a:latin typeface="+mn-lt"/>
              </a:rPr>
              <a:t> procedure STATEMENT;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…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else if TOKEN = "if" then 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CONDITION();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if TOKEN &lt;&gt; "then" then ERROR 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STATEMENT();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end;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…</a:t>
            </a:r>
            <a:endParaRPr lang="en-US" sz="1600" dirty="0">
              <a:latin typeface="+mn-lt"/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7086600" y="12308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Recursion stack</a:t>
            </a:r>
            <a:endParaRPr lang="en-US" i="1" dirty="0"/>
          </a:p>
        </p:txBody>
      </p:sp>
      <p:cxnSp>
        <p:nvCxnSpPr>
          <p:cNvPr id="10" name="9 Conector recto de flecha"/>
          <p:cNvCxnSpPr/>
          <p:nvPr/>
        </p:nvCxnSpPr>
        <p:spPr>
          <a:xfrm>
            <a:off x="3581400" y="4724400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uadroTexto"/>
          <p:cNvSpPr txBox="1"/>
          <p:nvPr/>
        </p:nvSpPr>
        <p:spPr>
          <a:xfrm>
            <a:off x="5181600" y="1969532"/>
            <a:ext cx="19050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m=8; a; b; c; ratio; x; y;</a:t>
            </a:r>
            <a:endParaRPr lang="en-US" dirty="0"/>
          </a:p>
        </p:txBody>
      </p:sp>
      <p:sp>
        <p:nvSpPr>
          <p:cNvPr id="13" name="12 CuadroTexto"/>
          <p:cNvSpPr txBox="1"/>
          <p:nvPr/>
        </p:nvSpPr>
        <p:spPr>
          <a:xfrm>
            <a:off x="5181600" y="16002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Symbol Table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Small Example</a:t>
            </a:r>
            <a:endParaRPr lang="en-US" dirty="0"/>
          </a:p>
        </p:txBody>
      </p:sp>
      <p:sp>
        <p:nvSpPr>
          <p:cNvPr id="4" name="Text Box 4"/>
          <p:cNvSpPr txBox="1">
            <a:spLocks noGrp="1" noChangeArrowheads="1"/>
          </p:cNvSpPr>
          <p:nvPr>
            <p:ph idx="1"/>
          </p:nvPr>
        </p:nvSpPr>
        <p:spPr bwMode="auto">
          <a:xfrm>
            <a:off x="457200" y="1752600"/>
            <a:ext cx="2133600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const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m = 8;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>
                <a:solidFill>
                  <a:schemeClr val="bg1"/>
                </a:solidFill>
              </a:rPr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a, b, c;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procedure </a:t>
            </a:r>
            <a:r>
              <a:rPr lang="en-US" sz="1600" dirty="0" smtClean="0">
                <a:solidFill>
                  <a:schemeClr val="bg1"/>
                </a:solidFill>
              </a:rPr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x,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>
                <a:solidFill>
                  <a:schemeClr val="bg1"/>
                </a:solidFill>
              </a:rPr>
              <a:t>x</a:t>
            </a:r>
            <a:r>
              <a:rPr lang="en-US" sz="1600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= a; y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b="1" dirty="0" smtClean="0">
                <a:solidFill>
                  <a:schemeClr val="bg1"/>
                </a:solidFill>
              </a:rPr>
              <a:t>if </a:t>
            </a:r>
            <a:r>
              <a:rPr lang="en-US" sz="1600" dirty="0" smtClean="0">
                <a:solidFill>
                  <a:schemeClr val="bg1"/>
                </a:solidFill>
              </a:rPr>
              <a:t>b</a:t>
            </a:r>
            <a:r>
              <a:rPr lang="en-US" sz="1600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&gt; a </a:t>
            </a:r>
            <a:r>
              <a:rPr lang="en-US" sz="1600" b="1" dirty="0" smtClean="0">
                <a:solidFill>
                  <a:schemeClr val="bg1"/>
                </a:solidFill>
              </a:rPr>
              <a:t>then 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	</a:t>
            </a:r>
            <a:r>
              <a:rPr lang="en-US" sz="1600" dirty="0" smtClean="0"/>
              <a:t>x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	y = a;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end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c = x /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/>
              <a:t>a = m;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b = 4;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call </a:t>
            </a:r>
            <a:r>
              <a:rPr lang="en-US" sz="1600" dirty="0" smtClean="0"/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end.</a:t>
            </a:r>
            <a:endParaRPr lang="en-US" sz="1600" dirty="0"/>
          </a:p>
          <a:p>
            <a:pPr>
              <a:spcBef>
                <a:spcPct val="50000"/>
              </a:spcBef>
            </a:pPr>
            <a:endParaRPr lang="en-US" sz="1600" dirty="0"/>
          </a:p>
        </p:txBody>
      </p:sp>
      <p:sp>
        <p:nvSpPr>
          <p:cNvPr id="7" name="6 CuadroTexto"/>
          <p:cNvSpPr txBox="1"/>
          <p:nvPr/>
        </p:nvSpPr>
        <p:spPr>
          <a:xfrm>
            <a:off x="7086600" y="1600200"/>
            <a:ext cx="1905000" cy="17543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program()</a:t>
            </a:r>
          </a:p>
          <a:p>
            <a:r>
              <a:rPr lang="en-US" dirty="0" smtClean="0"/>
              <a:t>block(1)</a:t>
            </a:r>
          </a:p>
          <a:p>
            <a:r>
              <a:rPr lang="en-US" dirty="0" smtClean="0"/>
              <a:t>proc-</a:t>
            </a:r>
            <a:r>
              <a:rPr lang="en-US" dirty="0" err="1" smtClean="0"/>
              <a:t>decl</a:t>
            </a:r>
            <a:r>
              <a:rPr lang="en-US" dirty="0" smtClean="0"/>
              <a:t>(1)</a:t>
            </a:r>
          </a:p>
          <a:p>
            <a:r>
              <a:rPr lang="en-US" dirty="0" smtClean="0"/>
              <a:t>block(2)</a:t>
            </a:r>
          </a:p>
          <a:p>
            <a:r>
              <a:rPr lang="en-US" dirty="0" smtClean="0"/>
              <a:t>statement(2)</a:t>
            </a:r>
          </a:p>
          <a:p>
            <a:r>
              <a:rPr lang="en-US" dirty="0" smtClean="0"/>
              <a:t>statement(2)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2895600" y="1600200"/>
            <a:ext cx="2286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TOKEN= begin</a:t>
            </a:r>
            <a:endParaRPr lang="en-US" dirty="0"/>
          </a:p>
        </p:txBody>
      </p:sp>
      <p:sp>
        <p:nvSpPr>
          <p:cNvPr id="9" name="2 Marcador de contenido"/>
          <p:cNvSpPr txBox="1">
            <a:spLocks/>
          </p:cNvSpPr>
          <p:nvPr/>
        </p:nvSpPr>
        <p:spPr bwMode="auto">
          <a:xfrm>
            <a:off x="3048000" y="3048001"/>
            <a:ext cx="44958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None/>
            </a:pPr>
            <a:r>
              <a:rPr lang="en-US" sz="1600" dirty="0" smtClean="0">
                <a:latin typeface="+mn-lt"/>
              </a:rPr>
              <a:t> procedure STATEMENT;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…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else if TOKEN = "if" then 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CONDITION();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if TOKEN &lt;&gt; "then" then ERROR 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STATEMENT();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end;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…</a:t>
            </a:r>
            <a:endParaRPr lang="en-US" sz="1600" dirty="0">
              <a:latin typeface="+mn-lt"/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7086600" y="12308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Recursion stack</a:t>
            </a:r>
            <a:endParaRPr lang="en-US" i="1" dirty="0"/>
          </a:p>
        </p:txBody>
      </p:sp>
      <p:cxnSp>
        <p:nvCxnSpPr>
          <p:cNvPr id="10" name="9 Conector recto de flecha"/>
          <p:cNvCxnSpPr/>
          <p:nvPr/>
        </p:nvCxnSpPr>
        <p:spPr>
          <a:xfrm>
            <a:off x="3581400" y="4953000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uadroTexto"/>
          <p:cNvSpPr txBox="1"/>
          <p:nvPr/>
        </p:nvSpPr>
        <p:spPr>
          <a:xfrm>
            <a:off x="5181600" y="1969532"/>
            <a:ext cx="19050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m=8; a; b; c; ratio; x; y;</a:t>
            </a:r>
            <a:endParaRPr lang="en-US" dirty="0"/>
          </a:p>
        </p:txBody>
      </p:sp>
      <p:sp>
        <p:nvSpPr>
          <p:cNvPr id="13" name="12 CuadroTexto"/>
          <p:cNvSpPr txBox="1"/>
          <p:nvPr/>
        </p:nvSpPr>
        <p:spPr>
          <a:xfrm>
            <a:off x="5181600" y="16002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Symbol Table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Small Example</a:t>
            </a:r>
            <a:endParaRPr lang="en-US" dirty="0"/>
          </a:p>
        </p:txBody>
      </p:sp>
      <p:sp>
        <p:nvSpPr>
          <p:cNvPr id="4" name="Text Box 4"/>
          <p:cNvSpPr txBox="1">
            <a:spLocks noGrp="1" noChangeArrowheads="1"/>
          </p:cNvSpPr>
          <p:nvPr>
            <p:ph idx="1"/>
          </p:nvPr>
        </p:nvSpPr>
        <p:spPr bwMode="auto">
          <a:xfrm>
            <a:off x="457200" y="1752600"/>
            <a:ext cx="2133600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const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m = 8;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>
                <a:solidFill>
                  <a:schemeClr val="bg1"/>
                </a:solidFill>
              </a:rPr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a, b, c;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procedure </a:t>
            </a:r>
            <a:r>
              <a:rPr lang="en-US" sz="1600" dirty="0" smtClean="0">
                <a:solidFill>
                  <a:schemeClr val="bg1"/>
                </a:solidFill>
              </a:rPr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x,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>
                <a:solidFill>
                  <a:schemeClr val="bg1"/>
                </a:solidFill>
              </a:rPr>
              <a:t>x</a:t>
            </a:r>
            <a:r>
              <a:rPr lang="en-US" sz="1600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= a; y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b="1" dirty="0" smtClean="0">
                <a:solidFill>
                  <a:schemeClr val="bg1"/>
                </a:solidFill>
              </a:rPr>
              <a:t>if </a:t>
            </a:r>
            <a:r>
              <a:rPr lang="en-US" sz="1600" dirty="0" smtClean="0">
                <a:solidFill>
                  <a:schemeClr val="bg1"/>
                </a:solidFill>
              </a:rPr>
              <a:t>b</a:t>
            </a:r>
            <a:r>
              <a:rPr lang="en-US" sz="1600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&gt; a </a:t>
            </a:r>
            <a:r>
              <a:rPr lang="en-US" sz="1600" b="1" dirty="0" smtClean="0">
                <a:solidFill>
                  <a:schemeClr val="bg1"/>
                </a:solidFill>
              </a:rPr>
              <a:t>then 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	</a:t>
            </a:r>
            <a:r>
              <a:rPr lang="en-US" sz="1600" dirty="0" smtClean="0"/>
              <a:t>x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	y = a;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end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c = x /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/>
              <a:t>a = m;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b = 4;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call </a:t>
            </a:r>
            <a:r>
              <a:rPr lang="en-US" sz="1600" dirty="0" smtClean="0"/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end.</a:t>
            </a:r>
            <a:endParaRPr lang="en-US" sz="1600" dirty="0"/>
          </a:p>
          <a:p>
            <a:pPr>
              <a:spcBef>
                <a:spcPct val="50000"/>
              </a:spcBef>
            </a:pPr>
            <a:endParaRPr lang="en-US" sz="1600" dirty="0"/>
          </a:p>
        </p:txBody>
      </p:sp>
      <p:sp>
        <p:nvSpPr>
          <p:cNvPr id="7" name="6 CuadroTexto"/>
          <p:cNvSpPr txBox="1"/>
          <p:nvPr/>
        </p:nvSpPr>
        <p:spPr>
          <a:xfrm>
            <a:off x="7086600" y="1600200"/>
            <a:ext cx="1905000" cy="20313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program()</a:t>
            </a:r>
          </a:p>
          <a:p>
            <a:r>
              <a:rPr lang="en-US" dirty="0" smtClean="0"/>
              <a:t>block(1)</a:t>
            </a:r>
          </a:p>
          <a:p>
            <a:r>
              <a:rPr lang="en-US" dirty="0" smtClean="0"/>
              <a:t>proc-</a:t>
            </a:r>
            <a:r>
              <a:rPr lang="en-US" dirty="0" err="1" smtClean="0"/>
              <a:t>decl</a:t>
            </a:r>
            <a:r>
              <a:rPr lang="en-US" dirty="0" smtClean="0"/>
              <a:t>(1)</a:t>
            </a:r>
          </a:p>
          <a:p>
            <a:r>
              <a:rPr lang="en-US" dirty="0" smtClean="0"/>
              <a:t>block(2)</a:t>
            </a:r>
          </a:p>
          <a:p>
            <a:r>
              <a:rPr lang="en-US" dirty="0" smtClean="0"/>
              <a:t>statement(2)</a:t>
            </a:r>
          </a:p>
          <a:p>
            <a:r>
              <a:rPr lang="en-US" dirty="0" smtClean="0"/>
              <a:t>statement(2)</a:t>
            </a:r>
          </a:p>
          <a:p>
            <a:r>
              <a:rPr lang="en-US" dirty="0" smtClean="0"/>
              <a:t>statement(2)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2895600" y="1600200"/>
            <a:ext cx="2286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TOKEN= begin</a:t>
            </a:r>
            <a:endParaRPr lang="en-US" dirty="0"/>
          </a:p>
        </p:txBody>
      </p:sp>
      <p:sp>
        <p:nvSpPr>
          <p:cNvPr id="9" name="2 Marcador de contenido"/>
          <p:cNvSpPr txBox="1">
            <a:spLocks/>
          </p:cNvSpPr>
          <p:nvPr/>
        </p:nvSpPr>
        <p:spPr bwMode="auto">
          <a:xfrm>
            <a:off x="3048000" y="3048001"/>
            <a:ext cx="44958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None/>
            </a:pPr>
            <a:r>
              <a:rPr lang="en-US" sz="1600" dirty="0" smtClean="0">
                <a:latin typeface="+mn-lt"/>
              </a:rPr>
              <a:t>procedure STATEMENT;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…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else if TOKEN = "begin" then 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 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STATEMENT();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while TOKEN = ";" do 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	STATEMENT();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end;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if TOKEN &lt;&gt; "end" then ERROR 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end;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…</a:t>
            </a:r>
            <a:endParaRPr lang="en-US" sz="1600" dirty="0">
              <a:latin typeface="+mn-lt"/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7086600" y="12308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Recursion stack</a:t>
            </a:r>
            <a:endParaRPr lang="en-US" i="1" dirty="0"/>
          </a:p>
        </p:txBody>
      </p:sp>
      <p:cxnSp>
        <p:nvCxnSpPr>
          <p:cNvPr id="10" name="9 Conector recto de flecha"/>
          <p:cNvCxnSpPr/>
          <p:nvPr/>
        </p:nvCxnSpPr>
        <p:spPr>
          <a:xfrm>
            <a:off x="3581400" y="3962400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uadroTexto"/>
          <p:cNvSpPr txBox="1"/>
          <p:nvPr/>
        </p:nvSpPr>
        <p:spPr>
          <a:xfrm>
            <a:off x="5181600" y="1969532"/>
            <a:ext cx="19050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m=8; a; b; c; ratio; x; y;</a:t>
            </a:r>
            <a:endParaRPr lang="en-US" dirty="0"/>
          </a:p>
        </p:txBody>
      </p:sp>
      <p:sp>
        <p:nvSpPr>
          <p:cNvPr id="13" name="12 CuadroTexto"/>
          <p:cNvSpPr txBox="1"/>
          <p:nvPr/>
        </p:nvSpPr>
        <p:spPr>
          <a:xfrm>
            <a:off x="5181600" y="16002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Symbol Table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Small Example</a:t>
            </a:r>
            <a:endParaRPr lang="en-US" dirty="0"/>
          </a:p>
        </p:txBody>
      </p:sp>
      <p:sp>
        <p:nvSpPr>
          <p:cNvPr id="4" name="Text Box 4"/>
          <p:cNvSpPr txBox="1">
            <a:spLocks noGrp="1" noChangeArrowheads="1"/>
          </p:cNvSpPr>
          <p:nvPr>
            <p:ph idx="1"/>
          </p:nvPr>
        </p:nvSpPr>
        <p:spPr bwMode="auto">
          <a:xfrm>
            <a:off x="457200" y="1752600"/>
            <a:ext cx="2133600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const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m = 8;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>
                <a:solidFill>
                  <a:schemeClr val="bg1"/>
                </a:solidFill>
              </a:rPr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a, b, c;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procedure </a:t>
            </a:r>
            <a:r>
              <a:rPr lang="en-US" sz="1600" dirty="0" smtClean="0">
                <a:solidFill>
                  <a:schemeClr val="bg1"/>
                </a:solidFill>
              </a:rPr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x,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>
                <a:solidFill>
                  <a:schemeClr val="bg1"/>
                </a:solidFill>
              </a:rPr>
              <a:t>x</a:t>
            </a:r>
            <a:r>
              <a:rPr lang="en-US" sz="1600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= a; y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b="1" dirty="0" smtClean="0">
                <a:solidFill>
                  <a:schemeClr val="bg1"/>
                </a:solidFill>
              </a:rPr>
              <a:t>if </a:t>
            </a:r>
            <a:r>
              <a:rPr lang="en-US" sz="1600" dirty="0" smtClean="0">
                <a:solidFill>
                  <a:schemeClr val="bg1"/>
                </a:solidFill>
              </a:rPr>
              <a:t>b</a:t>
            </a:r>
            <a:r>
              <a:rPr lang="en-US" sz="1600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&gt; a </a:t>
            </a:r>
            <a:r>
              <a:rPr lang="en-US" sz="1600" b="1" dirty="0" smtClean="0">
                <a:solidFill>
                  <a:schemeClr val="bg1"/>
                </a:solidFill>
              </a:rPr>
              <a:t>then 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	</a:t>
            </a:r>
            <a:r>
              <a:rPr lang="en-US" sz="1600" dirty="0" smtClean="0">
                <a:solidFill>
                  <a:schemeClr val="bg1"/>
                </a:solidFill>
              </a:rPr>
              <a:t>x</a:t>
            </a:r>
            <a:r>
              <a:rPr lang="en-US" sz="1600" dirty="0" smtClean="0"/>
              <a:t>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	y = a;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end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c = x /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/>
              <a:t>a = m;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b = 4;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call </a:t>
            </a:r>
            <a:r>
              <a:rPr lang="en-US" sz="1600" dirty="0" smtClean="0"/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end.</a:t>
            </a:r>
            <a:endParaRPr lang="en-US" sz="1600" dirty="0"/>
          </a:p>
          <a:p>
            <a:pPr>
              <a:spcBef>
                <a:spcPct val="50000"/>
              </a:spcBef>
            </a:pPr>
            <a:endParaRPr lang="en-US" sz="1600" dirty="0"/>
          </a:p>
        </p:txBody>
      </p:sp>
      <p:sp>
        <p:nvSpPr>
          <p:cNvPr id="7" name="6 CuadroTexto"/>
          <p:cNvSpPr txBox="1"/>
          <p:nvPr/>
        </p:nvSpPr>
        <p:spPr>
          <a:xfrm>
            <a:off x="7086600" y="1600200"/>
            <a:ext cx="1905000" cy="20313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program()</a:t>
            </a:r>
          </a:p>
          <a:p>
            <a:r>
              <a:rPr lang="en-US" dirty="0" smtClean="0"/>
              <a:t>block(1)</a:t>
            </a:r>
          </a:p>
          <a:p>
            <a:r>
              <a:rPr lang="en-US" dirty="0" smtClean="0"/>
              <a:t>proc-</a:t>
            </a:r>
            <a:r>
              <a:rPr lang="en-US" dirty="0" err="1" smtClean="0"/>
              <a:t>decl</a:t>
            </a:r>
            <a:r>
              <a:rPr lang="en-US" dirty="0" smtClean="0"/>
              <a:t>(1)</a:t>
            </a:r>
          </a:p>
          <a:p>
            <a:r>
              <a:rPr lang="en-US" dirty="0" smtClean="0"/>
              <a:t>block(2)</a:t>
            </a:r>
          </a:p>
          <a:p>
            <a:r>
              <a:rPr lang="en-US" dirty="0" smtClean="0"/>
              <a:t>statement(2)</a:t>
            </a:r>
          </a:p>
          <a:p>
            <a:r>
              <a:rPr lang="en-US" dirty="0" smtClean="0"/>
              <a:t>statement(2)</a:t>
            </a:r>
          </a:p>
          <a:p>
            <a:r>
              <a:rPr lang="en-US" dirty="0" smtClean="0"/>
              <a:t>statement(2)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2895600" y="1600200"/>
            <a:ext cx="2286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TOKEN= x</a:t>
            </a:r>
            <a:endParaRPr lang="en-US" dirty="0"/>
          </a:p>
        </p:txBody>
      </p:sp>
      <p:sp>
        <p:nvSpPr>
          <p:cNvPr id="9" name="2 Marcador de contenido"/>
          <p:cNvSpPr txBox="1">
            <a:spLocks/>
          </p:cNvSpPr>
          <p:nvPr/>
        </p:nvSpPr>
        <p:spPr bwMode="auto">
          <a:xfrm>
            <a:off x="3048000" y="3048001"/>
            <a:ext cx="44958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None/>
            </a:pPr>
            <a:r>
              <a:rPr lang="en-US" sz="1600" dirty="0" smtClean="0">
                <a:latin typeface="+mn-lt"/>
              </a:rPr>
              <a:t>procedure STATEMENT;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…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else if TOKEN = "begin" then 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 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STATEMENT();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while TOKEN = ";" do 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	STATEMENT();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end;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if TOKEN &lt;&gt; "end" then ERROR 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end;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…</a:t>
            </a:r>
            <a:endParaRPr lang="en-US" sz="1600" dirty="0">
              <a:latin typeface="+mn-lt"/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7086600" y="12308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Recursion stack</a:t>
            </a:r>
            <a:endParaRPr lang="en-US" i="1" dirty="0"/>
          </a:p>
        </p:txBody>
      </p:sp>
      <p:cxnSp>
        <p:nvCxnSpPr>
          <p:cNvPr id="10" name="9 Conector recto de flecha"/>
          <p:cNvCxnSpPr/>
          <p:nvPr/>
        </p:nvCxnSpPr>
        <p:spPr>
          <a:xfrm>
            <a:off x="3581400" y="4191000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uadroTexto"/>
          <p:cNvSpPr txBox="1"/>
          <p:nvPr/>
        </p:nvSpPr>
        <p:spPr>
          <a:xfrm>
            <a:off x="5181600" y="1969532"/>
            <a:ext cx="19050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m=8; a; b; c; ratio; x; y;</a:t>
            </a:r>
            <a:endParaRPr lang="en-US" dirty="0"/>
          </a:p>
        </p:txBody>
      </p:sp>
      <p:sp>
        <p:nvSpPr>
          <p:cNvPr id="13" name="12 CuadroTexto"/>
          <p:cNvSpPr txBox="1"/>
          <p:nvPr/>
        </p:nvSpPr>
        <p:spPr>
          <a:xfrm>
            <a:off x="5181600" y="16002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Symbol Table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Small Example</a:t>
            </a:r>
            <a:endParaRPr lang="en-US" dirty="0"/>
          </a:p>
        </p:txBody>
      </p:sp>
      <p:sp>
        <p:nvSpPr>
          <p:cNvPr id="4" name="Text Box 4"/>
          <p:cNvSpPr txBox="1">
            <a:spLocks noGrp="1" noChangeArrowheads="1"/>
          </p:cNvSpPr>
          <p:nvPr>
            <p:ph idx="1"/>
          </p:nvPr>
        </p:nvSpPr>
        <p:spPr bwMode="auto">
          <a:xfrm>
            <a:off x="457200" y="1752600"/>
            <a:ext cx="2133600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const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m = 8;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>
                <a:solidFill>
                  <a:schemeClr val="bg1"/>
                </a:solidFill>
              </a:rPr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a, b, c;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procedure </a:t>
            </a:r>
            <a:r>
              <a:rPr lang="en-US" sz="1600" dirty="0" smtClean="0">
                <a:solidFill>
                  <a:schemeClr val="bg1"/>
                </a:solidFill>
              </a:rPr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x,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>
                <a:solidFill>
                  <a:schemeClr val="bg1"/>
                </a:solidFill>
              </a:rPr>
              <a:t>x</a:t>
            </a:r>
            <a:r>
              <a:rPr lang="en-US" sz="1600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= a; y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b="1" dirty="0" smtClean="0">
                <a:solidFill>
                  <a:schemeClr val="bg1"/>
                </a:solidFill>
              </a:rPr>
              <a:t>if </a:t>
            </a:r>
            <a:r>
              <a:rPr lang="en-US" sz="1600" dirty="0" smtClean="0">
                <a:solidFill>
                  <a:schemeClr val="bg1"/>
                </a:solidFill>
              </a:rPr>
              <a:t>b</a:t>
            </a:r>
            <a:r>
              <a:rPr lang="en-US" sz="1600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&gt; a </a:t>
            </a:r>
            <a:r>
              <a:rPr lang="en-US" sz="1600" b="1" dirty="0" smtClean="0">
                <a:solidFill>
                  <a:schemeClr val="bg1"/>
                </a:solidFill>
              </a:rPr>
              <a:t>then 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	</a:t>
            </a:r>
            <a:r>
              <a:rPr lang="en-US" sz="1600" dirty="0" smtClean="0">
                <a:solidFill>
                  <a:schemeClr val="bg1"/>
                </a:solidFill>
              </a:rPr>
              <a:t>x</a:t>
            </a:r>
            <a:r>
              <a:rPr lang="en-US" sz="1600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= b;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	y = a;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end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c = x /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/>
              <a:t>a = m;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b = 4;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call </a:t>
            </a:r>
            <a:r>
              <a:rPr lang="en-US" sz="1600" dirty="0" smtClean="0"/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end.</a:t>
            </a:r>
            <a:endParaRPr lang="en-US" sz="1600" dirty="0"/>
          </a:p>
          <a:p>
            <a:pPr>
              <a:spcBef>
                <a:spcPct val="50000"/>
              </a:spcBef>
            </a:pPr>
            <a:endParaRPr lang="en-US" sz="1600" dirty="0"/>
          </a:p>
        </p:txBody>
      </p:sp>
      <p:sp>
        <p:nvSpPr>
          <p:cNvPr id="7" name="6 CuadroTexto"/>
          <p:cNvSpPr txBox="1"/>
          <p:nvPr/>
        </p:nvSpPr>
        <p:spPr>
          <a:xfrm>
            <a:off x="7086600" y="1600200"/>
            <a:ext cx="1905000" cy="20313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program()</a:t>
            </a:r>
          </a:p>
          <a:p>
            <a:r>
              <a:rPr lang="en-US" dirty="0" smtClean="0"/>
              <a:t>block(1)</a:t>
            </a:r>
          </a:p>
          <a:p>
            <a:r>
              <a:rPr lang="en-US" dirty="0" smtClean="0"/>
              <a:t>proc-</a:t>
            </a:r>
            <a:r>
              <a:rPr lang="en-US" dirty="0" err="1" smtClean="0"/>
              <a:t>decl</a:t>
            </a:r>
            <a:r>
              <a:rPr lang="en-US" dirty="0" smtClean="0"/>
              <a:t>(1)</a:t>
            </a:r>
          </a:p>
          <a:p>
            <a:r>
              <a:rPr lang="en-US" dirty="0" smtClean="0"/>
              <a:t>block(2)</a:t>
            </a:r>
          </a:p>
          <a:p>
            <a:r>
              <a:rPr lang="en-US" dirty="0" smtClean="0"/>
              <a:t>statement(2)</a:t>
            </a:r>
          </a:p>
          <a:p>
            <a:r>
              <a:rPr lang="en-US" dirty="0" smtClean="0"/>
              <a:t>statement(2)</a:t>
            </a:r>
          </a:p>
          <a:p>
            <a:r>
              <a:rPr lang="en-US" dirty="0" smtClean="0"/>
              <a:t>statement(2)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2895600" y="1600200"/>
            <a:ext cx="2286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TOKEN= ;</a:t>
            </a:r>
            <a:endParaRPr lang="en-US" dirty="0"/>
          </a:p>
        </p:txBody>
      </p:sp>
      <p:sp>
        <p:nvSpPr>
          <p:cNvPr id="9" name="2 Marcador de contenido"/>
          <p:cNvSpPr txBox="1">
            <a:spLocks/>
          </p:cNvSpPr>
          <p:nvPr/>
        </p:nvSpPr>
        <p:spPr bwMode="auto">
          <a:xfrm>
            <a:off x="3048000" y="3048001"/>
            <a:ext cx="44958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None/>
            </a:pPr>
            <a:r>
              <a:rPr lang="en-US" sz="1600" dirty="0" smtClean="0">
                <a:latin typeface="+mn-lt"/>
              </a:rPr>
              <a:t>procedure STATEMENT;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…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else if TOKEN = "begin" then 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 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STATEMENT();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while TOKEN = ";" do 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	STATEMENT();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end;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if TOKEN &lt;&gt; "end" then ERROR 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end;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…</a:t>
            </a:r>
            <a:endParaRPr lang="en-US" sz="1600" dirty="0">
              <a:latin typeface="+mn-lt"/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7086600" y="12308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Recursion stack</a:t>
            </a:r>
            <a:endParaRPr lang="en-US" i="1" dirty="0"/>
          </a:p>
        </p:txBody>
      </p:sp>
      <p:cxnSp>
        <p:nvCxnSpPr>
          <p:cNvPr id="10" name="9 Conector recto de flecha"/>
          <p:cNvCxnSpPr/>
          <p:nvPr/>
        </p:nvCxnSpPr>
        <p:spPr>
          <a:xfrm>
            <a:off x="4038600" y="4724400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uadroTexto"/>
          <p:cNvSpPr txBox="1"/>
          <p:nvPr/>
        </p:nvSpPr>
        <p:spPr>
          <a:xfrm>
            <a:off x="5181600" y="1969532"/>
            <a:ext cx="19050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m=8; a; b; c; ratio; x; y;</a:t>
            </a:r>
            <a:endParaRPr lang="en-US" dirty="0"/>
          </a:p>
        </p:txBody>
      </p:sp>
      <p:sp>
        <p:nvSpPr>
          <p:cNvPr id="13" name="12 CuadroTexto"/>
          <p:cNvSpPr txBox="1"/>
          <p:nvPr/>
        </p:nvSpPr>
        <p:spPr>
          <a:xfrm>
            <a:off x="5181600" y="16002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Symbol Table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1572</TotalTime>
  <Words>8084</Words>
  <Application>Microsoft Office PowerPoint</Application>
  <PresentationFormat>Presentación en pantalla (4:3)</PresentationFormat>
  <Paragraphs>4956</Paragraphs>
  <Slides>143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143</vt:i4>
      </vt:variant>
    </vt:vector>
  </HeadingPairs>
  <TitlesOfParts>
    <vt:vector size="144" baseType="lpstr">
      <vt:lpstr>Office Theme</vt:lpstr>
      <vt:lpstr>PL/0 Parser</vt:lpstr>
      <vt:lpstr>The Parsing Problem</vt:lpstr>
      <vt:lpstr>Top-Down Approach</vt:lpstr>
      <vt:lpstr>PL/0 Grammar</vt:lpstr>
      <vt:lpstr>PL/0 Grammar</vt:lpstr>
      <vt:lpstr>In this parser we use:</vt:lpstr>
      <vt:lpstr>&lt;program&gt; Procedure</vt:lpstr>
      <vt:lpstr>&lt;block&gt; Procedure</vt:lpstr>
      <vt:lpstr>&lt;const-decl&gt; Procedure</vt:lpstr>
      <vt:lpstr>&lt;var-decl&gt; Procedure</vt:lpstr>
      <vt:lpstr>&lt;proc-decl&gt; Procedure</vt:lpstr>
      <vt:lpstr>&lt;statement&gt; Procedure</vt:lpstr>
      <vt:lpstr>&lt;statement&gt; Procedure</vt:lpstr>
      <vt:lpstr>&lt;statement&gt; Procedure</vt:lpstr>
      <vt:lpstr>&lt;statement&gt; Procedure</vt:lpstr>
      <vt:lpstr>&lt;condition&gt; Procedure</vt:lpstr>
      <vt:lpstr>&lt;expression&gt; Procedure</vt:lpstr>
      <vt:lpstr>&lt;term&gt; Procedure</vt:lpstr>
      <vt:lpstr>&lt;factor&gt; Procedure</vt:lpstr>
      <vt:lpstr>Small Example</vt:lpstr>
      <vt:lpstr>Small Example</vt:lpstr>
      <vt:lpstr>Small Example</vt:lpstr>
      <vt:lpstr>Small Example</vt:lpstr>
      <vt:lpstr>Small Example</vt:lpstr>
      <vt:lpstr>Small Example</vt:lpstr>
      <vt:lpstr>Small Example</vt:lpstr>
      <vt:lpstr>Small Example</vt:lpstr>
      <vt:lpstr>Small Example</vt:lpstr>
      <vt:lpstr>Small Example</vt:lpstr>
      <vt:lpstr>Small Example</vt:lpstr>
      <vt:lpstr>Small Example</vt:lpstr>
      <vt:lpstr>Small Example</vt:lpstr>
      <vt:lpstr>Small Example</vt:lpstr>
      <vt:lpstr>Small Example</vt:lpstr>
      <vt:lpstr>Small Example</vt:lpstr>
      <vt:lpstr>Small Example</vt:lpstr>
      <vt:lpstr>Small Example</vt:lpstr>
      <vt:lpstr>Small Example</vt:lpstr>
      <vt:lpstr>Small Example</vt:lpstr>
      <vt:lpstr>Small Example</vt:lpstr>
      <vt:lpstr>Small Example</vt:lpstr>
      <vt:lpstr>Small Example</vt:lpstr>
      <vt:lpstr>Small Example</vt:lpstr>
      <vt:lpstr>Small Example</vt:lpstr>
      <vt:lpstr>Small Example</vt:lpstr>
      <vt:lpstr>Small Example</vt:lpstr>
      <vt:lpstr>Small Example</vt:lpstr>
      <vt:lpstr>Small Example</vt:lpstr>
      <vt:lpstr>Small Example</vt:lpstr>
      <vt:lpstr>Small Example</vt:lpstr>
      <vt:lpstr>Small Example</vt:lpstr>
      <vt:lpstr>Small Example</vt:lpstr>
      <vt:lpstr>Small Example</vt:lpstr>
      <vt:lpstr>Small Example</vt:lpstr>
      <vt:lpstr>Small Example</vt:lpstr>
      <vt:lpstr>Small Example</vt:lpstr>
      <vt:lpstr>Small Example</vt:lpstr>
      <vt:lpstr>Small Example</vt:lpstr>
      <vt:lpstr>Small Example</vt:lpstr>
      <vt:lpstr>Small Example</vt:lpstr>
      <vt:lpstr>Small Example</vt:lpstr>
      <vt:lpstr>Small Example</vt:lpstr>
      <vt:lpstr>Small Example</vt:lpstr>
      <vt:lpstr>Small Example</vt:lpstr>
      <vt:lpstr>Small Example</vt:lpstr>
      <vt:lpstr>Small Example</vt:lpstr>
      <vt:lpstr>Small Example</vt:lpstr>
      <vt:lpstr>Small Example</vt:lpstr>
      <vt:lpstr>Small Example</vt:lpstr>
      <vt:lpstr>Small Example</vt:lpstr>
      <vt:lpstr>Small Example</vt:lpstr>
      <vt:lpstr>Small Example</vt:lpstr>
      <vt:lpstr>Small Example</vt:lpstr>
      <vt:lpstr>Small Example</vt:lpstr>
      <vt:lpstr>Small Example</vt:lpstr>
      <vt:lpstr>Small Example</vt:lpstr>
      <vt:lpstr>Small Example</vt:lpstr>
      <vt:lpstr>Small Example</vt:lpstr>
      <vt:lpstr>Small Example</vt:lpstr>
      <vt:lpstr>Small Example</vt:lpstr>
      <vt:lpstr>Small Example</vt:lpstr>
      <vt:lpstr>Small Example</vt:lpstr>
      <vt:lpstr>Small Example</vt:lpstr>
      <vt:lpstr>Small Example</vt:lpstr>
      <vt:lpstr>Small Example</vt:lpstr>
      <vt:lpstr>Small Example</vt:lpstr>
      <vt:lpstr>Small Example</vt:lpstr>
      <vt:lpstr>Small Example</vt:lpstr>
      <vt:lpstr>Small Example</vt:lpstr>
      <vt:lpstr>Small Example</vt:lpstr>
      <vt:lpstr>Small Example</vt:lpstr>
      <vt:lpstr>Small Example</vt:lpstr>
      <vt:lpstr>Small Example</vt:lpstr>
      <vt:lpstr>Small Example</vt:lpstr>
      <vt:lpstr>Small Example</vt:lpstr>
      <vt:lpstr>Small Example</vt:lpstr>
      <vt:lpstr>Small Example</vt:lpstr>
      <vt:lpstr>Small Example</vt:lpstr>
      <vt:lpstr>Small Example</vt:lpstr>
      <vt:lpstr>Small Example</vt:lpstr>
      <vt:lpstr>Small Example</vt:lpstr>
      <vt:lpstr>Small Example</vt:lpstr>
      <vt:lpstr>Small Example</vt:lpstr>
      <vt:lpstr>Small Example</vt:lpstr>
      <vt:lpstr>Small Example</vt:lpstr>
      <vt:lpstr>Small Example</vt:lpstr>
      <vt:lpstr>Small Example</vt:lpstr>
      <vt:lpstr>Small Example</vt:lpstr>
      <vt:lpstr>Small Example</vt:lpstr>
      <vt:lpstr>Small Example</vt:lpstr>
      <vt:lpstr>Small Example</vt:lpstr>
      <vt:lpstr>Small Example</vt:lpstr>
      <vt:lpstr>Small Example</vt:lpstr>
      <vt:lpstr>Small Example</vt:lpstr>
      <vt:lpstr>Small Example</vt:lpstr>
      <vt:lpstr>Small Example</vt:lpstr>
      <vt:lpstr>Small Example</vt:lpstr>
      <vt:lpstr>Small Example</vt:lpstr>
      <vt:lpstr>Small Example</vt:lpstr>
      <vt:lpstr>Small Example</vt:lpstr>
      <vt:lpstr>Small Example</vt:lpstr>
      <vt:lpstr>Small Example</vt:lpstr>
      <vt:lpstr>Small Example</vt:lpstr>
      <vt:lpstr>Small Example</vt:lpstr>
      <vt:lpstr>Small Example</vt:lpstr>
      <vt:lpstr>Small Example</vt:lpstr>
      <vt:lpstr>Small Example</vt:lpstr>
      <vt:lpstr>Small Example</vt:lpstr>
      <vt:lpstr>Small Example</vt:lpstr>
      <vt:lpstr>Small Example</vt:lpstr>
      <vt:lpstr>Small Example</vt:lpstr>
      <vt:lpstr>Small Example</vt:lpstr>
      <vt:lpstr>Small Example</vt:lpstr>
      <vt:lpstr>Small Example</vt:lpstr>
      <vt:lpstr>Small Example</vt:lpstr>
      <vt:lpstr>Small Example</vt:lpstr>
      <vt:lpstr>Small Example</vt:lpstr>
      <vt:lpstr>Small Example</vt:lpstr>
      <vt:lpstr>Small Example</vt:lpstr>
      <vt:lpstr>Small Example</vt:lpstr>
      <vt:lpstr>Small Example</vt:lpstr>
      <vt:lpstr>Small Example</vt:lpstr>
      <vt:lpstr>Small Example</vt:lpstr>
    </vt:vector>
  </TitlesOfParts>
  <Company>University of Central Florida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PL/0 Parser</dc:title>
  <dc:creator>Edward Aymerich</dc:creator>
  <cp:lastModifiedBy>Edward Aymerich</cp:lastModifiedBy>
  <cp:revision>104</cp:revision>
  <cp:lastPrinted>2009-05-20T17:13:00Z</cp:lastPrinted>
  <dcterms:created xsi:type="dcterms:W3CDTF">2010-03-30T20:16:01Z</dcterms:created>
  <dcterms:modified xsi:type="dcterms:W3CDTF">2014-06-25T14:59:17Z</dcterms:modified>
</cp:coreProperties>
</file>