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4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33FA"/>
  </p:clrMru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 snapToObjects="1">
      <p:cViewPr>
        <p:scale>
          <a:sx n="100" d="100"/>
          <a:sy n="100" d="100"/>
        </p:scale>
        <p:origin x="-2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AFE386E-7F1A-420A-AA02-18F1608E7E5F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75F3E5B-BBD7-4197-84BF-5C1DC103B42E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FA644CE-70CE-4C03-8785-89AD151E11F7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F815FB2-9FFB-42A6-BC5C-944C373D28D3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English,</a:t>
            </a:r>
            <a:r>
              <a:rPr lang="en-US" baseline="0" dirty="0" smtClean="0"/>
              <a:t> Spanish, Swedish, </a:t>
            </a:r>
            <a:r>
              <a:rPr lang="en-US" baseline="0" dirty="0" err="1" smtClean="0"/>
              <a:t>Rusian</a:t>
            </a:r>
            <a:r>
              <a:rPr lang="en-US" baseline="0" dirty="0" smtClean="0"/>
              <a:t>, </a:t>
            </a:r>
            <a:r>
              <a:rPr lang="en-US" dirty="0" smtClean="0"/>
              <a:t>Chinese 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rPr>
              <a:t>Méiguī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rPr>
              <a:t>), Polish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15FB2-9FFB-42A6-BC5C-944C373D28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gen_weblike_COV0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E83E69-8DEE-446C-83E2-FEA0F9370906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7029E-DFB0-4781-A4B7-31B4C3F16DC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B34088-5259-4724-A888-FC9D0A5F093D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2A381-9445-41B8-A98F-D8B592F4E71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4403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44036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AC088D-64CE-4EC1-BE13-71B9C339CEF3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10251-5723-4800-8F77-12E52EA0B30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FAA2FA-A20A-4B9B-BCEE-F10ACE88D0CE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8F49F-A8B2-4F8B-A7CA-54596ECE7B1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1C3C52-A079-4CA6-A4F5-037BA8B9D9FC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AF68B-1C9A-478E-8427-810D695776A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40274F-9807-43AC-BD0A-1C9D5A734234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50CFA-C56C-4128-924D-3719832CAB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7D6C57-D2F5-47EB-8619-3C012D446623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730BE-04D2-49DB-B856-1E678D4680E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67B202-7A7A-4D19-A1C9-098A822BEE9B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7093E-E01C-4AC1-9700-35CDB4C4322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F36D2-7E5B-415F-B8D0-300E2C4F13E1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FDEB1-98E2-4C14-8ED8-224A6A31687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CCA024-5F0D-4C3B-85BF-378916B6AAC3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5DBDF-C37E-49E8-8D65-63CE976D988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6515AC-6A4B-4934-8CCD-17CAFCE655D2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4AAAE-078E-4ED3-9FD0-D63DB3434AD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DDC0EE45-E7D9-4FAD-9443-1F772B65F2A0}" type="datetime1">
              <a:rPr lang="en-US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D963B56-0215-41E9-A5F8-14CF433634EE}" type="slidenum">
              <a:rPr lang="en-US"/>
              <a:pPr/>
              <a:t>‹Nº›</a:t>
            </a:fld>
            <a:endParaRPr lang="en-US"/>
          </a:p>
        </p:txBody>
      </p:sp>
      <p:pic>
        <p:nvPicPr>
          <p:cNvPr id="1031" name="Picture 8" descr="gen_weblike_INT0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2865438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Gotham-Black" charset="0"/>
              </a:rPr>
              <a:t>Symbol Tables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97413"/>
            <a:ext cx="6400800" cy="104775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otham XNarrow Book Italic" charset="0"/>
              </a:rPr>
              <a:t>COP 3402 System Software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Gotham XNarrow Book Italic" charset="0"/>
              </a:rPr>
              <a:t>Summer 2014</a:t>
            </a:r>
            <a:endParaRPr lang="en-US" sz="2400" dirty="0" smtClean="0">
              <a:solidFill>
                <a:schemeClr val="bg1"/>
              </a:solidFill>
              <a:latin typeface="Gotham XNarrow Book Italic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Attributes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 scope of a variable can be represented by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 number (scope is just one of attributes).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 different symbol table is constructed for different scope.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Object Oriented languages have classes like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Method names, class names, object names.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Scoping is VERY important. (Inheritance).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Functional Languages Lisp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Binding Issues.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 Operations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operations required:</a:t>
            </a:r>
          </a:p>
          <a:p>
            <a:pPr lvl="1"/>
            <a:r>
              <a:rPr lang="en-US" b="1" dirty="0" smtClean="0"/>
              <a:t>Insert</a:t>
            </a:r>
            <a:r>
              <a:rPr lang="en-US" dirty="0" smtClean="0"/>
              <a:t>: adds a symbol to the table.</a:t>
            </a:r>
          </a:p>
          <a:p>
            <a:pPr lvl="1"/>
            <a:r>
              <a:rPr lang="en-US" b="1" dirty="0" smtClean="0"/>
              <a:t>Lookup</a:t>
            </a:r>
            <a:r>
              <a:rPr lang="en-US" dirty="0" smtClean="0"/>
              <a:t>: finds a symbol in the table (and get its attributes).</a:t>
            </a:r>
          </a:p>
          <a:p>
            <a:r>
              <a:rPr lang="en-US" dirty="0" smtClean="0"/>
              <a:t>Insertion is only done once per symbol.</a:t>
            </a:r>
          </a:p>
          <a:p>
            <a:r>
              <a:rPr lang="en-US" dirty="0" smtClean="0"/>
              <a:t>Lookup is done many times per symbol.</a:t>
            </a:r>
          </a:p>
          <a:p>
            <a:r>
              <a:rPr lang="en-US" dirty="0" smtClean="0"/>
              <a:t>We need fast lookups.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program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05000" y="1828800"/>
            <a:ext cx="4952295" cy="378783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01  PROGRAM Main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02	GLOBAL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a,b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03	PROCEDURE P (PARAMETER x)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04		LOCAL a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05	BEGIN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06		…a…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07		…b…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08		…x…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09	END  {P}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10  BEGIN{Main}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11 	Call P(a)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12 END {Main}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Unordered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inserts: </a:t>
            </a:r>
            <a:r>
              <a:rPr lang="en-US" i="1" dirty="0" smtClean="0"/>
              <a:t>O</a:t>
            </a:r>
            <a:r>
              <a:rPr lang="en-US" dirty="0" smtClean="0"/>
              <a:t>(1)</a:t>
            </a:r>
          </a:p>
          <a:p>
            <a:r>
              <a:rPr lang="en-US" dirty="0" smtClean="0"/>
              <a:t>Slow lookups: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r>
              <a:rPr lang="en-US" dirty="0" smtClean="0"/>
              <a:t>Only useful if there is a small number of symbols (less than a couple dozen).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648200" y="4495800"/>
            <a:ext cx="4267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Identifier		Class		Scope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Main			Program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				Procedure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				Parameter		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1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Ordered List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Ordered by identifier.</a:t>
            </a:r>
          </a:p>
          <a:p>
            <a:r>
              <a:rPr lang="en-US" dirty="0" smtClean="0"/>
              <a:t>Ordered array:</a:t>
            </a:r>
          </a:p>
          <a:p>
            <a:pPr lvl="1"/>
            <a:r>
              <a:rPr lang="en-US" dirty="0" smtClean="0"/>
              <a:t>Slow inserts: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r>
              <a:rPr lang="en-US" dirty="0" smtClean="0"/>
              <a:t>Fast lookups: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Linked list:</a:t>
            </a:r>
          </a:p>
          <a:p>
            <a:pPr lvl="1"/>
            <a:r>
              <a:rPr lang="en-US" dirty="0" smtClean="0"/>
              <a:t>Slow inserts: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r>
              <a:rPr lang="en-US" dirty="0" smtClean="0"/>
              <a:t>Slow lookups: </a:t>
            </a:r>
            <a:r>
              <a:rPr lang="en-US" i="1" dirty="0" smtClean="0"/>
              <a:t>O</a:t>
            </a:r>
            <a:r>
              <a:rPr lang="en-US" dirty="0" smtClean="0"/>
              <a:t>(n)</a:t>
            </a:r>
          </a:p>
          <a:p>
            <a:pPr lvl="1"/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4800600" y="4572000"/>
            <a:ext cx="4343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Identifier		Class		Scope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				Variable		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				Variable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Main			Program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				Procedure		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x				Parameter		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Binary Tree</a:t>
            </a:r>
            <a:endParaRPr lang="en-US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2514600" y="1981200"/>
          <a:ext cx="4192588" cy="460375"/>
        </p:xfrm>
        <a:graphic>
          <a:graphicData uri="http://schemas.openxmlformats.org/drawingml/2006/table">
            <a:tbl>
              <a:tblPr/>
              <a:tblGrid>
                <a:gridCol w="838200"/>
                <a:gridCol w="990600"/>
                <a:gridCol w="458788"/>
                <a:gridCol w="914400"/>
                <a:gridCol w="457200"/>
                <a:gridCol w="5334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28"/>
          <p:cNvGraphicFramePr>
            <a:graphicFrameLocks noGrp="1"/>
          </p:cNvGraphicFramePr>
          <p:nvPr/>
        </p:nvGraphicFramePr>
        <p:xfrm>
          <a:off x="4800600" y="3810000"/>
          <a:ext cx="4116388" cy="460375"/>
        </p:xfrm>
        <a:graphic>
          <a:graphicData uri="http://schemas.openxmlformats.org/drawingml/2006/table">
            <a:tbl>
              <a:tblPr/>
              <a:tblGrid>
                <a:gridCol w="358775"/>
                <a:gridCol w="1158875"/>
                <a:gridCol w="288925"/>
                <a:gridCol w="785813"/>
                <a:gridCol w="9144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58"/>
          <p:cNvGraphicFramePr>
            <a:graphicFrameLocks noGrp="1"/>
          </p:cNvGraphicFramePr>
          <p:nvPr/>
        </p:nvGraphicFramePr>
        <p:xfrm>
          <a:off x="4648200" y="2819400"/>
          <a:ext cx="4344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1219200"/>
                <a:gridCol w="381000"/>
                <a:gridCol w="839788"/>
                <a:gridCol w="838200"/>
                <a:gridCol w="3048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88"/>
          <p:cNvGraphicFramePr>
            <a:graphicFrameLocks noGrp="1"/>
          </p:cNvGraphicFramePr>
          <p:nvPr/>
        </p:nvGraphicFramePr>
        <p:xfrm>
          <a:off x="76200" y="4368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81000"/>
                <a:gridCol w="763588"/>
                <a:gridCol w="838200"/>
                <a:gridCol w="3048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18"/>
          <p:cNvGraphicFramePr>
            <a:graphicFrameLocks noGrp="1"/>
          </p:cNvGraphicFramePr>
          <p:nvPr/>
        </p:nvGraphicFramePr>
        <p:xfrm>
          <a:off x="4343400" y="5257800"/>
          <a:ext cx="3963988" cy="460375"/>
        </p:xfrm>
        <a:graphic>
          <a:graphicData uri="http://schemas.openxmlformats.org/drawingml/2006/table">
            <a:tbl>
              <a:tblPr/>
              <a:tblGrid>
                <a:gridCol w="381000"/>
                <a:gridCol w="990600"/>
                <a:gridCol w="3048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148"/>
          <p:cNvGraphicFramePr>
            <a:graphicFrameLocks noGrp="1"/>
          </p:cNvGraphicFramePr>
          <p:nvPr/>
        </p:nvGraphicFramePr>
        <p:xfrm>
          <a:off x="76200" y="6121400"/>
          <a:ext cx="3963988" cy="460375"/>
        </p:xfrm>
        <a:graphic>
          <a:graphicData uri="http://schemas.openxmlformats.org/drawingml/2006/table">
            <a:tbl>
              <a:tblPr/>
              <a:tblGrid>
                <a:gridCol w="304800"/>
                <a:gridCol w="990600"/>
                <a:gridCol w="381000"/>
                <a:gridCol w="763588"/>
                <a:gridCol w="762000"/>
                <a:gridCol w="381000"/>
                <a:gridCol w="3810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Line 178"/>
          <p:cNvSpPr>
            <a:spLocks noChangeShapeType="1"/>
          </p:cNvSpPr>
          <p:nvPr/>
        </p:nvSpPr>
        <p:spPr bwMode="auto">
          <a:xfrm flipH="1">
            <a:off x="1446213" y="2209800"/>
            <a:ext cx="4498975" cy="2133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79"/>
          <p:cNvSpPr>
            <a:spLocks noChangeShapeType="1"/>
          </p:cNvSpPr>
          <p:nvPr/>
        </p:nvSpPr>
        <p:spPr bwMode="auto">
          <a:xfrm>
            <a:off x="6400800" y="2209800"/>
            <a:ext cx="990600" cy="6096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80"/>
          <p:cNvSpPr>
            <a:spLocks noChangeShapeType="1"/>
          </p:cNvSpPr>
          <p:nvPr/>
        </p:nvSpPr>
        <p:spPr bwMode="auto">
          <a:xfrm flipH="1">
            <a:off x="8456613" y="2971800"/>
            <a:ext cx="384175" cy="8382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81"/>
          <p:cNvSpPr>
            <a:spLocks noChangeShapeType="1"/>
          </p:cNvSpPr>
          <p:nvPr/>
        </p:nvSpPr>
        <p:spPr bwMode="auto">
          <a:xfrm flipH="1">
            <a:off x="1522413" y="4572000"/>
            <a:ext cx="2060575" cy="15240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82"/>
          <p:cNvSpPr>
            <a:spLocks noChangeShapeType="1"/>
          </p:cNvSpPr>
          <p:nvPr/>
        </p:nvSpPr>
        <p:spPr bwMode="auto">
          <a:xfrm>
            <a:off x="3886200" y="4572000"/>
            <a:ext cx="2895600" cy="6858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Oval 183"/>
          <p:cNvSpPr>
            <a:spLocks noChangeArrowheads="1"/>
          </p:cNvSpPr>
          <p:nvPr/>
        </p:nvSpPr>
        <p:spPr bwMode="auto">
          <a:xfrm>
            <a:off x="5930900" y="2159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84"/>
          <p:cNvSpPr>
            <a:spLocks noChangeArrowheads="1"/>
          </p:cNvSpPr>
          <p:nvPr/>
        </p:nvSpPr>
        <p:spPr bwMode="auto">
          <a:xfrm>
            <a:off x="6350000" y="21717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85"/>
          <p:cNvSpPr>
            <a:spLocks noChangeArrowheads="1"/>
          </p:cNvSpPr>
          <p:nvPr/>
        </p:nvSpPr>
        <p:spPr bwMode="auto">
          <a:xfrm>
            <a:off x="87630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6"/>
          <p:cNvSpPr>
            <a:spLocks noChangeArrowheads="1"/>
          </p:cNvSpPr>
          <p:nvPr/>
        </p:nvSpPr>
        <p:spPr bwMode="auto">
          <a:xfrm>
            <a:off x="3860800" y="45339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87"/>
          <p:cNvSpPr>
            <a:spLocks noChangeArrowheads="1"/>
          </p:cNvSpPr>
          <p:nvPr/>
        </p:nvSpPr>
        <p:spPr bwMode="auto">
          <a:xfrm>
            <a:off x="3556000" y="4521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88"/>
          <p:cNvSpPr>
            <a:spLocks noChangeArrowheads="1"/>
          </p:cNvSpPr>
          <p:nvPr/>
        </p:nvSpPr>
        <p:spPr bwMode="auto">
          <a:xfrm>
            <a:off x="86868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89"/>
          <p:cNvSpPr>
            <a:spLocks noChangeArrowheads="1"/>
          </p:cNvSpPr>
          <p:nvPr/>
        </p:nvSpPr>
        <p:spPr bwMode="auto">
          <a:xfrm>
            <a:off x="8382000" y="39624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190"/>
          <p:cNvSpPr>
            <a:spLocks noChangeArrowheads="1"/>
          </p:cNvSpPr>
          <p:nvPr/>
        </p:nvSpPr>
        <p:spPr bwMode="auto">
          <a:xfrm>
            <a:off x="8089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Oval 191"/>
          <p:cNvSpPr>
            <a:spLocks noChangeArrowheads="1"/>
          </p:cNvSpPr>
          <p:nvPr/>
        </p:nvSpPr>
        <p:spPr bwMode="auto">
          <a:xfrm>
            <a:off x="7708900" y="54356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192"/>
          <p:cNvSpPr>
            <a:spLocks noChangeArrowheads="1"/>
          </p:cNvSpPr>
          <p:nvPr/>
        </p:nvSpPr>
        <p:spPr bwMode="auto">
          <a:xfrm>
            <a:off x="3429000" y="62865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193"/>
          <p:cNvSpPr>
            <a:spLocks noChangeArrowheads="1"/>
          </p:cNvSpPr>
          <p:nvPr/>
        </p:nvSpPr>
        <p:spPr bwMode="auto">
          <a:xfrm>
            <a:off x="3771900" y="6299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194"/>
          <p:cNvSpPr>
            <a:spLocks noChangeArrowheads="1"/>
          </p:cNvSpPr>
          <p:nvPr/>
        </p:nvSpPr>
        <p:spPr bwMode="auto">
          <a:xfrm>
            <a:off x="8458200" y="2971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Binary Tree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inserts: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Fast lookups: </a:t>
            </a:r>
            <a:r>
              <a:rPr lang="en-US" i="1" dirty="0" smtClean="0"/>
              <a:t>O</a:t>
            </a:r>
            <a:r>
              <a:rPr lang="en-US" dirty="0" smtClean="0"/>
              <a:t>(log n)</a:t>
            </a:r>
          </a:p>
          <a:p>
            <a:r>
              <a:rPr lang="en-US" dirty="0" smtClean="0"/>
              <a:t>Space efficient.</a:t>
            </a:r>
          </a:p>
          <a:p>
            <a:r>
              <a:rPr lang="en-US" dirty="0" smtClean="0"/>
              <a:t>Easy to print alphabetized list of names.</a:t>
            </a:r>
          </a:p>
          <a:p>
            <a:r>
              <a:rPr lang="en-US" dirty="0" smtClean="0"/>
              <a:t>Scoping is difficult, unless a different tree is used for each scope.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efficient. Used by production compilers.</a:t>
            </a:r>
          </a:p>
          <a:p>
            <a:r>
              <a:rPr lang="en-US" dirty="0" smtClean="0"/>
              <a:t>Fast insertion: </a:t>
            </a:r>
            <a:r>
              <a:rPr lang="en-US" i="1" dirty="0" smtClean="0"/>
              <a:t>O</a:t>
            </a:r>
            <a:r>
              <a:rPr lang="en-US" dirty="0" smtClean="0"/>
              <a:t>(1).</a:t>
            </a:r>
          </a:p>
          <a:p>
            <a:r>
              <a:rPr lang="en-US" dirty="0" smtClean="0"/>
              <a:t>Fast lookup: </a:t>
            </a:r>
            <a:r>
              <a:rPr lang="en-US" i="1" dirty="0" smtClean="0"/>
              <a:t>O</a:t>
            </a:r>
            <a:r>
              <a:rPr lang="en-US" dirty="0" smtClean="0"/>
              <a:t>(1) best case, </a:t>
            </a:r>
            <a:r>
              <a:rPr lang="en-US" i="1" dirty="0" smtClean="0"/>
              <a:t>O</a:t>
            </a:r>
            <a:r>
              <a:rPr lang="en-US" dirty="0" smtClean="0"/>
              <a:t>(n) worst case (very rare).</a:t>
            </a:r>
          </a:p>
          <a:p>
            <a:r>
              <a:rPr lang="en-US" dirty="0" smtClean="0"/>
              <a:t>A good hashing function is needed.</a:t>
            </a:r>
          </a:p>
          <a:p>
            <a:r>
              <a:rPr lang="en-US" dirty="0" smtClean="0"/>
              <a:t>As an example, let’s use the following hashing function:</a:t>
            </a:r>
          </a:p>
          <a:p>
            <a:pPr lvl="1"/>
            <a:r>
              <a:rPr lang="en-US" dirty="0" smtClean="0"/>
              <a:t>H(id) = (First letter + last letter) mod 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 insert</a:t>
            </a:r>
            <a:endParaRPr lang="en-US" dirty="0"/>
          </a:p>
        </p:txBody>
      </p:sp>
      <p:graphicFrame>
        <p:nvGraphicFramePr>
          <p:cNvPr id="4" name="Group 48"/>
          <p:cNvGraphicFramePr>
            <a:graphicFrameLocks noGrp="1"/>
          </p:cNvGraphicFramePr>
          <p:nvPr/>
        </p:nvGraphicFramePr>
        <p:xfrm>
          <a:off x="5989638" y="1600200"/>
          <a:ext cx="2927350" cy="7366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57200"/>
                <a:gridCol w="547687"/>
                <a:gridCol w="458788"/>
                <a:gridCol w="457200"/>
                <a:gridCol w="457200"/>
                <a:gridCol w="549275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120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62676" marB="46800" horzOverflow="overflow"/>
                </a:tc>
              </a:tr>
            </a:tbl>
          </a:graphicData>
        </a:graphic>
      </p:graphicFrame>
      <p:graphicFrame>
        <p:nvGraphicFramePr>
          <p:cNvPr id="5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143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165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166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9" name="Group 168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Oval 190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" name="Group 191"/>
          <p:cNvGraphicFramePr>
            <a:graphicFrameLocks noGrp="1"/>
          </p:cNvGraphicFramePr>
          <p:nvPr/>
        </p:nvGraphicFramePr>
        <p:xfrm>
          <a:off x="1066800" y="5257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Oval 213"/>
          <p:cNvSpPr>
            <a:spLocks noChangeArrowheads="1"/>
          </p:cNvSpPr>
          <p:nvPr/>
        </p:nvSpPr>
        <p:spPr bwMode="auto">
          <a:xfrm>
            <a:off x="33528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214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215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" name="Group 216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Oval 238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239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8" name="Group 240"/>
          <p:cNvGraphicFramePr>
            <a:graphicFrameLocks noGrp="1"/>
          </p:cNvGraphicFramePr>
          <p:nvPr/>
        </p:nvGraphicFramePr>
        <p:xfrm>
          <a:off x="1066800" y="4495800"/>
          <a:ext cx="24590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5488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Oval 262"/>
          <p:cNvSpPr>
            <a:spLocks noChangeArrowheads="1"/>
          </p:cNvSpPr>
          <p:nvPr/>
        </p:nvSpPr>
        <p:spPr bwMode="auto">
          <a:xfrm>
            <a:off x="33528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263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" name="Group 264"/>
          <p:cNvGraphicFramePr>
            <a:graphicFrameLocks noGrp="1"/>
          </p:cNvGraphicFramePr>
          <p:nvPr/>
        </p:nvGraphicFramePr>
        <p:xfrm>
          <a:off x="3722688" y="4495800"/>
          <a:ext cx="2459037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7"/>
                <a:gridCol w="217488"/>
                <a:gridCol w="725487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Oval 286"/>
          <p:cNvSpPr>
            <a:spLocks noChangeArrowheads="1"/>
          </p:cNvSpPr>
          <p:nvPr/>
        </p:nvSpPr>
        <p:spPr bwMode="auto">
          <a:xfrm>
            <a:off x="600868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87"/>
          <p:cNvSpPr>
            <a:spLocks noChangeShapeType="1"/>
          </p:cNvSpPr>
          <p:nvPr/>
        </p:nvSpPr>
        <p:spPr bwMode="auto">
          <a:xfrm>
            <a:off x="3417888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" name="Group 288"/>
          <p:cNvGraphicFramePr>
            <a:graphicFrameLocks noGrp="1"/>
          </p:cNvGraphicFramePr>
          <p:nvPr/>
        </p:nvGraphicFramePr>
        <p:xfrm>
          <a:off x="3886200" y="5246688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Oval 310"/>
          <p:cNvSpPr>
            <a:spLocks noChangeArrowheads="1"/>
          </p:cNvSpPr>
          <p:nvPr/>
        </p:nvSpPr>
        <p:spPr bwMode="auto">
          <a:xfrm>
            <a:off x="6172200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311"/>
          <p:cNvSpPr>
            <a:spLocks noChangeShapeType="1"/>
          </p:cNvSpPr>
          <p:nvPr/>
        </p:nvSpPr>
        <p:spPr bwMode="auto">
          <a:xfrm>
            <a:off x="3581400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7" name="Group 312"/>
          <p:cNvGraphicFramePr>
            <a:graphicFrameLocks noGrp="1"/>
          </p:cNvGraphicFramePr>
          <p:nvPr/>
        </p:nvGraphicFramePr>
        <p:xfrm>
          <a:off x="1069975" y="5257800"/>
          <a:ext cx="264318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Oval 334"/>
          <p:cNvSpPr>
            <a:spLocks noChangeArrowheads="1"/>
          </p:cNvSpPr>
          <p:nvPr/>
        </p:nvSpPr>
        <p:spPr bwMode="auto">
          <a:xfrm>
            <a:off x="3530600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335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0" name="Group 93"/>
          <p:cNvGraphicFramePr>
            <a:graphicFrameLocks noGrp="1"/>
          </p:cNvGraphicFramePr>
          <p:nvPr/>
        </p:nvGraphicFramePr>
        <p:xfrm>
          <a:off x="6477000" y="2514604"/>
          <a:ext cx="2439988" cy="427989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439988"/>
              </a:tblGrid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PROGRAM Main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GLOBAL </a:t>
                      </a:r>
                      <a:r>
                        <a:rPr kumimoji="0" lang="en-US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a,b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PROCEDURE P(PARAMETER x)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LOCAL 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(P)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…a…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…b…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…x…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END (P)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 (Main)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Call P(a)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3566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End (Main)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0" grpId="1" animBg="1"/>
      <p:bldP spid="12" grpId="0" animBg="1"/>
      <p:bldP spid="12" grpId="1" animBg="1"/>
      <p:bldP spid="13" grpId="0" animBg="1"/>
      <p:bldP spid="14" grpId="0" animBg="1"/>
      <p:bldP spid="16" grpId="0" animBg="1"/>
      <p:bldP spid="17" grpId="0" animBg="1"/>
      <p:bldP spid="19" grpId="0" animBg="1"/>
      <p:bldP spid="20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 update</a:t>
            </a:r>
            <a:endParaRPr lang="en-US" dirty="0"/>
          </a:p>
        </p:txBody>
      </p:sp>
      <p:graphicFrame>
        <p:nvGraphicFramePr>
          <p:cNvPr id="4" name="Group 2"/>
          <p:cNvGraphicFramePr>
            <a:graphicFrameLocks noGrp="1"/>
          </p:cNvGraphicFramePr>
          <p:nvPr/>
        </p:nvGraphicFramePr>
        <p:xfrm>
          <a:off x="304800" y="1692275"/>
          <a:ext cx="458788" cy="4330700"/>
        </p:xfrm>
        <a:graphic>
          <a:graphicData uri="http://schemas.openxmlformats.org/drawingml/2006/table">
            <a:tbl>
              <a:tblPr/>
              <a:tblGrid>
                <a:gridCol w="458788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5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9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90"/>
          <p:cNvGraphicFramePr>
            <a:graphicFrameLocks noGrp="1"/>
          </p:cNvGraphicFramePr>
          <p:nvPr/>
        </p:nvGraphicFramePr>
        <p:xfrm>
          <a:off x="1066800" y="1676400"/>
          <a:ext cx="2973388" cy="460375"/>
        </p:xfrm>
        <a:graphic>
          <a:graphicData uri="http://schemas.openxmlformats.org/drawingml/2006/table">
            <a:tbl>
              <a:tblPr/>
              <a:tblGrid>
                <a:gridCol w="685800"/>
                <a:gridCol w="992188"/>
                <a:gridCol w="228600"/>
                <a:gridCol w="762000"/>
                <a:gridCol w="3048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Main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Program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112"/>
          <p:cNvSpPr>
            <a:spLocks noChangeArrowheads="1"/>
          </p:cNvSpPr>
          <p:nvPr/>
        </p:nvSpPr>
        <p:spPr bwMode="auto">
          <a:xfrm>
            <a:off x="3886200" y="18288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13"/>
          <p:cNvSpPr>
            <a:spLocks noChangeShapeType="1"/>
          </p:cNvSpPr>
          <p:nvPr/>
        </p:nvSpPr>
        <p:spPr bwMode="auto">
          <a:xfrm>
            <a:off x="762000" y="18288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15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16"/>
          <p:cNvSpPr>
            <a:spLocks noChangeShapeType="1"/>
          </p:cNvSpPr>
          <p:nvPr/>
        </p:nvSpPr>
        <p:spPr bwMode="auto">
          <a:xfrm>
            <a:off x="762000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Group 117"/>
          <p:cNvGraphicFramePr>
            <a:graphicFrameLocks noGrp="1"/>
          </p:cNvGraphicFramePr>
          <p:nvPr/>
        </p:nvGraphicFramePr>
        <p:xfrm>
          <a:off x="1066800" y="4038600"/>
          <a:ext cx="273367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17562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Oval 139"/>
          <p:cNvSpPr>
            <a:spLocks noChangeArrowheads="1"/>
          </p:cNvSpPr>
          <p:nvPr/>
        </p:nvSpPr>
        <p:spPr bwMode="auto">
          <a:xfrm>
            <a:off x="3614738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40"/>
          <p:cNvSpPr>
            <a:spLocks noChangeShapeType="1"/>
          </p:cNvSpPr>
          <p:nvPr/>
        </p:nvSpPr>
        <p:spPr bwMode="auto">
          <a:xfrm>
            <a:off x="762000" y="41910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3" name="Group 141"/>
          <p:cNvGraphicFramePr>
            <a:graphicFrameLocks noGrp="1"/>
          </p:cNvGraphicFramePr>
          <p:nvPr/>
        </p:nvGraphicFramePr>
        <p:xfrm>
          <a:off x="1066800" y="4495800"/>
          <a:ext cx="330041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4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6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" name="Oval 167"/>
          <p:cNvSpPr>
            <a:spLocks noChangeArrowheads="1"/>
          </p:cNvSpPr>
          <p:nvPr/>
        </p:nvSpPr>
        <p:spPr bwMode="auto">
          <a:xfrm>
            <a:off x="4213225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68"/>
          <p:cNvSpPr>
            <a:spLocks noChangeShapeType="1"/>
          </p:cNvSpPr>
          <p:nvPr/>
        </p:nvSpPr>
        <p:spPr bwMode="auto">
          <a:xfrm>
            <a:off x="762000" y="4648200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6" name="Group 169"/>
          <p:cNvGraphicFramePr>
            <a:graphicFrameLocks noGrp="1"/>
          </p:cNvGraphicFramePr>
          <p:nvPr/>
        </p:nvGraphicFramePr>
        <p:xfrm>
          <a:off x="4572000" y="4495800"/>
          <a:ext cx="24606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998538"/>
                <a:gridCol w="217487"/>
                <a:gridCol w="727075"/>
                <a:gridCol w="3016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Oval 191"/>
          <p:cNvSpPr>
            <a:spLocks noChangeArrowheads="1"/>
          </p:cNvSpPr>
          <p:nvPr/>
        </p:nvSpPr>
        <p:spPr bwMode="auto">
          <a:xfrm>
            <a:off x="6858000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92"/>
          <p:cNvSpPr>
            <a:spLocks noChangeShapeType="1"/>
          </p:cNvSpPr>
          <p:nvPr/>
        </p:nvSpPr>
        <p:spPr bwMode="auto">
          <a:xfrm>
            <a:off x="4267200" y="4681538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193"/>
          <p:cNvSpPr>
            <a:spLocks noChangeShapeType="1"/>
          </p:cNvSpPr>
          <p:nvPr/>
        </p:nvSpPr>
        <p:spPr bwMode="auto">
          <a:xfrm>
            <a:off x="4354513" y="5451475"/>
            <a:ext cx="30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" name="Group 194"/>
          <p:cNvGraphicFramePr>
            <a:graphicFrameLocks noGrp="1"/>
          </p:cNvGraphicFramePr>
          <p:nvPr/>
        </p:nvGraphicFramePr>
        <p:xfrm>
          <a:off x="1069975" y="5257800"/>
          <a:ext cx="3400425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730250"/>
                <a:gridCol w="819150"/>
                <a:gridCol w="236537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x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Parameter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8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Oval 220"/>
          <p:cNvSpPr>
            <a:spLocks noChangeArrowheads="1"/>
          </p:cNvSpPr>
          <p:nvPr/>
        </p:nvSpPr>
        <p:spPr bwMode="auto">
          <a:xfrm>
            <a:off x="4300538" y="5410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221"/>
          <p:cNvSpPr>
            <a:spLocks noChangeShapeType="1"/>
          </p:cNvSpPr>
          <p:nvPr/>
        </p:nvSpPr>
        <p:spPr bwMode="auto">
          <a:xfrm>
            <a:off x="765175" y="5408613"/>
            <a:ext cx="304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3" name="Group 222"/>
          <p:cNvGraphicFramePr>
            <a:graphicFrameLocks noGrp="1"/>
          </p:cNvGraphicFramePr>
          <p:nvPr/>
        </p:nvGraphicFramePr>
        <p:xfrm>
          <a:off x="4659313" y="5246688"/>
          <a:ext cx="3300412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2"/>
                <a:gridCol w="215900"/>
                <a:gridCol w="819150"/>
                <a:gridCol w="819150"/>
                <a:gridCol w="228600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b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7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Oval 248"/>
          <p:cNvSpPr>
            <a:spLocks noChangeArrowheads="1"/>
          </p:cNvSpPr>
          <p:nvPr/>
        </p:nvSpPr>
        <p:spPr bwMode="auto">
          <a:xfrm>
            <a:off x="7805738" y="5399088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" name="Group 249"/>
          <p:cNvGraphicFramePr>
            <a:graphicFrameLocks noGrp="1"/>
          </p:cNvGraphicFramePr>
          <p:nvPr/>
        </p:nvGraphicFramePr>
        <p:xfrm>
          <a:off x="1066800" y="4038600"/>
          <a:ext cx="3576638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182688"/>
                <a:gridCol w="215900"/>
                <a:gridCol w="820737"/>
                <a:gridCol w="909638"/>
                <a:gridCol w="23177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Procedure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3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Oval 275"/>
          <p:cNvSpPr>
            <a:spLocks noChangeArrowheads="1"/>
          </p:cNvSpPr>
          <p:nvPr/>
        </p:nvSpPr>
        <p:spPr bwMode="auto">
          <a:xfrm>
            <a:off x="4495800" y="41910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" name="Group 276"/>
          <p:cNvGraphicFramePr>
            <a:graphicFrameLocks noGrp="1"/>
          </p:cNvGraphicFramePr>
          <p:nvPr/>
        </p:nvGraphicFramePr>
        <p:xfrm>
          <a:off x="4572000" y="4495800"/>
          <a:ext cx="3395663" cy="460375"/>
        </p:xfrm>
        <a:graphic>
          <a:graphicData uri="http://schemas.openxmlformats.org/drawingml/2006/table">
            <a:tbl>
              <a:tblPr/>
              <a:tblGrid>
                <a:gridCol w="215900"/>
                <a:gridCol w="1001713"/>
                <a:gridCol w="215900"/>
                <a:gridCol w="819150"/>
                <a:gridCol w="909637"/>
                <a:gridCol w="233363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a</a:t>
                      </a:r>
                    </a:p>
                  </a:txBody>
                  <a:tcPr marL="90000" marR="90000" marT="62676" marB="46800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Variable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0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2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ea typeface="DejaVu Sans" charset="0"/>
                          <a:cs typeface="DejaVu Sans" charset="0"/>
                        </a:rPr>
                        <a:t>Line 11</a:t>
                      </a:r>
                    </a:p>
                  </a:txBody>
                  <a:tcPr marL="90000" marR="90000" marT="62676" marB="46800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Oval 302"/>
          <p:cNvSpPr>
            <a:spLocks noChangeArrowheads="1"/>
          </p:cNvSpPr>
          <p:nvPr/>
        </p:nvSpPr>
        <p:spPr bwMode="auto">
          <a:xfrm>
            <a:off x="7805738" y="4648200"/>
            <a:ext cx="76200" cy="76200"/>
          </a:xfrm>
          <a:prstGeom prst="ellipse">
            <a:avLst/>
          </a:prstGeom>
          <a:solidFill>
            <a:srgbClr val="00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" name="Group 93"/>
          <p:cNvGraphicFramePr>
            <a:graphicFrameLocks noGrp="1"/>
          </p:cNvGraphicFramePr>
          <p:nvPr/>
        </p:nvGraphicFramePr>
        <p:xfrm>
          <a:off x="6248400" y="1600200"/>
          <a:ext cx="2777332" cy="26670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777332"/>
              </a:tblGrid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PROGRAM Main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GLOBAL </a:t>
                      </a:r>
                      <a:r>
                        <a:rPr kumimoji="0" lang="en-US" sz="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a,b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PROCEDURE P(PARAMETER x)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LOCAL a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BEGIN (P)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…a…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…b…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…x…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END (P)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BEGIN  (Main)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Call P(a)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End (Main)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6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53856" marB="46800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26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Picou,_Henri_Pierre_-_Romeo_and_Julie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946" y="2590800"/>
            <a:ext cx="4937249" cy="392785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969141" y="6518656"/>
            <a:ext cx="2913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/>
              <a:t>Romeo and Juliet </a:t>
            </a:r>
            <a:r>
              <a:rPr lang="en-US" sz="1200" dirty="0" smtClean="0"/>
              <a:t>by Henri-Pierre </a:t>
            </a:r>
            <a:r>
              <a:rPr lang="en-US" sz="1200" dirty="0" err="1" smtClean="0"/>
              <a:t>Picou</a:t>
            </a:r>
            <a:endParaRPr lang="en-US" sz="12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457200" y="2438400"/>
            <a:ext cx="2971800" cy="2362200"/>
          </a:xfrm>
          <a:prstGeom prst="wedgeRoundRectCallout">
            <a:avLst>
              <a:gd name="adj1" fmla="val 134524"/>
              <a:gd name="adj2" fmla="val -28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/>
              <a:t>What’s in a name? That which we call a </a:t>
            </a:r>
            <a:r>
              <a:rPr lang="en-US" sz="2400" b="1" dirty="0" smtClean="0"/>
              <a:t>rose</a:t>
            </a:r>
            <a:r>
              <a:rPr lang="en-US" sz="2400" i="1" dirty="0" smtClean="0"/>
              <a:t>, by any other name would smell as sweet…</a:t>
            </a:r>
            <a:endParaRPr lang="en-US" sz="2400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Hash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Scooping is easy to implement. No need to use extra tables.</a:t>
            </a:r>
          </a:p>
          <a:p>
            <a:r>
              <a:rPr lang="en-US" dirty="0" smtClean="0"/>
              <a:t>Drawbacks?</a:t>
            </a:r>
          </a:p>
          <a:p>
            <a:pPr lvl="1"/>
            <a:r>
              <a:rPr lang="en-US" dirty="0" smtClean="0"/>
              <a:t>It is not as space efficient as a binary tree.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Table: Internal Structure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internal structure is how we store each symbol and its attributes.</a:t>
            </a:r>
          </a:p>
          <a:p>
            <a:r>
              <a:rPr lang="en-US" dirty="0" smtClean="0"/>
              <a:t>Logical view: a symbol table is a list of names, and each name has a list of attributes.</a:t>
            </a:r>
          </a:p>
          <a:p>
            <a:r>
              <a:rPr lang="en-US" dirty="0" smtClean="0"/>
              <a:t>Implementation: a symbol table might have multiple tables:</a:t>
            </a:r>
          </a:p>
          <a:p>
            <a:pPr lvl="1"/>
            <a:r>
              <a:rPr lang="en-US" dirty="0" smtClean="0"/>
              <a:t>String table.</a:t>
            </a:r>
          </a:p>
          <a:p>
            <a:pPr lvl="1"/>
            <a:r>
              <a:rPr lang="en-US" dirty="0" smtClean="0"/>
              <a:t>Class table.</a:t>
            </a:r>
          </a:p>
          <a:p>
            <a:pPr lvl="1"/>
            <a:r>
              <a:rPr lang="en-US" dirty="0" smtClean="0"/>
              <a:t>Name table.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Internal Structure</a:t>
            </a:r>
            <a:endParaRPr lang="en-U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24000" y="307848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886200" y="196596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Array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58000" y="1965960"/>
          <a:ext cx="1600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Attribute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8 Conector recto de flecha"/>
          <p:cNvCxnSpPr/>
          <p:nvPr/>
        </p:nvCxnSpPr>
        <p:spPr>
          <a:xfrm>
            <a:off x="5486400" y="288036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angular"/>
          <p:cNvCxnSpPr/>
          <p:nvPr/>
        </p:nvCxnSpPr>
        <p:spPr>
          <a:xfrm flipV="1">
            <a:off x="2819400" y="2880360"/>
            <a:ext cx="1066801" cy="1066800"/>
          </a:xfrm>
          <a:prstGeom prst="bentConnector3">
            <a:avLst>
              <a:gd name="adj1" fmla="val 7767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3657600" y="5918200"/>
          <a:ext cx="46482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9400"/>
                <a:gridCol w="1549400"/>
                <a:gridCol w="1549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String Table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18 Conector angular"/>
          <p:cNvCxnSpPr/>
          <p:nvPr/>
        </p:nvCxnSpPr>
        <p:spPr>
          <a:xfrm>
            <a:off x="2819400" y="4404360"/>
            <a:ext cx="3124200" cy="1513840"/>
          </a:xfrm>
          <a:prstGeom prst="bentConnector3">
            <a:avLst>
              <a:gd name="adj1" fmla="val 10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24 Abrir llave"/>
          <p:cNvSpPr/>
          <p:nvPr/>
        </p:nvSpPr>
        <p:spPr>
          <a:xfrm>
            <a:off x="1295400" y="3794760"/>
            <a:ext cx="228600" cy="762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CuadroTexto"/>
          <p:cNvSpPr txBox="1"/>
          <p:nvPr/>
        </p:nvSpPr>
        <p:spPr>
          <a:xfrm>
            <a:off x="0" y="397764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Hash(rose)</a:t>
            </a:r>
            <a:endParaRPr lang="en-U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52399" y="1524000"/>
            <a:ext cx="46482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rose: Array [1…100] of Integer;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2514600"/>
            <a:ext cx="2590798" cy="3292516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914400" y="2286000"/>
            <a:ext cx="1676400" cy="685800"/>
          </a:xfrm>
          <a:prstGeom prst="wedgeRoundRectCallout">
            <a:avLst>
              <a:gd name="adj1" fmla="val 121781"/>
              <a:gd name="adj2" fmla="val 88889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914400" y="3962400"/>
            <a:ext cx="1676400" cy="685800"/>
          </a:xfrm>
          <a:prstGeom prst="wedgeRoundRectCallout">
            <a:avLst>
              <a:gd name="adj1" fmla="val 122917"/>
              <a:gd name="adj2" fmla="val -62500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rosa</a:t>
            </a:r>
            <a:endParaRPr lang="en-US" sz="4000" dirty="0"/>
          </a:p>
        </p:txBody>
      </p:sp>
      <p:sp>
        <p:nvSpPr>
          <p:cNvPr id="7" name="6 Llamada rectangular redondeada"/>
          <p:cNvSpPr/>
          <p:nvPr/>
        </p:nvSpPr>
        <p:spPr>
          <a:xfrm>
            <a:off x="6705600" y="1943100"/>
            <a:ext cx="1676400" cy="685800"/>
          </a:xfrm>
          <a:prstGeom prst="wedgeRoundRectCallout">
            <a:avLst>
              <a:gd name="adj1" fmla="val -141288"/>
              <a:gd name="adj2" fmla="val 10694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z-Cyrl-AZ" sz="4000" dirty="0" smtClean="0"/>
              <a:t>роза</a:t>
            </a:r>
            <a:endParaRPr lang="en-US" sz="4000" dirty="0"/>
          </a:p>
        </p:txBody>
      </p:sp>
      <p:sp>
        <p:nvSpPr>
          <p:cNvPr id="8" name="7 Llamada rectangular redondeada"/>
          <p:cNvSpPr/>
          <p:nvPr/>
        </p:nvSpPr>
        <p:spPr>
          <a:xfrm>
            <a:off x="7010400" y="3124200"/>
            <a:ext cx="1676400" cy="685800"/>
          </a:xfrm>
          <a:prstGeom prst="wedgeRoundRectCallout">
            <a:avLst>
              <a:gd name="adj1" fmla="val -145265"/>
              <a:gd name="adj2" fmla="val 83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smtClean="0"/>
              <a:t>玫瑰</a:t>
            </a:r>
            <a:endParaRPr lang="en-US" sz="4000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6172200" y="4419600"/>
            <a:ext cx="2743200" cy="685800"/>
          </a:xfrm>
          <a:prstGeom prst="wedgeRoundRectCallout">
            <a:avLst>
              <a:gd name="adj1" fmla="val -82765"/>
              <a:gd name="adj2" fmla="val -986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róża</a:t>
            </a:r>
            <a:endParaRPr lang="en-US" sz="4000" dirty="0"/>
          </a:p>
        </p:txBody>
      </p:sp>
      <p:sp>
        <p:nvSpPr>
          <p:cNvPr id="10" name="9 Llamada rectangular redondeada"/>
          <p:cNvSpPr/>
          <p:nvPr/>
        </p:nvSpPr>
        <p:spPr>
          <a:xfrm>
            <a:off x="1143000" y="5638800"/>
            <a:ext cx="1676400" cy="685800"/>
          </a:xfrm>
          <a:prstGeom prst="wedgeRoundRectCallout">
            <a:avLst>
              <a:gd name="adj1" fmla="val 117803"/>
              <a:gd name="adj2" fmla="val -15694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ros</a:t>
            </a:r>
            <a:endParaRPr lang="en-US" sz="4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181600" y="5638800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programming languages allow to use multiple names for the same object.</a:t>
            </a:r>
          </a:p>
          <a:p>
            <a:r>
              <a:rPr lang="en-US" dirty="0" smtClean="0"/>
              <a:t>(For example: references in C++).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Symbol Tables?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905000"/>
            <a:ext cx="1391600" cy="1768516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3810000" y="2438400"/>
            <a:ext cx="1676400" cy="685800"/>
          </a:xfrm>
          <a:prstGeom prst="wedgeRoundRectCallout">
            <a:avLst>
              <a:gd name="adj1" fmla="val -147537"/>
              <a:gd name="adj2" fmla="val -2777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pic>
        <p:nvPicPr>
          <p:cNvPr id="6" name="5 Imagen" descr="rose_drawing_step5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2743200"/>
            <a:ext cx="2381250" cy="2095500"/>
          </a:xfrm>
          <a:prstGeom prst="rect">
            <a:avLst/>
          </a:prstGeom>
        </p:spPr>
      </p:pic>
      <p:sp>
        <p:nvSpPr>
          <p:cNvPr id="7" name="6 Llamada rectangular redondeada"/>
          <p:cNvSpPr/>
          <p:nvPr/>
        </p:nvSpPr>
        <p:spPr>
          <a:xfrm>
            <a:off x="3810000" y="3505200"/>
            <a:ext cx="1676400" cy="685800"/>
          </a:xfrm>
          <a:prstGeom prst="wedgeRoundRectCallout">
            <a:avLst>
              <a:gd name="adj1" fmla="val 124622"/>
              <a:gd name="adj2" fmla="val -23611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sp>
        <p:nvSpPr>
          <p:cNvPr id="9" name="8 Llamada rectangular redondeada"/>
          <p:cNvSpPr/>
          <p:nvPr/>
        </p:nvSpPr>
        <p:spPr>
          <a:xfrm>
            <a:off x="3810000" y="4495800"/>
            <a:ext cx="1676400" cy="685800"/>
          </a:xfrm>
          <a:prstGeom prst="wedgeRoundRectCallout">
            <a:avLst>
              <a:gd name="adj1" fmla="val -129355"/>
              <a:gd name="adj2" fmla="val -2916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  <p:pic>
        <p:nvPicPr>
          <p:cNvPr id="10" name="9 Imagen" descr="aunt_ella_fade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4191000"/>
            <a:ext cx="1763446" cy="2289192"/>
          </a:xfrm>
          <a:prstGeom prst="rect">
            <a:avLst/>
          </a:prstGeom>
        </p:spPr>
      </p:pic>
      <p:sp>
        <p:nvSpPr>
          <p:cNvPr id="11" name="10 Rectángulo redondeado"/>
          <p:cNvSpPr/>
          <p:nvPr/>
        </p:nvSpPr>
        <p:spPr>
          <a:xfrm>
            <a:off x="3810000" y="5562600"/>
            <a:ext cx="1676400" cy="6858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rose?</a:t>
            </a:r>
            <a:endParaRPr lang="en-US" sz="4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638800" y="532507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same word could mean different objects on different contexts.</a:t>
            </a:r>
          </a:p>
          <a:p>
            <a:r>
              <a:rPr lang="en-US" dirty="0" smtClean="0"/>
              <a:t>(For example: a local variable and a global variable).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records information about </a:t>
            </a:r>
            <a:r>
              <a:rPr lang="en-US" i="1" dirty="0" smtClean="0"/>
              <a:t>symbol names</a:t>
            </a:r>
            <a:r>
              <a:rPr lang="en-US" dirty="0" smtClean="0"/>
              <a:t> in a program.</a:t>
            </a:r>
          </a:p>
          <a:p>
            <a:r>
              <a:rPr lang="en-US" dirty="0" smtClean="0"/>
              <a:t>Don’t confuse </a:t>
            </a:r>
            <a:r>
              <a:rPr lang="en-US" i="1" dirty="0" smtClean="0"/>
              <a:t>symbol</a:t>
            </a:r>
            <a:r>
              <a:rPr lang="en-US" dirty="0" smtClean="0"/>
              <a:t> and </a:t>
            </a:r>
            <a:r>
              <a:rPr lang="en-US" i="1" dirty="0" smtClean="0"/>
              <a:t>identifier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symbol</a:t>
            </a:r>
            <a:r>
              <a:rPr lang="en-US" dirty="0" smtClean="0"/>
              <a:t> (or </a:t>
            </a:r>
            <a:r>
              <a:rPr lang="en-US" b="1" dirty="0" smtClean="0"/>
              <a:t>name</a:t>
            </a:r>
            <a:r>
              <a:rPr lang="en-US" dirty="0" smtClean="0"/>
              <a:t>) is the object (variable, function, procedure, program, etc).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/>
              <a:t>identifier</a:t>
            </a:r>
            <a:r>
              <a:rPr lang="en-US" dirty="0" smtClean="0"/>
              <a:t> is a way </a:t>
            </a:r>
            <a:r>
              <a:rPr lang="en-US" smtClean="0"/>
              <a:t>to </a:t>
            </a:r>
            <a:r>
              <a:rPr lang="en-US" smtClean="0"/>
              <a:t>reference                      some </a:t>
            </a:r>
            <a:r>
              <a:rPr lang="en-US" dirty="0" smtClean="0"/>
              <a:t>symbol.</a:t>
            </a:r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3276600"/>
            <a:ext cx="858200" cy="1090644"/>
          </a:xfrm>
          <a:prstGeom prst="rect">
            <a:avLst/>
          </a:prstGeom>
        </p:spPr>
      </p:pic>
      <p:sp>
        <p:nvSpPr>
          <p:cNvPr id="5" name="4 Llamada rectangular redondeada"/>
          <p:cNvSpPr/>
          <p:nvPr/>
        </p:nvSpPr>
        <p:spPr>
          <a:xfrm>
            <a:off x="7010400" y="5029200"/>
            <a:ext cx="1676400" cy="685800"/>
          </a:xfrm>
          <a:prstGeom prst="wedgeRoundRectCallout">
            <a:avLst>
              <a:gd name="adj1" fmla="val 2463"/>
              <a:gd name="adj2" fmla="val -13333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rose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the Symbol Table used?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Lexical Analysis time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Lexical Analyzer scans program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Finds Symbols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Adds Symbols to symbol table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Syntactic Analysis Time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Information about each symbol is filled in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Used for type checking during semantic analysis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Info provided by Symbol Table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Given an identifier which </a:t>
            </a:r>
            <a:r>
              <a:rPr lang="en-US" i="1" dirty="0" smtClean="0">
                <a:solidFill>
                  <a:srgbClr val="000000"/>
                </a:solidFill>
              </a:rPr>
              <a:t>symbol</a:t>
            </a:r>
            <a:r>
              <a:rPr lang="en-US" dirty="0" smtClean="0">
                <a:solidFill>
                  <a:srgbClr val="000000"/>
                </a:solidFill>
              </a:rPr>
              <a:t> is it?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What information is to be associated with a </a:t>
            </a:r>
            <a:r>
              <a:rPr lang="en-US" i="1" dirty="0" smtClean="0">
                <a:solidFill>
                  <a:srgbClr val="000000"/>
                </a:solidFill>
              </a:rPr>
              <a:t>name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How do we access this information?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How do we associate this information with a name?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Attributes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Each piece of info associated with a name is called an </a:t>
            </a:r>
            <a:r>
              <a:rPr lang="en-US" b="1" dirty="0" smtClean="0">
                <a:solidFill>
                  <a:srgbClr val="000000"/>
                </a:solidFill>
              </a:rPr>
              <a:t>attribute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Attributes are language dependent: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Actual characters of the name (“rose”).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Type (variable, function, program, etc).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Storage allocation info (number of bytes).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Line number where declared.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Lines where referenced.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rgbClr val="000000"/>
                </a:solidFill>
              </a:rPr>
              <a:t>Scope.</a:t>
            </a:r>
          </a:p>
          <a:p>
            <a:endParaRPr lang="en-US" dirty="0"/>
          </a:p>
        </p:txBody>
      </p:sp>
      <p:pic>
        <p:nvPicPr>
          <p:cNvPr id="4" name="3 Imagen" descr="Rose_Stock_by_BreAnn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8600" y="5257800"/>
            <a:ext cx="858200" cy="1090644"/>
          </a:xfrm>
          <a:prstGeom prst="rect">
            <a:avLst/>
          </a:prstGeom>
        </p:spPr>
      </p:pic>
      <p:sp>
        <p:nvSpPr>
          <p:cNvPr id="6" name="5 Llamada de nube"/>
          <p:cNvSpPr/>
          <p:nvPr/>
        </p:nvSpPr>
        <p:spPr>
          <a:xfrm>
            <a:off x="7620000" y="3703637"/>
            <a:ext cx="1371600" cy="563563"/>
          </a:xfrm>
          <a:prstGeom prst="cloudCallout">
            <a:avLst>
              <a:gd name="adj1" fmla="val 3473"/>
              <a:gd name="adj2" fmla="val 2112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“rose”</a:t>
            </a:r>
            <a:endParaRPr lang="en-US" dirty="0"/>
          </a:p>
        </p:txBody>
      </p:sp>
      <p:sp>
        <p:nvSpPr>
          <p:cNvPr id="7" name="6 Llamada de nube"/>
          <p:cNvSpPr/>
          <p:nvPr/>
        </p:nvSpPr>
        <p:spPr>
          <a:xfrm>
            <a:off x="6172200" y="4267200"/>
            <a:ext cx="1447800" cy="609600"/>
          </a:xfrm>
          <a:prstGeom prst="cloudCallout">
            <a:avLst>
              <a:gd name="adj1" fmla="val 66667"/>
              <a:gd name="adj2" fmla="val 10625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flower</a:t>
            </a:r>
            <a:endParaRPr lang="en-US" dirty="0"/>
          </a:p>
        </p:txBody>
      </p:sp>
      <p:sp>
        <p:nvSpPr>
          <p:cNvPr id="8" name="7 Llamada de nube"/>
          <p:cNvSpPr/>
          <p:nvPr/>
        </p:nvSpPr>
        <p:spPr>
          <a:xfrm>
            <a:off x="5562600" y="5334000"/>
            <a:ext cx="1447800" cy="609600"/>
          </a:xfrm>
          <a:prstGeom prst="cloudCallout">
            <a:avLst>
              <a:gd name="adj1" fmla="val 106141"/>
              <a:gd name="adj2" fmla="val 2812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12’’ tall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9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Classes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Different Classes of Symbols have different Attributes.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Variable, Type, Constant, parameter, record field.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Type is one of attributes (</a:t>
            </a:r>
            <a:r>
              <a:rPr lang="en-US" sz="2400" i="1" dirty="0" err="1" smtClean="0">
                <a:solidFill>
                  <a:srgbClr val="000000"/>
                </a:solidFill>
              </a:rPr>
              <a:t>int</a:t>
            </a:r>
            <a:r>
              <a:rPr lang="en-US" sz="2400" i="1" dirty="0" smtClean="0">
                <a:solidFill>
                  <a:srgbClr val="000000"/>
                </a:solidFill>
              </a:rPr>
              <a:t>, float, char</a:t>
            </a:r>
            <a:r>
              <a:rPr lang="en-US" sz="2400" dirty="0" smtClean="0">
                <a:solidFill>
                  <a:srgbClr val="000000"/>
                </a:solidFill>
              </a:rPr>
              <a:t>).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Procedure or function.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Number of parameters, parameters themselves, result type.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Array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# of Dimensions, Array bounds.</a:t>
            </a:r>
          </a:p>
          <a:p>
            <a:pPr marL="341313" indent="-341313">
              <a:spcBef>
                <a:spcPts val="6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File</a:t>
            </a:r>
          </a:p>
          <a:p>
            <a:pPr marL="741363" lvl="1" indent="-284163">
              <a:spcBef>
                <a:spcPts val="500"/>
              </a:spcBef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000000"/>
                </a:solidFill>
              </a:rPr>
              <a:t>Record size, record type.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1092</TotalTime>
  <Words>1029</Words>
  <Application>Microsoft Office PowerPoint</Application>
  <PresentationFormat>Presentación en pantalla (4:3)</PresentationFormat>
  <Paragraphs>328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Office Theme</vt:lpstr>
      <vt:lpstr>Symbol Tables</vt:lpstr>
      <vt:lpstr>Why Symbol Tables?</vt:lpstr>
      <vt:lpstr>Why Symbol Tables?</vt:lpstr>
      <vt:lpstr>Why Symbol Tables?</vt:lpstr>
      <vt:lpstr>Symbol Tables</vt:lpstr>
      <vt:lpstr>When is the Symbol Table used?</vt:lpstr>
      <vt:lpstr>Info provided by Symbol Table</vt:lpstr>
      <vt:lpstr>Symbol Attributes</vt:lpstr>
      <vt:lpstr>Symbol Classes</vt:lpstr>
      <vt:lpstr>Other Attributes</vt:lpstr>
      <vt:lpstr>Symbol Table Operations</vt:lpstr>
      <vt:lpstr>Example program</vt:lpstr>
      <vt:lpstr>Symbol Table: Unordered List</vt:lpstr>
      <vt:lpstr>Symbol Table: Ordered List</vt:lpstr>
      <vt:lpstr>Symbol Table: Binary Tree</vt:lpstr>
      <vt:lpstr>Symbol Table: Binary Tree</vt:lpstr>
      <vt:lpstr>Symbol Table: Hash Table</vt:lpstr>
      <vt:lpstr>Symbol Table: Hash Table insert</vt:lpstr>
      <vt:lpstr>Symbol Table: Hash Table update</vt:lpstr>
      <vt:lpstr>Symbol Table: Hash Table</vt:lpstr>
      <vt:lpstr>Symbol Table: Internal Structure</vt:lpstr>
      <vt:lpstr>Example of Internal Structure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Haar</dc:creator>
  <cp:lastModifiedBy>Edward Aymerich Sanchez</cp:lastModifiedBy>
  <cp:revision>57</cp:revision>
  <cp:lastPrinted>2009-05-20T17:13:00Z</cp:lastPrinted>
  <dcterms:created xsi:type="dcterms:W3CDTF">2010-03-30T20:16:01Z</dcterms:created>
  <dcterms:modified xsi:type="dcterms:W3CDTF">2014-06-11T18:56:56Z</dcterms:modified>
</cp:coreProperties>
</file>