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16"/>
  </p:notesMasterIdLst>
  <p:sldIdLst>
    <p:sldId id="256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4" r:id="rId10"/>
    <p:sldId id="385" r:id="rId11"/>
    <p:sldId id="386" r:id="rId12"/>
    <p:sldId id="387" r:id="rId13"/>
    <p:sldId id="388" r:id="rId14"/>
    <p:sldId id="389" r:id="rId1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60F"/>
    <a:srgbClr val="FF7850"/>
    <a:srgbClr val="FC5607"/>
    <a:srgbClr val="CC3300"/>
    <a:srgbClr val="FF0000"/>
    <a:srgbClr val="FF3300"/>
    <a:srgbClr val="3333CC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495A0F8-64AA-4B8B-AB95-DC70F571D3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24C02-2F52-4CCA-9035-42290EF7A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361C-7C3C-40FA-A948-05A004BB84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03E6F-1F82-4F31-8EE3-CA46C5C599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E77D-680C-4411-90A0-80D919C471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E861-B347-49CC-A7BB-7898ADFEF7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75F4-4261-433C-8C46-D5E251EE25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7E181-2B68-4B9A-90EC-764CF8742D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12C6F-6486-4640-93F6-3FA54965F6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01AF-0793-4D61-9C27-E92CBEE88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6F7A-4405-4A78-8D75-2B2186B354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0946-DBA9-4C73-B48D-FE8192769C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E258048-92F7-4AE4-B052-3C92B5A91B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Compilation Process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4400" b="1" dirty="0" smtClean="0">
              <a:solidFill>
                <a:srgbClr val="3366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4400" b="1" dirty="0" smtClean="0">
              <a:solidFill>
                <a:srgbClr val="3366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400" b="1" dirty="0" smtClean="0">
                <a:solidFill>
                  <a:srgbClr val="3366FF"/>
                </a:solidFill>
              </a:rPr>
              <a:t>COP 3402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400" b="1" dirty="0" smtClean="0">
                <a:solidFill>
                  <a:srgbClr val="3366FF"/>
                </a:solidFill>
              </a:rPr>
              <a:t>(Summer 2014)</a:t>
            </a:r>
            <a:endParaRPr lang="en-US" sz="4400" b="1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hello.c hello.i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hello.c                                              hello.i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1126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"/usr/include/stdio.h" 1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char __u_char;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short int __u_short;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int __u_int;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long int __u_long;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_G_uint16_t __attribute__ ((__mode__ (__HI__)));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_G_uint32_t __attribute__ ((__mode__ (__SI__)));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940 "/usr/include/stdio.h"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2 "hello.c" 2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printf("Hello world!\n");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26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printf("Hello world!\n");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11270" name="5 CuadroTexto"/>
          <p:cNvSpPr txBox="1">
            <a:spLocks noChangeArrowheads="1"/>
          </p:cNvSpPr>
          <p:nvPr/>
        </p:nvSpPr>
        <p:spPr bwMode="auto">
          <a:xfrm>
            <a:off x="914400" y="5029200"/>
            <a:ext cx="251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This is trimmed to fit in the slide. The actual file is really long…</a:t>
            </a:r>
          </a:p>
        </p:txBody>
      </p:sp>
      <p:cxnSp>
        <p:nvCxnSpPr>
          <p:cNvPr id="11271" name="7 Conector recto de flecha"/>
          <p:cNvCxnSpPr>
            <a:cxnSpLocks noChangeShapeType="1"/>
            <a:stCxn id="11270" idx="3"/>
            <a:endCxn id="11268" idx="1"/>
          </p:cNvCxnSpPr>
          <p:nvPr/>
        </p:nvCxnSpPr>
        <p:spPr bwMode="auto">
          <a:xfrm flipV="1">
            <a:off x="3429000" y="4486275"/>
            <a:ext cx="1143000" cy="1004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hello.i –o hello.s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1229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94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.file	"hello.c"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.rodata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.LC0: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.string	"Hello world!"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main, @function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andl	$-16,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$.LC0,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puts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</p:txBody>
      </p:sp>
      <p:sp>
        <p:nvSpPr>
          <p:cNvPr id="1229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3 - Assembler: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as hello.s –o hello.o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hello.o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3316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4 - Linker: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hello.o</a:t>
            </a:r>
          </a:p>
          <a:p>
            <a:pPr marL="0" indent="0">
              <a:buFontTx/>
              <a:buNone/>
            </a:pPr>
            <a:r>
              <a:rPr lang="en-US" sz="1800" smtClean="0"/>
              <a:t>Note: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hello.o –o myname </a:t>
            </a:r>
            <a:r>
              <a:rPr lang="en-US" sz="180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4340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5364" name="4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5342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ea typeface="Gulim" pitchFamily="34" charset="-127"/>
              </a:rPr>
              <a:t> </a:t>
            </a:r>
          </a:p>
          <a:p>
            <a:pPr eaLnBrk="0" hangingPunct="0"/>
            <a:r>
              <a:rPr lang="en-US" dirty="0"/>
              <a:t>Break the command "</a:t>
            </a:r>
            <a:r>
              <a:rPr lang="en-US" dirty="0" err="1"/>
              <a:t>gcc</a:t>
            </a:r>
            <a:r>
              <a:rPr lang="en-US" dirty="0"/>
              <a:t> -o </a:t>
            </a:r>
            <a:r>
              <a:rPr lang="en-US" dirty="0" smtClean="0"/>
              <a:t>hello </a:t>
            </a:r>
            <a:r>
              <a:rPr lang="en-US" dirty="0" err="1" smtClean="0"/>
              <a:t>hello.c</a:t>
            </a:r>
            <a:r>
              <a:rPr lang="en-US" dirty="0" smtClean="0"/>
              <a:t> </a:t>
            </a:r>
            <a:r>
              <a:rPr lang="en-US" dirty="0"/>
              <a:t>..."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into preprocessing, compilation, assembly, and linking.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b="1" u="sng" dirty="0">
                <a:solidFill>
                  <a:srgbClr val="FF060F"/>
                </a:solidFill>
              </a:rPr>
              <a:t>Input</a:t>
            </a:r>
            <a:r>
              <a:rPr lang="en-US" dirty="0">
                <a:solidFill>
                  <a:srgbClr val="FF060F"/>
                </a:solidFill>
              </a:rPr>
              <a:t>     </a:t>
            </a:r>
            <a:r>
              <a:rPr lang="en-US" dirty="0"/>
              <a:t>     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</a:t>
            </a:r>
            <a:r>
              <a:rPr lang="en-US" b="1" u="sng" dirty="0">
                <a:solidFill>
                  <a:srgbClr val="FF060F"/>
                </a:solidFill>
              </a:rPr>
              <a:t>Program</a:t>
            </a:r>
            <a:r>
              <a:rPr lang="en-US" dirty="0"/>
              <a:t>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 	</a:t>
            </a:r>
            <a:r>
              <a:rPr lang="en-US" b="1" u="sng" dirty="0">
                <a:solidFill>
                  <a:srgbClr val="FF060F"/>
                </a:solidFill>
              </a:rPr>
              <a:t>Output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Source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Preprocessor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Expanded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Expanded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	Compiler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	Assembly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Assembly source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Assembler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	Object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Object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Linker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	Executable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Executable code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Loader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Execution</a:t>
            </a:r>
          </a:p>
          <a:p>
            <a:pPr eaLnBrk="0" hangingPunct="0"/>
            <a:endParaRPr lang="en-US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600200"/>
            <a:ext cx="7162800" cy="4648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Two programs: A simple program that adds two number (no including any library), and “Hello world” with i/o library included.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smtClean="0"/>
              <a:t>Example1: Source program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test_fun(int x){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x + 17;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main(void){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int x = 1;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int y;	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y = test_fun(x);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endParaRPr lang="en-US" sz="180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4100" name="3 Rectángulo"/>
          <p:cNvSpPr>
            <a:spLocks noChangeArrowheads="1"/>
          </p:cNvSpPr>
          <p:nvPr/>
        </p:nvSpPr>
        <p:spPr bwMode="auto">
          <a:xfrm>
            <a:off x="4800600" y="2514600"/>
            <a:ext cx="4648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Example2: Source program</a:t>
            </a:r>
          </a:p>
          <a:p>
            <a:endParaRPr lang="en-US"/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 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printf ("Hello, world!\n");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101" name="4 Rectángulo"/>
          <p:cNvSpPr>
            <a:spLocks noChangeArrowheads="1"/>
          </p:cNvSpPr>
          <p:nvPr/>
        </p:nvSpPr>
        <p:spPr bwMode="auto">
          <a:xfrm>
            <a:off x="4267200" y="2590800"/>
            <a:ext cx="76200" cy="3886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38200" y="14478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Step 1 (</a:t>
            </a:r>
            <a:r>
              <a:rPr lang="en-US" sz="1800" b="1" dirty="0" smtClean="0"/>
              <a:t>Preprocessing</a:t>
            </a:r>
            <a:r>
              <a:rPr lang="en-US" sz="1800" dirty="0" smtClean="0"/>
              <a:t>): </a:t>
            </a:r>
            <a:r>
              <a:rPr lang="en-US" sz="1800" dirty="0" err="1" smtClean="0"/>
              <a:t>cpp</a:t>
            </a:r>
            <a:r>
              <a:rPr lang="en-US" sz="1800" dirty="0" smtClean="0"/>
              <a:t> </a:t>
            </a:r>
            <a:r>
              <a:rPr lang="en-US" sz="1800" dirty="0" err="1" smtClean="0"/>
              <a:t>hello.c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hello.i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i="1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2 (</a:t>
            </a:r>
            <a:r>
              <a:rPr lang="en-US" sz="1800" b="1" dirty="0" smtClean="0"/>
              <a:t>Compilation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-S </a:t>
            </a:r>
            <a:r>
              <a:rPr lang="en-US" sz="1800" dirty="0" err="1" smtClean="0"/>
              <a:t>hello.i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hello.s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3 (</a:t>
            </a:r>
            <a:r>
              <a:rPr lang="en-US" sz="1800" b="1" dirty="0" smtClean="0"/>
              <a:t>Assembly</a:t>
            </a:r>
            <a:r>
              <a:rPr lang="en-US" sz="1800" dirty="0" smtClean="0"/>
              <a:t>): as </a:t>
            </a:r>
            <a:r>
              <a:rPr lang="en-US" sz="1800" dirty="0" err="1" smtClean="0"/>
              <a:t>hello.s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hello.o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i="1" dirty="0" smtClean="0"/>
              <a:t>The file contains the machine code for program hello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4 (</a:t>
            </a:r>
            <a:r>
              <a:rPr lang="en-US" sz="1800" b="1" dirty="0" smtClean="0"/>
              <a:t>Linking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hello.o</a:t>
            </a:r>
            <a:r>
              <a:rPr lang="en-US" sz="1800" dirty="0" smtClean="0"/>
              <a:t> (for linking) and produces </a:t>
            </a:r>
            <a:r>
              <a:rPr lang="en-US" sz="1800" dirty="0" err="1" smtClean="0"/>
              <a:t>a.out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5 (</a:t>
            </a:r>
            <a:r>
              <a:rPr lang="en-US" sz="1800" b="1" dirty="0" smtClean="0"/>
              <a:t>Execution</a:t>
            </a:r>
            <a:r>
              <a:rPr lang="en-US" sz="1800" dirty="0" smtClean="0"/>
              <a:t>): ./</a:t>
            </a:r>
            <a:r>
              <a:rPr lang="en-US" sz="1800" dirty="0" err="1" smtClean="0"/>
              <a:t>a.out</a:t>
            </a:r>
            <a:r>
              <a:rPr lang="en-US" sz="1800" dirty="0" smtClean="0"/>
              <a:t> (to load and execute)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Hello, world!</a:t>
            </a:r>
          </a:p>
          <a:p>
            <a:pPr marL="0" indent="0">
              <a:buFontTx/>
              <a:buNone/>
            </a:pPr>
            <a:endParaRPr lang="en-US" sz="1800" i="1" dirty="0" smtClean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simple.c simple.i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simple.c                                           simple.i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24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614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314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simple.i –o simple.s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717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63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.file	"simple.c"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test_func, @function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test_func: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8(%ebp),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addl	$17,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popl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test_func, .-test_func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main, @function</a:t>
            </a:r>
          </a:p>
        </p:txBody>
      </p:sp>
      <p:sp>
        <p:nvSpPr>
          <p:cNvPr id="717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409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$20,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$1, -8(%ebp)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-8(%ebp),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-4(%ebp)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3 - Assembler: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as simple.s –o simple.o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simple.o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8196" name="4 Imagen" descr="nano simple 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4 - Linker: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</a:t>
            </a:r>
          </a:p>
          <a:p>
            <a:pPr marL="0" indent="0">
              <a:buFontTx/>
              <a:buNone/>
            </a:pPr>
            <a:r>
              <a:rPr lang="en-US" sz="1800" smtClean="0"/>
              <a:t>Note: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 –o simple </a:t>
            </a:r>
            <a:r>
              <a:rPr lang="en-US" sz="180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9220" name="4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0244" name="5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Pages>0</Pages>
  <Words>583</Words>
  <Characters>0</Characters>
  <Application>Microsoft Office PowerPoint</Application>
  <DocSecurity>0</DocSecurity>
  <PresentationFormat>Presentación en pantalla (4:3)</PresentationFormat>
  <Lines>0</Lines>
  <Paragraphs>230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Default Design</vt:lpstr>
      <vt:lpstr>Compilation Process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300</cp:revision>
  <cp:lastPrinted>1899-12-30T00:00:00Z</cp:lastPrinted>
  <dcterms:created xsi:type="dcterms:W3CDTF">2002-09-04T03:07:34Z</dcterms:created>
  <dcterms:modified xsi:type="dcterms:W3CDTF">2014-06-04T13:50:30Z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2052-8.1.0.3002</vt:lpwstr>
  </property>
</Properties>
</file>