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4"/>
  </p:notesMasterIdLst>
  <p:sldIdLst>
    <p:sldId id="256" r:id="rId2"/>
    <p:sldId id="257" r:id="rId3"/>
    <p:sldId id="353" r:id="rId4"/>
    <p:sldId id="293" r:id="rId5"/>
    <p:sldId id="294" r:id="rId6"/>
    <p:sldId id="352" r:id="rId7"/>
    <p:sldId id="295" r:id="rId8"/>
    <p:sldId id="351" r:id="rId9"/>
    <p:sldId id="296" r:id="rId10"/>
    <p:sldId id="297" r:id="rId11"/>
    <p:sldId id="301" r:id="rId12"/>
    <p:sldId id="350" r:id="rId13"/>
    <p:sldId id="298" r:id="rId14"/>
    <p:sldId id="299" r:id="rId15"/>
    <p:sldId id="300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31" r:id="rId45"/>
    <p:sldId id="332" r:id="rId46"/>
    <p:sldId id="333" r:id="rId47"/>
    <p:sldId id="334" r:id="rId48"/>
    <p:sldId id="335" r:id="rId49"/>
    <p:sldId id="336" r:id="rId50"/>
    <p:sldId id="337" r:id="rId51"/>
    <p:sldId id="338" r:id="rId52"/>
    <p:sldId id="339" r:id="rId53"/>
    <p:sldId id="340" r:id="rId54"/>
    <p:sldId id="341" r:id="rId55"/>
    <p:sldId id="342" r:id="rId56"/>
    <p:sldId id="343" r:id="rId57"/>
    <p:sldId id="344" r:id="rId58"/>
    <p:sldId id="345" r:id="rId59"/>
    <p:sldId id="346" r:id="rId60"/>
    <p:sldId id="347" r:id="rId61"/>
    <p:sldId id="348" r:id="rId62"/>
    <p:sldId id="349" r:id="rId63"/>
  </p:sldIdLst>
  <p:sldSz cx="9144000" cy="6858000" type="screen4x3"/>
  <p:notesSz cx="6858000" cy="919797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MS PGothic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75DB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979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20775" y="692150"/>
            <a:ext cx="4614863" cy="3459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2813" y="4383088"/>
            <a:ext cx="5030787" cy="4151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080" rIns="91800" bIns="4608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8764588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764588"/>
            <a:ext cx="2970213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080" rIns="91800" bIns="4608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6E32B8EA-0236-402F-9645-C02F6649B2C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B261B00-15B9-434B-B704-8A7B5271CFC9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59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60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E2E322C-9132-4982-BCC4-E688C9D4A85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61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62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F57C0C9-9004-4958-885C-B568A60BD86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2150"/>
            <a:ext cx="4613275" cy="34607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2813" y="4383088"/>
            <a:ext cx="5032375" cy="4152900"/>
          </a:xfrm>
          <a:noFill/>
          <a:ln/>
        </p:spPr>
        <p:txBody>
          <a:bodyPr wrap="none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270F5-84FE-40F1-B4B0-4F13C8F622C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40FF4-C8B1-4FF6-B4AD-BD9B8A79936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6616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616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50481-BE86-4624-BC9C-D6292036B7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81C29-A45C-4E8D-AC14-B12CE6340E3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EF84D-E9D3-4CE1-8B30-21194DC03C6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EDB97-3704-4924-B792-923A480FD3C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777F0-60C0-4842-BE4D-180714FE16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0965E-AC86-4DFF-ABBB-2EA7F395EC3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0F927-14CE-4115-869E-E96AFE96F83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99ACB-F976-439C-96CE-ED8B53DA040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2EBA5-C566-4F9C-AF51-A4114B678EE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5291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823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Eurípides Montagne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823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University of Central Florida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8711139-2BB7-4C4D-BBC2-B0475A5A8BE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PGothic" pitchFamily="1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533400" y="609600"/>
            <a:ext cx="8305800" cy="281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3366FF"/>
                </a:solidFill>
              </a:rPr>
              <a:t>Recitation  </a:t>
            </a:r>
            <a:r>
              <a:rPr lang="en-US" sz="4000" b="1" dirty="0" smtClean="0">
                <a:solidFill>
                  <a:srgbClr val="3366FF"/>
                </a:solidFill>
              </a:rPr>
              <a:t>2</a:t>
            </a:r>
            <a:endParaRPr lang="en-US" sz="4000" b="1" dirty="0" smtClean="0">
              <a:solidFill>
                <a:srgbClr val="3366FF"/>
              </a:solidFill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 smtClean="0">
                <a:solidFill>
                  <a:srgbClr val="3366FF"/>
                </a:solidFill>
              </a:rPr>
              <a:t>PM/0 ~ P-Machine with registers</a:t>
            </a:r>
            <a:r>
              <a:rPr lang="en-US" sz="4000" b="1" dirty="0">
                <a:solidFill>
                  <a:srgbClr val="3366FF"/>
                </a:solidFill>
              </a:rPr>
              <a:t/>
            </a:r>
            <a:br>
              <a:rPr lang="en-US" sz="4000" b="1" dirty="0">
                <a:solidFill>
                  <a:srgbClr val="3366FF"/>
                </a:solidFill>
              </a:rPr>
            </a:br>
            <a:r>
              <a:rPr lang="en-US" sz="4000" b="1" dirty="0">
                <a:solidFill>
                  <a:srgbClr val="3366FF"/>
                </a:solidFill>
              </a:rPr>
              <a:t>PL/0 Code Execution 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066800" y="4800600"/>
            <a:ext cx="7162800" cy="1511300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ts val="1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dirty="0" smtClean="0">
                <a:solidFill>
                  <a:srgbClr val="3366FF"/>
                </a:solidFill>
              </a:rPr>
              <a:t>COP </a:t>
            </a:r>
            <a:r>
              <a:rPr lang="en-US" sz="4400" b="1" dirty="0">
                <a:solidFill>
                  <a:srgbClr val="3366FF"/>
                </a:solidFill>
              </a:rPr>
              <a:t>3402</a:t>
            </a:r>
          </a:p>
          <a:p>
            <a:pPr algn="ctr">
              <a:lnSpc>
                <a:spcPct val="80000"/>
              </a:lnSpc>
              <a:spcBef>
                <a:spcPts val="11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dirty="0" smtClean="0">
                <a:solidFill>
                  <a:srgbClr val="3366FF"/>
                </a:solidFill>
              </a:rPr>
              <a:t>(Summer 2014)</a:t>
            </a:r>
            <a:endParaRPr lang="en-US" sz="4400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0 0 3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286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1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4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0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3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717023" y="381000"/>
            <a:ext cx="1837660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</a:rPr>
              <a:t>Store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28600" y="1447800"/>
            <a:ext cx="876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04 –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R,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M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stack[ base(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RF[R];</a:t>
            </a:r>
          </a:p>
          <a:p>
            <a:endParaRPr lang="en-US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base(l, base){ // l stand for L in the instruction format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b1; //find base L levels down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b1 = base; 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while (l &gt; 0)  {  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b1 = stack[b1 + 1];    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l--;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return b1;</a:t>
            </a:r>
          </a:p>
          <a:p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0 0 3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286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450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1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4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0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3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9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67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895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895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Wait! Let’s break the next instruction into fetch and execute…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78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227836" y="381000"/>
            <a:ext cx="4816040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</a:rPr>
              <a:t>Announcements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66" name="6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TA's office hours cancelled (4-5pm)</a:t>
            </a:r>
          </a:p>
          <a:p>
            <a:r>
              <a:rPr lang="en-US" dirty="0" smtClean="0"/>
              <a:t>Keep checking course's webpage: first project coming soon.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87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 0 0 7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2882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617220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77" name="76 Rectángulo"/>
          <p:cNvSpPr/>
          <p:nvPr/>
        </p:nvSpPr>
        <p:spPr>
          <a:xfrm>
            <a:off x="6324600" y="5473005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CAL 0, L, 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+ 1]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+ 2]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2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+ 3]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stack[sp + 4]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inc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5168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745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974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mul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126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355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	6  0 0 6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	1 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	4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	1  1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	22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	8  0 0 17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	14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	4 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	1 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	13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	4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	3 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	9 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	7 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	3 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	9 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	3 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	9 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	2 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54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56" name="5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57" name="5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3" name="57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59" name="5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0" name="5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4" name="6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62" name="6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3" name="6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64" name="Text Box 6"/>
          <p:cNvSpPr txBox="1">
            <a:spLocks noChangeArrowheads="1"/>
          </p:cNvSpPr>
          <p:nvPr/>
        </p:nvSpPr>
        <p:spPr bwMode="auto">
          <a:xfrm>
            <a:off x="7391400" y="2667000"/>
            <a:ext cx="412590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…</a:t>
            </a:r>
            <a:endParaRPr 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583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sub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800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029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neq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257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jpc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0 0 18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4864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cal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276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02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105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08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11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inc 0 0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5168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745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3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9624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mul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191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34938" y="1066800"/>
            <a:ext cx="8299365" cy="59730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fr-FR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01 – </a:t>
            </a:r>
            <a:r>
              <a:rPr lang="fr-FR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LIT R, 0,  M</a:t>
            </a:r>
            <a:r>
              <a:rPr lang="fr-FR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RF[R]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M;</a:t>
            </a:r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sp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  <a:p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03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 R, L, M	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RF[R]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 base(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04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R,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stack[ base(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+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M]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RF[R]; 		    	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05 –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CAL 0, L,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stack[sp + 1]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			/* space to return value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stack[sp + 2]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base(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L,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	/* static link (SL)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		stack[sp + 3]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			/* dynamic link (DL)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       		stack[sp + 4]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pc;	 		/* return address (RA) 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		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+ 1;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      	 	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06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INC 0, 0,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sp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sp +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07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 0, 0, 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08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 R, 0, M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RF[R] == 0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then {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M; }</a:t>
            </a:r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09 –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R, 0, 1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	print(RF[R]);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 R, 0, 2	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read(RF[R]);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>
              <a:solidFill>
                <a:srgbClr val="000000"/>
              </a:solidFill>
              <a:ea typeface="Gulim" charset="-127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363788" y="381000"/>
            <a:ext cx="4306887" cy="763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4400" b="1">
                <a:solidFill>
                  <a:srgbClr val="0000FF"/>
                </a:solidFill>
              </a:rPr>
              <a:t>P-machine ISA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1 1 5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355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lit 1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2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583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sub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48122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sto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0 1 4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15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029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neq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257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jpc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0 0 18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6504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884539" y="381000"/>
            <a:ext cx="1502632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 smtClean="0">
                <a:solidFill>
                  <a:srgbClr val="0000FF"/>
                </a:solidFill>
              </a:rPr>
              <a:t>Return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102" name="101 Rectángulo"/>
          <p:cNvSpPr/>
          <p:nvPr/>
        </p:nvSpPr>
        <p:spPr>
          <a:xfrm>
            <a:off x="381000" y="13716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sp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			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						pc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60314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34938" y="1066800"/>
            <a:ext cx="4921838" cy="57576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–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NEG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-R[j])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+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SUB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-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*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DIV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		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/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ODD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mod 2)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MOD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mod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EQL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==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!=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LSS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&lt;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LEQ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&lt;= R[k])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22 -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GTR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&gt; R[k])</a:t>
            </a:r>
          </a:p>
          <a:p>
            <a:endParaRPr lang="en-US" sz="1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23 -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GEQ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j, k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	(R[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R[j] &gt;= R[k])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>
              <a:solidFill>
                <a:schemeClr val="tx1"/>
              </a:solidFill>
              <a:latin typeface="Courier New" pitchFamily="49" charset="0"/>
              <a:ea typeface="Gulim" charset="-127"/>
              <a:cs typeface="Courier New" pitchFamily="49" charset="0"/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363788" y="381000"/>
            <a:ext cx="4306887" cy="763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4400" b="1">
                <a:solidFill>
                  <a:srgbClr val="0000FF"/>
                </a:solidFill>
              </a:rPr>
              <a:t>P-machine ISA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63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4800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7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31242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5" name="104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jmp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0 0 19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58790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lod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0 0 5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0960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sio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0 0 1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3246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2" name="101 Rectángulo"/>
          <p:cNvSpPr/>
          <p:nvPr/>
        </p:nvSpPr>
        <p:spPr bwMode="auto">
          <a:xfrm>
            <a:off x="3048000" y="1143000"/>
            <a:ext cx="3276600" cy="4572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1" charset="-128"/>
              </a:rPr>
              <a:t>print(6);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48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48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238125" y="1216025"/>
            <a:ext cx="1755775" cy="5032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8000"/>
                </a:solidFill>
              </a:rPr>
              <a:t>procedure A;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8000"/>
                </a:solidFill>
              </a:rPr>
              <a:t>  </a:t>
            </a:r>
            <a:r>
              <a:rPr lang="en-US" sz="1800" dirty="0" err="1">
                <a:solidFill>
                  <a:srgbClr val="008000"/>
                </a:solidFill>
              </a:rPr>
              <a:t>var</a:t>
            </a:r>
            <a:r>
              <a:rPr lang="en-US" sz="1800" dirty="0">
                <a:solidFill>
                  <a:srgbClr val="008000"/>
                </a:solidFill>
              </a:rPr>
              <a:t> y;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  </a:t>
            </a:r>
            <a:r>
              <a:rPr lang="en-US" sz="1800" dirty="0">
                <a:solidFill>
                  <a:srgbClr val="3366FF"/>
                </a:solidFill>
              </a:rPr>
              <a:t>procedure B;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3366FF"/>
                </a:solidFill>
              </a:rPr>
              <a:t>    </a:t>
            </a:r>
            <a:r>
              <a:rPr lang="en-US" sz="1800" dirty="0" err="1">
                <a:solidFill>
                  <a:srgbClr val="3366FF"/>
                </a:solidFill>
              </a:rPr>
              <a:t>var</a:t>
            </a:r>
            <a:r>
              <a:rPr lang="en-US" sz="1800" dirty="0">
                <a:solidFill>
                  <a:srgbClr val="3366FF"/>
                </a:solidFill>
              </a:rPr>
              <a:t> x;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    </a:t>
            </a:r>
            <a:r>
              <a:rPr lang="en-US" sz="1800" dirty="0">
                <a:solidFill>
                  <a:srgbClr val="660066"/>
                </a:solidFill>
              </a:rPr>
              <a:t>procedure C;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660066"/>
                </a:solidFill>
              </a:rPr>
              <a:t>    begin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660066"/>
                </a:solidFill>
              </a:rPr>
              <a:t>      x:=y;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660066"/>
                </a:solidFill>
              </a:rPr>
              <a:t>    end;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3366FF"/>
                </a:solidFill>
              </a:rPr>
              <a:t> begin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3366FF"/>
                </a:solidFill>
              </a:rPr>
              <a:t>    x:=1;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3366FF"/>
                </a:solidFill>
              </a:rPr>
              <a:t>    y:= 3;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3366FF"/>
                </a:solidFill>
              </a:rPr>
              <a:t>    call C;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3366FF"/>
                </a:solidFill>
              </a:rPr>
              <a:t>  end;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8000"/>
                </a:solidFill>
              </a:rPr>
              <a:t>begin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8000"/>
                </a:solidFill>
              </a:rPr>
              <a:t>  y:= 2;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8000"/>
                </a:solidFill>
              </a:rPr>
              <a:t>  call B;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8000"/>
                </a:solidFill>
              </a:rPr>
              <a:t>end;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rgbClr val="008000"/>
                </a:solidFill>
              </a:rPr>
              <a:t>call A.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133350" y="228600"/>
            <a:ext cx="3908425" cy="763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>
                <a:solidFill>
                  <a:srgbClr val="0000FF"/>
                </a:solidFill>
              </a:rPr>
              <a:t>Nested Code  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7680325" y="1865313"/>
            <a:ext cx="18415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29200" y="1071108"/>
            <a:ext cx="2133600" cy="56344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0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jmp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0 20	 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1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jmp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0 15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2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jmp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0 8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3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jmp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0 4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4 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inc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0 3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5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lod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2 3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6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sto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1 3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7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opr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0 0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8 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inc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0 4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9 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lit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0 1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10 </a:t>
            </a:r>
            <a:r>
              <a:rPr lang="en-US" sz="1500" dirty="0" err="1">
                <a:solidFill>
                  <a:srgbClr val="000000"/>
                </a:solidFill>
                <a:latin typeface="Courier10 BT" pitchFamily="49" charset="0"/>
              </a:rPr>
              <a:t>sto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0 3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11 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lit 0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3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12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sto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1 3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13 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cal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0 4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14 </a:t>
            </a:r>
            <a:r>
              <a:rPr lang="en-US" sz="1500" dirty="0" err="1" smtClean="0">
                <a:solidFill>
                  <a:srgbClr val="000000"/>
                </a:solidFill>
                <a:latin typeface="Courier10 BT" pitchFamily="49" charset="0"/>
              </a:rPr>
              <a:t>opr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0 0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15 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inc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0 4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16 </a:t>
            </a: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lit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0 2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17 </a:t>
            </a:r>
            <a:r>
              <a:rPr lang="en-US" sz="1500" dirty="0" err="1">
                <a:solidFill>
                  <a:srgbClr val="000000"/>
                </a:solidFill>
                <a:latin typeface="Courier10 BT" pitchFamily="49" charset="0"/>
              </a:rPr>
              <a:t>sto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0 3	 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18 cal 0 8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19 </a:t>
            </a:r>
            <a:r>
              <a:rPr lang="en-US" sz="1500" dirty="0" err="1">
                <a:solidFill>
                  <a:srgbClr val="000000"/>
                </a:solidFill>
                <a:latin typeface="Courier10 BT" pitchFamily="49" charset="0"/>
              </a:rPr>
              <a:t>opr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0 0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20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inc 0 3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21 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cal 0 15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dirty="0" smtClean="0">
                <a:solidFill>
                  <a:srgbClr val="000000"/>
                </a:solidFill>
                <a:latin typeface="Courier10 BT" pitchFamily="49" charset="0"/>
              </a:rPr>
              <a:t>22 </a:t>
            </a:r>
            <a:r>
              <a:rPr lang="en-US" sz="1500" dirty="0" err="1">
                <a:solidFill>
                  <a:srgbClr val="000000"/>
                </a:solidFill>
                <a:latin typeface="Courier10 BT" pitchFamily="49" charset="0"/>
              </a:rPr>
              <a:t>opr</a:t>
            </a:r>
            <a:r>
              <a:rPr lang="en-US" sz="1500" dirty="0">
                <a:solidFill>
                  <a:srgbClr val="000000"/>
                </a:solidFill>
                <a:latin typeface="Courier10 BT" pitchFamily="49" charset="0"/>
              </a:rPr>
              <a:t> 0 0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500" dirty="0">
              <a:solidFill>
                <a:srgbClr val="000000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334000" y="685800"/>
            <a:ext cx="7143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>
                <a:solidFill>
                  <a:srgbClr val="000000"/>
                </a:solidFill>
              </a:rPr>
              <a:t>code</a:t>
            </a:r>
          </a:p>
        </p:txBody>
      </p:sp>
      <p:cxnSp>
        <p:nvCxnSpPr>
          <p:cNvPr id="8" name="7 Conector recto de flecha"/>
          <p:cNvCxnSpPr/>
          <p:nvPr/>
        </p:nvCxnSpPr>
        <p:spPr bwMode="auto">
          <a:xfrm>
            <a:off x="990600" y="6019800"/>
            <a:ext cx="40386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9 Conector recto de flecha"/>
          <p:cNvCxnSpPr/>
          <p:nvPr/>
        </p:nvCxnSpPr>
        <p:spPr bwMode="auto">
          <a:xfrm flipV="1">
            <a:off x="1143000" y="5334000"/>
            <a:ext cx="3962400" cy="1524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11 Conector recto de flecha"/>
          <p:cNvCxnSpPr>
            <a:endCxn id="13" idx="1"/>
          </p:cNvCxnSpPr>
          <p:nvPr/>
        </p:nvCxnSpPr>
        <p:spPr bwMode="auto">
          <a:xfrm flipV="1">
            <a:off x="1143000" y="4991100"/>
            <a:ext cx="3733800" cy="2667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12 Abrir llave"/>
          <p:cNvSpPr/>
          <p:nvPr/>
        </p:nvSpPr>
        <p:spPr bwMode="auto">
          <a:xfrm>
            <a:off x="4876800" y="4800600"/>
            <a:ext cx="228600" cy="3810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cxnSp>
        <p:nvCxnSpPr>
          <p:cNvPr id="16" name="15 Conector recto de flecha"/>
          <p:cNvCxnSpPr>
            <a:endCxn id="17" idx="1"/>
          </p:cNvCxnSpPr>
          <p:nvPr/>
        </p:nvCxnSpPr>
        <p:spPr bwMode="auto">
          <a:xfrm flipV="1">
            <a:off x="1143000" y="3429000"/>
            <a:ext cx="3733800" cy="3810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16 Abrir llave"/>
          <p:cNvSpPr/>
          <p:nvPr/>
        </p:nvSpPr>
        <p:spPr bwMode="auto">
          <a:xfrm>
            <a:off x="4876800" y="3238500"/>
            <a:ext cx="228600" cy="3810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cxnSp>
        <p:nvCxnSpPr>
          <p:cNvPr id="19" name="18 Conector recto de flecha"/>
          <p:cNvCxnSpPr>
            <a:endCxn id="20" idx="1"/>
          </p:cNvCxnSpPr>
          <p:nvPr/>
        </p:nvCxnSpPr>
        <p:spPr bwMode="auto">
          <a:xfrm flipV="1">
            <a:off x="1143000" y="3886200"/>
            <a:ext cx="3733800" cy="2667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19 Abrir llave"/>
          <p:cNvSpPr/>
          <p:nvPr/>
        </p:nvSpPr>
        <p:spPr bwMode="auto">
          <a:xfrm>
            <a:off x="4876800" y="3695700"/>
            <a:ext cx="228600" cy="3810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cxnSp>
        <p:nvCxnSpPr>
          <p:cNvPr id="22" name="21 Conector recto de flecha"/>
          <p:cNvCxnSpPr/>
          <p:nvPr/>
        </p:nvCxnSpPr>
        <p:spPr bwMode="auto">
          <a:xfrm flipV="1">
            <a:off x="1219200" y="4191000"/>
            <a:ext cx="3810000" cy="2286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22 Conector recto de flecha"/>
          <p:cNvCxnSpPr>
            <a:endCxn id="24" idx="1"/>
          </p:cNvCxnSpPr>
          <p:nvPr/>
        </p:nvCxnSpPr>
        <p:spPr bwMode="auto">
          <a:xfrm flipV="1">
            <a:off x="1219200" y="2476500"/>
            <a:ext cx="3810000" cy="5715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23 Abrir llave"/>
          <p:cNvSpPr/>
          <p:nvPr/>
        </p:nvSpPr>
        <p:spPr bwMode="auto">
          <a:xfrm>
            <a:off x="5029200" y="2286000"/>
            <a:ext cx="228600" cy="3810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cxnSp>
        <p:nvCxnSpPr>
          <p:cNvPr id="27" name="26 Conector recto de flecha"/>
          <p:cNvCxnSpPr/>
          <p:nvPr/>
        </p:nvCxnSpPr>
        <p:spPr bwMode="auto">
          <a:xfrm flipV="1">
            <a:off x="1066800" y="2819400"/>
            <a:ext cx="4114800" cy="4572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27 Conector recto de flecha"/>
          <p:cNvCxnSpPr/>
          <p:nvPr/>
        </p:nvCxnSpPr>
        <p:spPr bwMode="auto">
          <a:xfrm flipV="1">
            <a:off x="914400" y="4419600"/>
            <a:ext cx="4191000" cy="3048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29 Conector recto de flecha"/>
          <p:cNvCxnSpPr/>
          <p:nvPr/>
        </p:nvCxnSpPr>
        <p:spPr bwMode="auto">
          <a:xfrm flipV="1">
            <a:off x="838200" y="5562600"/>
            <a:ext cx="4267200" cy="2286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20 Rectángulo"/>
          <p:cNvSpPr/>
          <p:nvPr/>
        </p:nvSpPr>
        <p:spPr>
          <a:xfrm>
            <a:off x="6477000" y="2667000"/>
            <a:ext cx="2895600" cy="10772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dirty="0" smtClean="0">
                <a:solidFill>
                  <a:srgbClr val="0000FF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RTN 0,0 </a:t>
            </a:r>
            <a:r>
              <a:rPr lang="en-US" sz="1600" b="1" dirty="0" smtClean="0">
                <a:solidFill>
                  <a:srgbClr val="0000FF"/>
                </a:solidFill>
                <a:latin typeface="Wingdings" pitchFamily="2" charset="2"/>
                <a:ea typeface="Gulim" charset="-127"/>
                <a:cs typeface="Courier New" pitchFamily="49" charset="0"/>
              </a:rPr>
              <a:t>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sp </a:t>
            </a:r>
            <a:r>
              <a:rPr lang="en-US" sz="1600" b="1" dirty="0" smtClean="0">
                <a:solidFill>
                  <a:srgbClr val="000000"/>
                </a:solidFill>
                <a:latin typeface="Wingdings" pitchFamily="2" charset="2"/>
                <a:ea typeface="Gulim" charset="-127"/>
                <a:cs typeface="Courier New" pitchFamily="49" charset="0"/>
              </a:rPr>
              <a:t>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bp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 -1; 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pc </a:t>
            </a:r>
            <a:r>
              <a:rPr lang="en-US" sz="1600" b="1" dirty="0" smtClean="0">
                <a:solidFill>
                  <a:srgbClr val="000000"/>
                </a:solidFill>
                <a:latin typeface="Wingdings" pitchFamily="2" charset="2"/>
                <a:ea typeface="Gulim" charset="-127"/>
                <a:cs typeface="Courier New" pitchFamily="49" charset="0"/>
              </a:rPr>
              <a:t>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 stack[sp + 3]; 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dirty="0" err="1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bp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Wingdings" pitchFamily="2" charset="2"/>
                <a:ea typeface="Gulim" charset="-127"/>
                <a:cs typeface="Courier New" pitchFamily="49" charset="0"/>
              </a:rPr>
              <a:t></a:t>
            </a: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Gulim" charset="-127"/>
                <a:cs typeface="Courier New" pitchFamily="49" charset="0"/>
              </a:rPr>
              <a:t> stack[sp + 2];</a:t>
            </a:r>
            <a:endParaRPr lang="en-US" sz="1600" b="1" dirty="0">
              <a:solidFill>
                <a:srgbClr val="000000"/>
              </a:solidFill>
              <a:latin typeface="Courier New" pitchFamily="49" charset="0"/>
              <a:ea typeface="Gulim" charset="-127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 animBg="1"/>
      <p:bldP spid="17" grpId="0" animBg="1"/>
      <p:bldP spid="20" grpId="0" animBg="1"/>
      <p:bldP spid="24" grpId="0" animBg="1"/>
      <p:bldP spid="21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22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6488668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182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rtn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0 0 0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1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64268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182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7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79" name="7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0" name="7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" name="80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82" name="8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3" name="8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" name="83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85" name="84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6" name="85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" name="8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88" name="87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9" name="8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18" name="89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91" name="9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2" name="9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5" name="92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94" name="9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5" name="9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6" name="95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7" name="9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8" name="9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7" name="92 Grupo"/>
          <p:cNvGrpSpPr/>
          <p:nvPr/>
        </p:nvGrpSpPr>
        <p:grpSpPr>
          <a:xfrm>
            <a:off x="7086600" y="3886200"/>
            <a:ext cx="1371600" cy="304800"/>
            <a:chOff x="5715000" y="1143000"/>
            <a:chExt cx="1371600" cy="304800"/>
          </a:xfrm>
        </p:grpSpPr>
        <p:sp>
          <p:nvSpPr>
            <p:cNvPr id="81" name="8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84" name="8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7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8" name="92 Grupo"/>
          <p:cNvGrpSpPr/>
          <p:nvPr/>
        </p:nvGrpSpPr>
        <p:grpSpPr>
          <a:xfrm>
            <a:off x="7086600" y="41910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3" name="9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8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92 Grupo"/>
          <p:cNvGrpSpPr/>
          <p:nvPr/>
        </p:nvGrpSpPr>
        <p:grpSpPr>
          <a:xfrm>
            <a:off x="7086600" y="4495800"/>
            <a:ext cx="1371600" cy="304800"/>
            <a:chOff x="5715000" y="1143000"/>
            <a:chExt cx="1371600" cy="304800"/>
          </a:xfrm>
        </p:grpSpPr>
        <p:sp>
          <p:nvSpPr>
            <p:cNvPr id="96" name="9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99" name="98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9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0" name="92 Grupo"/>
          <p:cNvGrpSpPr/>
          <p:nvPr/>
        </p:nvGrpSpPr>
        <p:grpSpPr>
          <a:xfrm>
            <a:off x="7086600" y="4800600"/>
            <a:ext cx="1371600" cy="304800"/>
            <a:chOff x="5715000" y="1143000"/>
            <a:chExt cx="1371600" cy="304800"/>
          </a:xfrm>
        </p:grpSpPr>
        <p:sp>
          <p:nvSpPr>
            <p:cNvPr id="100" name="9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6</a:t>
              </a:r>
            </a:p>
          </p:txBody>
        </p:sp>
        <p:sp>
          <p:nvSpPr>
            <p:cNvPr id="101" name="10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1" name="92 Grupo"/>
          <p:cNvGrpSpPr/>
          <p:nvPr/>
        </p:nvGrpSpPr>
        <p:grpSpPr>
          <a:xfrm>
            <a:off x="7086600" y="5105400"/>
            <a:ext cx="1371600" cy="304800"/>
            <a:chOff x="5715000" y="1143000"/>
            <a:chExt cx="1371600" cy="304800"/>
          </a:xfrm>
        </p:grpSpPr>
        <p:sp>
          <p:nvSpPr>
            <p:cNvPr id="103" name="10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0</a:t>
              </a:r>
            </a:p>
          </p:txBody>
        </p:sp>
        <p:sp>
          <p:nvSpPr>
            <p:cNvPr id="104" name="10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11</a:t>
              </a:r>
            </a:p>
          </p:txBody>
        </p:sp>
      </p:grpSp>
      <p:grpSp>
        <p:nvGrpSpPr>
          <p:cNvPr id="62" name="92 Grupo"/>
          <p:cNvGrpSpPr/>
          <p:nvPr/>
        </p:nvGrpSpPr>
        <p:grpSpPr>
          <a:xfrm>
            <a:off x="7086600" y="5410200"/>
            <a:ext cx="1371600" cy="304800"/>
            <a:chOff x="5715000" y="1143000"/>
            <a:chExt cx="1371600" cy="304800"/>
          </a:xfrm>
        </p:grpSpPr>
        <p:sp>
          <p:nvSpPr>
            <p:cNvPr id="106" name="105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</a:t>
              </a:r>
            </a:p>
          </p:txBody>
        </p:sp>
        <p:sp>
          <p:nvSpPr>
            <p:cNvPr id="107" name="106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3" name="92 Grupo"/>
          <p:cNvGrpSpPr/>
          <p:nvPr/>
        </p:nvGrpSpPr>
        <p:grpSpPr>
          <a:xfrm>
            <a:off x="7086600" y="5715000"/>
            <a:ext cx="1371600" cy="304800"/>
            <a:chOff x="5715000" y="1143000"/>
            <a:chExt cx="1371600" cy="304800"/>
          </a:xfrm>
        </p:grpSpPr>
        <p:sp>
          <p:nvSpPr>
            <p:cNvPr id="109" name="108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7</a:t>
              </a:r>
            </a:p>
          </p:txBody>
        </p:sp>
        <p:sp>
          <p:nvSpPr>
            <p:cNvPr id="110" name="109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4" name="92 Grupo"/>
          <p:cNvGrpSpPr/>
          <p:nvPr/>
        </p:nvGrpSpPr>
        <p:grpSpPr>
          <a:xfrm>
            <a:off x="7086600" y="6019800"/>
            <a:ext cx="1371600" cy="304800"/>
            <a:chOff x="5715000" y="1143000"/>
            <a:chExt cx="1371600" cy="304800"/>
          </a:xfrm>
        </p:grpSpPr>
        <p:sp>
          <p:nvSpPr>
            <p:cNvPr id="112" name="111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10 BT" pitchFamily="49" charset="0"/>
                </a:rPr>
                <a:t>18</a:t>
              </a:r>
            </a:p>
          </p:txBody>
        </p:sp>
        <p:sp>
          <p:nvSpPr>
            <p:cNvPr id="113" name="112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105" name="104 Rectángulo"/>
          <p:cNvSpPr/>
          <p:nvPr/>
        </p:nvSpPr>
        <p:spPr>
          <a:xfrm>
            <a:off x="0" y="685800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02 – </a:t>
            </a:r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 0, 0, 0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sp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- 1;</a:t>
            </a: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+ 3];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pc 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/>
              </a:rPr>
              <a:t></a:t>
            </a:r>
            <a:r>
              <a:rPr lang="en-US" sz="1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stack[sp + 4];</a:t>
            </a:r>
          </a:p>
        </p:txBody>
      </p:sp>
      <p:sp>
        <p:nvSpPr>
          <p:cNvPr id="108" name="107 CuadroTexto"/>
          <p:cNvSpPr txBox="1"/>
          <p:nvPr/>
        </p:nvSpPr>
        <p:spPr>
          <a:xfrm>
            <a:off x="3352800" y="1295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101 Anillo"/>
          <p:cNvSpPr/>
          <p:nvPr/>
        </p:nvSpPr>
        <p:spPr bwMode="auto">
          <a:xfrm>
            <a:off x="2590800" y="5181600"/>
            <a:ext cx="3962400" cy="1295400"/>
          </a:xfrm>
          <a:prstGeom prst="donut">
            <a:avLst>
              <a:gd name="adj" fmla="val 6348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1" name="110 Rectángulo redondeado"/>
          <p:cNvSpPr/>
          <p:nvPr/>
        </p:nvSpPr>
        <p:spPr bwMode="auto">
          <a:xfrm>
            <a:off x="6019800" y="5867400"/>
            <a:ext cx="2895600" cy="914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End State. 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Halt P-Machine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61" name="40 Grupo"/>
          <p:cNvGrpSpPr/>
          <p:nvPr/>
        </p:nvGrpSpPr>
        <p:grpSpPr>
          <a:xfrm>
            <a:off x="6400800" y="1752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10 Grupo"/>
          <p:cNvGrpSpPr/>
          <p:nvPr/>
        </p:nvGrpSpPr>
        <p:grpSpPr>
          <a:xfrm>
            <a:off x="76200" y="182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3200400" y="1143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Initial State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9" name="88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1" name="9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59" name="58 CuadroTexto"/>
          <p:cNvSpPr txBox="1"/>
          <p:nvPr/>
        </p:nvSpPr>
        <p:spPr>
          <a:xfrm>
            <a:off x="6324600" y="4800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Initial State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nc 0 0 6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17526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76200" y="18288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" name="69 CuadroTexto"/>
          <p:cNvSpPr txBox="1"/>
          <p:nvPr/>
        </p:nvSpPr>
        <p:spPr>
          <a:xfrm>
            <a:off x="3200400" y="1143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Initial State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" name="88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90" name="8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91" name="9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59" name="58 CuadroTexto"/>
          <p:cNvSpPr txBox="1"/>
          <p:nvPr/>
        </p:nvSpPr>
        <p:spPr>
          <a:xfrm>
            <a:off x="6324600" y="4800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Fetch…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918906" cy="7716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P-machine </a:t>
            </a:r>
            <a:r>
              <a:rPr lang="en-US" sz="4400" b="1" dirty="0" smtClean="0">
                <a:solidFill>
                  <a:srgbClr val="0000FF"/>
                </a:solidFill>
              </a:rPr>
              <a:t>Overview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200400" y="1752599"/>
            <a:ext cx="2895600" cy="4643735"/>
          </a:xfrm>
          <a:prstGeom prst="roundRect">
            <a:avLst/>
          </a:prstGeom>
          <a:solidFill>
            <a:srgbClr val="75D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3962400" y="4876800"/>
            <a:ext cx="1828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inc 0 0 6</a:t>
            </a:r>
          </a:p>
        </p:txBody>
      </p:sp>
      <p:sp>
        <p:nvSpPr>
          <p:cNvPr id="10" name="9 Rectángulo"/>
          <p:cNvSpPr/>
          <p:nvPr/>
        </p:nvSpPr>
        <p:spPr bwMode="auto">
          <a:xfrm>
            <a:off x="35052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43434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pitchFamily="1" charset="-128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5181600" y="5710535"/>
            <a:ext cx="609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6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5052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3434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181600" y="5329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29000" y="48768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191000" y="6396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62000" y="1828800"/>
            <a:ext cx="1752600" cy="48320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  inc 0 0 6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  lit 0 0 3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3  lit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4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5  cal 0 0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6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jmp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0 0 19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7  inc 0 0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8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9 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1 1 5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12 lit 1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13 sub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14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0 1 4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15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neq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16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jpc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0 0 18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17 cal 0 1 7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18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19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lod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0 0 5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20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sio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0 0 1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21 </a:t>
            </a:r>
            <a:r>
              <a:rPr lang="en-US" sz="1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rtn</a:t>
            </a:r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0 0 0</a:t>
            </a:r>
            <a:endParaRPr lang="en-US" sz="1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72036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code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 bwMode="auto">
          <a:xfrm>
            <a:off x="37338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37338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3" name="22 Rectángulo"/>
          <p:cNvSpPr/>
          <p:nvPr/>
        </p:nvSpPr>
        <p:spPr bwMode="auto">
          <a:xfrm>
            <a:off x="37338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4" name="23 Rectángulo"/>
          <p:cNvSpPr/>
          <p:nvPr/>
        </p:nvSpPr>
        <p:spPr bwMode="auto">
          <a:xfrm>
            <a:off x="37338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5" name="24 Rectángulo"/>
          <p:cNvSpPr/>
          <p:nvPr/>
        </p:nvSpPr>
        <p:spPr bwMode="auto">
          <a:xfrm>
            <a:off x="37338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6" name="25 Rectángulo"/>
          <p:cNvSpPr/>
          <p:nvPr/>
        </p:nvSpPr>
        <p:spPr bwMode="auto">
          <a:xfrm>
            <a:off x="37338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7" name="26 Rectángulo"/>
          <p:cNvSpPr/>
          <p:nvPr/>
        </p:nvSpPr>
        <p:spPr bwMode="auto">
          <a:xfrm>
            <a:off x="37338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8" name="27 Rectángulo"/>
          <p:cNvSpPr/>
          <p:nvPr/>
        </p:nvSpPr>
        <p:spPr bwMode="auto">
          <a:xfrm>
            <a:off x="37338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29" name="28 Rectángulo"/>
          <p:cNvSpPr/>
          <p:nvPr/>
        </p:nvSpPr>
        <p:spPr bwMode="auto">
          <a:xfrm>
            <a:off x="4648200" y="2362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0" name="29 Rectángulo"/>
          <p:cNvSpPr/>
          <p:nvPr/>
        </p:nvSpPr>
        <p:spPr bwMode="auto">
          <a:xfrm>
            <a:off x="4648200" y="2667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1" name="30 Rectángulo"/>
          <p:cNvSpPr/>
          <p:nvPr/>
        </p:nvSpPr>
        <p:spPr bwMode="auto">
          <a:xfrm>
            <a:off x="4648200" y="2971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2" name="31 Rectángulo"/>
          <p:cNvSpPr/>
          <p:nvPr/>
        </p:nvSpPr>
        <p:spPr bwMode="auto">
          <a:xfrm>
            <a:off x="4648200" y="32766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3" name="32 Rectángulo"/>
          <p:cNvSpPr/>
          <p:nvPr/>
        </p:nvSpPr>
        <p:spPr bwMode="auto">
          <a:xfrm>
            <a:off x="4648200" y="35814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4" name="33 Rectángulo"/>
          <p:cNvSpPr/>
          <p:nvPr/>
        </p:nvSpPr>
        <p:spPr bwMode="auto">
          <a:xfrm>
            <a:off x="4648200" y="38862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5" name="34 Rectángulo"/>
          <p:cNvSpPr/>
          <p:nvPr/>
        </p:nvSpPr>
        <p:spPr bwMode="auto">
          <a:xfrm>
            <a:off x="4648200" y="41910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6" name="35 Rectángulo"/>
          <p:cNvSpPr/>
          <p:nvPr/>
        </p:nvSpPr>
        <p:spPr bwMode="auto">
          <a:xfrm>
            <a:off x="4648200" y="4495800"/>
            <a:ext cx="914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4343400" y="190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276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3276600" y="2971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276600" y="32765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3276600" y="35813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76600" y="38861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3276600" y="41909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6600" y="4495799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276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562600" y="23622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5562600" y="26670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562600" y="2971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5562600" y="3276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562600" y="3581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5562600" y="3886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5562600" y="4191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55626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R15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7467600" y="1447800"/>
            <a:ext cx="77166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stack</a:t>
            </a:r>
            <a:endParaRPr lang="en-US" sz="1800" b="1" dirty="0">
              <a:solidFill>
                <a:srgbClr val="000000"/>
              </a:solidFill>
            </a:endParaRPr>
          </a:p>
        </p:txBody>
      </p:sp>
      <p:grpSp>
        <p:nvGrpSpPr>
          <p:cNvPr id="2" name="40 Grupo"/>
          <p:cNvGrpSpPr/>
          <p:nvPr/>
        </p:nvGrpSpPr>
        <p:grpSpPr>
          <a:xfrm>
            <a:off x="6400800" y="3581400"/>
            <a:ext cx="685800" cy="369332"/>
            <a:chOff x="6553200" y="1143000"/>
            <a:chExt cx="685800" cy="369332"/>
          </a:xfrm>
        </p:grpSpPr>
        <p:cxnSp>
          <p:nvCxnSpPr>
            <p:cNvPr id="65" name="64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6" name="65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SP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10 Grupo"/>
          <p:cNvGrpSpPr/>
          <p:nvPr/>
        </p:nvGrpSpPr>
        <p:grpSpPr>
          <a:xfrm>
            <a:off x="0" y="2057400"/>
            <a:ext cx="685800" cy="369332"/>
            <a:chOff x="6553200" y="1143000"/>
            <a:chExt cx="685800" cy="369332"/>
          </a:xfrm>
        </p:grpSpPr>
        <p:cxnSp>
          <p:nvCxnSpPr>
            <p:cNvPr id="68" name="67 Conector recto de flecha"/>
            <p:cNvCxnSpPr/>
            <p:nvPr/>
          </p:nvCxnSpPr>
          <p:spPr bwMode="auto">
            <a:xfrm>
              <a:off x="7010400" y="1295400"/>
              <a:ext cx="2286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68 CuadroTexto"/>
            <p:cNvSpPr txBox="1"/>
            <p:nvPr/>
          </p:nvSpPr>
          <p:spPr>
            <a:xfrm>
              <a:off x="6553200" y="114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</a:rPr>
                <a:t>PC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55 Grupo"/>
          <p:cNvGrpSpPr/>
          <p:nvPr/>
        </p:nvGrpSpPr>
        <p:grpSpPr>
          <a:xfrm>
            <a:off x="7086600" y="2057400"/>
            <a:ext cx="1371600" cy="304800"/>
            <a:chOff x="5715000" y="1143000"/>
            <a:chExt cx="1371600" cy="304800"/>
          </a:xfrm>
        </p:grpSpPr>
        <p:sp>
          <p:nvSpPr>
            <p:cNvPr id="57" name="5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58" name="5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1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59" name="58 Grupo"/>
          <p:cNvGrpSpPr/>
          <p:nvPr/>
        </p:nvGrpSpPr>
        <p:grpSpPr>
          <a:xfrm>
            <a:off x="7086600" y="2362200"/>
            <a:ext cx="1371600" cy="304800"/>
            <a:chOff x="5715000" y="1143000"/>
            <a:chExt cx="1371600" cy="304800"/>
          </a:xfrm>
        </p:grpSpPr>
        <p:sp>
          <p:nvSpPr>
            <p:cNvPr id="60" name="5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1" name="6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2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2" name="61 Grupo"/>
          <p:cNvGrpSpPr/>
          <p:nvPr/>
        </p:nvGrpSpPr>
        <p:grpSpPr>
          <a:xfrm>
            <a:off x="7086600" y="2667000"/>
            <a:ext cx="1371600" cy="304800"/>
            <a:chOff x="5715000" y="1143000"/>
            <a:chExt cx="1371600" cy="304800"/>
          </a:xfrm>
        </p:grpSpPr>
        <p:sp>
          <p:nvSpPr>
            <p:cNvPr id="63" name="62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64" name="63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3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67" name="66 Grupo"/>
          <p:cNvGrpSpPr/>
          <p:nvPr/>
        </p:nvGrpSpPr>
        <p:grpSpPr>
          <a:xfrm>
            <a:off x="7086600" y="2971800"/>
            <a:ext cx="1371600" cy="304800"/>
            <a:chOff x="5715000" y="1143000"/>
            <a:chExt cx="1371600" cy="304800"/>
          </a:xfrm>
        </p:grpSpPr>
        <p:sp>
          <p:nvSpPr>
            <p:cNvPr id="71" name="70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72" name="71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4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3" name="72 Grupo"/>
          <p:cNvGrpSpPr/>
          <p:nvPr/>
        </p:nvGrpSpPr>
        <p:grpSpPr>
          <a:xfrm>
            <a:off x="7086600" y="3276600"/>
            <a:ext cx="1371600" cy="304800"/>
            <a:chOff x="5715000" y="1143000"/>
            <a:chExt cx="1371600" cy="304800"/>
          </a:xfrm>
        </p:grpSpPr>
        <p:sp>
          <p:nvSpPr>
            <p:cNvPr id="74" name="73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75" name="74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5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7086600" y="3581400"/>
            <a:ext cx="1371600" cy="304800"/>
            <a:chOff x="5715000" y="1143000"/>
            <a:chExt cx="1371600" cy="304800"/>
          </a:xfrm>
        </p:grpSpPr>
        <p:sp>
          <p:nvSpPr>
            <p:cNvPr id="77" name="76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78" name="77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6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grpSp>
        <p:nvGrpSpPr>
          <p:cNvPr id="79" name="78 Grupo"/>
          <p:cNvGrpSpPr/>
          <p:nvPr/>
        </p:nvGrpSpPr>
        <p:grpSpPr>
          <a:xfrm>
            <a:off x="7086600" y="1752600"/>
            <a:ext cx="1371600" cy="304800"/>
            <a:chOff x="5715000" y="1143000"/>
            <a:chExt cx="1371600" cy="304800"/>
          </a:xfrm>
        </p:grpSpPr>
        <p:sp>
          <p:nvSpPr>
            <p:cNvPr id="80" name="79 Rectángulo"/>
            <p:cNvSpPr/>
            <p:nvPr/>
          </p:nvSpPr>
          <p:spPr bwMode="auto">
            <a:xfrm>
              <a:off x="6172200" y="1143000"/>
              <a:ext cx="9144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  <p:sp>
          <p:nvSpPr>
            <p:cNvPr id="81" name="80 Rectángulo"/>
            <p:cNvSpPr/>
            <p:nvPr/>
          </p:nvSpPr>
          <p:spPr bwMode="auto">
            <a:xfrm>
              <a:off x="5715000" y="1143000"/>
              <a:ext cx="4572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lang="en-US" sz="1500" dirty="0" smtClean="0">
                  <a:solidFill>
                    <a:schemeClr val="tx1"/>
                  </a:solidFill>
                  <a:latin typeface="Courier10 BT" pitchFamily="49" charset="0"/>
                </a:rPr>
                <a:t>0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10 BT" pitchFamily="49" charset="0"/>
              </a:endParaRPr>
            </a:p>
          </p:txBody>
        </p:sp>
      </p:grpSp>
      <p:sp>
        <p:nvSpPr>
          <p:cNvPr id="82" name="81 CuadroTexto"/>
          <p:cNvSpPr txBox="1"/>
          <p:nvPr/>
        </p:nvSpPr>
        <p:spPr>
          <a:xfrm>
            <a:off x="6324600" y="4800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…Execute!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 bwMode="auto">
          <a:xfrm>
            <a:off x="6248400" y="5486400"/>
            <a:ext cx="2895600" cy="1371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From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1" charset="-128"/>
              </a:rPr>
              <a:t> now on, we’ll only show the result after the instruction have been executed.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1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1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9957</Words>
  <Application>Microsoft Office PowerPoint</Application>
  <PresentationFormat>Presentación en pantalla (4:3)</PresentationFormat>
  <Paragraphs>4593</Paragraphs>
  <Slides>62</Slides>
  <Notes>61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62</vt:i4>
      </vt:variant>
    </vt:vector>
  </HeadingPairs>
  <TitlesOfParts>
    <vt:vector size="63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  <vt:lpstr>Diapositiva 57</vt:lpstr>
      <vt:lpstr>Diapositiva 58</vt:lpstr>
      <vt:lpstr>Diapositiva 59</vt:lpstr>
      <vt:lpstr>Diapositiva 60</vt:lpstr>
      <vt:lpstr>Diapositiva 61</vt:lpstr>
      <vt:lpstr>Diapositiva 62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 P-Machine</dc:title>
  <dc:creator>Edward Aymerich</dc:creator>
  <cp:lastModifiedBy>Edward Aymerich Sanchez</cp:lastModifiedBy>
  <cp:revision>356</cp:revision>
  <cp:lastPrinted>1899-12-30T00:00:00Z</cp:lastPrinted>
  <dcterms:created xsi:type="dcterms:W3CDTF">2002-09-04T03:07:34Z</dcterms:created>
  <dcterms:modified xsi:type="dcterms:W3CDTF">2014-05-28T17:44:59Z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2052-8.1.0.3002</vt:lpwstr>
  </property>
</Properties>
</file>