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69" r:id="rId15"/>
    <p:sldId id="271" r:id="rId16"/>
    <p:sldId id="273" r:id="rId17"/>
    <p:sldId id="272" r:id="rId18"/>
    <p:sldId id="274" r:id="rId19"/>
    <p:sldId id="275" r:id="rId20"/>
    <p:sldId id="276" r:id="rId21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D0430C"/>
    <a:srgbClr val="00CC00"/>
    <a:srgbClr val="0000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1E25C49-A04D-45DA-B2B2-DBB1061A5972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06488" y="698500"/>
            <a:ext cx="4646612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EB1612F-8FE8-44C9-9608-9F4837AB3E74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5" charset="0"/>
        <a:ea typeface="ＭＳ Ｐゴシック" pitchFamily="-105" charset="-128"/>
        <a:cs typeface="ＭＳ Ｐゴシック" pitchFamily="-10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5" charset="0"/>
        <a:ea typeface="ＭＳ Ｐゴシック" pitchFamily="-10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5" charset="0"/>
        <a:ea typeface="ＭＳ Ｐゴシック" pitchFamily="-10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5" charset="0"/>
        <a:ea typeface="ＭＳ Ｐゴシック" pitchFamily="-10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5" charset="0"/>
        <a:ea typeface="ＭＳ Ｐゴシック" pitchFamily="-10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251C48-BDDE-4947-BF0C-2CB04D404578}" type="slidenum">
              <a:rPr lang="en-US"/>
              <a:pPr/>
              <a:t>1</a:t>
            </a:fld>
            <a:endParaRPr lang="en-US"/>
          </a:p>
        </p:txBody>
      </p:sp>
      <p:sp>
        <p:nvSpPr>
          <p:cNvPr id="1638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098550" y="701675"/>
            <a:ext cx="4662488" cy="3497263"/>
          </a:xfrm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29125"/>
            <a:ext cx="5032375" cy="4197350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FC5770-BF5B-404E-ADDA-8A4C11D269F1}" type="slidenum">
              <a:rPr lang="en-US"/>
              <a:pPr/>
              <a:t>2</a:t>
            </a:fld>
            <a:endParaRPr lang="en-US"/>
          </a:p>
        </p:txBody>
      </p:sp>
      <p:sp>
        <p:nvSpPr>
          <p:cNvPr id="1843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098550" y="701675"/>
            <a:ext cx="4662488" cy="3497263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29125"/>
            <a:ext cx="5032375" cy="4197350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407932-A497-458E-96B8-C5EAE46B4043}" type="slidenum">
              <a:rPr lang="en-US"/>
              <a:pPr/>
              <a:t>20</a:t>
            </a:fld>
            <a:endParaRPr lang="en-US"/>
          </a:p>
        </p:txBody>
      </p:sp>
      <p:sp>
        <p:nvSpPr>
          <p:cNvPr id="3789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098550" y="701675"/>
            <a:ext cx="4662488" cy="3497263"/>
          </a:xfrm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29125"/>
            <a:ext cx="5032375" cy="4197350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8E00D6-DC71-40A2-ABE2-805DDC606800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FA4889-5082-48AC-AF93-C034F125F286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66DC44-8D2F-40CE-A868-25C6B324F1FF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617C8A-4B94-4C62-ABEE-41443E6A6CB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DFBA74-F514-479E-BFDB-E4BEFABF87A6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5E2B5A-192F-4162-8B55-8274B6034BAB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E1DB42-B6E8-4331-9F04-7689B5A397B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AB8707-26D0-46E9-AE2F-13EC4F533810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71B7C5-5B07-4E4B-8C37-1738D20318A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1EE6E6-D7AA-4F9C-BD96-F7859B9A011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1B9E48-6CF8-4100-AB3D-1A085EC47CD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AA188C1D-BEB7-495F-80B1-C91A446A2A08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05" charset="-128"/>
          <a:cs typeface="ＭＳ Ｐゴシック" pitchFamily="-10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5" charset="-128"/>
          <a:cs typeface="ＭＳ Ｐゴシック" pitchFamily="-10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15362" name="Text Box 3"/>
          <p:cNvSpPr txBox="1">
            <a:spLocks noChangeArrowheads="1"/>
          </p:cNvSpPr>
          <p:nvPr/>
        </p:nvSpPr>
        <p:spPr bwMode="auto">
          <a:xfrm>
            <a:off x="457200" y="1614488"/>
            <a:ext cx="7848600" cy="524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1" hangingPunct="1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 eaLnBrk="1" hangingPunct="1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 eaLnBrk="1" hangingPunct="1"/>
            <a:r>
              <a:rPr lang="en-US" sz="4000" b="1">
                <a:solidFill>
                  <a:srgbClr val="3366FF"/>
                </a:solidFill>
              </a:rPr>
              <a:t>Euripides Montagne</a:t>
            </a:r>
          </a:p>
          <a:p>
            <a:pPr marL="457200" indent="-457200" algn="ctr" eaLnBrk="1" hangingPunct="1"/>
            <a:r>
              <a:rPr lang="en-US" sz="4000" b="1">
                <a:solidFill>
                  <a:srgbClr val="3366FF"/>
                </a:solidFill>
              </a:rPr>
              <a:t>University of Central Florida</a:t>
            </a:r>
          </a:p>
          <a:p>
            <a:pPr marL="457200" indent="-457200" algn="ctr" eaLnBrk="1" hangingPunct="1"/>
            <a:endParaRPr lang="en-US" sz="4000" b="1">
              <a:solidFill>
                <a:srgbClr val="3366FF"/>
              </a:solidFill>
            </a:endParaRPr>
          </a:p>
          <a:p>
            <a:pPr marL="457200" indent="-457200" eaLnBrk="1" hangingPunct="1">
              <a:spcBef>
                <a:spcPct val="50000"/>
              </a:spcBef>
            </a:pPr>
            <a:endParaRPr lang="en-US" sz="4000">
              <a:latin typeface="Times New Roman" pitchFamily="18" charset="0"/>
            </a:endParaRPr>
          </a:p>
          <a:p>
            <a:pPr marL="457200" indent="-457200" eaLnBrk="1" hangingPunct="1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 eaLnBrk="1" hangingPunct="1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5363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  <a:t>Assembly  language Programming Example 1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600200"/>
            <a:ext cx="51054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smtClean="0">
                <a:ea typeface="ＭＳ Ｐゴシック" pitchFamily="34" charset="-128"/>
              </a:rPr>
              <a:t>	</a:t>
            </a:r>
            <a:r>
              <a:rPr lang="en-US" sz="1600" b="1" u="sng" smtClean="0">
                <a:ea typeface="ＭＳ Ｐゴシック" pitchFamily="34" charset="-128"/>
              </a:rPr>
              <a:t>Label</a:t>
            </a:r>
            <a:r>
              <a:rPr lang="en-US" sz="1600" b="1" smtClean="0">
                <a:ea typeface="ＭＳ Ｐゴシック" pitchFamily="34" charset="-128"/>
              </a:rPr>
              <a:t>		</a:t>
            </a:r>
            <a:r>
              <a:rPr lang="en-US" sz="1600" b="1" u="sng" smtClean="0">
                <a:ea typeface="ＭＳ Ｐゴシック" pitchFamily="34" charset="-128"/>
              </a:rPr>
              <a:t>opcode</a:t>
            </a:r>
            <a:r>
              <a:rPr lang="en-US" sz="1600" b="1" smtClean="0">
                <a:ea typeface="ＭＳ Ｐゴシック" pitchFamily="34" charset="-128"/>
              </a:rPr>
              <a:t>   </a:t>
            </a:r>
            <a:r>
              <a:rPr lang="en-US" sz="1600" b="1" u="sng" smtClean="0">
                <a:ea typeface="ＭＳ Ｐゴシック" pitchFamily="34" charset="-128"/>
              </a:rPr>
              <a:t>address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b="1" u="sng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ea typeface="ＭＳ Ｐゴシック" pitchFamily="34" charset="-128"/>
              </a:rPr>
              <a:t>	start		.begin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ea typeface="ＭＳ Ｐゴシック" pitchFamily="34" charset="-128"/>
              </a:rPr>
              <a:t>			in 	    x005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ea typeface="ＭＳ Ｐゴシック" pitchFamily="34" charset="-128"/>
              </a:rPr>
              <a:t>			store 	    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ea typeface="ＭＳ Ｐゴシック" pitchFamily="34" charset="-128"/>
              </a:rPr>
              <a:t>			in 	    x005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ea typeface="ＭＳ Ｐゴシック" pitchFamily="34" charset="-128"/>
              </a:rPr>
              <a:t>			store 	    b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ea typeface="ＭＳ Ｐゴシック" pitchFamily="34" charset="-128"/>
              </a:rPr>
              <a:t>			load	    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ea typeface="ＭＳ Ｐゴシック" pitchFamily="34" charset="-128"/>
              </a:rPr>
              <a:t>			sub	    TWO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ea typeface="ＭＳ Ｐゴシック" pitchFamily="34" charset="-128"/>
              </a:rPr>
              <a:t>			add	    b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ea typeface="ＭＳ Ｐゴシック" pitchFamily="34" charset="-128"/>
              </a:rPr>
              <a:t>			out	    x009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ea typeface="ＭＳ Ｐゴシック" pitchFamily="34" charset="-128"/>
              </a:rPr>
              <a:t>			halt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ea typeface="ＭＳ Ｐゴシック" pitchFamily="34" charset="-128"/>
              </a:rPr>
              <a:t>	a		.data	    0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ea typeface="ＭＳ Ｐゴシック" pitchFamily="34" charset="-128"/>
              </a:rPr>
              <a:t>	b		.data	    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ea typeface="ＭＳ Ｐゴシック" pitchFamily="34" charset="-128"/>
              </a:rPr>
              <a:t>	TWO		.data	    2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ea typeface="ＭＳ Ｐゴシック" pitchFamily="34" charset="-128"/>
              </a:rPr>
              <a:t>			.end	    start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b="1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smtClean="0">
                <a:ea typeface="ＭＳ Ｐゴシック" pitchFamily="34" charset="-128"/>
              </a:rPr>
              <a:t>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smtClean="0">
              <a:ea typeface="ＭＳ Ｐゴシック" pitchFamily="34" charset="-128"/>
            </a:endParaRPr>
          </a:p>
        </p:txBody>
      </p:sp>
      <p:sp>
        <p:nvSpPr>
          <p:cNvPr id="26627" name="Rectangle 4"/>
          <p:cNvSpPr>
            <a:spLocks noChangeArrowheads="1"/>
          </p:cNvSpPr>
          <p:nvPr/>
        </p:nvSpPr>
        <p:spPr bwMode="auto">
          <a:xfrm>
            <a:off x="3429000" y="4495800"/>
            <a:ext cx="23622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28" name="Rectangle 5"/>
          <p:cNvSpPr>
            <a:spLocks noChangeArrowheads="1"/>
          </p:cNvSpPr>
          <p:nvPr/>
        </p:nvSpPr>
        <p:spPr bwMode="auto">
          <a:xfrm>
            <a:off x="3429000" y="2057400"/>
            <a:ext cx="2362200" cy="2438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Text Box 6"/>
          <p:cNvSpPr txBox="1">
            <a:spLocks noChangeArrowheads="1"/>
          </p:cNvSpPr>
          <p:nvPr/>
        </p:nvSpPr>
        <p:spPr bwMode="auto">
          <a:xfrm>
            <a:off x="6019800" y="4724400"/>
            <a:ext cx="1543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b="1">
                <a:solidFill>
                  <a:srgbClr val="0000FF"/>
                </a:solidFill>
              </a:rPr>
              <a:t>Data section</a:t>
            </a:r>
          </a:p>
        </p:txBody>
      </p:sp>
      <p:sp>
        <p:nvSpPr>
          <p:cNvPr id="26630" name="Text Box 7"/>
          <p:cNvSpPr txBox="1">
            <a:spLocks noChangeArrowheads="1"/>
          </p:cNvSpPr>
          <p:nvPr/>
        </p:nvSpPr>
        <p:spPr bwMode="auto">
          <a:xfrm>
            <a:off x="6019800" y="2895600"/>
            <a:ext cx="2330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b="1">
                <a:solidFill>
                  <a:srgbClr val="0000FF"/>
                </a:solidFill>
              </a:rPr>
              <a:t>Text section (code)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  <a:t>Assembly  language Programming Example 2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44958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ea typeface="ＭＳ Ｐゴシック" pitchFamily="34" charset="-128"/>
              </a:rPr>
              <a:t>	</a:t>
            </a:r>
            <a:r>
              <a:rPr lang="en-US" sz="1400" b="1" u="sng" smtClean="0">
                <a:ea typeface="ＭＳ Ｐゴシック" pitchFamily="34" charset="-128"/>
              </a:rPr>
              <a:t>Label</a:t>
            </a:r>
            <a:r>
              <a:rPr lang="en-US" sz="1400" b="1" smtClean="0">
                <a:ea typeface="ＭＳ Ｐゴシック" pitchFamily="34" charset="-128"/>
              </a:rPr>
              <a:t>		</a:t>
            </a:r>
            <a:r>
              <a:rPr lang="en-US" sz="1400" b="1" u="sng" smtClean="0">
                <a:ea typeface="ＭＳ Ｐゴシック" pitchFamily="34" charset="-128"/>
              </a:rPr>
              <a:t>opcode</a:t>
            </a:r>
            <a:r>
              <a:rPr lang="en-US" sz="1400" b="1" smtClean="0">
                <a:ea typeface="ＭＳ Ｐゴシック" pitchFamily="34" charset="-128"/>
              </a:rPr>
              <a:t>   	   </a:t>
            </a:r>
            <a:r>
              <a:rPr lang="en-US" sz="1400" b="1" u="sng" smtClean="0">
                <a:ea typeface="ＭＳ Ｐゴシック" pitchFamily="34" charset="-128"/>
              </a:rPr>
              <a:t>address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01			; This is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02			; a comment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03	start		.begin	    x200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04	here		LOAD 	    sum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05			ADD	    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06			STORE	    sum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07			LOAD 	    b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08			SUB	    one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09			STORE 	    b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0A			SKIPZ	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0B			JMP	    here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0C			LOAD 	    sum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0D			HALT	    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0E	sum		.data	    x000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0F	a		.data	    x005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10   b		.data	    x003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11	one		.data	    x001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12			.end	    start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400" b="1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ea typeface="ＭＳ Ｐゴシック" pitchFamily="34" charset="-128"/>
              </a:rPr>
              <a:t>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>
              <a:ea typeface="ＭＳ Ｐゴシック" pitchFamily="34" charset="-128"/>
            </a:endParaRPr>
          </a:p>
        </p:txBody>
      </p:sp>
      <p:sp>
        <p:nvSpPr>
          <p:cNvPr id="27651" name="Rectangle 4"/>
          <p:cNvSpPr>
            <a:spLocks noChangeArrowheads="1"/>
          </p:cNvSpPr>
          <p:nvPr/>
        </p:nvSpPr>
        <p:spPr bwMode="auto">
          <a:xfrm>
            <a:off x="2057400" y="4495800"/>
            <a:ext cx="23622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2" name="Rectangle 5"/>
          <p:cNvSpPr>
            <a:spLocks noChangeArrowheads="1"/>
          </p:cNvSpPr>
          <p:nvPr/>
        </p:nvSpPr>
        <p:spPr bwMode="auto">
          <a:xfrm>
            <a:off x="2057400" y="2209800"/>
            <a:ext cx="2362200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3" name="Text Box 9"/>
          <p:cNvSpPr txBox="1">
            <a:spLocks noChangeArrowheads="1"/>
          </p:cNvSpPr>
          <p:nvPr/>
        </p:nvSpPr>
        <p:spPr bwMode="auto">
          <a:xfrm>
            <a:off x="5165725" y="3008313"/>
            <a:ext cx="2876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This program is computing</a:t>
            </a:r>
          </a:p>
          <a:p>
            <a:r>
              <a:rPr lang="en-US"/>
              <a:t>5 x 3.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  <a:t>ASSEMBLER </a:t>
            </a:r>
            <a:b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</a:br>
            <a: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  <a:t>Pass 1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50292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ea typeface="ＭＳ Ｐゴシック" pitchFamily="34" charset="-128"/>
              </a:rPr>
              <a:t>	</a:t>
            </a:r>
            <a:r>
              <a:rPr lang="en-US" sz="1400" b="1" u="sng" smtClean="0">
                <a:ea typeface="ＭＳ Ｐゴシック" pitchFamily="34" charset="-128"/>
              </a:rPr>
              <a:t>Label</a:t>
            </a:r>
            <a:r>
              <a:rPr lang="en-US" sz="1400" b="1" smtClean="0">
                <a:ea typeface="ＭＳ Ｐゴシック" pitchFamily="34" charset="-128"/>
              </a:rPr>
              <a:t>		</a:t>
            </a:r>
            <a:r>
              <a:rPr lang="en-US" sz="1400" b="1" u="sng" smtClean="0">
                <a:ea typeface="ＭＳ Ｐゴシック" pitchFamily="34" charset="-128"/>
              </a:rPr>
              <a:t>opcode</a:t>
            </a:r>
            <a:r>
              <a:rPr lang="en-US" sz="1400" b="1" smtClean="0">
                <a:ea typeface="ＭＳ Ｐゴシック" pitchFamily="34" charset="-128"/>
              </a:rPr>
              <a:t>   	   </a:t>
            </a:r>
            <a:r>
              <a:rPr lang="en-US" sz="1400" b="1" u="sng" smtClean="0">
                <a:ea typeface="ＭＳ Ｐゴシック" pitchFamily="34" charset="-128"/>
              </a:rPr>
              <a:t>address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01			; This is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02			; a comment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03	start		.begin	    x200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04	here		LOAD 	    sum	x200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05			ADD	    a	x201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06			STORE	    sum	x202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07			LOAD 	    b	x203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08			SUB	    one	x204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09			STORE 	    b	x205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0A			SKIPZ		x206	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0B			JMP	    here	x207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0C			LOAD 	    sum	x208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0D			HALT	    	x209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0E	sum		.data	    x000	x20A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0F	a		.data	    x005	x20B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10   b		.data	    x003	x20C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11	one		.data	    x001	x20D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12			.end	    start	x20E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400" b="1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ea typeface="ＭＳ Ｐゴシック" pitchFamily="34" charset="-128"/>
              </a:rPr>
              <a:t>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>
              <a:ea typeface="ＭＳ Ｐゴシック" pitchFamily="34" charset="-128"/>
            </a:endParaRPr>
          </a:p>
        </p:txBody>
      </p:sp>
      <p:sp>
        <p:nvSpPr>
          <p:cNvPr id="28675" name="Rectangle 4"/>
          <p:cNvSpPr>
            <a:spLocks noChangeArrowheads="1"/>
          </p:cNvSpPr>
          <p:nvPr/>
        </p:nvSpPr>
        <p:spPr bwMode="auto">
          <a:xfrm>
            <a:off x="2057400" y="4495800"/>
            <a:ext cx="18288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Rectangle 5"/>
          <p:cNvSpPr>
            <a:spLocks noChangeArrowheads="1"/>
          </p:cNvSpPr>
          <p:nvPr/>
        </p:nvSpPr>
        <p:spPr bwMode="auto">
          <a:xfrm>
            <a:off x="2057400" y="2209800"/>
            <a:ext cx="1828800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Text Box 6"/>
          <p:cNvSpPr txBox="1">
            <a:spLocks noChangeArrowheads="1"/>
          </p:cNvSpPr>
          <p:nvPr/>
        </p:nvSpPr>
        <p:spPr bwMode="auto">
          <a:xfrm>
            <a:off x="5638800" y="1676400"/>
            <a:ext cx="1828800" cy="217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Symbol Table</a:t>
            </a:r>
          </a:p>
          <a:p>
            <a:pPr>
              <a:spcBef>
                <a:spcPct val="50000"/>
              </a:spcBef>
            </a:pPr>
            <a:r>
              <a:rPr lang="en-US" sz="1400" b="1"/>
              <a:t>here	x200</a:t>
            </a:r>
          </a:p>
          <a:p>
            <a:pPr>
              <a:spcBef>
                <a:spcPct val="50000"/>
              </a:spcBef>
            </a:pPr>
            <a:r>
              <a:rPr lang="en-US" sz="1400" b="1"/>
              <a:t>sum	x20A</a:t>
            </a:r>
          </a:p>
          <a:p>
            <a:pPr>
              <a:spcBef>
                <a:spcPct val="50000"/>
              </a:spcBef>
            </a:pPr>
            <a:r>
              <a:rPr lang="en-US" sz="1400" b="1"/>
              <a:t>a	x20B</a:t>
            </a:r>
          </a:p>
          <a:p>
            <a:pPr>
              <a:spcBef>
                <a:spcPct val="50000"/>
              </a:spcBef>
            </a:pPr>
            <a:r>
              <a:rPr lang="en-US" sz="1400" b="1"/>
              <a:t>b	x20C</a:t>
            </a:r>
          </a:p>
          <a:p>
            <a:pPr>
              <a:spcBef>
                <a:spcPct val="50000"/>
              </a:spcBef>
            </a:pPr>
            <a:r>
              <a:rPr lang="en-US" sz="1400" b="1"/>
              <a:t>one	x20D	</a:t>
            </a:r>
          </a:p>
        </p:txBody>
      </p:sp>
      <p:sp>
        <p:nvSpPr>
          <p:cNvPr id="28678" name="Rectangle 10"/>
          <p:cNvSpPr>
            <a:spLocks noChangeArrowheads="1"/>
          </p:cNvSpPr>
          <p:nvPr/>
        </p:nvSpPr>
        <p:spPr bwMode="auto">
          <a:xfrm>
            <a:off x="5638800" y="2057400"/>
            <a:ext cx="15240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Line 11"/>
          <p:cNvSpPr>
            <a:spLocks noChangeShapeType="1"/>
          </p:cNvSpPr>
          <p:nvPr/>
        </p:nvSpPr>
        <p:spPr bwMode="auto">
          <a:xfrm>
            <a:off x="5638800" y="23622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0" name="Line 12"/>
          <p:cNvSpPr>
            <a:spLocks noChangeShapeType="1"/>
          </p:cNvSpPr>
          <p:nvPr/>
        </p:nvSpPr>
        <p:spPr bwMode="auto">
          <a:xfrm>
            <a:off x="5638800" y="26670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1" name="Line 13"/>
          <p:cNvSpPr>
            <a:spLocks noChangeShapeType="1"/>
          </p:cNvSpPr>
          <p:nvPr/>
        </p:nvSpPr>
        <p:spPr bwMode="auto">
          <a:xfrm>
            <a:off x="5638800" y="29718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2" name="Line 14"/>
          <p:cNvSpPr>
            <a:spLocks noChangeShapeType="1"/>
          </p:cNvSpPr>
          <p:nvPr/>
        </p:nvSpPr>
        <p:spPr bwMode="auto">
          <a:xfrm>
            <a:off x="5638800" y="32766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3" name="Line 15"/>
          <p:cNvSpPr>
            <a:spLocks noChangeShapeType="1"/>
          </p:cNvSpPr>
          <p:nvPr/>
        </p:nvSpPr>
        <p:spPr bwMode="auto">
          <a:xfrm>
            <a:off x="6324600" y="2057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4" name="Text Box 16"/>
          <p:cNvSpPr txBox="1">
            <a:spLocks noChangeArrowheads="1"/>
          </p:cNvSpPr>
          <p:nvPr/>
        </p:nvSpPr>
        <p:spPr bwMode="auto">
          <a:xfrm>
            <a:off x="5562600" y="3581400"/>
            <a:ext cx="1631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symbol   address</a:t>
            </a:r>
          </a:p>
        </p:txBody>
      </p:sp>
      <p:sp>
        <p:nvSpPr>
          <p:cNvPr id="28685" name="Text Box 17"/>
          <p:cNvSpPr txBox="1">
            <a:spLocks noChangeArrowheads="1"/>
          </p:cNvSpPr>
          <p:nvPr/>
        </p:nvSpPr>
        <p:spPr bwMode="auto">
          <a:xfrm>
            <a:off x="4953000" y="4038600"/>
            <a:ext cx="396875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In pass one the assembler examines </a:t>
            </a:r>
          </a:p>
          <a:p>
            <a:r>
              <a:rPr lang="en-US"/>
              <a:t>the program line by line in order to </a:t>
            </a:r>
          </a:p>
          <a:p>
            <a:r>
              <a:rPr lang="en-US"/>
              <a:t>built the symbol table.</a:t>
            </a:r>
          </a:p>
          <a:p>
            <a:endParaRPr lang="en-US"/>
          </a:p>
          <a:p>
            <a:r>
              <a:rPr lang="en-US"/>
              <a:t>There is an entry  in the symbol table</a:t>
            </a:r>
          </a:p>
          <a:p>
            <a:r>
              <a:rPr lang="en-US"/>
              <a:t>for each label found in the program.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b="1" smtClean="0">
                <a:solidFill>
                  <a:srgbClr val="0000FF"/>
                </a:solidFill>
                <a:ea typeface="ＭＳ Ｐゴシック" pitchFamily="34" charset="-128"/>
              </a:rPr>
              <a:t>Opcode  and Symbol Tables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26670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ea typeface="ＭＳ Ｐゴシック" pitchFamily="34" charset="-128"/>
              </a:rPr>
              <a:t>opcode	   mnemonic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ea typeface="ＭＳ Ｐゴシック" pitchFamily="34" charset="-128"/>
              </a:rPr>
              <a:t>0001	   LOAD 	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ea typeface="ＭＳ Ｐゴシック" pitchFamily="34" charset="-128"/>
              </a:rPr>
              <a:t>0010	   ADD 	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ea typeface="ＭＳ Ｐゴシック" pitchFamily="34" charset="-128"/>
              </a:rPr>
              <a:t>0011</a:t>
            </a:r>
            <a:r>
              <a:rPr lang="en-US" sz="1800" smtClean="0">
                <a:ea typeface="ＭＳ Ｐゴシック" pitchFamily="34" charset="-128"/>
              </a:rPr>
              <a:t> 	   </a:t>
            </a:r>
            <a:r>
              <a:rPr lang="en-US" sz="1800" b="1" smtClean="0">
                <a:ea typeface="ＭＳ Ｐゴシック" pitchFamily="34" charset="-128"/>
              </a:rPr>
              <a:t>STOR	  </a:t>
            </a:r>
            <a:r>
              <a:rPr lang="en-US" sz="1800" smtClean="0">
                <a:ea typeface="ＭＳ Ｐゴシック" pitchFamily="34" charset="-128"/>
              </a:rPr>
              <a:t> </a:t>
            </a:r>
            <a:endParaRPr lang="en-US" sz="1800" b="1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ea typeface="ＭＳ Ｐゴシック" pitchFamily="34" charset="-128"/>
              </a:rPr>
              <a:t>0100</a:t>
            </a:r>
            <a:r>
              <a:rPr lang="en-US" sz="1800" smtClean="0">
                <a:ea typeface="ＭＳ Ｐゴシック" pitchFamily="34" charset="-128"/>
              </a:rPr>
              <a:t> 	   </a:t>
            </a:r>
            <a:r>
              <a:rPr lang="en-US" sz="1800" b="1" smtClean="0">
                <a:ea typeface="ＭＳ Ｐゴシック" pitchFamily="34" charset="-128"/>
              </a:rPr>
              <a:t>SUB 	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ea typeface="ＭＳ Ｐゴシック" pitchFamily="34" charset="-128"/>
              </a:rPr>
              <a:t>0101 	   IN 	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ea typeface="ＭＳ Ｐゴシック" pitchFamily="34" charset="-128"/>
              </a:rPr>
              <a:t>0110 	   OUT 	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ea typeface="ＭＳ Ｐゴシック" pitchFamily="34" charset="-128"/>
              </a:rPr>
              <a:t>0111 	   HALT	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ea typeface="ＭＳ Ｐゴシック" pitchFamily="34" charset="-128"/>
              </a:rPr>
              <a:t>1000	   JMP 	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ea typeface="ＭＳ Ｐゴシック" pitchFamily="34" charset="-128"/>
              </a:rPr>
              <a:t>1001	   SKIPZ	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ea typeface="ＭＳ Ｐゴシック" pitchFamily="34" charset="-128"/>
              </a:rPr>
              <a:t>1010</a:t>
            </a:r>
            <a:r>
              <a:rPr lang="en-US" sz="1800" b="1" smtClean="0">
                <a:ea typeface="ＭＳ Ｐゴシック" pitchFamily="34" charset="-128"/>
                <a:sym typeface="Wingdings" pitchFamily="2" charset="2"/>
              </a:rPr>
              <a:t> 	   SKIPG	</a:t>
            </a:r>
            <a:r>
              <a:rPr lang="en-US" sz="1800" b="1" smtClean="0">
                <a:ea typeface="ＭＳ Ｐゴシック" pitchFamily="34" charset="-128"/>
              </a:rPr>
              <a:t> </a:t>
            </a:r>
            <a:endParaRPr lang="en-US" sz="1800" b="1" smtClean="0">
              <a:ea typeface="ＭＳ Ｐゴシック" pitchFamily="34" charset="-128"/>
              <a:sym typeface="Wingdings" pitchFamily="2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ea typeface="ＭＳ Ｐゴシック" pitchFamily="34" charset="-128"/>
              </a:rPr>
              <a:t>1011 	   </a:t>
            </a:r>
            <a:r>
              <a:rPr lang="en-US" sz="1800" b="1" smtClean="0">
                <a:ea typeface="ＭＳ Ｐゴシック" pitchFamily="34" charset="-128"/>
                <a:sym typeface="Wingdings" pitchFamily="2" charset="2"/>
              </a:rPr>
              <a:t>SKIPN 			</a:t>
            </a:r>
            <a:r>
              <a:rPr lang="en-US" sz="1800" b="1" smtClean="0">
                <a:ea typeface="ＭＳ Ｐゴシック" pitchFamily="34" charset="-128"/>
              </a:rPr>
              <a:t> </a:t>
            </a:r>
          </a:p>
        </p:txBody>
      </p:sp>
      <p:sp>
        <p:nvSpPr>
          <p:cNvPr id="29699" name="Rectangle 5"/>
          <p:cNvSpPr>
            <a:spLocks noChangeArrowheads="1"/>
          </p:cNvSpPr>
          <p:nvPr/>
        </p:nvSpPr>
        <p:spPr bwMode="auto">
          <a:xfrm>
            <a:off x="457200" y="1752600"/>
            <a:ext cx="2438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0" name="Text Box 6"/>
          <p:cNvSpPr txBox="1">
            <a:spLocks noChangeArrowheads="1"/>
          </p:cNvSpPr>
          <p:nvPr/>
        </p:nvSpPr>
        <p:spPr bwMode="auto">
          <a:xfrm>
            <a:off x="3352800" y="1371600"/>
            <a:ext cx="1828800" cy="217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Symbol Table</a:t>
            </a:r>
          </a:p>
          <a:p>
            <a:pPr>
              <a:spcBef>
                <a:spcPct val="50000"/>
              </a:spcBef>
            </a:pPr>
            <a:r>
              <a:rPr lang="en-US" sz="1400" b="1"/>
              <a:t>here	x200</a:t>
            </a:r>
          </a:p>
          <a:p>
            <a:pPr>
              <a:spcBef>
                <a:spcPct val="50000"/>
              </a:spcBef>
            </a:pPr>
            <a:r>
              <a:rPr lang="en-US" sz="1400" b="1"/>
              <a:t>sum	x20A</a:t>
            </a:r>
          </a:p>
          <a:p>
            <a:pPr>
              <a:spcBef>
                <a:spcPct val="50000"/>
              </a:spcBef>
            </a:pPr>
            <a:r>
              <a:rPr lang="en-US" sz="1400" b="1"/>
              <a:t>a	x20B</a:t>
            </a:r>
          </a:p>
          <a:p>
            <a:pPr>
              <a:spcBef>
                <a:spcPct val="50000"/>
              </a:spcBef>
            </a:pPr>
            <a:r>
              <a:rPr lang="en-US" sz="1400" b="1"/>
              <a:t>b	x20C</a:t>
            </a:r>
          </a:p>
          <a:p>
            <a:pPr>
              <a:spcBef>
                <a:spcPct val="50000"/>
              </a:spcBef>
            </a:pPr>
            <a:r>
              <a:rPr lang="en-US" sz="1400" b="1"/>
              <a:t>one	x20D	</a:t>
            </a:r>
          </a:p>
        </p:txBody>
      </p:sp>
      <p:sp>
        <p:nvSpPr>
          <p:cNvPr id="29701" name="Rectangle 7"/>
          <p:cNvSpPr>
            <a:spLocks noChangeArrowheads="1"/>
          </p:cNvSpPr>
          <p:nvPr/>
        </p:nvSpPr>
        <p:spPr bwMode="auto">
          <a:xfrm>
            <a:off x="3352800" y="1752600"/>
            <a:ext cx="15240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Line 8"/>
          <p:cNvSpPr>
            <a:spLocks noChangeShapeType="1"/>
          </p:cNvSpPr>
          <p:nvPr/>
        </p:nvSpPr>
        <p:spPr bwMode="auto">
          <a:xfrm>
            <a:off x="3352800" y="20574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3" name="Line 9"/>
          <p:cNvSpPr>
            <a:spLocks noChangeShapeType="1"/>
          </p:cNvSpPr>
          <p:nvPr/>
        </p:nvSpPr>
        <p:spPr bwMode="auto">
          <a:xfrm>
            <a:off x="3352800" y="23622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4" name="Line 10"/>
          <p:cNvSpPr>
            <a:spLocks noChangeShapeType="1"/>
          </p:cNvSpPr>
          <p:nvPr/>
        </p:nvSpPr>
        <p:spPr bwMode="auto">
          <a:xfrm>
            <a:off x="3352800" y="26670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5" name="Line 11"/>
          <p:cNvSpPr>
            <a:spLocks noChangeShapeType="1"/>
          </p:cNvSpPr>
          <p:nvPr/>
        </p:nvSpPr>
        <p:spPr bwMode="auto">
          <a:xfrm>
            <a:off x="3352800" y="29718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6" name="Line 12"/>
          <p:cNvSpPr>
            <a:spLocks noChangeShapeType="1"/>
          </p:cNvSpPr>
          <p:nvPr/>
        </p:nvSpPr>
        <p:spPr bwMode="auto">
          <a:xfrm>
            <a:off x="4038600" y="17526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7" name="Text Box 13"/>
          <p:cNvSpPr txBox="1">
            <a:spLocks noChangeArrowheads="1"/>
          </p:cNvSpPr>
          <p:nvPr/>
        </p:nvSpPr>
        <p:spPr bwMode="auto">
          <a:xfrm>
            <a:off x="3276600" y="3352800"/>
            <a:ext cx="1631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symbol   address</a:t>
            </a:r>
          </a:p>
        </p:txBody>
      </p:sp>
      <p:sp>
        <p:nvSpPr>
          <p:cNvPr id="29708" name="Text Box 14"/>
          <p:cNvSpPr txBox="1">
            <a:spLocks noChangeArrowheads="1"/>
          </p:cNvSpPr>
          <p:nvPr/>
        </p:nvSpPr>
        <p:spPr bwMode="auto">
          <a:xfrm>
            <a:off x="5105400" y="1752600"/>
            <a:ext cx="3498850" cy="311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Using the symbol table and the</a:t>
            </a:r>
          </a:p>
          <a:p>
            <a:r>
              <a:rPr lang="en-US"/>
              <a:t>opcode table the assembler </a:t>
            </a:r>
          </a:p>
          <a:p>
            <a:r>
              <a:rPr lang="en-US"/>
              <a:t>translates the program to object </a:t>
            </a:r>
          </a:p>
          <a:p>
            <a:r>
              <a:rPr lang="en-US"/>
              <a:t>code.</a:t>
            </a:r>
          </a:p>
          <a:p>
            <a:endParaRPr lang="en-US"/>
          </a:p>
          <a:p>
            <a:r>
              <a:rPr lang="en-US"/>
              <a:t>As the program can be loaded</a:t>
            </a:r>
          </a:p>
          <a:p>
            <a:r>
              <a:rPr lang="en-US"/>
              <a:t>anywhere in memory PC-relative</a:t>
            </a:r>
          </a:p>
          <a:p>
            <a:r>
              <a:rPr lang="en-US"/>
              <a:t>addressing is used to resolve </a:t>
            </a:r>
          </a:p>
          <a:p>
            <a:r>
              <a:rPr lang="en-US"/>
              <a:t>the symbols.</a:t>
            </a:r>
          </a:p>
          <a:p>
            <a:endParaRPr lang="en-US"/>
          </a:p>
          <a:p>
            <a:r>
              <a:rPr lang="en-US"/>
              <a:t>    </a:t>
            </a:r>
          </a:p>
        </p:txBody>
      </p:sp>
      <p:sp>
        <p:nvSpPr>
          <p:cNvPr id="29709" name="Text Box 16"/>
          <p:cNvSpPr txBox="1">
            <a:spLocks noChangeArrowheads="1"/>
          </p:cNvSpPr>
          <p:nvPr/>
        </p:nvSpPr>
        <p:spPr bwMode="auto">
          <a:xfrm>
            <a:off x="914400" y="1371600"/>
            <a:ext cx="1631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Opcode table</a:t>
            </a:r>
          </a:p>
        </p:txBody>
      </p:sp>
      <p:sp>
        <p:nvSpPr>
          <p:cNvPr id="29710" name="Text Box 18"/>
          <p:cNvSpPr txBox="1">
            <a:spLocks noChangeArrowheads="1"/>
          </p:cNvSpPr>
          <p:nvPr/>
        </p:nvSpPr>
        <p:spPr bwMode="auto">
          <a:xfrm>
            <a:off x="3108325" y="4456113"/>
            <a:ext cx="55054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For instance, the offset between </a:t>
            </a:r>
            <a:r>
              <a:rPr lang="en-US">
                <a:solidFill>
                  <a:srgbClr val="0000FF"/>
                </a:solidFill>
              </a:rPr>
              <a:t>LOAD sum</a:t>
            </a:r>
            <a:r>
              <a:rPr lang="en-US"/>
              <a:t> and the </a:t>
            </a:r>
          </a:p>
          <a:p>
            <a:r>
              <a:rPr lang="en-US"/>
              <a:t>declaration of </a:t>
            </a:r>
            <a:r>
              <a:rPr lang="en-US">
                <a:solidFill>
                  <a:srgbClr val="0000FF"/>
                </a:solidFill>
              </a:rPr>
              <a:t>sum</a:t>
            </a:r>
            <a:r>
              <a:rPr lang="en-US"/>
              <a:t> is 9, because when  </a:t>
            </a:r>
            <a:r>
              <a:rPr lang="en-US">
                <a:solidFill>
                  <a:srgbClr val="0000FF"/>
                </a:solidFill>
              </a:rPr>
              <a:t>LOAD sum</a:t>
            </a:r>
            <a:r>
              <a:rPr lang="en-US"/>
              <a:t> </a:t>
            </a:r>
          </a:p>
          <a:p>
            <a:r>
              <a:rPr lang="en-US"/>
              <a:t>is fetched for execution, the pc is pointing to the </a:t>
            </a:r>
          </a:p>
          <a:p>
            <a:r>
              <a:rPr lang="en-US"/>
              <a:t>instruction </a:t>
            </a:r>
            <a:r>
              <a:rPr lang="en-US">
                <a:solidFill>
                  <a:srgbClr val="0000FF"/>
                </a:solidFill>
              </a:rPr>
              <a:t>ADD a</a:t>
            </a:r>
            <a:r>
              <a:rPr lang="en-US"/>
              <a:t>. ( pc + offset = 9)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  <a:t>ASSEMBLER </a:t>
            </a:r>
            <a:b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</a:br>
            <a: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  <a:t>Pass 2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5344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ea typeface="ＭＳ Ｐゴシック" pitchFamily="34" charset="-128"/>
              </a:rPr>
              <a:t>	</a:t>
            </a:r>
            <a:r>
              <a:rPr lang="en-US" sz="1400" b="1" u="sng" smtClean="0">
                <a:ea typeface="ＭＳ Ｐゴシック" pitchFamily="34" charset="-128"/>
              </a:rPr>
              <a:t>Label</a:t>
            </a:r>
            <a:r>
              <a:rPr lang="en-US" sz="1400" b="1" smtClean="0">
                <a:ea typeface="ＭＳ Ｐゴシック" pitchFamily="34" charset="-128"/>
              </a:rPr>
              <a:t>		</a:t>
            </a:r>
            <a:r>
              <a:rPr lang="en-US" sz="1400" b="1" u="sng" smtClean="0">
                <a:ea typeface="ＭＳ Ｐゴシック" pitchFamily="34" charset="-128"/>
              </a:rPr>
              <a:t>opcode</a:t>
            </a:r>
            <a:r>
              <a:rPr lang="en-US" sz="1400" b="1" smtClean="0">
                <a:ea typeface="ＭＳ Ｐゴシック" pitchFamily="34" charset="-128"/>
              </a:rPr>
              <a:t>   	   </a:t>
            </a:r>
            <a:r>
              <a:rPr lang="en-US" sz="1400" b="1" u="sng" smtClean="0">
                <a:ea typeface="ＭＳ Ｐゴシック" pitchFamily="34" charset="-128"/>
              </a:rPr>
              <a:t>address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01			; This is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02			; a comment			</a:t>
            </a:r>
            <a:r>
              <a:rPr lang="en-US" sz="1400" b="1" u="sng" smtClean="0">
                <a:ea typeface="ＭＳ Ｐゴシック" pitchFamily="34" charset="-128"/>
              </a:rPr>
              <a:t>Object code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03	start		.begin	    x200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04	here		LOAD 	    sum		x200     000100000000</a:t>
            </a:r>
            <a:r>
              <a:rPr lang="en-US" sz="1400" b="1" smtClean="0">
                <a:solidFill>
                  <a:srgbClr val="FF0000"/>
                </a:solidFill>
                <a:ea typeface="ＭＳ Ｐゴシック" pitchFamily="34" charset="-128"/>
              </a:rPr>
              <a:t>1001 (9 is the offset)</a:t>
            </a:r>
            <a:r>
              <a:rPr lang="en-US" sz="1400" b="1" smtClean="0">
                <a:ea typeface="ＭＳ Ｐゴシック" pitchFamily="34" charset="-128"/>
              </a:rPr>
              <a:t>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05			ADD	    a            	      </a:t>
            </a:r>
            <a:r>
              <a:rPr lang="en-US" sz="1400" b="1" smtClean="0">
                <a:solidFill>
                  <a:srgbClr val="FF0000"/>
                </a:solidFill>
                <a:ea typeface="ＭＳ Ｐゴシック" pitchFamily="34" charset="-128"/>
              </a:rPr>
              <a:t>PC</a:t>
            </a:r>
            <a:r>
              <a:rPr lang="en-US" sz="1400" b="1" smtClean="0">
                <a:ea typeface="ＭＳ Ｐゴシック" pitchFamily="34" charset="-128"/>
              </a:rPr>
              <a:t>	x201     0010000000001001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06			STORE	    sum		x202     001100000000</a:t>
            </a:r>
            <a:r>
              <a:rPr lang="en-US" sz="1400" b="1" smtClean="0">
                <a:solidFill>
                  <a:srgbClr val="0000FF"/>
                </a:solidFill>
                <a:ea typeface="ＭＳ Ｐゴシック" pitchFamily="34" charset="-128"/>
              </a:rPr>
              <a:t>0111 (7 is the offset)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07			LOAD 	    b		x203     0001000000001000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08			SUB	    one		x204     0100000000001000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09			STORE 	    b		x205     0011000000000110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0A			SKIPZ			x206	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0B			JMP	    here		x207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0C			LOAD 	    sum		x208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0D			HALT	    		x209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0E	sum		.data	    x000		x20A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0F	a		.data	    x005		x20B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10   b		.data	    x003		x20C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11	one		.data	    x001		x20D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12			.end	    start		x20E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400" b="1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ea typeface="ＭＳ Ｐゴシック" pitchFamily="34" charset="-128"/>
              </a:rPr>
              <a:t>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>
              <a:ea typeface="ＭＳ Ｐゴシック" pitchFamily="34" charset="-128"/>
            </a:endParaRPr>
          </a:p>
        </p:txBody>
      </p:sp>
      <p:sp>
        <p:nvSpPr>
          <p:cNvPr id="30723" name="Rectangle 4"/>
          <p:cNvSpPr>
            <a:spLocks noChangeArrowheads="1"/>
          </p:cNvSpPr>
          <p:nvPr/>
        </p:nvSpPr>
        <p:spPr bwMode="auto">
          <a:xfrm>
            <a:off x="2057400" y="4495800"/>
            <a:ext cx="18288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4" name="Rectangle 5"/>
          <p:cNvSpPr>
            <a:spLocks noChangeArrowheads="1"/>
          </p:cNvSpPr>
          <p:nvPr/>
        </p:nvSpPr>
        <p:spPr bwMode="auto">
          <a:xfrm>
            <a:off x="2057400" y="2209800"/>
            <a:ext cx="1828800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Line 14"/>
          <p:cNvSpPr>
            <a:spLocks noChangeShapeType="1"/>
          </p:cNvSpPr>
          <p:nvPr/>
        </p:nvSpPr>
        <p:spPr bwMode="auto">
          <a:xfrm>
            <a:off x="4800600" y="2819400"/>
            <a:ext cx="0" cy="1905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26" name="Line 15"/>
          <p:cNvSpPr>
            <a:spLocks noChangeShapeType="1"/>
          </p:cNvSpPr>
          <p:nvPr/>
        </p:nvSpPr>
        <p:spPr bwMode="auto">
          <a:xfrm>
            <a:off x="5334000" y="3276600"/>
            <a:ext cx="0" cy="14478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27" name="Text Box 18"/>
          <p:cNvSpPr txBox="1">
            <a:spLocks noChangeArrowheads="1"/>
          </p:cNvSpPr>
          <p:nvPr/>
        </p:nvSpPr>
        <p:spPr bwMode="auto">
          <a:xfrm>
            <a:off x="5546725" y="3998913"/>
            <a:ext cx="343535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All addresses are   </a:t>
            </a:r>
          </a:p>
          <a:p>
            <a:r>
              <a:rPr lang="en-US"/>
              <a:t>pc-relative addresses.</a:t>
            </a:r>
          </a:p>
          <a:p>
            <a:r>
              <a:rPr lang="en-US"/>
              <a:t>(PC + offset)</a:t>
            </a:r>
          </a:p>
          <a:p>
            <a:endParaRPr lang="en-US"/>
          </a:p>
          <a:p>
            <a:r>
              <a:rPr lang="en-US"/>
              <a:t>Recall: PC is always pointing to </a:t>
            </a:r>
          </a:p>
          <a:p>
            <a:r>
              <a:rPr lang="en-US"/>
              <a:t>the next instruction to be fetch. </a:t>
            </a:r>
          </a:p>
        </p:txBody>
      </p:sp>
      <p:sp>
        <p:nvSpPr>
          <p:cNvPr id="30728" name="Line 19"/>
          <p:cNvSpPr>
            <a:spLocks noChangeShapeType="1"/>
          </p:cNvSpPr>
          <p:nvPr/>
        </p:nvSpPr>
        <p:spPr bwMode="auto">
          <a:xfrm>
            <a:off x="4572000" y="2743200"/>
            <a:ext cx="2286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29" name="Text Box 21"/>
          <p:cNvSpPr txBox="1">
            <a:spLocks noChangeArrowheads="1"/>
          </p:cNvSpPr>
          <p:nvPr/>
        </p:nvSpPr>
        <p:spPr bwMode="auto">
          <a:xfrm>
            <a:off x="4495800" y="3124200"/>
            <a:ext cx="29210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FF0000"/>
                </a:solidFill>
              </a:rPr>
              <a:t>o</a:t>
            </a:r>
          </a:p>
          <a:p>
            <a:r>
              <a:rPr lang="en-US" sz="1400" b="1">
                <a:solidFill>
                  <a:srgbClr val="FF0000"/>
                </a:solidFill>
              </a:rPr>
              <a:t>f</a:t>
            </a:r>
          </a:p>
          <a:p>
            <a:r>
              <a:rPr lang="en-US" sz="1400" b="1">
                <a:solidFill>
                  <a:srgbClr val="FF0000"/>
                </a:solidFill>
              </a:rPr>
              <a:t>f</a:t>
            </a:r>
          </a:p>
          <a:p>
            <a:r>
              <a:rPr lang="en-US" sz="1400" b="1">
                <a:solidFill>
                  <a:srgbClr val="FF0000"/>
                </a:solidFill>
              </a:rPr>
              <a:t>s</a:t>
            </a:r>
          </a:p>
          <a:p>
            <a:r>
              <a:rPr lang="en-US" sz="1400" b="1">
                <a:solidFill>
                  <a:srgbClr val="FF0000"/>
                </a:solidFill>
              </a:rPr>
              <a:t>e</a:t>
            </a:r>
          </a:p>
          <a:p>
            <a:r>
              <a:rPr lang="en-US" sz="1400" b="1">
                <a:solidFill>
                  <a:srgbClr val="FF0000"/>
                </a:solidFill>
              </a:rPr>
              <a:t>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  <a:t>Assembly  language Programming </a:t>
            </a:r>
            <a:b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</a:br>
            <a: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  <a:t>object code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9154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ea typeface="ＭＳ Ｐゴシック" pitchFamily="34" charset="-128"/>
              </a:rPr>
              <a:t>	</a:t>
            </a:r>
            <a:r>
              <a:rPr lang="en-US" sz="1400" b="1" u="sng" smtClean="0">
                <a:ea typeface="ＭＳ Ｐゴシック" pitchFamily="34" charset="-128"/>
              </a:rPr>
              <a:t>Label</a:t>
            </a:r>
            <a:r>
              <a:rPr lang="en-US" sz="1400" b="1" smtClean="0">
                <a:ea typeface="ＭＳ Ｐゴシック" pitchFamily="34" charset="-128"/>
              </a:rPr>
              <a:t>		</a:t>
            </a:r>
            <a:r>
              <a:rPr lang="en-US" sz="1400" b="1" u="sng" smtClean="0">
                <a:ea typeface="ＭＳ Ｐゴシック" pitchFamily="34" charset="-128"/>
              </a:rPr>
              <a:t>opcode</a:t>
            </a:r>
            <a:r>
              <a:rPr lang="en-US" sz="1400" b="1" smtClean="0">
                <a:ea typeface="ＭＳ Ｐゴシック" pitchFamily="34" charset="-128"/>
              </a:rPr>
              <a:t>   	   </a:t>
            </a:r>
            <a:r>
              <a:rPr lang="en-US" sz="1400" b="1" u="sng" smtClean="0">
                <a:ea typeface="ＭＳ Ｐゴシック" pitchFamily="34" charset="-128"/>
              </a:rPr>
              <a:t>address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01			; This is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02			; a comment			</a:t>
            </a:r>
            <a:r>
              <a:rPr lang="en-US" sz="1400" b="1" u="sng" smtClean="0">
                <a:ea typeface="ＭＳ Ｐゴシック" pitchFamily="34" charset="-128"/>
              </a:rPr>
              <a:t>Object code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03	start		.begin	    x200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04	here		LOAD 	    sum		x200     000100000000</a:t>
            </a:r>
            <a:r>
              <a:rPr lang="en-US" sz="1400" b="1" smtClean="0">
                <a:solidFill>
                  <a:srgbClr val="FF0000"/>
                </a:solidFill>
                <a:ea typeface="ＭＳ Ｐゴシック" pitchFamily="34" charset="-128"/>
              </a:rPr>
              <a:t>1001 (9 is the offset)</a:t>
            </a:r>
            <a:r>
              <a:rPr lang="en-US" sz="1400" b="1" smtClean="0">
                <a:ea typeface="ＭＳ Ｐゴシック" pitchFamily="34" charset="-128"/>
              </a:rPr>
              <a:t>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05			ADD	    a            	      </a:t>
            </a:r>
            <a:r>
              <a:rPr lang="en-US" sz="1400" b="1" smtClean="0">
                <a:solidFill>
                  <a:srgbClr val="FF0000"/>
                </a:solidFill>
                <a:ea typeface="ＭＳ Ｐゴシック" pitchFamily="34" charset="-128"/>
              </a:rPr>
              <a:t>PC</a:t>
            </a:r>
            <a:r>
              <a:rPr lang="en-US" sz="1400" b="1" smtClean="0">
                <a:ea typeface="ＭＳ Ｐゴシック" pitchFamily="34" charset="-128"/>
              </a:rPr>
              <a:t>	x201     0010000000001001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06			STORE	    sum		x202     001100000000</a:t>
            </a:r>
            <a:r>
              <a:rPr lang="en-US" sz="1400" b="1" smtClean="0">
                <a:solidFill>
                  <a:srgbClr val="0000FF"/>
                </a:solidFill>
                <a:ea typeface="ＭＳ Ｐゴシック" pitchFamily="34" charset="-128"/>
              </a:rPr>
              <a:t>0111 (7 is the offset)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07			LOAD 	    b		x203     0001000000001000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08			SUB	    one		x204     0100000000001000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09			STORE 	    b		x205     0011000000000110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0A			SKIPZ			x206     1001000000000000	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0B			JMP	    here		x207     1000111111111000  (-7)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0C			LOAD 	    sum		x208     0001000000000001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0D			HALT	    		x209     0111000000000000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0E	sum		.data	    x000		x20A    0000000000000000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0F	a		.data	    x005		x20B    0000000000000101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10   b		.data	    x003		x20C    0000000000000011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11	one		.data	    x001		x20D    0000000000000001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12			.end	    start		x20E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400" b="1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ea typeface="ＭＳ Ｐゴシック" pitchFamily="34" charset="-128"/>
              </a:rPr>
              <a:t>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>
              <a:ea typeface="ＭＳ Ｐゴシック" pitchFamily="34" charset="-128"/>
            </a:endParaRPr>
          </a:p>
        </p:txBody>
      </p:sp>
      <p:sp>
        <p:nvSpPr>
          <p:cNvPr id="31747" name="Rectangle 4"/>
          <p:cNvSpPr>
            <a:spLocks noChangeArrowheads="1"/>
          </p:cNvSpPr>
          <p:nvPr/>
        </p:nvSpPr>
        <p:spPr bwMode="auto">
          <a:xfrm>
            <a:off x="2057400" y="4495800"/>
            <a:ext cx="18288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48" name="Rectangle 5"/>
          <p:cNvSpPr>
            <a:spLocks noChangeArrowheads="1"/>
          </p:cNvSpPr>
          <p:nvPr/>
        </p:nvSpPr>
        <p:spPr bwMode="auto">
          <a:xfrm>
            <a:off x="2057400" y="2209800"/>
            <a:ext cx="1828800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Line 6"/>
          <p:cNvSpPr>
            <a:spLocks noChangeShapeType="1"/>
          </p:cNvSpPr>
          <p:nvPr/>
        </p:nvSpPr>
        <p:spPr bwMode="auto">
          <a:xfrm>
            <a:off x="4800600" y="2819400"/>
            <a:ext cx="0" cy="1905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50" name="Line 7"/>
          <p:cNvSpPr>
            <a:spLocks noChangeShapeType="1"/>
          </p:cNvSpPr>
          <p:nvPr/>
        </p:nvSpPr>
        <p:spPr bwMode="auto">
          <a:xfrm>
            <a:off x="5334000" y="3276600"/>
            <a:ext cx="0" cy="14478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51" name="Line 9"/>
          <p:cNvSpPr>
            <a:spLocks noChangeShapeType="1"/>
          </p:cNvSpPr>
          <p:nvPr/>
        </p:nvSpPr>
        <p:spPr bwMode="auto">
          <a:xfrm>
            <a:off x="4572000" y="2743200"/>
            <a:ext cx="2286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52" name="Text Box 10"/>
          <p:cNvSpPr txBox="1">
            <a:spLocks noChangeArrowheads="1"/>
          </p:cNvSpPr>
          <p:nvPr/>
        </p:nvSpPr>
        <p:spPr bwMode="auto">
          <a:xfrm>
            <a:off x="4495800" y="3124200"/>
            <a:ext cx="29210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FF0000"/>
                </a:solidFill>
              </a:rPr>
              <a:t>o</a:t>
            </a:r>
          </a:p>
          <a:p>
            <a:r>
              <a:rPr lang="en-US" sz="1400" b="1">
                <a:solidFill>
                  <a:srgbClr val="FF0000"/>
                </a:solidFill>
              </a:rPr>
              <a:t>f</a:t>
            </a:r>
          </a:p>
          <a:p>
            <a:r>
              <a:rPr lang="en-US" sz="1400" b="1">
                <a:solidFill>
                  <a:srgbClr val="FF0000"/>
                </a:solidFill>
              </a:rPr>
              <a:t>f</a:t>
            </a:r>
          </a:p>
          <a:p>
            <a:r>
              <a:rPr lang="en-US" sz="1400" b="1">
                <a:solidFill>
                  <a:srgbClr val="FF0000"/>
                </a:solidFill>
              </a:rPr>
              <a:t>s</a:t>
            </a:r>
          </a:p>
          <a:p>
            <a:r>
              <a:rPr lang="en-US" sz="1400" b="1">
                <a:solidFill>
                  <a:srgbClr val="FF0000"/>
                </a:solidFill>
              </a:rPr>
              <a:t>e</a:t>
            </a:r>
          </a:p>
          <a:p>
            <a:r>
              <a:rPr lang="en-US" sz="1400" b="1">
                <a:solidFill>
                  <a:srgbClr val="FF0000"/>
                </a:solidFill>
              </a:rPr>
              <a:t>t</a:t>
            </a:r>
          </a:p>
        </p:txBody>
      </p:sp>
      <p:sp>
        <p:nvSpPr>
          <p:cNvPr id="31753" name="Text Box 11"/>
          <p:cNvSpPr txBox="1">
            <a:spLocks noChangeArrowheads="1"/>
          </p:cNvSpPr>
          <p:nvPr/>
        </p:nvSpPr>
        <p:spPr bwMode="auto">
          <a:xfrm>
            <a:off x="6994525" y="6019800"/>
            <a:ext cx="17700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One</a:t>
            </a:r>
            <a:r>
              <a:rPr lang="ja-JP" altLang="en-US" sz="1400" b="1"/>
              <a:t>’</a:t>
            </a:r>
            <a:r>
              <a:rPr lang="en-US" altLang="ja-JP" sz="1400" b="1"/>
              <a:t>s complement</a:t>
            </a:r>
            <a:endParaRPr lang="en-US" sz="1400" b="1"/>
          </a:p>
        </p:txBody>
      </p:sp>
      <p:sp>
        <p:nvSpPr>
          <p:cNvPr id="31754" name="Line 12"/>
          <p:cNvSpPr>
            <a:spLocks noChangeShapeType="1"/>
          </p:cNvSpPr>
          <p:nvPr/>
        </p:nvSpPr>
        <p:spPr bwMode="auto">
          <a:xfrm flipV="1">
            <a:off x="7315200" y="41148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  <a:t>ASSEMBLER </a:t>
            </a:r>
            <a:b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</a:br>
            <a: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  <a:t>object code</a:t>
            </a:r>
          </a:p>
        </p:txBody>
      </p:sp>
      <p:sp>
        <p:nvSpPr>
          <p:cNvPr id="32770" name="Text Box 13"/>
          <p:cNvSpPr txBox="1">
            <a:spLocks noChangeArrowheads="1"/>
          </p:cNvSpPr>
          <p:nvPr/>
        </p:nvSpPr>
        <p:spPr bwMode="auto">
          <a:xfrm>
            <a:off x="974725" y="1484313"/>
            <a:ext cx="7727950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The object code file has several sections:</a:t>
            </a:r>
          </a:p>
          <a:p>
            <a:r>
              <a:rPr lang="en-US"/>
              <a:t> </a:t>
            </a:r>
          </a:p>
          <a:p>
            <a:r>
              <a:rPr lang="en-US" u="sng"/>
              <a:t>Header section</a:t>
            </a:r>
            <a:r>
              <a:rPr lang="en-US"/>
              <a:t>: Size of code, name source file, size of data</a:t>
            </a:r>
          </a:p>
          <a:p>
            <a:endParaRPr lang="en-US"/>
          </a:p>
          <a:p>
            <a:r>
              <a:rPr lang="en-US" u="sng"/>
              <a:t>Text section (code)</a:t>
            </a:r>
            <a:r>
              <a:rPr lang="en-US"/>
              <a:t>: Object code</a:t>
            </a:r>
          </a:p>
          <a:p>
            <a:endParaRPr lang="en-US"/>
          </a:p>
          <a:p>
            <a:r>
              <a:rPr lang="en-US" u="sng"/>
              <a:t>Data section</a:t>
            </a:r>
            <a:r>
              <a:rPr lang="en-US"/>
              <a:t>: Data (in binary)</a:t>
            </a:r>
          </a:p>
          <a:p>
            <a:endParaRPr lang="en-US"/>
          </a:p>
          <a:p>
            <a:r>
              <a:rPr lang="en-US" u="sng"/>
              <a:t>Relocation information section</a:t>
            </a:r>
            <a:r>
              <a:rPr lang="en-US"/>
              <a:t>: Addresses to be fixed up by the linker</a:t>
            </a:r>
          </a:p>
          <a:p>
            <a:r>
              <a:rPr lang="en-US"/>
              <a:t> </a:t>
            </a:r>
          </a:p>
          <a:p>
            <a:r>
              <a:rPr lang="en-US" u="sng"/>
              <a:t>Symbol table section</a:t>
            </a:r>
            <a:r>
              <a:rPr lang="en-US"/>
              <a:t>: Global symbols in the program, Imported symbols</a:t>
            </a:r>
          </a:p>
          <a:p>
            <a:endParaRPr lang="en-US"/>
          </a:p>
          <a:p>
            <a:r>
              <a:rPr lang="en-US" u="sng"/>
              <a:t>Debugging section</a:t>
            </a:r>
            <a:r>
              <a:rPr lang="en-US"/>
              <a:t>: Source file and line number information, description of </a:t>
            </a:r>
          </a:p>
          <a:p>
            <a:r>
              <a:rPr lang="en-US"/>
              <a:t>		   data structures.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  <a:t>ASSEMBLER </a:t>
            </a:r>
            <a:b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</a:br>
            <a:r>
              <a:rPr lang="en-US" sz="3200" b="1" u="sng" smtClean="0">
                <a:solidFill>
                  <a:srgbClr val="0000FF"/>
                </a:solidFill>
                <a:ea typeface="ＭＳ Ｐゴシック" pitchFamily="34" charset="-128"/>
              </a:rPr>
              <a:t>object code file for the example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76400"/>
            <a:ext cx="38862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Program name: start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Starting address text: x200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Length of text in bytes: x14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Starting address data: x20A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Length of data in bytes: 8</a:t>
            </a:r>
            <a:endParaRPr lang="en-US" sz="1400" b="1" u="sng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 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0001000000001001</a:t>
            </a:r>
            <a:r>
              <a:rPr lang="en-US" sz="1400" b="1" smtClean="0">
                <a:solidFill>
                  <a:srgbClr val="FF0000"/>
                </a:solidFill>
                <a:ea typeface="ＭＳ Ｐゴシック" pitchFamily="34" charset="-128"/>
              </a:rPr>
              <a:t>  </a:t>
            </a:r>
            <a:r>
              <a:rPr lang="en-US" sz="1400" b="1" smtClean="0">
                <a:ea typeface="ＭＳ Ｐゴシック" pitchFamily="34" charset="-128"/>
              </a:rPr>
              <a:t>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0010000000001001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0011000000000111</a:t>
            </a:r>
            <a:r>
              <a:rPr lang="en-US" sz="1400" b="1" smtClean="0">
                <a:solidFill>
                  <a:srgbClr val="0000FF"/>
                </a:solidFill>
                <a:ea typeface="ＭＳ Ｐゴシック" pitchFamily="34" charset="-128"/>
              </a:rPr>
              <a:t>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0001000000001000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0100000000001000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0011000000000110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1001000000000000	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1000111111111000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0001000000000001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0111000000000000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0000000000000000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0000000000000101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0000000000000011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0000000000000001</a:t>
            </a:r>
            <a:endParaRPr lang="en-US" sz="2000" smtClean="0">
              <a:ea typeface="ＭＳ Ｐゴシック" pitchFamily="34" charset="-128"/>
            </a:endParaRPr>
          </a:p>
        </p:txBody>
      </p:sp>
      <p:sp>
        <p:nvSpPr>
          <p:cNvPr id="33795" name="Rectangle 13"/>
          <p:cNvSpPr>
            <a:spLocks noChangeArrowheads="1"/>
          </p:cNvSpPr>
          <p:nvPr/>
        </p:nvSpPr>
        <p:spPr bwMode="auto">
          <a:xfrm>
            <a:off x="990600" y="1600200"/>
            <a:ext cx="2514600" cy="441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6" name="Line 14"/>
          <p:cNvSpPr>
            <a:spLocks noChangeShapeType="1"/>
          </p:cNvSpPr>
          <p:nvPr/>
        </p:nvSpPr>
        <p:spPr bwMode="auto">
          <a:xfrm>
            <a:off x="990600" y="28194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797" name="Line 15"/>
          <p:cNvSpPr>
            <a:spLocks noChangeShapeType="1"/>
          </p:cNvSpPr>
          <p:nvPr/>
        </p:nvSpPr>
        <p:spPr bwMode="auto">
          <a:xfrm>
            <a:off x="990600" y="51054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798" name="Text Box 16"/>
          <p:cNvSpPr txBox="1">
            <a:spLocks noChangeArrowheads="1"/>
          </p:cNvSpPr>
          <p:nvPr/>
        </p:nvSpPr>
        <p:spPr bwMode="auto">
          <a:xfrm>
            <a:off x="3505200" y="1981200"/>
            <a:ext cx="933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Header</a:t>
            </a:r>
          </a:p>
        </p:txBody>
      </p:sp>
      <p:sp>
        <p:nvSpPr>
          <p:cNvPr id="33799" name="Text Box 17"/>
          <p:cNvSpPr txBox="1">
            <a:spLocks noChangeArrowheads="1"/>
          </p:cNvSpPr>
          <p:nvPr/>
        </p:nvSpPr>
        <p:spPr bwMode="auto">
          <a:xfrm>
            <a:off x="3505200" y="3657600"/>
            <a:ext cx="1416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Text section</a:t>
            </a:r>
          </a:p>
        </p:txBody>
      </p:sp>
      <p:sp>
        <p:nvSpPr>
          <p:cNvPr id="33800" name="Text Box 18"/>
          <p:cNvSpPr txBox="1">
            <a:spLocks noChangeArrowheads="1"/>
          </p:cNvSpPr>
          <p:nvPr/>
        </p:nvSpPr>
        <p:spPr bwMode="auto">
          <a:xfrm>
            <a:off x="3505200" y="5334000"/>
            <a:ext cx="145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Data section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00FF"/>
                </a:solidFill>
                <a:ea typeface="ＭＳ Ｐゴシック" pitchFamily="34" charset="-128"/>
              </a:rPr>
              <a:t>Loading Object code in Memory </a:t>
            </a:r>
            <a:endParaRPr lang="en-US" sz="3600" b="1" u="sng" smtClean="0">
              <a:solidFill>
                <a:srgbClr val="0000FF"/>
              </a:solidFill>
              <a:ea typeface="ＭＳ Ｐゴシック" pitchFamily="34" charset="-128"/>
            </a:endParaRP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76400"/>
            <a:ext cx="38862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Program name: start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Starting address text: x200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Length of text in bytes: x14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Starting address data: x20A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Length of data in bytes: 8</a:t>
            </a:r>
            <a:endParaRPr lang="en-US" sz="1400" b="1" u="sng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 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0001000000001001</a:t>
            </a:r>
            <a:r>
              <a:rPr lang="en-US" sz="1400" b="1" smtClean="0">
                <a:solidFill>
                  <a:srgbClr val="FF0000"/>
                </a:solidFill>
                <a:ea typeface="ＭＳ Ｐゴシック" pitchFamily="34" charset="-128"/>
              </a:rPr>
              <a:t>  </a:t>
            </a:r>
            <a:r>
              <a:rPr lang="en-US" sz="1400" b="1" smtClean="0">
                <a:ea typeface="ＭＳ Ｐゴシック" pitchFamily="34" charset="-128"/>
              </a:rPr>
              <a:t>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0010000000001001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0011000000000111</a:t>
            </a:r>
            <a:r>
              <a:rPr lang="en-US" sz="1400" b="1" smtClean="0">
                <a:solidFill>
                  <a:srgbClr val="0000FF"/>
                </a:solidFill>
                <a:ea typeface="ＭＳ Ｐゴシック" pitchFamily="34" charset="-128"/>
              </a:rPr>
              <a:t>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0001000000001000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0100000000001000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0011000000000110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1001000000000000	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1000111111111000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0001000000000001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0111000000000000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0000000000000000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0000000000000101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0000000000000011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0000000000000001</a:t>
            </a:r>
            <a:endParaRPr lang="en-US" sz="2000" smtClean="0">
              <a:ea typeface="ＭＳ Ｐゴシック" pitchFamily="34" charset="-128"/>
            </a:endParaRPr>
          </a:p>
        </p:txBody>
      </p:sp>
      <p:sp>
        <p:nvSpPr>
          <p:cNvPr id="34819" name="Rectangle 4"/>
          <p:cNvSpPr>
            <a:spLocks noChangeArrowheads="1"/>
          </p:cNvSpPr>
          <p:nvPr/>
        </p:nvSpPr>
        <p:spPr bwMode="auto">
          <a:xfrm>
            <a:off x="990600" y="1600200"/>
            <a:ext cx="2514600" cy="441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0" name="Line 5"/>
          <p:cNvSpPr>
            <a:spLocks noChangeShapeType="1"/>
          </p:cNvSpPr>
          <p:nvPr/>
        </p:nvSpPr>
        <p:spPr bwMode="auto">
          <a:xfrm>
            <a:off x="990600" y="28194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1" name="Line 6"/>
          <p:cNvSpPr>
            <a:spLocks noChangeShapeType="1"/>
          </p:cNvSpPr>
          <p:nvPr/>
        </p:nvSpPr>
        <p:spPr bwMode="auto">
          <a:xfrm>
            <a:off x="990600" y="51054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2" name="Text Box 7"/>
          <p:cNvSpPr txBox="1">
            <a:spLocks noChangeArrowheads="1"/>
          </p:cNvSpPr>
          <p:nvPr/>
        </p:nvSpPr>
        <p:spPr bwMode="auto">
          <a:xfrm>
            <a:off x="3505200" y="1600200"/>
            <a:ext cx="933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Header</a:t>
            </a:r>
          </a:p>
        </p:txBody>
      </p:sp>
      <p:sp>
        <p:nvSpPr>
          <p:cNvPr id="34823" name="Text Box 8"/>
          <p:cNvSpPr txBox="1">
            <a:spLocks noChangeArrowheads="1"/>
          </p:cNvSpPr>
          <p:nvPr/>
        </p:nvSpPr>
        <p:spPr bwMode="auto">
          <a:xfrm>
            <a:off x="3505200" y="3657600"/>
            <a:ext cx="1416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Text section</a:t>
            </a:r>
          </a:p>
        </p:txBody>
      </p:sp>
      <p:sp>
        <p:nvSpPr>
          <p:cNvPr id="34824" name="Text Box 9"/>
          <p:cNvSpPr txBox="1">
            <a:spLocks noChangeArrowheads="1"/>
          </p:cNvSpPr>
          <p:nvPr/>
        </p:nvSpPr>
        <p:spPr bwMode="auto">
          <a:xfrm>
            <a:off x="3505200" y="5334000"/>
            <a:ext cx="145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Data section</a:t>
            </a:r>
          </a:p>
        </p:txBody>
      </p:sp>
      <p:sp>
        <p:nvSpPr>
          <p:cNvPr id="34825" name="Rectangle 10"/>
          <p:cNvSpPr>
            <a:spLocks noChangeArrowheads="1"/>
          </p:cNvSpPr>
          <p:nvPr/>
        </p:nvSpPr>
        <p:spPr bwMode="auto">
          <a:xfrm>
            <a:off x="6096000" y="1524000"/>
            <a:ext cx="1828800" cy="457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6" name="Text Box 11"/>
          <p:cNvSpPr txBox="1">
            <a:spLocks noChangeArrowheads="1"/>
          </p:cNvSpPr>
          <p:nvPr/>
        </p:nvSpPr>
        <p:spPr bwMode="auto">
          <a:xfrm>
            <a:off x="5943600" y="1066800"/>
            <a:ext cx="2419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Run time environment</a:t>
            </a:r>
          </a:p>
        </p:txBody>
      </p:sp>
      <p:sp>
        <p:nvSpPr>
          <p:cNvPr id="34827" name="Text Box 12"/>
          <p:cNvSpPr txBox="1">
            <a:spLocks noChangeArrowheads="1"/>
          </p:cNvSpPr>
          <p:nvPr/>
        </p:nvSpPr>
        <p:spPr bwMode="auto">
          <a:xfrm>
            <a:off x="6629400" y="1905000"/>
            <a:ext cx="755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Text  </a:t>
            </a:r>
          </a:p>
        </p:txBody>
      </p:sp>
      <p:sp>
        <p:nvSpPr>
          <p:cNvPr id="34828" name="Line 13"/>
          <p:cNvSpPr>
            <a:spLocks noChangeShapeType="1"/>
          </p:cNvSpPr>
          <p:nvPr/>
        </p:nvSpPr>
        <p:spPr bwMode="auto">
          <a:xfrm>
            <a:off x="6096000" y="25908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9" name="Line 14"/>
          <p:cNvSpPr>
            <a:spLocks noChangeShapeType="1"/>
          </p:cNvSpPr>
          <p:nvPr/>
        </p:nvSpPr>
        <p:spPr bwMode="auto">
          <a:xfrm>
            <a:off x="6096000" y="32766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30" name="Text Box 15"/>
          <p:cNvSpPr txBox="1">
            <a:spLocks noChangeArrowheads="1"/>
          </p:cNvSpPr>
          <p:nvPr/>
        </p:nvSpPr>
        <p:spPr bwMode="auto">
          <a:xfrm>
            <a:off x="6629400" y="2743200"/>
            <a:ext cx="793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Data  </a:t>
            </a:r>
          </a:p>
        </p:txBody>
      </p:sp>
      <p:sp>
        <p:nvSpPr>
          <p:cNvPr id="34831" name="Line 16"/>
          <p:cNvSpPr>
            <a:spLocks noChangeShapeType="1"/>
          </p:cNvSpPr>
          <p:nvPr/>
        </p:nvSpPr>
        <p:spPr bwMode="auto">
          <a:xfrm>
            <a:off x="6096000" y="54864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32" name="Text Box 17"/>
          <p:cNvSpPr txBox="1">
            <a:spLocks noChangeArrowheads="1"/>
          </p:cNvSpPr>
          <p:nvPr/>
        </p:nvSpPr>
        <p:spPr bwMode="auto">
          <a:xfrm>
            <a:off x="6553200" y="5638800"/>
            <a:ext cx="882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Stack  </a:t>
            </a:r>
          </a:p>
        </p:txBody>
      </p:sp>
      <p:sp>
        <p:nvSpPr>
          <p:cNvPr id="34833" name="Text Box 18"/>
          <p:cNvSpPr txBox="1">
            <a:spLocks noChangeArrowheads="1"/>
          </p:cNvSpPr>
          <p:nvPr/>
        </p:nvSpPr>
        <p:spPr bwMode="auto">
          <a:xfrm>
            <a:off x="6629400" y="3429000"/>
            <a:ext cx="857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Heap  </a:t>
            </a:r>
          </a:p>
        </p:txBody>
      </p:sp>
      <p:sp>
        <p:nvSpPr>
          <p:cNvPr id="34834" name="Line 19"/>
          <p:cNvSpPr>
            <a:spLocks noChangeShapeType="1"/>
          </p:cNvSpPr>
          <p:nvPr/>
        </p:nvSpPr>
        <p:spPr bwMode="auto">
          <a:xfrm>
            <a:off x="6096000" y="38862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35" name="Line 21"/>
          <p:cNvSpPr>
            <a:spLocks noChangeShapeType="1"/>
          </p:cNvSpPr>
          <p:nvPr/>
        </p:nvSpPr>
        <p:spPr bwMode="auto">
          <a:xfrm flipV="1">
            <a:off x="3505200" y="2057400"/>
            <a:ext cx="2590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36" name="Line 22"/>
          <p:cNvSpPr>
            <a:spLocks noChangeShapeType="1"/>
          </p:cNvSpPr>
          <p:nvPr/>
        </p:nvSpPr>
        <p:spPr bwMode="auto">
          <a:xfrm flipV="1">
            <a:off x="3505200" y="2895600"/>
            <a:ext cx="259080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37" name="Line 23"/>
          <p:cNvSpPr>
            <a:spLocks noChangeShapeType="1"/>
          </p:cNvSpPr>
          <p:nvPr/>
        </p:nvSpPr>
        <p:spPr bwMode="auto">
          <a:xfrm>
            <a:off x="3505200" y="2209800"/>
            <a:ext cx="2590800" cy="3810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38" name="Line 24"/>
          <p:cNvSpPr>
            <a:spLocks noChangeShapeType="1"/>
          </p:cNvSpPr>
          <p:nvPr/>
        </p:nvSpPr>
        <p:spPr bwMode="auto">
          <a:xfrm>
            <a:off x="3505200" y="2667000"/>
            <a:ext cx="2590800" cy="6096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39" name="Line 25"/>
          <p:cNvSpPr>
            <a:spLocks noChangeShapeType="1"/>
          </p:cNvSpPr>
          <p:nvPr/>
        </p:nvSpPr>
        <p:spPr bwMode="auto">
          <a:xfrm>
            <a:off x="6934200" y="38862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40" name="Line 26"/>
          <p:cNvSpPr>
            <a:spLocks noChangeShapeType="1"/>
          </p:cNvSpPr>
          <p:nvPr/>
        </p:nvSpPr>
        <p:spPr bwMode="auto">
          <a:xfrm flipV="1">
            <a:off x="6934200" y="51816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41" name="Text Box 27"/>
          <p:cNvSpPr txBox="1">
            <a:spLocks noChangeArrowheads="1"/>
          </p:cNvSpPr>
          <p:nvPr/>
        </p:nvSpPr>
        <p:spPr bwMode="auto">
          <a:xfrm>
            <a:off x="1066800" y="1143000"/>
            <a:ext cx="2381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Object code file (disk)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00FF"/>
                </a:solidFill>
                <a:ea typeface="ＭＳ Ｐゴシック" pitchFamily="34" charset="-128"/>
              </a:rPr>
              <a:t>UNIX a.out format</a:t>
            </a:r>
          </a:p>
        </p:txBody>
      </p:sp>
      <p:sp>
        <p:nvSpPr>
          <p:cNvPr id="35842" name="Text Box 3"/>
          <p:cNvSpPr txBox="1">
            <a:spLocks noChangeArrowheads="1"/>
          </p:cNvSpPr>
          <p:nvPr/>
        </p:nvSpPr>
        <p:spPr bwMode="auto">
          <a:xfrm>
            <a:off x="974725" y="1484313"/>
            <a:ext cx="2660650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a.out header</a:t>
            </a:r>
          </a:p>
          <a:p>
            <a:r>
              <a:rPr lang="en-US"/>
              <a:t>text section</a:t>
            </a:r>
          </a:p>
          <a:p>
            <a:r>
              <a:rPr lang="en-US"/>
              <a:t>data section</a:t>
            </a:r>
          </a:p>
          <a:p>
            <a:r>
              <a:rPr lang="en-US"/>
              <a:t>symbol table information</a:t>
            </a:r>
          </a:p>
          <a:p>
            <a:r>
              <a:rPr lang="en-US"/>
              <a:t>relocation Information</a:t>
            </a: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914400" y="1524000"/>
            <a:ext cx="28956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4" name="Line 5"/>
          <p:cNvSpPr>
            <a:spLocks noChangeShapeType="1"/>
          </p:cNvSpPr>
          <p:nvPr/>
        </p:nvSpPr>
        <p:spPr bwMode="auto">
          <a:xfrm>
            <a:off x="914400" y="18288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45" name="Line 6"/>
          <p:cNvSpPr>
            <a:spLocks noChangeShapeType="1"/>
          </p:cNvSpPr>
          <p:nvPr/>
        </p:nvSpPr>
        <p:spPr bwMode="auto">
          <a:xfrm>
            <a:off x="914400" y="21336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46" name="Line 7"/>
          <p:cNvSpPr>
            <a:spLocks noChangeShapeType="1"/>
          </p:cNvSpPr>
          <p:nvPr/>
        </p:nvSpPr>
        <p:spPr bwMode="auto">
          <a:xfrm>
            <a:off x="914400" y="23622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47" name="Line 8"/>
          <p:cNvSpPr>
            <a:spLocks noChangeShapeType="1"/>
          </p:cNvSpPr>
          <p:nvPr/>
        </p:nvSpPr>
        <p:spPr bwMode="auto">
          <a:xfrm>
            <a:off x="914400" y="26670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48" name="Text Box 10"/>
          <p:cNvSpPr txBox="1">
            <a:spLocks noChangeArrowheads="1"/>
          </p:cNvSpPr>
          <p:nvPr/>
        </p:nvSpPr>
        <p:spPr bwMode="auto">
          <a:xfrm>
            <a:off x="5181600" y="1524000"/>
            <a:ext cx="2863850" cy="256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a.out header</a:t>
            </a:r>
          </a:p>
          <a:p>
            <a:r>
              <a:rPr lang="en-US">
                <a:solidFill>
                  <a:srgbClr val="FF0000"/>
                </a:solidFill>
              </a:rPr>
              <a:t>magic number</a:t>
            </a:r>
          </a:p>
          <a:p>
            <a:r>
              <a:rPr lang="en-US"/>
              <a:t>text segment size</a:t>
            </a:r>
          </a:p>
          <a:p>
            <a:r>
              <a:rPr lang="en-US"/>
              <a:t>initialized data size(data)</a:t>
            </a:r>
          </a:p>
          <a:p>
            <a:r>
              <a:rPr lang="en-US"/>
              <a:t>uninitialized data size(</a:t>
            </a:r>
            <a:r>
              <a:rPr lang="en-US">
                <a:solidFill>
                  <a:srgbClr val="0000FF"/>
                </a:solidFill>
              </a:rPr>
              <a:t>bss</a:t>
            </a:r>
            <a:r>
              <a:rPr lang="en-US"/>
              <a:t>)</a:t>
            </a:r>
          </a:p>
          <a:p>
            <a:r>
              <a:rPr lang="en-US"/>
              <a:t>symbol table size</a:t>
            </a:r>
          </a:p>
          <a:p>
            <a:r>
              <a:rPr lang="en-US">
                <a:solidFill>
                  <a:srgbClr val="00CC00"/>
                </a:solidFill>
              </a:rPr>
              <a:t>entry point</a:t>
            </a:r>
          </a:p>
          <a:p>
            <a:r>
              <a:rPr lang="en-US"/>
              <a:t>text relocation size</a:t>
            </a:r>
          </a:p>
          <a:p>
            <a:r>
              <a:rPr lang="en-US"/>
              <a:t>data relocation size</a:t>
            </a:r>
          </a:p>
        </p:txBody>
      </p:sp>
      <p:sp>
        <p:nvSpPr>
          <p:cNvPr id="35849" name="Rectangle 11"/>
          <p:cNvSpPr>
            <a:spLocks noChangeArrowheads="1"/>
          </p:cNvSpPr>
          <p:nvPr/>
        </p:nvSpPr>
        <p:spPr bwMode="auto">
          <a:xfrm>
            <a:off x="5181600" y="1828800"/>
            <a:ext cx="2971800" cy="2209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Line 12"/>
          <p:cNvSpPr>
            <a:spLocks noChangeShapeType="1"/>
          </p:cNvSpPr>
          <p:nvPr/>
        </p:nvSpPr>
        <p:spPr bwMode="auto">
          <a:xfrm>
            <a:off x="3810000" y="1524000"/>
            <a:ext cx="1371600" cy="304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851" name="Line 13"/>
          <p:cNvSpPr>
            <a:spLocks noChangeShapeType="1"/>
          </p:cNvSpPr>
          <p:nvPr/>
        </p:nvSpPr>
        <p:spPr bwMode="auto">
          <a:xfrm>
            <a:off x="3810000" y="1828800"/>
            <a:ext cx="1371600" cy="2209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852" name="Text Box 14"/>
          <p:cNvSpPr txBox="1">
            <a:spLocks noChangeArrowheads="1"/>
          </p:cNvSpPr>
          <p:nvPr/>
        </p:nvSpPr>
        <p:spPr bwMode="auto">
          <a:xfrm>
            <a:off x="822325" y="1179513"/>
            <a:ext cx="2635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a.out object code format</a:t>
            </a:r>
          </a:p>
        </p:txBody>
      </p:sp>
      <p:sp>
        <p:nvSpPr>
          <p:cNvPr id="35853" name="Text Box 16"/>
          <p:cNvSpPr txBox="1">
            <a:spLocks noChangeArrowheads="1"/>
          </p:cNvSpPr>
          <p:nvPr/>
        </p:nvSpPr>
        <p:spPr bwMode="auto">
          <a:xfrm>
            <a:off x="3429000" y="4343400"/>
            <a:ext cx="4751388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u="sng">
                <a:solidFill>
                  <a:srgbClr val="FF0000"/>
                </a:solidFill>
              </a:rPr>
              <a:t>magic number</a:t>
            </a:r>
            <a:r>
              <a:rPr lang="en-US" sz="1600" b="1">
                <a:solidFill>
                  <a:srgbClr val="FF0000"/>
                </a:solidFill>
              </a:rPr>
              <a:t> indicates type of executable file.</a:t>
            </a:r>
          </a:p>
          <a:p>
            <a:endParaRPr lang="en-US" sz="1600" b="1"/>
          </a:p>
          <a:p>
            <a:r>
              <a:rPr lang="en-US" sz="1600" b="1" u="sng">
                <a:solidFill>
                  <a:srgbClr val="0000FF"/>
                </a:solidFill>
              </a:rPr>
              <a:t>bss</a:t>
            </a:r>
            <a:r>
              <a:rPr lang="en-US" sz="1600" b="1">
                <a:solidFill>
                  <a:srgbClr val="0000FF"/>
                </a:solidFill>
              </a:rPr>
              <a:t> is an acronym for block storage start.</a:t>
            </a:r>
          </a:p>
          <a:p>
            <a:endParaRPr lang="en-US" sz="1600" b="1">
              <a:solidFill>
                <a:srgbClr val="0000FF"/>
              </a:solidFill>
            </a:endParaRPr>
          </a:p>
          <a:p>
            <a:r>
              <a:rPr lang="en-US" sz="1600" b="1" u="sng">
                <a:solidFill>
                  <a:srgbClr val="00CC00"/>
                </a:solidFill>
              </a:rPr>
              <a:t>entry point</a:t>
            </a:r>
            <a:r>
              <a:rPr lang="en-US" sz="1600" b="1">
                <a:solidFill>
                  <a:srgbClr val="00CC00"/>
                </a:solidFill>
              </a:rPr>
              <a:t>: starting address of the program</a:t>
            </a:r>
          </a:p>
        </p:txBody>
      </p:sp>
      <p:sp>
        <p:nvSpPr>
          <p:cNvPr id="35854" name="Rectangle 1"/>
          <p:cNvSpPr>
            <a:spLocks noChangeArrowheads="1"/>
          </p:cNvSpPr>
          <p:nvPr/>
        </p:nvSpPr>
        <p:spPr bwMode="auto">
          <a:xfrm>
            <a:off x="762000" y="3276600"/>
            <a:ext cx="4572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 </a:t>
            </a:r>
            <a:r>
              <a:rPr lang="en-US" sz="1600" b="1">
                <a:solidFill>
                  <a:srgbClr val="D0430C"/>
                </a:solidFill>
              </a:rPr>
              <a:t>a.out stands for "assembler output".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17410" name="Text Box 3"/>
          <p:cNvSpPr txBox="1">
            <a:spLocks noChangeArrowheads="1"/>
          </p:cNvSpPr>
          <p:nvPr/>
        </p:nvSpPr>
        <p:spPr bwMode="auto">
          <a:xfrm>
            <a:off x="762000" y="1828800"/>
            <a:ext cx="7848600" cy="317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1" hangingPunct="1"/>
            <a:endParaRPr lang="en-US" sz="4400" b="1">
              <a:solidFill>
                <a:srgbClr val="3366FF"/>
              </a:solidFill>
            </a:endParaRPr>
          </a:p>
          <a:p>
            <a:pPr marL="457200" indent="-457200" algn="ctr" eaLnBrk="1" hangingPunct="1"/>
            <a:endParaRPr lang="en-US" sz="4400" b="1">
              <a:solidFill>
                <a:srgbClr val="3366FF"/>
              </a:solidFill>
            </a:endParaRPr>
          </a:p>
          <a:p>
            <a:pPr marL="457200" indent="-457200" algn="ctr" eaLnBrk="1" hangingPunct="1"/>
            <a:r>
              <a:rPr lang="en-US" sz="4400" b="1">
                <a:solidFill>
                  <a:srgbClr val="3366FF"/>
                </a:solidFill>
              </a:rPr>
              <a:t>Assemblers</a:t>
            </a:r>
          </a:p>
          <a:p>
            <a:pPr marL="457200" indent="-457200" algn="ctr" eaLnBrk="1" hangingPunct="1"/>
            <a:r>
              <a:rPr lang="en-US" sz="4400" b="1">
                <a:solidFill>
                  <a:srgbClr val="3366FF"/>
                </a:solidFill>
              </a:rPr>
              <a:t> </a:t>
            </a:r>
          </a:p>
          <a:p>
            <a:pPr marL="457200" indent="-457200" algn="ctr" eaLnBrk="1" hangingPunct="1">
              <a:lnSpc>
                <a:spcPct val="90000"/>
              </a:lnSpc>
              <a:spcBef>
                <a:spcPct val="2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7411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36866" name="Text Box 3"/>
          <p:cNvSpPr txBox="1">
            <a:spLocks noChangeArrowheads="1"/>
          </p:cNvSpPr>
          <p:nvPr/>
        </p:nvSpPr>
        <p:spPr bwMode="auto">
          <a:xfrm>
            <a:off x="457200" y="1614488"/>
            <a:ext cx="7848600" cy="585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1" hangingPunct="1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 eaLnBrk="1" hangingPunct="1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 eaLnBrk="1" hangingPunct="1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 eaLnBrk="1" hangingPunct="1"/>
            <a:r>
              <a:rPr lang="en-US" sz="4000" b="1">
                <a:solidFill>
                  <a:srgbClr val="3366FF"/>
                </a:solidFill>
              </a:rPr>
              <a:t>THE END</a:t>
            </a:r>
          </a:p>
          <a:p>
            <a:pPr marL="457200" indent="-457200" algn="ctr" eaLnBrk="1" hangingPunct="1"/>
            <a:r>
              <a:rPr lang="en-US" sz="4000" b="1">
                <a:solidFill>
                  <a:srgbClr val="3366FF"/>
                </a:solidFill>
              </a:rPr>
              <a:t> </a:t>
            </a:r>
          </a:p>
          <a:p>
            <a:pPr marL="457200" indent="-457200" algn="ctr" eaLnBrk="1" hangingPunct="1"/>
            <a:r>
              <a:rPr lang="en-US" sz="4000" b="1">
                <a:solidFill>
                  <a:srgbClr val="3366FF"/>
                </a:solidFill>
              </a:rPr>
              <a:t> </a:t>
            </a:r>
          </a:p>
          <a:p>
            <a:pPr marL="457200" indent="-457200" eaLnBrk="1" hangingPunct="1">
              <a:spcBef>
                <a:spcPct val="50000"/>
              </a:spcBef>
            </a:pPr>
            <a:endParaRPr lang="en-US" sz="4000">
              <a:latin typeface="Times New Roman" pitchFamily="18" charset="0"/>
            </a:endParaRPr>
          </a:p>
          <a:p>
            <a:pPr marL="457200" indent="-457200" eaLnBrk="1" hangingPunct="1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 eaLnBrk="1" hangingPunct="1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36867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solidFill>
                  <a:srgbClr val="0000FF"/>
                </a:solidFill>
                <a:ea typeface="ＭＳ Ｐゴシック" pitchFamily="34" charset="-128"/>
              </a:rPr>
              <a:t>ISA </a:t>
            </a:r>
            <a:br>
              <a:rPr lang="en-US" sz="4000" b="1" smtClean="0">
                <a:solidFill>
                  <a:srgbClr val="0000FF"/>
                </a:solidFill>
                <a:ea typeface="ＭＳ Ｐゴシック" pitchFamily="34" charset="-128"/>
              </a:rPr>
            </a:br>
            <a:r>
              <a:rPr lang="en-US" sz="4000" b="1" smtClean="0">
                <a:solidFill>
                  <a:srgbClr val="0000FF"/>
                </a:solidFill>
                <a:ea typeface="ＭＳ Ｐゴシック" pitchFamily="34" charset="-128"/>
              </a:rPr>
              <a:t>Instruction descriptions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ea typeface="ＭＳ Ｐゴシック" pitchFamily="34" charset="-128"/>
              </a:rPr>
              <a:t>opcode		mnemonic		meaning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ea typeface="ＭＳ Ｐゴシック" pitchFamily="34" charset="-128"/>
              </a:rPr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ea typeface="ＭＳ Ｐゴシック" pitchFamily="34" charset="-128"/>
              </a:rPr>
              <a:t>0001		LOAD &lt;x&gt;		A </a:t>
            </a:r>
            <a:r>
              <a:rPr lang="en-US" sz="2000" b="1" smtClean="0">
                <a:ea typeface="ＭＳ Ｐゴシック" pitchFamily="34" charset="-128"/>
                <a:sym typeface="Wingdings" pitchFamily="2" charset="2"/>
              </a:rPr>
              <a:t> Mem[x]</a:t>
            </a:r>
            <a:r>
              <a:rPr lang="en-US" sz="2000" b="1" smtClean="0">
                <a:ea typeface="ＭＳ Ｐゴシック" pitchFamily="34" charset="-128"/>
              </a:rPr>
              <a:t>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ea typeface="ＭＳ Ｐゴシック" pitchFamily="34" charset="-128"/>
              </a:rPr>
              <a:t>0010	 	ADD &lt;x&gt;		A </a:t>
            </a:r>
            <a:r>
              <a:rPr lang="en-US" sz="2000" b="1" smtClean="0">
                <a:ea typeface="ＭＳ Ｐゴシック" pitchFamily="34" charset="-128"/>
                <a:sym typeface="Wingdings" pitchFamily="2" charset="2"/>
              </a:rPr>
              <a:t> A + Mem[x]</a:t>
            </a:r>
            <a:r>
              <a:rPr lang="en-US" sz="2000" b="1" smtClean="0">
                <a:ea typeface="ＭＳ Ｐゴシック" pitchFamily="34" charset="-128"/>
              </a:rPr>
              <a:t>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ea typeface="ＭＳ Ｐゴシック" pitchFamily="34" charset="-128"/>
              </a:rPr>
              <a:t>0011</a:t>
            </a:r>
            <a:r>
              <a:rPr lang="en-US" sz="2000" smtClean="0">
                <a:ea typeface="ＭＳ Ｐゴシック" pitchFamily="34" charset="-128"/>
              </a:rPr>
              <a:t> 		</a:t>
            </a:r>
            <a:r>
              <a:rPr lang="en-US" sz="2000" b="1" smtClean="0">
                <a:ea typeface="ＭＳ Ｐゴシック" pitchFamily="34" charset="-128"/>
              </a:rPr>
              <a:t>STORE &lt;x&gt;		Mem[x] </a:t>
            </a:r>
            <a:r>
              <a:rPr lang="en-US" sz="2000" b="1" smtClean="0">
                <a:ea typeface="ＭＳ Ｐゴシック" pitchFamily="34" charset="-128"/>
                <a:sym typeface="Wingdings" pitchFamily="2" charset="2"/>
              </a:rPr>
              <a:t> A</a:t>
            </a:r>
            <a:r>
              <a:rPr lang="en-US" sz="2000" b="1" smtClean="0">
                <a:ea typeface="ＭＳ Ｐゴシック" pitchFamily="34" charset="-128"/>
              </a:rPr>
              <a:t> </a:t>
            </a:r>
            <a:r>
              <a:rPr lang="en-US" sz="2000" smtClean="0">
                <a:ea typeface="ＭＳ Ｐゴシック" pitchFamily="34" charset="-128"/>
              </a:rPr>
              <a:t> </a:t>
            </a:r>
            <a:endParaRPr lang="en-US" sz="2000" b="1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ea typeface="ＭＳ Ｐゴシック" pitchFamily="34" charset="-128"/>
              </a:rPr>
              <a:t>0100</a:t>
            </a:r>
            <a:r>
              <a:rPr lang="en-US" sz="2000" smtClean="0">
                <a:ea typeface="ＭＳ Ｐゴシック" pitchFamily="34" charset="-128"/>
              </a:rPr>
              <a:t> 		</a:t>
            </a:r>
            <a:r>
              <a:rPr lang="en-US" sz="2000" b="1" smtClean="0">
                <a:ea typeface="ＭＳ Ｐゴシック" pitchFamily="34" charset="-128"/>
              </a:rPr>
              <a:t>SUB &lt;x&gt;		A </a:t>
            </a:r>
            <a:r>
              <a:rPr lang="en-US" sz="2000" b="1" smtClean="0">
                <a:ea typeface="ＭＳ Ｐゴシック" pitchFamily="34" charset="-128"/>
                <a:sym typeface="Wingdings" pitchFamily="2" charset="2"/>
              </a:rPr>
              <a:t> A – Mem[x]</a:t>
            </a:r>
            <a:r>
              <a:rPr lang="en-US" sz="2000" b="1" smtClean="0">
                <a:ea typeface="ＭＳ Ｐゴシック" pitchFamily="34" charset="-128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ea typeface="ＭＳ Ｐゴシック" pitchFamily="34" charset="-128"/>
              </a:rPr>
              <a:t>0101 		IN &lt;Device_#&gt;		A </a:t>
            </a:r>
            <a:r>
              <a:rPr lang="en-US" sz="2000" b="1" smtClean="0">
                <a:ea typeface="ＭＳ Ｐゴシック" pitchFamily="34" charset="-128"/>
                <a:sym typeface="Wingdings" pitchFamily="2" charset="2"/>
              </a:rPr>
              <a:t> read from Device</a:t>
            </a:r>
            <a:r>
              <a:rPr lang="en-US" sz="2000" b="1" smtClean="0">
                <a:ea typeface="ＭＳ Ｐゴシック" pitchFamily="34" charset="-128"/>
              </a:rPr>
              <a:t>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ea typeface="ＭＳ Ｐゴシック" pitchFamily="34" charset="-128"/>
              </a:rPr>
              <a:t>0110 		OUT &lt;Device_#&gt;	A </a:t>
            </a:r>
            <a:r>
              <a:rPr lang="en-US" sz="2000" b="1" smtClean="0">
                <a:ea typeface="ＭＳ Ｐゴシック" pitchFamily="34" charset="-128"/>
                <a:sym typeface="Wingdings" pitchFamily="2" charset="2"/>
              </a:rPr>
              <a:t> output to Device</a:t>
            </a:r>
            <a:r>
              <a:rPr lang="en-US" sz="2000" b="1" smtClean="0">
                <a:ea typeface="ＭＳ Ｐゴシック" pitchFamily="34" charset="-128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ea typeface="ＭＳ Ｐゴシック" pitchFamily="34" charset="-128"/>
              </a:rPr>
              <a:t>0111 		HALT			Stop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ea typeface="ＭＳ Ｐゴシック" pitchFamily="34" charset="-128"/>
              </a:rPr>
              <a:t>1000		JMP &lt;x&gt;		PC </a:t>
            </a:r>
            <a:r>
              <a:rPr lang="en-US" sz="2000" b="1" smtClean="0">
                <a:ea typeface="ＭＳ Ｐゴシック" pitchFamily="34" charset="-128"/>
                <a:sym typeface="Wingdings" pitchFamily="2" charset="2"/>
              </a:rPr>
              <a:t> x</a:t>
            </a:r>
            <a:r>
              <a:rPr lang="en-US" sz="2000" b="1" smtClean="0">
                <a:ea typeface="ＭＳ Ｐゴシック" pitchFamily="34" charset="-128"/>
              </a:rPr>
              <a:t>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ea typeface="ＭＳ Ｐゴシック" pitchFamily="34" charset="-128"/>
              </a:rPr>
              <a:t>1001		SKIPZ			If Z = 1 Skip next instruction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ea typeface="ＭＳ Ｐゴシック" pitchFamily="34" charset="-128"/>
              </a:rPr>
              <a:t>1010</a:t>
            </a:r>
            <a:r>
              <a:rPr lang="en-US" sz="2000" b="1" smtClean="0">
                <a:ea typeface="ＭＳ Ｐゴシック" pitchFamily="34" charset="-128"/>
                <a:sym typeface="Wingdings" pitchFamily="2" charset="2"/>
              </a:rPr>
              <a:t> 		SKIPG			</a:t>
            </a:r>
            <a:r>
              <a:rPr lang="en-US" sz="2000" b="1" smtClean="0">
                <a:ea typeface="ＭＳ Ｐゴシック" pitchFamily="34" charset="-128"/>
              </a:rPr>
              <a:t>If G = 1 Skip next instruction</a:t>
            </a:r>
            <a:endParaRPr lang="en-US" sz="2000" b="1" smtClean="0">
              <a:ea typeface="ＭＳ Ｐゴシック" pitchFamily="34" charset="-128"/>
              <a:sym typeface="Wingdings" pitchFamily="2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ea typeface="ＭＳ Ｐゴシック" pitchFamily="34" charset="-128"/>
              </a:rPr>
              <a:t>1011 		</a:t>
            </a:r>
            <a:r>
              <a:rPr lang="en-US" sz="2000" b="1" smtClean="0">
                <a:ea typeface="ＭＳ Ｐゴシック" pitchFamily="34" charset="-128"/>
                <a:sym typeface="Wingdings" pitchFamily="2" charset="2"/>
              </a:rPr>
              <a:t>SKIPN 			</a:t>
            </a:r>
            <a:r>
              <a:rPr lang="en-US" sz="2000" b="1" smtClean="0">
                <a:ea typeface="ＭＳ Ｐゴシック" pitchFamily="34" charset="-128"/>
              </a:rPr>
              <a:t>If L = 1 Skip next instruction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solidFill>
                  <a:srgbClr val="0000FF"/>
                </a:solidFill>
                <a:ea typeface="ＭＳ Ｐゴシック" pitchFamily="34" charset="-128"/>
              </a:rPr>
              <a:t>Assembly  language </a:t>
            </a:r>
            <a:br>
              <a:rPr lang="en-US" sz="4000" b="1" smtClean="0">
                <a:solidFill>
                  <a:srgbClr val="0000FF"/>
                </a:solidFill>
                <a:ea typeface="ＭＳ Ｐゴシック" pitchFamily="34" charset="-128"/>
              </a:rPr>
            </a:br>
            <a:r>
              <a:rPr lang="en-US" sz="4000" b="1" smtClean="0">
                <a:solidFill>
                  <a:srgbClr val="0000FF"/>
                </a:solidFill>
                <a:ea typeface="ＭＳ Ｐゴシック" pitchFamily="34" charset="-128"/>
              </a:rPr>
              <a:t>Programming examples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>
                <a:ea typeface="ＭＳ Ｐゴシック" pitchFamily="34" charset="-128"/>
              </a:rPr>
              <a:t>Assign a memory location to each variable:</a:t>
            </a:r>
          </a:p>
          <a:p>
            <a:pPr algn="ctr" eaLnBrk="1" hangingPunct="1">
              <a:buFontTx/>
              <a:buNone/>
            </a:pPr>
            <a:r>
              <a:rPr lang="en-US" sz="2800" smtClean="0">
                <a:ea typeface="ＭＳ Ｐゴシック" pitchFamily="34" charset="-128"/>
              </a:rPr>
              <a:t>C </a:t>
            </a:r>
            <a:r>
              <a:rPr lang="en-US" sz="2800" smtClean="0">
                <a:ea typeface="ＭＳ Ｐゴシック" pitchFamily="34" charset="-128"/>
                <a:sym typeface="Wingdings" pitchFamily="2" charset="2"/>
              </a:rPr>
              <a:t> X + Y;</a:t>
            </a:r>
          </a:p>
          <a:p>
            <a:pPr eaLnBrk="1" hangingPunct="1">
              <a:buFontTx/>
              <a:buNone/>
            </a:pPr>
            <a:r>
              <a:rPr lang="en-US" sz="3600" smtClean="0">
                <a:ea typeface="ＭＳ Ｐゴシック" pitchFamily="34" charset="-128"/>
              </a:rPr>
              <a:t> 		</a:t>
            </a:r>
          </a:p>
          <a:p>
            <a:pPr eaLnBrk="1" hangingPunct="1">
              <a:buFontTx/>
              <a:buNone/>
            </a:pPr>
            <a:r>
              <a:rPr lang="en-US" sz="3600" smtClean="0">
                <a:ea typeface="ＭＳ Ｐゴシック" pitchFamily="34" charset="-128"/>
              </a:rPr>
              <a:t>			</a:t>
            </a:r>
            <a:r>
              <a:rPr lang="en-US" sz="2800" smtClean="0">
                <a:ea typeface="ＭＳ Ｐゴシック" pitchFamily="34" charset="-128"/>
              </a:rPr>
              <a:t>&lt;000&gt;         &lt;001&gt;      &lt;002&gt;</a:t>
            </a:r>
          </a:p>
          <a:p>
            <a:pPr eaLnBrk="1" hangingPunct="1">
              <a:buFontTx/>
              <a:buNone/>
            </a:pPr>
            <a:r>
              <a:rPr lang="en-US" sz="2800" smtClean="0">
                <a:ea typeface="ＭＳ Ｐゴシック" pitchFamily="34" charset="-128"/>
              </a:rPr>
              <a:t>If necessary to use temporary memory locations,</a:t>
            </a:r>
          </a:p>
          <a:p>
            <a:pPr eaLnBrk="1" hangingPunct="1">
              <a:buFontTx/>
              <a:buNone/>
            </a:pPr>
            <a:r>
              <a:rPr lang="en-US" sz="2800" smtClean="0">
                <a:ea typeface="ＭＳ Ｐゴシック" pitchFamily="34" charset="-128"/>
              </a:rPr>
              <a:t>assign labels (names) to them.</a:t>
            </a:r>
          </a:p>
          <a:p>
            <a:pPr eaLnBrk="1" hangingPunct="1">
              <a:buFontTx/>
              <a:buNone/>
            </a:pPr>
            <a:endParaRPr lang="en-US" sz="2800" smtClean="0">
              <a:ea typeface="ＭＳ Ｐゴシック" pitchFamily="34" charset="-128"/>
            </a:endParaRPr>
          </a:p>
        </p:txBody>
      </p:sp>
      <p:sp>
        <p:nvSpPr>
          <p:cNvPr id="20483" name="Line 4"/>
          <p:cNvSpPr>
            <a:spLocks noChangeShapeType="1"/>
          </p:cNvSpPr>
          <p:nvPr/>
        </p:nvSpPr>
        <p:spPr bwMode="auto">
          <a:xfrm flipV="1">
            <a:off x="3200400" y="2590800"/>
            <a:ext cx="533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0484" name="Line 5"/>
          <p:cNvSpPr>
            <a:spLocks noChangeShapeType="1"/>
          </p:cNvSpPr>
          <p:nvPr/>
        </p:nvSpPr>
        <p:spPr bwMode="auto">
          <a:xfrm flipH="1" flipV="1">
            <a:off x="4648200" y="2667000"/>
            <a:ext cx="76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0485" name="Line 6"/>
          <p:cNvSpPr>
            <a:spLocks noChangeShapeType="1"/>
          </p:cNvSpPr>
          <p:nvPr/>
        </p:nvSpPr>
        <p:spPr bwMode="auto">
          <a:xfrm flipH="1" flipV="1">
            <a:off x="5181600" y="2590800"/>
            <a:ext cx="838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solidFill>
                  <a:srgbClr val="0000FF"/>
                </a:solidFill>
                <a:ea typeface="ＭＳ Ｐゴシック" pitchFamily="34" charset="-128"/>
              </a:rPr>
              <a:t>Assembly  language</a:t>
            </a:r>
            <a:br>
              <a:rPr lang="en-US" sz="4000" b="1" smtClean="0">
                <a:solidFill>
                  <a:srgbClr val="0000FF"/>
                </a:solidFill>
                <a:ea typeface="ＭＳ Ｐゴシック" pitchFamily="34" charset="-128"/>
              </a:rPr>
            </a:br>
            <a:r>
              <a:rPr lang="en-US" sz="4000" b="1" smtClean="0">
                <a:solidFill>
                  <a:srgbClr val="0000FF"/>
                </a:solidFill>
                <a:ea typeface="ＭＳ Ｐゴシック" pitchFamily="34" charset="-128"/>
              </a:rPr>
              <a:t>Programming examples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3101975" cy="4525963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FontTx/>
              <a:buNone/>
            </a:pPr>
            <a:r>
              <a:rPr lang="en-US" sz="2800" smtClean="0">
                <a:ea typeface="ＭＳ Ｐゴシック" pitchFamily="34" charset="-128"/>
              </a:rPr>
              <a:t>Memory		 </a:t>
            </a:r>
          </a:p>
          <a:p>
            <a:pPr marL="457200" indent="-457200" eaLnBrk="1" hangingPunct="1">
              <a:lnSpc>
                <a:spcPct val="90000"/>
              </a:lnSpc>
              <a:buFontTx/>
              <a:buNone/>
            </a:pPr>
            <a:r>
              <a:rPr lang="en-US" sz="2800" smtClean="0">
                <a:ea typeface="ＭＳ Ｐゴシック" pitchFamily="34" charset="-128"/>
              </a:rPr>
              <a:t>000	1245</a:t>
            </a:r>
          </a:p>
          <a:p>
            <a:pPr marL="457200" indent="-457200" eaLnBrk="1" hangingPunct="1">
              <a:lnSpc>
                <a:spcPct val="90000"/>
              </a:lnSpc>
              <a:buFontTx/>
              <a:buNone/>
            </a:pPr>
            <a:r>
              <a:rPr lang="en-US" sz="2800" smtClean="0">
                <a:ea typeface="ＭＳ Ｐゴシック" pitchFamily="34" charset="-128"/>
              </a:rPr>
              <a:t>001	1755</a:t>
            </a:r>
          </a:p>
          <a:p>
            <a:pPr marL="457200" indent="-457200" eaLnBrk="1" hangingPunct="1">
              <a:lnSpc>
                <a:spcPct val="90000"/>
              </a:lnSpc>
              <a:buFontTx/>
              <a:buNone/>
            </a:pPr>
            <a:r>
              <a:rPr lang="en-US" sz="2800" smtClean="0">
                <a:ea typeface="ＭＳ Ｐゴシック" pitchFamily="34" charset="-128"/>
              </a:rPr>
              <a:t>002	0000   </a:t>
            </a: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>
                <a:ea typeface="ＭＳ Ｐゴシック" pitchFamily="34" charset="-128"/>
              </a:rPr>
              <a:t>003	Load &lt;000&gt;</a:t>
            </a:r>
          </a:p>
          <a:p>
            <a:pPr marL="457200" indent="-457200" eaLnBrk="1" hangingPunct="1">
              <a:lnSpc>
                <a:spcPct val="90000"/>
              </a:lnSpc>
              <a:buFontTx/>
              <a:buNone/>
            </a:pPr>
            <a:r>
              <a:rPr lang="en-US" sz="2800" smtClean="0">
                <a:ea typeface="ＭＳ Ｐゴシック" pitchFamily="34" charset="-128"/>
              </a:rPr>
              <a:t>004	Add  &lt;001&gt;</a:t>
            </a:r>
          </a:p>
          <a:p>
            <a:pPr marL="457200" indent="-457200" eaLnBrk="1" hangingPunct="1">
              <a:lnSpc>
                <a:spcPct val="90000"/>
              </a:lnSpc>
              <a:buFontTx/>
              <a:buNone/>
            </a:pPr>
            <a:r>
              <a:rPr lang="en-US" sz="2800" smtClean="0">
                <a:ea typeface="ＭＳ Ｐゴシック" pitchFamily="34" charset="-128"/>
              </a:rPr>
              <a:t>005	Store &lt;002&gt;</a:t>
            </a:r>
          </a:p>
          <a:p>
            <a:pPr marL="457200" indent="-457200" eaLnBrk="1" hangingPunct="1">
              <a:lnSpc>
                <a:spcPct val="90000"/>
              </a:lnSpc>
              <a:buFontTx/>
              <a:buNone/>
            </a:pPr>
            <a:r>
              <a:rPr lang="en-US" sz="2800" smtClean="0">
                <a:ea typeface="ＭＳ Ｐゴシック" pitchFamily="34" charset="-128"/>
              </a:rPr>
              <a:t>006	Halt			 	 </a:t>
            </a: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5638800" y="1752600"/>
            <a:ext cx="3059113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/>
              <a:t>Memory		 </a:t>
            </a:r>
          </a:p>
          <a:p>
            <a:pPr eaLnBrk="1" hangingPunct="1"/>
            <a:r>
              <a:rPr lang="en-US" sz="2800"/>
              <a:t>000	1245</a:t>
            </a:r>
          </a:p>
          <a:p>
            <a:pPr eaLnBrk="1" hangingPunct="1"/>
            <a:r>
              <a:rPr lang="en-US" sz="2800"/>
              <a:t>001	1755</a:t>
            </a:r>
          </a:p>
          <a:p>
            <a:pPr eaLnBrk="1" hangingPunct="1"/>
            <a:r>
              <a:rPr lang="en-US" sz="2800"/>
              <a:t>002	3000  </a:t>
            </a:r>
          </a:p>
          <a:p>
            <a:pPr eaLnBrk="1" hangingPunct="1"/>
            <a:r>
              <a:rPr lang="en-US" sz="2800"/>
              <a:t>003	Load &lt;000&gt;</a:t>
            </a:r>
          </a:p>
          <a:p>
            <a:pPr eaLnBrk="1" hangingPunct="1"/>
            <a:r>
              <a:rPr lang="en-US" sz="2800"/>
              <a:t>004	Add  &lt;001&gt;</a:t>
            </a:r>
          </a:p>
          <a:p>
            <a:pPr eaLnBrk="1" hangingPunct="1"/>
            <a:r>
              <a:rPr lang="en-US" sz="2800"/>
              <a:t>005	Store &lt;002&gt;</a:t>
            </a:r>
          </a:p>
          <a:p>
            <a:pPr eaLnBrk="1" hangingPunct="1"/>
            <a:r>
              <a:rPr lang="en-US" sz="2800"/>
              <a:t>006	Halt</a:t>
            </a:r>
            <a:r>
              <a:rPr lang="en-US" sz="2800">
                <a:latin typeface="Times New Roman" pitchFamily="18" charset="0"/>
              </a:rPr>
              <a:t>	</a:t>
            </a:r>
            <a:r>
              <a:rPr lang="en-US" sz="2400">
                <a:latin typeface="Times New Roman" pitchFamily="18" charset="0"/>
              </a:rPr>
              <a:t>	</a:t>
            </a:r>
          </a:p>
        </p:txBody>
      </p:sp>
      <p:sp>
        <p:nvSpPr>
          <p:cNvPr id="21508" name="Line 5"/>
          <p:cNvSpPr>
            <a:spLocks noChangeShapeType="1"/>
          </p:cNvSpPr>
          <p:nvPr/>
        </p:nvSpPr>
        <p:spPr bwMode="auto">
          <a:xfrm>
            <a:off x="2667000" y="32766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1509" name="Text Box 6"/>
          <p:cNvSpPr txBox="1">
            <a:spLocks noChangeArrowheads="1"/>
          </p:cNvSpPr>
          <p:nvPr/>
        </p:nvSpPr>
        <p:spPr bwMode="auto">
          <a:xfrm>
            <a:off x="3124200" y="2743200"/>
            <a:ext cx="2085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After execution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One Address Architecture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133600"/>
            <a:ext cx="7958138" cy="1905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>
                <a:ea typeface="ＭＳ Ｐゴシック" pitchFamily="34" charset="-128"/>
              </a:rPr>
              <a:t>The instruction format of this one-address architecture consists of 16 bits: 4 bits to represent instructions and 12 bits for addresses 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>
                <a:ea typeface="ＭＳ Ｐゴシック" pitchFamily="34" charset="-128"/>
              </a:rPr>
              <a:t>			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smtClean="0">
              <a:ea typeface="ＭＳ Ｐゴシック" pitchFamily="34" charset="-128"/>
            </a:endParaRPr>
          </a:p>
        </p:txBody>
      </p:sp>
      <p:sp>
        <p:nvSpPr>
          <p:cNvPr id="22531" name="Rectangle 4"/>
          <p:cNvSpPr>
            <a:spLocks noChangeArrowheads="1"/>
          </p:cNvSpPr>
          <p:nvPr/>
        </p:nvSpPr>
        <p:spPr bwMode="auto">
          <a:xfrm>
            <a:off x="1143000" y="4419600"/>
            <a:ext cx="6400800" cy="121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/>
          </a:p>
        </p:txBody>
      </p:sp>
      <p:sp>
        <p:nvSpPr>
          <p:cNvPr id="22532" name="Line 5"/>
          <p:cNvSpPr>
            <a:spLocks noChangeShapeType="1"/>
          </p:cNvSpPr>
          <p:nvPr/>
        </p:nvSpPr>
        <p:spPr bwMode="auto">
          <a:xfrm>
            <a:off x="3276600" y="44196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2533" name="Text Box 6"/>
          <p:cNvSpPr txBox="1">
            <a:spLocks noChangeArrowheads="1"/>
          </p:cNvSpPr>
          <p:nvPr/>
        </p:nvSpPr>
        <p:spPr bwMode="auto">
          <a:xfrm>
            <a:off x="1905000" y="3810000"/>
            <a:ext cx="6778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b="1">
                <a:latin typeface="Times New Roman" pitchFamily="18" charset="0"/>
              </a:rPr>
              <a:t>OP</a:t>
            </a:r>
          </a:p>
          <a:p>
            <a:pPr eaLnBrk="1" hangingPunct="1"/>
            <a:endParaRPr lang="en-US" sz="2800" b="1">
              <a:latin typeface="Times New Roman" pitchFamily="18" charset="0"/>
            </a:endParaRPr>
          </a:p>
        </p:txBody>
      </p:sp>
      <p:sp>
        <p:nvSpPr>
          <p:cNvPr id="22534" name="Text Box 7"/>
          <p:cNvSpPr txBox="1">
            <a:spLocks noChangeArrowheads="1"/>
          </p:cNvSpPr>
          <p:nvPr/>
        </p:nvSpPr>
        <p:spPr bwMode="auto">
          <a:xfrm>
            <a:off x="4495800" y="3810000"/>
            <a:ext cx="18462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b="1">
                <a:latin typeface="Times New Roman" pitchFamily="18" charset="0"/>
              </a:rPr>
              <a:t>ADDRESS</a:t>
            </a:r>
          </a:p>
        </p:txBody>
      </p:sp>
      <p:sp>
        <p:nvSpPr>
          <p:cNvPr id="22535" name="Text Box 8"/>
          <p:cNvSpPr txBox="1">
            <a:spLocks noChangeArrowheads="1"/>
          </p:cNvSpPr>
          <p:nvPr/>
        </p:nvSpPr>
        <p:spPr bwMode="auto">
          <a:xfrm>
            <a:off x="1600200" y="4702175"/>
            <a:ext cx="1200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3600" b="1"/>
              <a:t>0001</a:t>
            </a:r>
          </a:p>
        </p:txBody>
      </p:sp>
      <p:sp>
        <p:nvSpPr>
          <p:cNvPr id="22536" name="Text Box 9"/>
          <p:cNvSpPr txBox="1">
            <a:spLocks noChangeArrowheads="1"/>
          </p:cNvSpPr>
          <p:nvPr/>
        </p:nvSpPr>
        <p:spPr bwMode="auto">
          <a:xfrm>
            <a:off x="3429000" y="4724400"/>
            <a:ext cx="3486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3600" b="1"/>
              <a:t>0000 0001 0001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solidFill>
                  <a:srgbClr val="0000FF"/>
                </a:solidFill>
                <a:ea typeface="ＭＳ Ｐゴシック" pitchFamily="34" charset="-128"/>
              </a:rPr>
              <a:t>Assembler: translate Symbolic code to object code(binary)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3600" smtClean="0">
                <a:ea typeface="ＭＳ Ｐゴシック" pitchFamily="34" charset="-128"/>
              </a:rPr>
              <a:t> </a:t>
            </a:r>
          </a:p>
          <a:p>
            <a:pPr eaLnBrk="1" hangingPunct="1">
              <a:buFontTx/>
              <a:buNone/>
            </a:pPr>
            <a:endParaRPr lang="en-US" sz="3600" smtClean="0">
              <a:ea typeface="ＭＳ Ｐゴシック" pitchFamily="34" charset="-128"/>
            </a:endParaRPr>
          </a:p>
        </p:txBody>
      </p:sp>
      <p:sp>
        <p:nvSpPr>
          <p:cNvPr id="23555" name="Text Box 4"/>
          <p:cNvSpPr txBox="1">
            <a:spLocks noChangeArrowheads="1"/>
          </p:cNvSpPr>
          <p:nvPr/>
        </p:nvSpPr>
        <p:spPr bwMode="auto">
          <a:xfrm>
            <a:off x="5089525" y="46132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23556" name="Text Box 5"/>
          <p:cNvSpPr txBox="1">
            <a:spLocks noChangeArrowheads="1"/>
          </p:cNvSpPr>
          <p:nvPr/>
        </p:nvSpPr>
        <p:spPr bwMode="auto">
          <a:xfrm>
            <a:off x="762000" y="1676400"/>
            <a:ext cx="26797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Assembly Language</a:t>
            </a:r>
          </a:p>
          <a:p>
            <a:pPr eaLnBrk="1" hangingPunct="1"/>
            <a:r>
              <a:rPr lang="en-US" sz="2400">
                <a:latin typeface="Times New Roman" pitchFamily="18" charset="0"/>
              </a:rPr>
              <a:t>003 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Load &lt;000&gt;</a:t>
            </a:r>
          </a:p>
          <a:p>
            <a:pPr eaLnBrk="1" hangingPunct="1"/>
            <a:r>
              <a:rPr lang="en-US" sz="2400">
                <a:latin typeface="Times New Roman" pitchFamily="18" charset="0"/>
              </a:rPr>
              <a:t>004 Add  &lt;001&gt;</a:t>
            </a:r>
          </a:p>
          <a:p>
            <a:pPr eaLnBrk="1" hangingPunct="1"/>
            <a:r>
              <a:rPr lang="en-US" sz="2400">
                <a:latin typeface="Times New Roman" pitchFamily="18" charset="0"/>
              </a:rPr>
              <a:t>005 Store &lt;002&gt;</a:t>
            </a:r>
          </a:p>
          <a:p>
            <a:pPr eaLnBrk="1" hangingPunct="1"/>
            <a:r>
              <a:rPr lang="en-US" sz="2400">
                <a:latin typeface="Times New Roman" pitchFamily="18" charset="0"/>
              </a:rPr>
              <a:t>006 Halt</a:t>
            </a:r>
          </a:p>
        </p:txBody>
      </p:sp>
      <p:sp>
        <p:nvSpPr>
          <p:cNvPr id="23557" name="Text Box 6"/>
          <p:cNvSpPr txBox="1">
            <a:spLocks noChangeArrowheads="1"/>
          </p:cNvSpPr>
          <p:nvPr/>
        </p:nvSpPr>
        <p:spPr bwMode="auto">
          <a:xfrm>
            <a:off x="4191000" y="4419600"/>
            <a:ext cx="41910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003	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0001  0000 0000 0000</a:t>
            </a:r>
          </a:p>
          <a:p>
            <a:pPr eaLnBrk="1" hangingPunct="1"/>
            <a:r>
              <a:rPr lang="en-US" sz="2400">
                <a:latin typeface="Times New Roman" pitchFamily="18" charset="0"/>
              </a:rPr>
              <a:t>004	0010  0000 0000 0001</a:t>
            </a:r>
          </a:p>
          <a:p>
            <a:pPr eaLnBrk="1" hangingPunct="1"/>
            <a:r>
              <a:rPr lang="en-US" sz="2400">
                <a:latin typeface="Times New Roman" pitchFamily="18" charset="0"/>
              </a:rPr>
              <a:t>005	0011  0000000000011</a:t>
            </a:r>
          </a:p>
          <a:p>
            <a:pPr eaLnBrk="1" hangingPunct="1"/>
            <a:r>
              <a:rPr lang="en-US" sz="2400">
                <a:latin typeface="Times New Roman" pitchFamily="18" charset="0"/>
              </a:rPr>
              <a:t>006	0111  0000000000000</a:t>
            </a:r>
          </a:p>
        </p:txBody>
      </p:sp>
      <p:sp>
        <p:nvSpPr>
          <p:cNvPr id="23558" name="Rectangle 7"/>
          <p:cNvSpPr>
            <a:spLocks noChangeArrowheads="1"/>
          </p:cNvSpPr>
          <p:nvPr/>
        </p:nvSpPr>
        <p:spPr bwMode="auto">
          <a:xfrm>
            <a:off x="5105400" y="4419600"/>
            <a:ext cx="31242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Text Box 8"/>
          <p:cNvSpPr txBox="1">
            <a:spLocks noChangeArrowheads="1"/>
          </p:cNvSpPr>
          <p:nvPr/>
        </p:nvSpPr>
        <p:spPr bwMode="auto">
          <a:xfrm>
            <a:off x="5105400" y="3962400"/>
            <a:ext cx="1292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In binary</a:t>
            </a:r>
          </a:p>
        </p:txBody>
      </p:sp>
      <p:sp>
        <p:nvSpPr>
          <p:cNvPr id="23560" name="Text Box 9"/>
          <p:cNvSpPr txBox="1">
            <a:spLocks noChangeArrowheads="1"/>
          </p:cNvSpPr>
          <p:nvPr/>
        </p:nvSpPr>
        <p:spPr bwMode="auto">
          <a:xfrm>
            <a:off x="4572000" y="1752600"/>
            <a:ext cx="384175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000" b="1">
                <a:latin typeface="Times New Roman" pitchFamily="18" charset="0"/>
              </a:rPr>
              <a:t>01 </a:t>
            </a:r>
            <a:r>
              <a:rPr lang="en-US" sz="2000" b="1">
                <a:latin typeface="Times New Roman" pitchFamily="18" charset="0"/>
                <a:sym typeface="Wingdings" pitchFamily="2" charset="2"/>
              </a:rPr>
              <a:t></a:t>
            </a:r>
            <a:r>
              <a:rPr lang="en-US" sz="2000" b="1">
                <a:latin typeface="Times New Roman" pitchFamily="18" charset="0"/>
              </a:rPr>
              <a:t> LOAD 	 </a:t>
            </a:r>
            <a:r>
              <a:rPr lang="en-US" b="1"/>
              <a:t>06 </a:t>
            </a:r>
            <a:r>
              <a:rPr lang="en-US" b="1">
                <a:sym typeface="Wingdings" pitchFamily="2" charset="2"/>
              </a:rPr>
              <a:t></a:t>
            </a:r>
            <a:r>
              <a:rPr lang="en-US" b="1"/>
              <a:t> OUT</a:t>
            </a:r>
            <a:r>
              <a:rPr lang="en-US" sz="2000" b="1">
                <a:latin typeface="Times New Roman" pitchFamily="18" charset="0"/>
              </a:rPr>
              <a:t> 	</a:t>
            </a:r>
          </a:p>
          <a:p>
            <a:pPr eaLnBrk="1" hangingPunct="1"/>
            <a:r>
              <a:rPr lang="en-US" sz="2000" b="1">
                <a:latin typeface="Times New Roman" pitchFamily="18" charset="0"/>
              </a:rPr>
              <a:t>02 </a:t>
            </a:r>
            <a:r>
              <a:rPr lang="en-US" sz="2000" b="1">
                <a:latin typeface="Times New Roman" pitchFamily="18" charset="0"/>
                <a:sym typeface="Wingdings" pitchFamily="2" charset="2"/>
              </a:rPr>
              <a:t></a:t>
            </a:r>
            <a:r>
              <a:rPr lang="en-US" sz="2000" b="1">
                <a:latin typeface="Times New Roman" pitchFamily="18" charset="0"/>
              </a:rPr>
              <a:t> ADD	 </a:t>
            </a:r>
            <a:r>
              <a:rPr lang="en-US" b="1"/>
              <a:t>07 </a:t>
            </a:r>
            <a:r>
              <a:rPr lang="en-US" b="1">
                <a:sym typeface="Wingdings" pitchFamily="2" charset="2"/>
              </a:rPr>
              <a:t></a:t>
            </a:r>
            <a:r>
              <a:rPr lang="en-US" b="1"/>
              <a:t> HALT</a:t>
            </a:r>
            <a:r>
              <a:rPr lang="en-US" sz="2000" b="1">
                <a:latin typeface="Times New Roman" pitchFamily="18" charset="0"/>
              </a:rPr>
              <a:t> </a:t>
            </a:r>
          </a:p>
          <a:p>
            <a:pPr eaLnBrk="1" hangingPunct="1"/>
            <a:r>
              <a:rPr lang="en-US" sz="2000" b="1">
                <a:latin typeface="Times New Roman" pitchFamily="18" charset="0"/>
              </a:rPr>
              <a:t>03</a:t>
            </a:r>
            <a:r>
              <a:rPr lang="en-US" sz="2000">
                <a:latin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  <a:sym typeface="Wingdings" pitchFamily="2" charset="2"/>
              </a:rPr>
              <a:t></a:t>
            </a:r>
            <a:r>
              <a:rPr lang="en-US" sz="2000">
                <a:latin typeface="Times New Roman" pitchFamily="18" charset="0"/>
              </a:rPr>
              <a:t> </a:t>
            </a:r>
            <a:r>
              <a:rPr lang="en-US" sz="2000" b="1">
                <a:latin typeface="Times New Roman" pitchFamily="18" charset="0"/>
              </a:rPr>
              <a:t>STORE	 </a:t>
            </a:r>
            <a:r>
              <a:rPr lang="en-US" b="1"/>
              <a:t>08 </a:t>
            </a:r>
            <a:r>
              <a:rPr lang="en-US" b="1">
                <a:sym typeface="Wingdings" pitchFamily="2" charset="2"/>
              </a:rPr>
              <a:t></a:t>
            </a:r>
            <a:r>
              <a:rPr lang="en-US" b="1"/>
              <a:t> JMP</a:t>
            </a:r>
            <a:r>
              <a:rPr lang="en-US" sz="2000">
                <a:latin typeface="Times New Roman" pitchFamily="18" charset="0"/>
              </a:rPr>
              <a:t> </a:t>
            </a:r>
            <a:endParaRPr lang="en-US" sz="2000" b="1">
              <a:latin typeface="Times New Roman" pitchFamily="18" charset="0"/>
            </a:endParaRPr>
          </a:p>
          <a:p>
            <a:pPr eaLnBrk="1" hangingPunct="1"/>
            <a:r>
              <a:rPr lang="en-US" sz="2000" b="1">
                <a:latin typeface="Times New Roman" pitchFamily="18" charset="0"/>
              </a:rPr>
              <a:t>04</a:t>
            </a:r>
            <a:r>
              <a:rPr lang="en-US" sz="2000">
                <a:latin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  <a:sym typeface="Wingdings" pitchFamily="2" charset="2"/>
              </a:rPr>
              <a:t></a:t>
            </a:r>
            <a:r>
              <a:rPr lang="en-US" sz="2000">
                <a:latin typeface="Times New Roman" pitchFamily="18" charset="0"/>
              </a:rPr>
              <a:t> </a:t>
            </a:r>
            <a:r>
              <a:rPr lang="en-US" sz="2000" b="1">
                <a:latin typeface="Times New Roman" pitchFamily="18" charset="0"/>
              </a:rPr>
              <a:t>SUB	 </a:t>
            </a:r>
            <a:r>
              <a:rPr lang="en-US" b="1"/>
              <a:t>09 </a:t>
            </a:r>
            <a:r>
              <a:rPr lang="en-US" b="1">
                <a:sym typeface="Wingdings" pitchFamily="2" charset="2"/>
              </a:rPr>
              <a:t></a:t>
            </a:r>
            <a:r>
              <a:rPr lang="en-US" b="1"/>
              <a:t> SKIPZ</a:t>
            </a:r>
            <a:r>
              <a:rPr lang="en-US" sz="2000" b="1">
                <a:latin typeface="Times New Roman" pitchFamily="18" charset="0"/>
              </a:rPr>
              <a:t> 	</a:t>
            </a:r>
          </a:p>
          <a:p>
            <a:pPr eaLnBrk="1" hangingPunct="1"/>
            <a:r>
              <a:rPr lang="en-US" sz="2000" b="1">
                <a:latin typeface="Times New Roman" pitchFamily="18" charset="0"/>
              </a:rPr>
              <a:t>05 </a:t>
            </a:r>
            <a:r>
              <a:rPr lang="en-US" sz="2000" b="1">
                <a:latin typeface="Times New Roman" pitchFamily="18" charset="0"/>
                <a:sym typeface="Wingdings" pitchFamily="2" charset="2"/>
              </a:rPr>
              <a:t></a:t>
            </a:r>
            <a:r>
              <a:rPr lang="en-US" sz="2000" b="1">
                <a:latin typeface="Times New Roman" pitchFamily="18" charset="0"/>
              </a:rPr>
              <a:t> IN  </a:t>
            </a:r>
          </a:p>
          <a:p>
            <a:pPr eaLnBrk="1" hangingPunct="1"/>
            <a:r>
              <a:rPr lang="en-US" sz="2000" b="1">
                <a:latin typeface="Times New Roman" pitchFamily="18" charset="0"/>
              </a:rPr>
              <a:t>	</a:t>
            </a:r>
          </a:p>
          <a:p>
            <a:pPr eaLnBrk="1" hangingPunct="1"/>
            <a:endParaRPr lang="en-US" sz="2000" b="1">
              <a:latin typeface="Times New Roman" pitchFamily="18" charset="0"/>
            </a:endParaRPr>
          </a:p>
          <a:p>
            <a:pPr eaLnBrk="1" hangingPunct="1"/>
            <a:endParaRPr lang="en-US" sz="2000" b="1">
              <a:latin typeface="Times New Roman" pitchFamily="18" charset="0"/>
            </a:endParaRPr>
          </a:p>
          <a:p>
            <a:pPr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23561" name="Rectangle 10"/>
          <p:cNvSpPr>
            <a:spLocks noChangeArrowheads="1"/>
          </p:cNvSpPr>
          <p:nvPr/>
        </p:nvSpPr>
        <p:spPr bwMode="auto">
          <a:xfrm>
            <a:off x="762000" y="1676400"/>
            <a:ext cx="2590800" cy="1905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Oval 11"/>
          <p:cNvSpPr>
            <a:spLocks noChangeArrowheads="1"/>
          </p:cNvSpPr>
          <p:nvPr/>
        </p:nvSpPr>
        <p:spPr bwMode="auto">
          <a:xfrm>
            <a:off x="914400" y="4267200"/>
            <a:ext cx="2209800" cy="1752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Text Box 12"/>
          <p:cNvSpPr txBox="1">
            <a:spLocks noChangeArrowheads="1"/>
          </p:cNvSpPr>
          <p:nvPr/>
        </p:nvSpPr>
        <p:spPr bwMode="auto">
          <a:xfrm>
            <a:off x="1371600" y="4953000"/>
            <a:ext cx="1263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/>
              <a:t>Assembler</a:t>
            </a:r>
          </a:p>
        </p:txBody>
      </p:sp>
      <p:sp>
        <p:nvSpPr>
          <p:cNvPr id="23564" name="Line 13"/>
          <p:cNvSpPr>
            <a:spLocks noChangeShapeType="1"/>
          </p:cNvSpPr>
          <p:nvPr/>
        </p:nvSpPr>
        <p:spPr bwMode="auto">
          <a:xfrm>
            <a:off x="1981200" y="3581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65" name="Line 14"/>
          <p:cNvSpPr>
            <a:spLocks noChangeShapeType="1"/>
          </p:cNvSpPr>
          <p:nvPr/>
        </p:nvSpPr>
        <p:spPr bwMode="auto">
          <a:xfrm>
            <a:off x="3124200" y="51816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Assembler Directives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7958138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>
                <a:ea typeface="ＭＳ Ｐゴシック" pitchFamily="34" charset="-128"/>
              </a:rPr>
              <a:t>The next step to improve our assembly language is the incorporation of </a:t>
            </a:r>
            <a:r>
              <a:rPr lang="en-US" sz="2000" i="1" u="sng" smtClean="0">
                <a:ea typeface="ＭＳ Ｐゴシック" pitchFamily="34" charset="-128"/>
              </a:rPr>
              <a:t>pseudo-ops (assembler directives)</a:t>
            </a:r>
            <a:r>
              <a:rPr lang="en-US" sz="2000" i="1" smtClean="0">
                <a:ea typeface="ＭＳ Ｐゴシック" pitchFamily="34" charset="-128"/>
              </a:rPr>
              <a:t> </a:t>
            </a:r>
            <a:r>
              <a:rPr lang="en-US" sz="2000" smtClean="0">
                <a:ea typeface="ＭＳ Ｐゴシック" pitchFamily="34" charset="-128"/>
              </a:rPr>
              <a:t>to invoke</a:t>
            </a:r>
            <a:r>
              <a:rPr lang="en-US" sz="2000" i="1" smtClean="0">
                <a:ea typeface="ＭＳ Ｐゴシック" pitchFamily="34" charset="-128"/>
              </a:rPr>
              <a:t> a special service from the assembler (pseudo-operations do not generate code)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smtClean="0">
                <a:ea typeface="ＭＳ Ｐゴシック" pitchFamily="34" charset="-128"/>
              </a:rPr>
              <a:t>	</a:t>
            </a:r>
            <a:r>
              <a:rPr lang="en-US" sz="2000" smtClean="0">
                <a:solidFill>
                  <a:srgbClr val="0000FF"/>
                </a:solidFill>
                <a:ea typeface="ＭＳ Ｐゴシック" pitchFamily="34" charset="-128"/>
              </a:rPr>
              <a:t>.begin</a:t>
            </a:r>
            <a:r>
              <a:rPr lang="en-US" sz="2000" smtClean="0">
                <a:ea typeface="ＭＳ Ｐゴシック" pitchFamily="34" charset="-128"/>
              </a:rPr>
              <a:t>  </a:t>
            </a:r>
            <a:r>
              <a:rPr lang="en-US" sz="2000" smtClean="0">
                <a:solidFill>
                  <a:srgbClr val="0000FF"/>
                </a:solidFill>
                <a:ea typeface="ＭＳ Ｐゴシック" pitchFamily="34" charset="-128"/>
                <a:sym typeface="Wingdings" pitchFamily="2" charset="2"/>
              </a:rPr>
              <a:t></a:t>
            </a:r>
            <a:r>
              <a:rPr lang="en-US" sz="2000" smtClean="0">
                <a:ea typeface="ＭＳ Ｐゴシック" pitchFamily="34" charset="-128"/>
              </a:rPr>
              <a:t>	tells the assembler where the program starts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smtClean="0">
                <a:ea typeface="ＭＳ Ｐゴシック" pitchFamily="34" charset="-128"/>
              </a:rPr>
              <a:t>	</a:t>
            </a:r>
            <a:r>
              <a:rPr lang="en-US" sz="2000" smtClean="0">
                <a:solidFill>
                  <a:srgbClr val="0000FF"/>
                </a:solidFill>
                <a:ea typeface="ＭＳ Ｐゴシック" pitchFamily="34" charset="-128"/>
              </a:rPr>
              <a:t>.data	   </a:t>
            </a:r>
            <a:r>
              <a:rPr lang="en-US" sz="2000" smtClean="0">
                <a:solidFill>
                  <a:srgbClr val="0000FF"/>
                </a:solidFill>
                <a:ea typeface="ＭＳ Ｐゴシック" pitchFamily="34" charset="-128"/>
                <a:sym typeface="Wingdings" pitchFamily="2" charset="2"/>
              </a:rPr>
              <a:t></a:t>
            </a:r>
            <a:r>
              <a:rPr lang="en-US" sz="2000" smtClean="0">
                <a:ea typeface="ＭＳ Ｐゴシック" pitchFamily="34" charset="-128"/>
              </a:rPr>
              <a:t>	to reserve a memory location.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smtClean="0">
                <a:solidFill>
                  <a:srgbClr val="0000FF"/>
                </a:solidFill>
                <a:ea typeface="ＭＳ Ｐゴシック" pitchFamily="34" charset="-128"/>
              </a:rPr>
              <a:t>	.end    </a:t>
            </a:r>
            <a:r>
              <a:rPr lang="en-US" sz="2000" smtClean="0">
                <a:solidFill>
                  <a:srgbClr val="0000FF"/>
                </a:solidFill>
                <a:ea typeface="ＭＳ Ｐゴシック" pitchFamily="34" charset="-128"/>
                <a:sym typeface="Wingdings" pitchFamily="2" charset="2"/>
              </a:rPr>
              <a:t></a:t>
            </a:r>
            <a:r>
              <a:rPr lang="en-US" sz="2000" smtClean="0">
                <a:solidFill>
                  <a:srgbClr val="0000FF"/>
                </a:solidFill>
                <a:ea typeface="ＭＳ Ｐゴシック" pitchFamily="34" charset="-128"/>
              </a:rPr>
              <a:t> 	</a:t>
            </a:r>
            <a:r>
              <a:rPr lang="en-US" sz="2000" smtClean="0">
                <a:ea typeface="ＭＳ Ｐゴシック" pitchFamily="34" charset="-128"/>
              </a:rPr>
              <a:t>tells the assembler where the program ends.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			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	</a:t>
            </a:r>
            <a:r>
              <a:rPr lang="en-US" sz="2400" b="1" u="sng" smtClean="0">
                <a:ea typeface="ＭＳ Ｐゴシック" pitchFamily="34" charset="-128"/>
              </a:rPr>
              <a:t>Labels</a:t>
            </a:r>
            <a:r>
              <a:rPr lang="en-US" sz="2400" smtClean="0">
                <a:ea typeface="ＭＳ Ｐゴシック" pitchFamily="34" charset="-128"/>
              </a:rPr>
              <a:t>  are symbolic names used to identify memory locations.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smtClean="0">
              <a:ea typeface="ＭＳ Ｐゴシック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Assembler Directives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7958138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ea typeface="ＭＳ Ｐゴシック" pitchFamily="34" charset="-128"/>
              </a:rPr>
              <a:t>This is an example of the usage of assembler directives</a:t>
            </a:r>
            <a:endParaRPr lang="en-US" sz="1800" b="1" i="1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b="1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ea typeface="ＭＳ Ｐゴシック" pitchFamily="34" charset="-128"/>
              </a:rPr>
              <a:t>	</a:t>
            </a:r>
            <a:r>
              <a:rPr lang="en-US" sz="1800" b="1" smtClean="0">
                <a:solidFill>
                  <a:srgbClr val="0000FF"/>
                </a:solidFill>
                <a:ea typeface="ＭＳ Ｐゴシック" pitchFamily="34" charset="-128"/>
              </a:rPr>
              <a:t>.begin</a:t>
            </a:r>
            <a:r>
              <a:rPr lang="en-US" sz="1800" b="1" smtClean="0">
                <a:ea typeface="ＭＳ Ｐゴシック" pitchFamily="34" charset="-128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ea typeface="ＭＳ Ｐゴシック" pitchFamily="34" charset="-128"/>
              </a:rPr>
              <a:t>	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ea typeface="ＭＳ Ｐゴシック" pitchFamily="34" charset="-128"/>
              </a:rPr>
              <a:t>		</a:t>
            </a:r>
            <a:r>
              <a:rPr lang="ja-JP" altLang="en-US" sz="1800" b="1" smtClean="0">
                <a:ea typeface="ＭＳ Ｐゴシック" pitchFamily="34" charset="-128"/>
              </a:rPr>
              <a:t>“</a:t>
            </a:r>
            <a:r>
              <a:rPr lang="en-US" altLang="ja-JP" sz="1800" b="1" i="1" smtClean="0">
                <a:ea typeface="ＭＳ Ｐゴシック" pitchFamily="34" charset="-128"/>
              </a:rPr>
              <a:t>Assembly language instructions</a:t>
            </a:r>
            <a:r>
              <a:rPr lang="ja-JP" altLang="en-US" sz="1800" b="1" i="1" smtClean="0">
                <a:ea typeface="ＭＳ Ｐゴシック" pitchFamily="34" charset="-128"/>
              </a:rPr>
              <a:t>”</a:t>
            </a:r>
            <a:endParaRPr lang="en-US" altLang="ja-JP" sz="1800" b="1" i="1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b="1" i="1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ea typeface="ＭＳ Ｐゴシック" pitchFamily="34" charset="-128"/>
              </a:rPr>
              <a:t>	halt    </a:t>
            </a:r>
            <a:r>
              <a:rPr lang="en-US" sz="1800" i="1" smtClean="0">
                <a:ea typeface="ＭＳ Ｐゴシック" pitchFamily="34" charset="-128"/>
              </a:rPr>
              <a:t>(return to OS)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ea typeface="ＭＳ Ｐゴシック" pitchFamily="34" charset="-128"/>
              </a:rPr>
              <a:t>	</a:t>
            </a:r>
            <a:r>
              <a:rPr lang="en-US" sz="1800" b="1" smtClean="0">
                <a:solidFill>
                  <a:srgbClr val="0000FF"/>
                </a:solidFill>
                <a:ea typeface="ＭＳ Ｐゴシック" pitchFamily="34" charset="-128"/>
              </a:rPr>
              <a:t>.data</a:t>
            </a:r>
            <a:r>
              <a:rPr lang="en-US" sz="1800" b="1" smtClean="0">
                <a:ea typeface="ＭＳ Ｐゴシック" pitchFamily="34" charset="-128"/>
              </a:rPr>
              <a:t>  </a:t>
            </a:r>
            <a:r>
              <a:rPr lang="en-US" sz="1800" i="1" smtClean="0">
                <a:ea typeface="ＭＳ Ｐゴシック" pitchFamily="34" charset="-128"/>
              </a:rPr>
              <a:t>(to reserve a memory location)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i="1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ea typeface="ＭＳ Ｐゴシック" pitchFamily="34" charset="-128"/>
              </a:rPr>
              <a:t>	</a:t>
            </a:r>
            <a:r>
              <a:rPr lang="en-US" sz="1800" b="1" smtClean="0">
                <a:solidFill>
                  <a:srgbClr val="0000FF"/>
                </a:solidFill>
                <a:ea typeface="ＭＳ Ｐゴシック" pitchFamily="34" charset="-128"/>
              </a:rPr>
              <a:t>.end </a:t>
            </a:r>
            <a:r>
              <a:rPr lang="en-US" sz="1800" b="1" smtClean="0">
                <a:ea typeface="ＭＳ Ｐゴシック" pitchFamily="34" charset="-128"/>
              </a:rPr>
              <a:t> (</a:t>
            </a:r>
            <a:r>
              <a:rPr lang="en-US" sz="1800" i="1" smtClean="0">
                <a:ea typeface="ＭＳ Ｐゴシック" pitchFamily="34" charset="-128"/>
              </a:rPr>
              <a:t> tells the assembler where the program ends)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ea typeface="ＭＳ Ｐゴシック" pitchFamily="34" charset="-128"/>
              </a:rPr>
              <a:t>			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u="sng" smtClean="0">
                <a:ea typeface="ＭＳ Ｐゴシック" pitchFamily="34" charset="-128"/>
              </a:rPr>
              <a:t>note</a:t>
            </a:r>
            <a:r>
              <a:rPr lang="en-US" sz="1800" b="1" smtClean="0">
                <a:ea typeface="ＭＳ Ｐゴシック" pitchFamily="34" charset="-128"/>
              </a:rPr>
              <a:t>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ea typeface="ＭＳ Ｐゴシック" pitchFamily="34" charset="-128"/>
              </a:rPr>
              <a:t>the directive .end can be used to indicate where the  program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ea typeface="ＭＳ Ｐゴシック" pitchFamily="34" charset="-128"/>
              </a:rPr>
              <a:t>Starts (for eample: </a:t>
            </a:r>
            <a:r>
              <a:rPr lang="ja-JP" altLang="en-US" sz="1800" b="1" smtClean="0">
                <a:ea typeface="ＭＳ Ｐゴシック" pitchFamily="34" charset="-128"/>
              </a:rPr>
              <a:t>“</a:t>
            </a:r>
            <a:r>
              <a:rPr lang="en-US" altLang="ja-JP" sz="1800" b="1" smtClean="0">
                <a:ea typeface="ＭＳ Ｐゴシック" pitchFamily="34" charset="-128"/>
              </a:rPr>
              <a:t>.end &lt;insert label here&gt;</a:t>
            </a:r>
            <a:r>
              <a:rPr lang="ja-JP" altLang="en-US" sz="1800" b="1" smtClean="0">
                <a:ea typeface="ＭＳ Ｐゴシック" pitchFamily="34" charset="-128"/>
              </a:rPr>
              <a:t>”</a:t>
            </a:r>
            <a:r>
              <a:rPr lang="en-US" altLang="ja-JP" sz="1800" b="1" smtClean="0">
                <a:ea typeface="ＭＳ Ｐゴシック" pitchFamily="34" charset="-128"/>
              </a:rPr>
              <a:t>	</a:t>
            </a:r>
            <a:r>
              <a:rPr lang="en-US" altLang="ja-JP" sz="1800" b="1" u="sng" smtClean="0">
                <a:ea typeface="ＭＳ Ｐゴシック" pitchFamily="34" charset="-128"/>
              </a:rPr>
              <a:t> </a:t>
            </a:r>
            <a:endParaRPr lang="en-US" altLang="ja-JP" sz="1800" b="1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b="1" smtClean="0">
              <a:ea typeface="ＭＳ Ｐゴシック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1519</TotalTime>
  <Words>607</Words>
  <Application>Microsoft Office PowerPoint</Application>
  <PresentationFormat>Presentación en pantalla (4:3)</PresentationFormat>
  <Paragraphs>384</Paragraphs>
  <Slides>20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5" baseType="lpstr">
      <vt:lpstr>Arial</vt:lpstr>
      <vt:lpstr>ＭＳ Ｐゴシック</vt:lpstr>
      <vt:lpstr>Times New Roman</vt:lpstr>
      <vt:lpstr>Wingdings</vt:lpstr>
      <vt:lpstr>Default Design</vt:lpstr>
      <vt:lpstr>COP 3402 Systems Software</vt:lpstr>
      <vt:lpstr>COP 3402 Systems Software</vt:lpstr>
      <vt:lpstr>ISA  Instruction descriptions</vt:lpstr>
      <vt:lpstr>Assembly  language  Programming examples</vt:lpstr>
      <vt:lpstr>Assembly  language Programming examples</vt:lpstr>
      <vt:lpstr>One Address Architecture</vt:lpstr>
      <vt:lpstr>Assembler: translate Symbolic code to object code(binary)</vt:lpstr>
      <vt:lpstr>Assembler Directives</vt:lpstr>
      <vt:lpstr>Assembler Directives</vt:lpstr>
      <vt:lpstr>Assembly  language Programming Example 1</vt:lpstr>
      <vt:lpstr>Assembly  language Programming Example 2</vt:lpstr>
      <vt:lpstr>ASSEMBLER  Pass 1</vt:lpstr>
      <vt:lpstr>Opcode  and Symbol Tables</vt:lpstr>
      <vt:lpstr>ASSEMBLER  Pass 2</vt:lpstr>
      <vt:lpstr>Assembly  language Programming  object code</vt:lpstr>
      <vt:lpstr>ASSEMBLER  object code</vt:lpstr>
      <vt:lpstr>ASSEMBLER  object code file for the example</vt:lpstr>
      <vt:lpstr>Loading Object code in Memory </vt:lpstr>
      <vt:lpstr>UNIX a.out format</vt:lpstr>
      <vt:lpstr>COP 3402 Systems Software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Edward</dc:creator>
  <cp:lastModifiedBy>Edward Aymerich Sanchez</cp:lastModifiedBy>
  <cp:revision>60</cp:revision>
  <cp:lastPrinted>2010-03-23T16:04:26Z</cp:lastPrinted>
  <dcterms:created xsi:type="dcterms:W3CDTF">1601-01-01T00:00:00Z</dcterms:created>
  <dcterms:modified xsi:type="dcterms:W3CDTF">2014-07-16T19:18:50Z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