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21"/>
  </p:notesMasterIdLst>
  <p:handoutMasterIdLst>
    <p:handoutMasterId r:id="rId22"/>
  </p:handoutMasterIdLst>
  <p:sldIdLst>
    <p:sldId id="337" r:id="rId2"/>
    <p:sldId id="373" r:id="rId3"/>
    <p:sldId id="378" r:id="rId4"/>
    <p:sldId id="379" r:id="rId5"/>
    <p:sldId id="380" r:id="rId6"/>
    <p:sldId id="425" r:id="rId7"/>
    <p:sldId id="424" r:id="rId8"/>
    <p:sldId id="411" r:id="rId9"/>
    <p:sldId id="399" r:id="rId10"/>
    <p:sldId id="412" r:id="rId11"/>
    <p:sldId id="414" r:id="rId12"/>
    <p:sldId id="415" r:id="rId13"/>
    <p:sldId id="416" r:id="rId14"/>
    <p:sldId id="386" r:id="rId15"/>
    <p:sldId id="423" r:id="rId16"/>
    <p:sldId id="422" r:id="rId17"/>
    <p:sldId id="421" r:id="rId18"/>
    <p:sldId id="419" r:id="rId19"/>
    <p:sldId id="413" r:id="rId20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3300"/>
    <a:srgbClr val="FF0000"/>
    <a:srgbClr val="FF3300"/>
    <a:srgbClr val="3333CC"/>
    <a:srgbClr val="3366FF"/>
    <a:srgbClr val="0000FF"/>
    <a:srgbClr val="FF99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15149C48-9026-4076-B54C-1242B7AB9DBA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2363" y="692150"/>
            <a:ext cx="4614862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7875C16E-CD77-4F6B-9492-FE7DF0415D52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E2F0B5-0AC3-42E7-ACF5-8678AAA11A84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2C0A8E-E0D2-42ED-80FB-C665D2C6087C}" type="slidenum">
              <a:rPr lang="en-US"/>
              <a:pPr/>
              <a:t>10</a:t>
            </a:fld>
            <a:endParaRPr lang="en-US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99C6AC-9971-40E5-A73C-E8319092C768}" type="slidenum">
              <a:rPr lang="en-US"/>
              <a:pPr/>
              <a:t>11</a:t>
            </a:fld>
            <a:endParaRPr 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11A486-31D9-4E2C-BF75-5DC7BB08CC9C}" type="slidenum">
              <a:rPr lang="en-US"/>
              <a:pPr/>
              <a:t>12</a:t>
            </a:fld>
            <a:endParaRPr 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235F54-8357-4153-8E10-53BB286DDEEE}" type="slidenum">
              <a:rPr lang="en-US"/>
              <a:pPr/>
              <a:t>13</a:t>
            </a:fld>
            <a:endParaRPr 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917468-C534-4142-A6E2-37D343EBED36}" type="slidenum">
              <a:rPr lang="en-US"/>
              <a:pPr/>
              <a:t>14</a:t>
            </a:fld>
            <a:endParaRPr lang="en-US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2D6014-688D-4C72-B497-79585C1B95FC}" type="slidenum">
              <a:rPr lang="en-US"/>
              <a:pPr/>
              <a:t>15</a:t>
            </a:fld>
            <a:endParaRPr lang="en-US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C5674A-77D3-4C2E-94B7-DBF023552CCA}" type="slidenum">
              <a:rPr lang="en-US"/>
              <a:pPr/>
              <a:t>16</a:t>
            </a:fld>
            <a:endParaRPr lang="en-US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72BC40-462A-42A8-B2DE-6081DBDBE668}" type="slidenum">
              <a:rPr lang="en-US"/>
              <a:pPr/>
              <a:t>17</a:t>
            </a:fld>
            <a:endParaRPr lang="en-US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54EE87-07DB-4CFD-8B6F-6BA239D65B6D}" type="slidenum">
              <a:rPr lang="en-US"/>
              <a:pPr/>
              <a:t>18</a:t>
            </a:fld>
            <a:endParaRPr lang="en-US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E1D87B-D9FA-4C35-8805-AEED4C042D7D}" type="slidenum">
              <a:rPr lang="en-US"/>
              <a:pPr/>
              <a:t>19</a:t>
            </a:fld>
            <a:endParaRPr lang="en-US"/>
          </a:p>
        </p:txBody>
      </p:sp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2FD972-5514-4F42-B283-8E84223D1BF3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2FC63A-948A-4C1F-AFEE-5EA5FF12F606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28B8E3-38C5-41A9-B522-384A80483800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59F738-630B-4A2A-B02C-F3027EF9BE0A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57537-B518-4E54-91DE-B1A3243F0155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A74BA5-7308-43E6-8E7B-12D5B9A0798B}" type="slidenum">
              <a:rPr lang="en-US"/>
              <a:pPr/>
              <a:t>7</a:t>
            </a:fld>
            <a:endParaRPr 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E85A8F-5767-478F-A139-568CC89A4346}" type="slidenum">
              <a:rPr lang="en-US"/>
              <a:pPr/>
              <a:t>8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84AE1D-413C-477C-8392-C795BC44540A}" type="slidenum">
              <a:rPr lang="en-US"/>
              <a:pPr/>
              <a:t>9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5D4E50-34A1-4BB3-A2E0-B1ACABC5039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96FD29-022B-445E-B7F0-42A32AE581A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41CC3-FA03-4FC7-A345-540BA3C109F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63531E-2DF1-45A6-8C75-2B0246E6CA1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00827B-1893-40DA-84DD-A442AF84025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741523-F45D-4390-8CF4-ABAF4C3E81E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AE0BCE-225A-41F5-8A56-1775A9F27DD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528C5-BBAE-4329-8BEA-0E0B2CDD2D7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4941BF-7E62-4C01-9A9F-1A0322ADF86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DDC20B-5C36-4695-B846-A6BF5D5E863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0C45E4-88DE-48F7-AD32-BF0376CC72E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F8A0DDFA-E7D0-427B-B780-47C5F1609AF3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53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3C382D-B512-4A6B-A993-8A2041EDDFAC}" type="slidenum">
              <a:rPr lang="en-US"/>
              <a:pPr/>
              <a:t>1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5366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821248-A6F8-4873-85C2-095B220DF132}" type="slidenum">
              <a:rPr lang="en-US"/>
              <a:pPr/>
              <a:t>10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Predictive parsing table</a:t>
            </a:r>
          </a:p>
        </p:txBody>
      </p:sp>
      <p:sp>
        <p:nvSpPr>
          <p:cNvPr id="3379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381000" y="1219200"/>
            <a:ext cx="7467600" cy="494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>
                <a:latin typeface="Times New Roman" pitchFamily="18" charset="0"/>
              </a:rPr>
              <a:t>Method to construct the predictive parsing table</a:t>
            </a:r>
          </a:p>
          <a:p>
            <a:r>
              <a:rPr lang="en-US" sz="1600" b="1">
                <a:latin typeface="Times New Roman" pitchFamily="18" charset="0"/>
              </a:rPr>
              <a:t>For each production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</a:rPr>
              <a:t>A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of the grammar, do the following:</a:t>
            </a:r>
          </a:p>
          <a:p>
            <a:endParaRPr lang="en-US" sz="1600" b="1">
              <a:latin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1.- For each terminal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t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in First (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), add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 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to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m[ A , t ]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, where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m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is the table.</a:t>
            </a:r>
          </a:p>
          <a:p>
            <a:endParaRPr lang="en-US" sz="1600" b="1">
              <a:latin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2.- If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nullable(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)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is true, add the production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 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in row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, column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t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, for each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t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in Follow(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).</a:t>
            </a:r>
          </a:p>
          <a:p>
            <a:endParaRPr lang="en-US" sz="1600" b="1">
              <a:latin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Example: Given the grammar:</a:t>
            </a:r>
          </a:p>
          <a:p>
            <a:r>
              <a:rPr lang="en-US" b="1"/>
              <a:t>Z </a:t>
            </a:r>
            <a:r>
              <a:rPr lang="en-US" b="1">
                <a:sym typeface="Wingdings" pitchFamily="2" charset="2"/>
              </a:rPr>
              <a:t> d		Y 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b="1">
                <a:sym typeface="Wingdings" pitchFamily="2" charset="2"/>
              </a:rPr>
              <a:t>		X  Y</a:t>
            </a:r>
          </a:p>
          <a:p>
            <a:r>
              <a:rPr lang="en-US" b="1">
                <a:sym typeface="Wingdings" pitchFamily="2" charset="2"/>
              </a:rPr>
              <a:t>Z  X Y Z		Y  c		X  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</a:t>
            </a:r>
            <a:endParaRPr lang="en-US" sz="1600" b="1">
              <a:solidFill>
                <a:srgbClr val="0000FF"/>
              </a:solidFill>
              <a:latin typeface="Times New Roman" pitchFamily="18" charset="0"/>
            </a:endParaRPr>
          </a:p>
          <a:p>
            <a:endParaRPr lang="en-US" sz="1600" b="1"/>
          </a:p>
          <a:p>
            <a:r>
              <a:rPr lang="en-US" sz="1600" b="1"/>
              <a:t>	   	    a		    c		    d</a:t>
            </a:r>
          </a:p>
          <a:p>
            <a:r>
              <a:rPr lang="en-US" b="1">
                <a:sym typeface="Wingdings" pitchFamily="2" charset="2"/>
              </a:rPr>
              <a:t>	     X	 X  a		 X  Y		 X  Y</a:t>
            </a:r>
          </a:p>
          <a:p>
            <a:r>
              <a:rPr lang="en-US" b="1">
                <a:sym typeface="Wingdings" pitchFamily="2" charset="2"/>
              </a:rPr>
              <a:t>	 	 X  Y</a:t>
            </a: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ym typeface="Wingdings" pitchFamily="2" charset="2"/>
              </a:rPr>
              <a:t>	     Y	 Y 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b="1">
                <a:sym typeface="Wingdings" pitchFamily="2" charset="2"/>
              </a:rPr>
              <a:t>		 Y  c		 Y 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</a:p>
          <a:p>
            <a:r>
              <a:rPr lang="en-US" b="1">
                <a:sym typeface="Wingdings" pitchFamily="2" charset="2"/>
              </a:rPr>
              <a:t>			 	 Y 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ym typeface="Wingdings" pitchFamily="2" charset="2"/>
              </a:rPr>
              <a:t>	     Z	Z  XYZ		 Z  XYZ		 Z  d</a:t>
            </a:r>
          </a:p>
          <a:p>
            <a:r>
              <a:rPr lang="en-US" b="1">
                <a:sym typeface="Wingdings" pitchFamily="2" charset="2"/>
              </a:rPr>
              <a:t>					 	 Z  XYZ</a:t>
            </a:r>
          </a:p>
        </p:txBody>
      </p:sp>
      <p:sp>
        <p:nvSpPr>
          <p:cNvPr id="33799" name="Rectangle 6"/>
          <p:cNvSpPr>
            <a:spLocks noChangeArrowheads="1"/>
          </p:cNvSpPr>
          <p:nvPr/>
        </p:nvSpPr>
        <p:spPr bwMode="auto">
          <a:xfrm>
            <a:off x="2133600" y="4419600"/>
            <a:ext cx="48006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Oval 7"/>
          <p:cNvSpPr>
            <a:spLocks noChangeArrowheads="1"/>
          </p:cNvSpPr>
          <p:nvPr/>
        </p:nvSpPr>
        <p:spPr bwMode="auto">
          <a:xfrm>
            <a:off x="5943600" y="49530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Line 8"/>
          <p:cNvSpPr>
            <a:spLocks noChangeShapeType="1"/>
          </p:cNvSpPr>
          <p:nvPr/>
        </p:nvSpPr>
        <p:spPr bwMode="auto">
          <a:xfrm flipV="1">
            <a:off x="6477000" y="4038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2" name="Text Box 9"/>
          <p:cNvSpPr txBox="1">
            <a:spLocks noChangeArrowheads="1"/>
          </p:cNvSpPr>
          <p:nvPr/>
        </p:nvSpPr>
        <p:spPr bwMode="auto">
          <a:xfrm>
            <a:off x="7162800" y="3733800"/>
            <a:ext cx="898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itchFamily="18" charset="0"/>
              </a:rPr>
              <a:t>m[ Y , d ]</a:t>
            </a:r>
          </a:p>
        </p:txBody>
      </p:sp>
      <p:sp>
        <p:nvSpPr>
          <p:cNvPr id="33803" name="Text Box 10"/>
          <p:cNvSpPr txBox="1">
            <a:spLocks noChangeArrowheads="1"/>
          </p:cNvSpPr>
          <p:nvPr/>
        </p:nvSpPr>
        <p:spPr bwMode="auto">
          <a:xfrm>
            <a:off x="7375525" y="5040313"/>
            <a:ext cx="854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Table m</a:t>
            </a:r>
          </a:p>
        </p:txBody>
      </p:sp>
      <p:sp>
        <p:nvSpPr>
          <p:cNvPr id="33804" name="Line 11"/>
          <p:cNvSpPr>
            <a:spLocks noChangeShapeType="1"/>
          </p:cNvSpPr>
          <p:nvPr/>
        </p:nvSpPr>
        <p:spPr bwMode="auto">
          <a:xfrm flipH="1" flipV="1">
            <a:off x="7010400" y="5181600"/>
            <a:ext cx="3810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5493A1-E71B-400D-9F9C-756B7C134634}" type="slidenum">
              <a:rPr lang="en-US"/>
              <a:pPr/>
              <a:t>11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Predictive parsing table</a:t>
            </a:r>
          </a:p>
        </p:txBody>
      </p:sp>
      <p:sp>
        <p:nvSpPr>
          <p:cNvPr id="3584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381000" y="1219200"/>
            <a:ext cx="7467600" cy="560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Example: Given the grammar:</a:t>
            </a:r>
          </a:p>
          <a:p>
            <a:r>
              <a:rPr lang="en-US"/>
              <a:t>S  </a:t>
            </a:r>
            <a:r>
              <a:rPr lang="en-US">
                <a:sym typeface="Wingdings" pitchFamily="2" charset="2"/>
              </a:rPr>
              <a:t> E$</a:t>
            </a:r>
          </a:p>
          <a:p>
            <a:r>
              <a:rPr lang="en-US"/>
              <a:t>E  </a:t>
            </a:r>
            <a:r>
              <a:rPr lang="en-US">
                <a:sym typeface="Wingdings" pitchFamily="2" charset="2"/>
              </a:rPr>
              <a:t> E + T	 	T   T  * F		F  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id</a:t>
            </a:r>
            <a:r>
              <a:rPr lang="en-US">
                <a:sym typeface="Wingdings" pitchFamily="2" charset="2"/>
              </a:rPr>
              <a:t>  	</a:t>
            </a:r>
          </a:p>
          <a:p>
            <a:r>
              <a:rPr lang="en-US">
                <a:sym typeface="Wingdings" pitchFamily="2" charset="2"/>
              </a:rPr>
              <a:t>E   T		T   F  		F  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b="1">
                <a:sym typeface="Wingdings" pitchFamily="2" charset="2"/>
              </a:rPr>
              <a:t> </a:t>
            </a:r>
            <a:r>
              <a:rPr lang="en-US">
                <a:sym typeface="Wingdings" pitchFamily="2" charset="2"/>
              </a:rPr>
              <a:t>E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)</a:t>
            </a:r>
            <a:r>
              <a:rPr lang="en-US">
                <a:sym typeface="Wingdings" pitchFamily="2" charset="2"/>
              </a:rPr>
              <a:t>	</a:t>
            </a:r>
          </a:p>
          <a:p>
            <a:r>
              <a:rPr lang="en-US">
                <a:sym typeface="Wingdings" pitchFamily="2" charset="2"/>
              </a:rPr>
              <a:t>We can rewrite the grammar to avoid left recursion obtaining thus:</a:t>
            </a:r>
          </a:p>
          <a:p>
            <a:r>
              <a:rPr lang="en-US"/>
              <a:t>S  </a:t>
            </a:r>
            <a:r>
              <a:rPr lang="en-US">
                <a:sym typeface="Wingdings" pitchFamily="2" charset="2"/>
              </a:rPr>
              <a:t> E$</a:t>
            </a:r>
          </a:p>
          <a:p>
            <a:r>
              <a:rPr lang="en-US"/>
              <a:t>E  </a:t>
            </a:r>
            <a:r>
              <a:rPr lang="en-US">
                <a:sym typeface="Wingdings" pitchFamily="2" charset="2"/>
              </a:rPr>
              <a:t> T 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		 T   F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		 F 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id</a:t>
            </a:r>
            <a:r>
              <a:rPr lang="en-US" altLang="ja-JP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+</a:t>
            </a:r>
            <a:r>
              <a:rPr lang="en-US" altLang="ja-JP">
                <a:sym typeface="Wingdings" pitchFamily="2" charset="2"/>
              </a:rPr>
              <a:t> T 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	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*</a:t>
            </a:r>
            <a:r>
              <a:rPr lang="en-US" altLang="ja-JP">
                <a:sym typeface="Wingdings" pitchFamily="2" charset="2"/>
              </a:rPr>
              <a:t> F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	 F 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altLang="ja-JP" b="1">
                <a:sym typeface="Wingdings" pitchFamily="2" charset="2"/>
              </a:rPr>
              <a:t> </a:t>
            </a:r>
            <a:r>
              <a:rPr lang="en-US" altLang="ja-JP">
                <a:sym typeface="Wingdings" pitchFamily="2" charset="2"/>
              </a:rPr>
              <a:t>E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)</a:t>
            </a:r>
            <a:r>
              <a:rPr lang="en-US" altLang="ja-JP">
                <a:sym typeface="Wingdings" pitchFamily="2" charset="2"/>
              </a:rPr>
              <a:t>	</a:t>
            </a:r>
          </a:p>
          <a:p>
            <a:r>
              <a:rPr lang="en-US">
                <a:sym typeface="Wingdings" pitchFamily="2" charset="2"/>
              </a:rPr>
              <a:t>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>
                <a:sym typeface="Wingdings" pitchFamily="2" charset="2"/>
              </a:rPr>
              <a:t> 		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		</a:t>
            </a:r>
          </a:p>
          <a:p>
            <a:r>
              <a:rPr lang="en-US"/>
              <a:t>Compute First, Follow, and nullable.</a:t>
            </a:r>
          </a:p>
          <a:p>
            <a:endParaRPr lang="en-US"/>
          </a:p>
          <a:p>
            <a:r>
              <a:rPr lang="en-US"/>
              <a:t>	Nullable		First		Follow</a:t>
            </a:r>
          </a:p>
          <a:p>
            <a:endParaRPr lang="en-US"/>
          </a:p>
          <a:p>
            <a:r>
              <a:rPr lang="en-US">
                <a:sym typeface="Wingdings" pitchFamily="2" charset="2"/>
              </a:rPr>
              <a:t> </a:t>
            </a:r>
            <a:r>
              <a:rPr lang="en-US"/>
              <a:t> E	No		{ </a:t>
            </a:r>
            <a:r>
              <a:rPr lang="en-US" b="1">
                <a:solidFill>
                  <a:srgbClr val="0000FF"/>
                </a:solidFill>
              </a:rPr>
              <a:t>id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(</a:t>
            </a:r>
            <a:r>
              <a:rPr lang="en-US"/>
              <a:t> }		{ </a:t>
            </a:r>
            <a:r>
              <a:rPr lang="en-US" b="1">
                <a:solidFill>
                  <a:srgbClr val="0000FF"/>
                </a:solidFill>
              </a:rPr>
              <a:t>), $</a:t>
            </a:r>
            <a:r>
              <a:rPr lang="en-US"/>
              <a:t> }</a:t>
            </a:r>
          </a:p>
          <a:p>
            <a:endParaRPr lang="en-US"/>
          </a:p>
          <a:p>
            <a:r>
              <a:rPr lang="en-US">
                <a:sym typeface="Wingdings" pitchFamily="2" charset="2"/>
              </a:rPr>
              <a:t>  </a:t>
            </a:r>
            <a:r>
              <a:rPr lang="en-US"/>
              <a:t>E</a:t>
            </a:r>
            <a:r>
              <a:rPr lang="ja-JP" altLang="en-US"/>
              <a:t>’</a:t>
            </a:r>
            <a:r>
              <a:rPr lang="en-US" altLang="ja-JP"/>
              <a:t>	Yes		{ </a:t>
            </a:r>
            <a:r>
              <a:rPr lang="en-US" altLang="ja-JP" b="1">
                <a:solidFill>
                  <a:srgbClr val="0000FF"/>
                </a:solidFill>
              </a:rPr>
              <a:t>+,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/>
              <a:t> }		{ </a:t>
            </a:r>
            <a:r>
              <a:rPr lang="en-US" altLang="ja-JP" b="1">
                <a:solidFill>
                  <a:srgbClr val="0000FF"/>
                </a:solidFill>
              </a:rPr>
              <a:t>), $</a:t>
            </a:r>
            <a:r>
              <a:rPr lang="en-US" altLang="ja-JP"/>
              <a:t> }</a:t>
            </a:r>
          </a:p>
          <a:p>
            <a:endParaRPr lang="en-US"/>
          </a:p>
          <a:p>
            <a:r>
              <a:rPr lang="en-US"/>
              <a:t>  T	No		{ </a:t>
            </a:r>
            <a:r>
              <a:rPr lang="en-US" b="1">
                <a:solidFill>
                  <a:srgbClr val="0000FF"/>
                </a:solidFill>
              </a:rPr>
              <a:t>id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( </a:t>
            </a:r>
            <a:r>
              <a:rPr lang="en-US"/>
              <a:t>} 		{ </a:t>
            </a:r>
            <a:r>
              <a:rPr lang="en-US" b="1">
                <a:solidFill>
                  <a:srgbClr val="0000FF"/>
                </a:solidFill>
              </a:rPr>
              <a:t>)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+, $</a:t>
            </a:r>
            <a:r>
              <a:rPr lang="en-US"/>
              <a:t> }</a:t>
            </a:r>
            <a:r>
              <a:rPr lang="en-US">
                <a:sym typeface="Wingdings" pitchFamily="2" charset="2"/>
              </a:rPr>
              <a:t> 	</a:t>
            </a:r>
          </a:p>
          <a:p>
            <a:r>
              <a:rPr lang="en-US" b="1">
                <a:solidFill>
                  <a:srgbClr val="0000FF"/>
                </a:solidFill>
              </a:rPr>
              <a:t> </a:t>
            </a:r>
          </a:p>
          <a:p>
            <a:r>
              <a:rPr lang="en-US">
                <a:sym typeface="Wingdings" pitchFamily="2" charset="2"/>
              </a:rPr>
              <a:t> 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	Yes		{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*,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>
                <a:sym typeface="Wingdings" pitchFamily="2" charset="2"/>
              </a:rPr>
              <a:t> }		</a:t>
            </a:r>
            <a:r>
              <a:rPr lang="en-US" altLang="ja-JP"/>
              <a:t>{ </a:t>
            </a:r>
            <a:r>
              <a:rPr lang="en-US" altLang="ja-JP" b="1">
                <a:solidFill>
                  <a:srgbClr val="0000FF"/>
                </a:solidFill>
              </a:rPr>
              <a:t>)</a:t>
            </a:r>
            <a:r>
              <a:rPr lang="en-US" altLang="ja-JP"/>
              <a:t> , </a:t>
            </a:r>
            <a:r>
              <a:rPr lang="en-US" altLang="ja-JP" b="1">
                <a:solidFill>
                  <a:srgbClr val="0000FF"/>
                </a:solidFill>
              </a:rPr>
              <a:t>+, $</a:t>
            </a:r>
            <a:r>
              <a:rPr lang="en-US" altLang="ja-JP"/>
              <a:t> }</a:t>
            </a:r>
            <a:r>
              <a:rPr lang="en-US" altLang="ja-JP">
                <a:sym typeface="Wingdings" pitchFamily="2" charset="2"/>
              </a:rPr>
              <a:t> 	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</a:rPr>
              <a:t>  </a:t>
            </a:r>
            <a:r>
              <a:rPr lang="en-US" sz="1600">
                <a:latin typeface="Times New Roman" pitchFamily="18" charset="0"/>
              </a:rPr>
              <a:t>F	No		</a:t>
            </a:r>
            <a:r>
              <a:rPr lang="en-US"/>
              <a:t>{ </a:t>
            </a:r>
            <a:r>
              <a:rPr lang="en-US" b="1">
                <a:solidFill>
                  <a:srgbClr val="0000FF"/>
                </a:solidFill>
              </a:rPr>
              <a:t>id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(</a:t>
            </a:r>
            <a:r>
              <a:rPr lang="en-US"/>
              <a:t> }		{ </a:t>
            </a:r>
            <a:r>
              <a:rPr lang="en-US" b="1">
                <a:solidFill>
                  <a:srgbClr val="0000FF"/>
                </a:solidFill>
              </a:rPr>
              <a:t>)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*</a:t>
            </a:r>
            <a:r>
              <a:rPr lang="en-US"/>
              <a:t> ,  </a:t>
            </a:r>
            <a:r>
              <a:rPr lang="en-US" b="1">
                <a:solidFill>
                  <a:srgbClr val="0000FF"/>
                </a:solidFill>
              </a:rPr>
              <a:t>+, $</a:t>
            </a:r>
            <a:r>
              <a:rPr lang="en-US"/>
              <a:t> }</a:t>
            </a:r>
            <a:r>
              <a:rPr lang="en-US">
                <a:sym typeface="Wingdings" pitchFamily="2" charset="2"/>
              </a:rPr>
              <a:t> 	</a:t>
            </a:r>
            <a:endParaRPr lang="en-US" sz="1600">
              <a:latin typeface="Times New Roman" pitchFamily="18" charset="0"/>
            </a:endParaRPr>
          </a:p>
          <a:p>
            <a:endParaRPr lang="en-US" sz="1600" b="1"/>
          </a:p>
          <a:p>
            <a:r>
              <a:rPr lang="en-US" sz="1600" b="1"/>
              <a:t>	    </a:t>
            </a:r>
          </a:p>
        </p:txBody>
      </p:sp>
      <p:sp>
        <p:nvSpPr>
          <p:cNvPr id="35847" name="Rectangle 11"/>
          <p:cNvSpPr>
            <a:spLocks noChangeArrowheads="1"/>
          </p:cNvSpPr>
          <p:nvPr/>
        </p:nvSpPr>
        <p:spPr bwMode="auto">
          <a:xfrm>
            <a:off x="1143000" y="4191000"/>
            <a:ext cx="53340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12203F-F674-49DC-B7F9-EB68FE44E8D1}" type="slidenum">
              <a:rPr lang="en-US"/>
              <a:pPr/>
              <a:t>12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Predictive parsing table</a:t>
            </a:r>
          </a:p>
        </p:txBody>
      </p:sp>
      <p:sp>
        <p:nvSpPr>
          <p:cNvPr id="3789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152400" y="1219200"/>
            <a:ext cx="8763000" cy="477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 </a:t>
            </a:r>
          </a:p>
          <a:p>
            <a:pPr algn="ctr"/>
            <a:r>
              <a:rPr lang="en-US" sz="1600" b="1">
                <a:latin typeface="Times New Roman" pitchFamily="18" charset="0"/>
              </a:rPr>
              <a:t>Parsing table for the expression grammar:</a:t>
            </a:r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	</a:t>
            </a:r>
            <a:endParaRPr lang="en-US" b="1">
              <a:solidFill>
                <a:srgbClr val="0000FF"/>
              </a:solidFill>
              <a:latin typeface="Times New Roman" pitchFamily="18" charset="0"/>
            </a:endParaRPr>
          </a:p>
          <a:p>
            <a:endParaRPr lang="en-US" sz="1600" b="1">
              <a:latin typeface="Times New Roman" pitchFamily="18" charset="0"/>
            </a:endParaRPr>
          </a:p>
          <a:p>
            <a:endParaRPr lang="en-US" sz="1600" b="1">
              <a:latin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</a:rPr>
              <a:t>            </a:t>
            </a:r>
            <a:r>
              <a:rPr lang="en-US" b="1">
                <a:latin typeface="Times New Roman" pitchFamily="18" charset="0"/>
              </a:rPr>
              <a:t>+	     	     *	             id		    (		    )	       $</a:t>
            </a:r>
          </a:p>
          <a:p>
            <a:endParaRPr lang="en-US" b="1">
              <a:latin typeface="Times New Roman" pitchFamily="18" charset="0"/>
            </a:endParaRP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E	  		         E  T 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	E  T 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	</a:t>
            </a:r>
          </a:p>
          <a:p>
            <a:endParaRPr lang="en-US" b="1">
              <a:latin typeface="Times New Roman" pitchFamily="18" charset="0"/>
              <a:sym typeface="Wingdings" pitchFamily="2" charset="2"/>
            </a:endParaRP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	 	  </a:t>
            </a: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    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+T 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		 				 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b="1">
                <a:latin typeface="Symbol" pitchFamily="18" charset="2"/>
                <a:sym typeface="Wingdings" pitchFamily="2" charset="2"/>
              </a:rPr>
              <a:t> 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	     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b="1">
                <a:latin typeface="Symbol" pitchFamily="18" charset="2"/>
                <a:sym typeface="Wingdings" pitchFamily="2" charset="2"/>
              </a:rPr>
              <a:t> </a:t>
            </a:r>
            <a:endParaRPr lang="en-US" altLang="ja-JP" b="1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			 	  </a:t>
            </a:r>
            <a:endParaRPr lang="en-US" b="1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endParaRPr lang="en-US" b="1">
              <a:latin typeface="Times New Roman" pitchFamily="18" charset="0"/>
              <a:sym typeface="Wingdings" pitchFamily="2" charset="2"/>
            </a:endParaRP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T      			         T  F 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	T  F 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		  </a:t>
            </a:r>
          </a:p>
          <a:p>
            <a:endParaRPr lang="en-US" b="1">
              <a:latin typeface="Times New Roman" pitchFamily="18" charset="0"/>
              <a:sym typeface="Wingdings" pitchFamily="2" charset="2"/>
            </a:endParaRP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					 	  </a:t>
            </a: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    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>
                <a:latin typeface="Times New Roman" pitchFamily="18" charset="0"/>
                <a:sym typeface="Wingdings" pitchFamily="2" charset="2"/>
              </a:rPr>
              <a:t> 	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*F 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				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	     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</a:p>
          <a:p>
            <a:endParaRPr lang="en-US" altLang="ja-JP" b="1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endParaRPr lang="en-US" b="1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endParaRPr lang="en-US" b="1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F</a:t>
            </a:r>
            <a:r>
              <a:rPr lang="en-US">
                <a:sym typeface="Wingdings" pitchFamily="2" charset="2"/>
              </a:rPr>
              <a:t>      			      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F  id		F  ( E )</a:t>
            </a:r>
          </a:p>
        </p:txBody>
      </p:sp>
      <p:sp>
        <p:nvSpPr>
          <p:cNvPr id="37895" name="Rectangle 8"/>
          <p:cNvSpPr>
            <a:spLocks noChangeArrowheads="1"/>
          </p:cNvSpPr>
          <p:nvPr/>
        </p:nvSpPr>
        <p:spPr bwMode="auto">
          <a:xfrm>
            <a:off x="533400" y="2743200"/>
            <a:ext cx="8077200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A0C979-2B6A-419B-957F-CF46EA0C4781}" type="slidenum">
              <a:rPr lang="en-US"/>
              <a:pPr/>
              <a:t>13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Predictive parsing table</a:t>
            </a:r>
          </a:p>
        </p:txBody>
      </p:sp>
      <p:sp>
        <p:nvSpPr>
          <p:cNvPr id="3994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2000" y="2057400"/>
            <a:ext cx="6504054" cy="3754874"/>
          </a:xfrm>
          <a:prstGeom prst="rect">
            <a:avLst/>
          </a:prstGeom>
          <a:noFill/>
          <a:effectLst>
            <a:glow rad="63500">
              <a:schemeClr val="accent1">
                <a:alpha val="75000"/>
              </a:schemeClr>
            </a:glow>
          </a:effectLst>
        </p:spPr>
        <p:txBody>
          <a:bodyPr wrap="none">
            <a:spAutoFit/>
          </a:bodyPr>
          <a:lstStyle/>
          <a:p>
            <a:r>
              <a:rPr lang="en-US"/>
              <a:t>Using the predictive parsing table, it is easy to write a recursive-descent parser: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	    +	      *	      id	     (	    )</a:t>
            </a:r>
          </a:p>
          <a:p>
            <a:endParaRPr lang="en-US"/>
          </a:p>
          <a:p>
            <a:r>
              <a:rPr lang="en-US"/>
              <a:t>T</a:t>
            </a:r>
            <a:r>
              <a:rPr lang="ja-JP" altLang="en-US"/>
              <a:t>’</a:t>
            </a:r>
            <a:r>
              <a:rPr lang="en-US" altLang="ja-JP"/>
              <a:t>	T</a:t>
            </a:r>
            <a:r>
              <a:rPr lang="ja-JP" altLang="en-US"/>
              <a:t>’</a:t>
            </a:r>
            <a:r>
              <a:rPr lang="en-US" altLang="ja-JP"/>
              <a:t> </a:t>
            </a:r>
            <a:r>
              <a:rPr lang="en-US" altLang="ja-JP">
                <a:sym typeface="Wingdings" pitchFamily="2" charset="2"/>
              </a:rPr>
              <a:t> </a:t>
            </a:r>
            <a:r>
              <a:rPr lang="en-US" altLang="ja-JP">
                <a:latin typeface="Symbol" pitchFamily="18" charset="2"/>
                <a:sym typeface="Wingdings" pitchFamily="2" charset="2"/>
              </a:rPr>
              <a:t>e	T</a:t>
            </a:r>
            <a:r>
              <a:rPr lang="ja-JP" altLang="en-US">
                <a:latin typeface="Symbol" pitchFamily="18" charset="2"/>
                <a:sym typeface="Wingdings" pitchFamily="2" charset="2"/>
              </a:rPr>
              <a:t>’</a:t>
            </a:r>
            <a:r>
              <a:rPr lang="en-US" altLang="ja-JP">
                <a:latin typeface="Symbol" pitchFamily="18" charset="2"/>
                <a:sym typeface="Wingdings" pitchFamily="2" charset="2"/>
              </a:rPr>
              <a:t> </a:t>
            </a:r>
            <a:r>
              <a:rPr lang="en-US" altLang="ja-JP">
                <a:sym typeface="Wingdings" pitchFamily="2" charset="2"/>
              </a:rPr>
              <a:t> *FT</a:t>
            </a:r>
            <a:r>
              <a:rPr lang="ja-JP" altLang="en-US">
                <a:latin typeface="Symbol" pitchFamily="18" charset="2"/>
                <a:sym typeface="Wingdings" pitchFamily="2" charset="2"/>
              </a:rPr>
              <a:t>’</a:t>
            </a:r>
            <a:r>
              <a:rPr lang="en-US" altLang="ja-JP">
                <a:latin typeface="Symbol" pitchFamily="18" charset="2"/>
                <a:sym typeface="Wingdings" pitchFamily="2" charset="2"/>
              </a:rPr>
              <a:t>			T</a:t>
            </a:r>
            <a:r>
              <a:rPr lang="ja-JP" altLang="en-US">
                <a:latin typeface="Symbol" pitchFamily="18" charset="2"/>
                <a:sym typeface="Wingdings" pitchFamily="2" charset="2"/>
              </a:rPr>
              <a:t>’</a:t>
            </a:r>
            <a:r>
              <a:rPr lang="en-US" altLang="ja-JP">
                <a:latin typeface="Symbol" pitchFamily="18" charset="2"/>
                <a:sym typeface="Wingdings" pitchFamily="2" charset="2"/>
              </a:rPr>
              <a:t> </a:t>
            </a:r>
            <a:r>
              <a:rPr lang="en-US" altLang="ja-JP">
                <a:sym typeface="Wingdings" pitchFamily="2" charset="2"/>
              </a:rPr>
              <a:t></a:t>
            </a:r>
            <a:r>
              <a:rPr lang="en-US" altLang="ja-JP">
                <a:latin typeface="Symbol" pitchFamily="18" charset="2"/>
                <a:sym typeface="Wingdings" pitchFamily="2" charset="2"/>
              </a:rPr>
              <a:t> e </a:t>
            </a:r>
          </a:p>
          <a:p>
            <a:endParaRPr lang="en-US">
              <a:latin typeface="Symbol" pitchFamily="18" charset="2"/>
              <a:sym typeface="Wingdings" pitchFamily="2" charset="2"/>
            </a:endParaRPr>
          </a:p>
          <a:p>
            <a:endParaRPr lang="en-US">
              <a:latin typeface="Symbol" pitchFamily="18" charset="2"/>
              <a:sym typeface="Wingdings" pitchFamily="2" charset="2"/>
            </a:endParaRPr>
          </a:p>
          <a:p>
            <a:endParaRPr lang="en-US">
              <a:latin typeface="Symbol" pitchFamily="18" charset="2"/>
              <a:sym typeface="Wingdings" pitchFamily="2" charset="2"/>
            </a:endParaRPr>
          </a:p>
          <a:p>
            <a:endParaRPr lang="en-US">
              <a:latin typeface="Symbol" pitchFamily="18" charset="2"/>
              <a:sym typeface="Wingdings" pitchFamily="2" charset="2"/>
            </a:endParaRPr>
          </a:p>
          <a:p>
            <a:r>
              <a:rPr lang="en-US">
                <a:cs typeface="Arial" pitchFamily="34" charset="0"/>
                <a:sym typeface="Wingdings" pitchFamily="2" charset="2"/>
              </a:rPr>
              <a:t>Void Tprime (void) { swith  (token)  </a:t>
            </a:r>
          </a:p>
          <a:p>
            <a:r>
              <a:rPr lang="en-US">
                <a:cs typeface="Arial" pitchFamily="34" charset="0"/>
                <a:sym typeface="Wingdings" pitchFamily="2" charset="2"/>
              </a:rPr>
              <a:t>	{  case PLUS:        break ;</a:t>
            </a:r>
          </a:p>
          <a:p>
            <a:r>
              <a:rPr lang="en-US">
                <a:cs typeface="Arial" pitchFamily="34" charset="0"/>
                <a:sym typeface="Wingdings" pitchFamily="2" charset="2"/>
              </a:rPr>
              <a:t>	   case TIMES:      accept (TIMES) ; F ( )  ; Tprime ( );  break ;</a:t>
            </a:r>
          </a:p>
          <a:p>
            <a:r>
              <a:rPr lang="en-US">
                <a:cs typeface="Arial" pitchFamily="34" charset="0"/>
                <a:sym typeface="Wingdings" pitchFamily="2" charset="2"/>
              </a:rPr>
              <a:t>	   case RPAREN : break ; </a:t>
            </a:r>
          </a:p>
          <a:p>
            <a:r>
              <a:rPr lang="en-US">
                <a:cs typeface="Arial" pitchFamily="34" charset="0"/>
                <a:sym typeface="Wingdings" pitchFamily="2" charset="2"/>
              </a:rPr>
              <a:t>	   default:      error ( ) ;</a:t>
            </a:r>
          </a:p>
          <a:p>
            <a:r>
              <a:rPr lang="en-US">
                <a:cs typeface="Arial" pitchFamily="34" charset="0"/>
                <a:sym typeface="Wingdings" pitchFamily="2" charset="2"/>
              </a:rPr>
              <a:t>	}</a:t>
            </a:r>
          </a:p>
          <a:p>
            <a:r>
              <a:rPr lang="en-US">
                <a:cs typeface="Arial" pitchFamily="34" charset="0"/>
                <a:sym typeface="Wingdings" pitchFamily="2" charset="2"/>
              </a:rPr>
              <a:t>}</a:t>
            </a:r>
            <a:endParaRPr lang="en-US">
              <a:cs typeface="Arial" pitchFamily="34" charset="0"/>
            </a:endParaRPr>
          </a:p>
        </p:txBody>
      </p:sp>
      <p:sp>
        <p:nvSpPr>
          <p:cNvPr id="39945" name="Rectangle 8"/>
          <p:cNvSpPr>
            <a:spLocks noChangeArrowheads="1"/>
          </p:cNvSpPr>
          <p:nvPr/>
        </p:nvSpPr>
        <p:spPr bwMode="auto">
          <a:xfrm>
            <a:off x="533400" y="2971800"/>
            <a:ext cx="5943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198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D8CD7E-EEF7-4D4C-BC01-8F34321A4586}" type="slidenum">
              <a:rPr lang="en-US"/>
              <a:pPr/>
              <a:t>14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Left factoring</a:t>
            </a:r>
          </a:p>
        </p:txBody>
      </p:sp>
      <p:sp>
        <p:nvSpPr>
          <p:cNvPr id="41989" name="Line 4"/>
          <p:cNvSpPr>
            <a:spLocks noChangeShapeType="1"/>
          </p:cNvSpPr>
          <p:nvPr/>
        </p:nvSpPr>
        <p:spPr bwMode="auto">
          <a:xfrm>
            <a:off x="457200" y="9144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0" name="Rectangle 9"/>
          <p:cNvSpPr>
            <a:spLocks noChangeArrowheads="1"/>
          </p:cNvSpPr>
          <p:nvPr/>
        </p:nvSpPr>
        <p:spPr bwMode="auto">
          <a:xfrm>
            <a:off x="457200" y="1143000"/>
            <a:ext cx="76962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Another problem that we must avoid in predictive parsers is when two productions for the same non-terminal start with the same symbol.</a:t>
            </a:r>
          </a:p>
          <a:p>
            <a:endParaRPr lang="en-US"/>
          </a:p>
          <a:p>
            <a:r>
              <a:rPr lang="en-US"/>
              <a:t>Example:	S </a:t>
            </a:r>
            <a:r>
              <a:rPr lang="en-US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if</a:t>
            </a:r>
            <a:r>
              <a:rPr lang="en-US">
                <a:latin typeface="Times New Roman" pitchFamily="18" charset="0"/>
                <a:sym typeface="Wingdings" pitchFamily="2" charset="2"/>
              </a:rPr>
              <a:t> E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then</a:t>
            </a:r>
            <a:r>
              <a:rPr lang="en-US">
                <a:latin typeface="Times New Roman" pitchFamily="18" charset="0"/>
                <a:sym typeface="Wingdings" pitchFamily="2" charset="2"/>
              </a:rPr>
              <a:t> S</a:t>
            </a: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	S 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If</a:t>
            </a:r>
            <a:r>
              <a:rPr lang="en-US">
                <a:latin typeface="Times New Roman" pitchFamily="18" charset="0"/>
                <a:sym typeface="Wingdings" pitchFamily="2" charset="2"/>
              </a:rPr>
              <a:t> E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then</a:t>
            </a:r>
            <a:r>
              <a:rPr lang="en-US">
                <a:latin typeface="Times New Roman" pitchFamily="18" charset="0"/>
                <a:sym typeface="Wingdings" pitchFamily="2" charset="2"/>
              </a:rPr>
              <a:t> S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else</a:t>
            </a:r>
            <a:r>
              <a:rPr lang="en-US">
                <a:latin typeface="Times New Roman" pitchFamily="18" charset="0"/>
                <a:sym typeface="Wingdings" pitchFamily="2" charset="2"/>
              </a:rPr>
              <a:t> S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>
                <a:sym typeface="Wingdings" pitchFamily="2" charset="2"/>
              </a:rPr>
              <a:t>Solution: Left-factor the grammar. Take allowable ending </a:t>
            </a:r>
            <a:r>
              <a:rPr lang="ja-JP" altLang="en-US">
                <a:sym typeface="Wingdings" pitchFamily="2" charset="2"/>
              </a:rPr>
              <a:t>“</a:t>
            </a:r>
            <a:r>
              <a:rPr lang="en-US" altLang="ja-JP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else S</a:t>
            </a:r>
            <a:r>
              <a:rPr lang="ja-JP" altLang="en-US">
                <a:sym typeface="Wingdings" pitchFamily="2" charset="2"/>
              </a:rPr>
              <a:t>”</a:t>
            </a:r>
            <a:r>
              <a:rPr lang="en-US" altLang="ja-JP">
                <a:sym typeface="Wingdings" pitchFamily="2" charset="2"/>
              </a:rPr>
              <a:t> and </a:t>
            </a:r>
            <a:r>
              <a:rPr lang="en-US" altLang="ja-JP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e</a:t>
            </a:r>
            <a:r>
              <a:rPr lang="en-US" altLang="ja-JP">
                <a:sym typeface="Wingdings" pitchFamily="2" charset="2"/>
              </a:rPr>
              <a:t>, and make a new production (new non-terminal) for them: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>
                <a:sym typeface="Wingdings" pitchFamily="2" charset="2"/>
              </a:rPr>
              <a:t>	</a:t>
            </a:r>
            <a:r>
              <a:rPr lang="en-US">
                <a:latin typeface="Times New Roman" pitchFamily="18" charset="0"/>
                <a:sym typeface="Wingdings" pitchFamily="2" charset="2"/>
              </a:rPr>
              <a:t>S 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if</a:t>
            </a:r>
            <a:r>
              <a:rPr lang="en-US">
                <a:latin typeface="Times New Roman" pitchFamily="18" charset="0"/>
                <a:sym typeface="Wingdings" pitchFamily="2" charset="2"/>
              </a:rPr>
              <a:t> E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then </a:t>
            </a:r>
            <a:r>
              <a:rPr lang="en-US">
                <a:latin typeface="Times New Roman" pitchFamily="18" charset="0"/>
                <a:sym typeface="Wingdings" pitchFamily="2" charset="2"/>
              </a:rPr>
              <a:t>S X</a:t>
            </a: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	X 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else</a:t>
            </a:r>
            <a:r>
              <a:rPr lang="en-US">
                <a:latin typeface="Times New Roman" pitchFamily="18" charset="0"/>
                <a:sym typeface="Wingdings" pitchFamily="2" charset="2"/>
              </a:rPr>
              <a:t> S</a:t>
            </a: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	X </a:t>
            </a:r>
            <a:r>
              <a:rPr lang="en-US">
                <a:sym typeface="Wingdings" pitchFamily="2" charset="2"/>
              </a:rPr>
              <a:t> </a:t>
            </a:r>
            <a:r>
              <a:rPr lang="en-US">
                <a:latin typeface="Symbol" pitchFamily="18" charset="2"/>
                <a:sym typeface="Wingdings" pitchFamily="2" charset="2"/>
              </a:rPr>
              <a:t>e</a:t>
            </a:r>
          </a:p>
          <a:p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Grammars whose predictive parsing tables contain no multiples entries are called LL(1).</a:t>
            </a:r>
          </a:p>
          <a:p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The first L stands for  left-to-right parse of input string. (input string scanned from left to right)</a:t>
            </a:r>
          </a:p>
          <a:p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The second L stands for leftmost derivation of the grammar</a:t>
            </a:r>
          </a:p>
          <a:p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The </a:t>
            </a:r>
            <a:r>
              <a:rPr lang="ja-JP" altLang="en-US">
                <a:latin typeface="Times New Roman" pitchFamily="18" charset="0"/>
                <a:sym typeface="Wingdings" pitchFamily="2" charset="2"/>
              </a:rPr>
              <a:t>“</a:t>
            </a:r>
            <a:r>
              <a:rPr lang="en-US" altLang="ja-JP">
                <a:latin typeface="Times New Roman" pitchFamily="18" charset="0"/>
                <a:sym typeface="Wingdings" pitchFamily="2" charset="2"/>
              </a:rPr>
              <a:t>1</a:t>
            </a:r>
            <a:r>
              <a:rPr lang="ja-JP" altLang="en-US">
                <a:latin typeface="Times New Roman" pitchFamily="18" charset="0"/>
                <a:sym typeface="Wingdings" pitchFamily="2" charset="2"/>
              </a:rPr>
              <a:t>”</a:t>
            </a:r>
            <a:r>
              <a:rPr lang="en-US" altLang="ja-JP">
                <a:latin typeface="Times New Roman" pitchFamily="18" charset="0"/>
                <a:sym typeface="Wingdings" pitchFamily="2" charset="2"/>
              </a:rPr>
              <a:t> stands for one symbol lookahead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403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AE7BB9-3513-4B61-A94A-6E566E9C0BAA}" type="slidenum">
              <a:rPr lang="en-US"/>
              <a:pPr/>
              <a:t>15</a:t>
            </a:fld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Nonrecursive predictive parsing</a:t>
            </a:r>
          </a:p>
        </p:txBody>
      </p:sp>
      <p:sp>
        <p:nvSpPr>
          <p:cNvPr id="4403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38" name="Text Box 4"/>
          <p:cNvSpPr txBox="1">
            <a:spLocks noChangeArrowheads="1"/>
          </p:cNvSpPr>
          <p:nvPr/>
        </p:nvSpPr>
        <p:spPr bwMode="auto">
          <a:xfrm>
            <a:off x="381000" y="1219200"/>
            <a:ext cx="74676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Example: Given the grammar: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/>
              <a:t>S  </a:t>
            </a:r>
            <a:r>
              <a:rPr lang="en-US">
                <a:sym typeface="Wingdings" pitchFamily="2" charset="2"/>
              </a:rPr>
              <a:t> E$</a:t>
            </a:r>
          </a:p>
          <a:p>
            <a:r>
              <a:rPr lang="en-US"/>
              <a:t>E  </a:t>
            </a:r>
            <a:r>
              <a:rPr lang="en-US">
                <a:sym typeface="Wingdings" pitchFamily="2" charset="2"/>
              </a:rPr>
              <a:t> T 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		 T   F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		 F 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id</a:t>
            </a:r>
            <a:r>
              <a:rPr lang="en-US" altLang="ja-JP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+</a:t>
            </a:r>
            <a:r>
              <a:rPr lang="en-US" altLang="ja-JP">
                <a:sym typeface="Wingdings" pitchFamily="2" charset="2"/>
              </a:rPr>
              <a:t> T 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	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*</a:t>
            </a:r>
            <a:r>
              <a:rPr lang="en-US" altLang="ja-JP">
                <a:sym typeface="Wingdings" pitchFamily="2" charset="2"/>
              </a:rPr>
              <a:t> F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	 F 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altLang="ja-JP" b="1">
                <a:sym typeface="Wingdings" pitchFamily="2" charset="2"/>
              </a:rPr>
              <a:t> </a:t>
            </a:r>
            <a:r>
              <a:rPr lang="en-US" altLang="ja-JP">
                <a:sym typeface="Wingdings" pitchFamily="2" charset="2"/>
              </a:rPr>
              <a:t>E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)</a:t>
            </a:r>
            <a:r>
              <a:rPr lang="en-US" altLang="ja-JP">
                <a:sym typeface="Wingdings" pitchFamily="2" charset="2"/>
              </a:rPr>
              <a:t>	</a:t>
            </a:r>
          </a:p>
          <a:p>
            <a:r>
              <a:rPr lang="en-US">
                <a:sym typeface="Wingdings" pitchFamily="2" charset="2"/>
              </a:rPr>
              <a:t>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>
                <a:sym typeface="Wingdings" pitchFamily="2" charset="2"/>
              </a:rPr>
              <a:t> 		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		</a:t>
            </a:r>
          </a:p>
          <a:p>
            <a:r>
              <a:rPr lang="en-US"/>
              <a:t>With the following First, Follow, and nullable.</a:t>
            </a:r>
          </a:p>
          <a:p>
            <a:endParaRPr lang="en-US"/>
          </a:p>
          <a:p>
            <a:r>
              <a:rPr lang="en-US"/>
              <a:t>	Nullable		First		Follow</a:t>
            </a:r>
          </a:p>
          <a:p>
            <a:endParaRPr lang="en-US"/>
          </a:p>
          <a:p>
            <a:r>
              <a:rPr lang="en-US">
                <a:sym typeface="Wingdings" pitchFamily="2" charset="2"/>
              </a:rPr>
              <a:t> </a:t>
            </a:r>
            <a:r>
              <a:rPr lang="en-US"/>
              <a:t> S	No		{ </a:t>
            </a:r>
            <a:r>
              <a:rPr lang="en-US" b="1">
                <a:solidFill>
                  <a:srgbClr val="0000FF"/>
                </a:solidFill>
              </a:rPr>
              <a:t>id</a:t>
            </a:r>
            <a:r>
              <a:rPr lang="en-US"/>
              <a:t> }</a:t>
            </a:r>
          </a:p>
          <a:p>
            <a:endParaRPr lang="en-US"/>
          </a:p>
          <a:p>
            <a:r>
              <a:rPr lang="en-US"/>
              <a:t>  E	No		{ </a:t>
            </a:r>
            <a:r>
              <a:rPr lang="en-US" b="1">
                <a:solidFill>
                  <a:srgbClr val="0000FF"/>
                </a:solidFill>
              </a:rPr>
              <a:t>id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(</a:t>
            </a:r>
            <a:r>
              <a:rPr lang="en-US"/>
              <a:t> }		{ </a:t>
            </a:r>
            <a:r>
              <a:rPr lang="en-US" b="1">
                <a:solidFill>
                  <a:srgbClr val="0000FF"/>
                </a:solidFill>
              </a:rPr>
              <a:t>), $</a:t>
            </a:r>
            <a:r>
              <a:rPr lang="en-US"/>
              <a:t> }</a:t>
            </a:r>
          </a:p>
          <a:p>
            <a:endParaRPr lang="en-US"/>
          </a:p>
          <a:p>
            <a:r>
              <a:rPr lang="en-US">
                <a:sym typeface="Wingdings" pitchFamily="2" charset="2"/>
              </a:rPr>
              <a:t>  </a:t>
            </a:r>
            <a:r>
              <a:rPr lang="en-US"/>
              <a:t>E</a:t>
            </a:r>
            <a:r>
              <a:rPr lang="ja-JP" altLang="en-US"/>
              <a:t>’</a:t>
            </a:r>
            <a:r>
              <a:rPr lang="en-US" altLang="ja-JP"/>
              <a:t>	Yes		{ </a:t>
            </a:r>
            <a:r>
              <a:rPr lang="en-US" altLang="ja-JP" b="1">
                <a:solidFill>
                  <a:srgbClr val="0000FF"/>
                </a:solidFill>
              </a:rPr>
              <a:t>+</a:t>
            </a:r>
            <a:r>
              <a:rPr lang="en-US" altLang="ja-JP"/>
              <a:t> }		{ </a:t>
            </a:r>
            <a:r>
              <a:rPr lang="en-US" altLang="ja-JP" b="1">
                <a:solidFill>
                  <a:srgbClr val="0000FF"/>
                </a:solidFill>
              </a:rPr>
              <a:t>), $</a:t>
            </a:r>
            <a:r>
              <a:rPr lang="en-US" altLang="ja-JP"/>
              <a:t> }</a:t>
            </a:r>
          </a:p>
          <a:p>
            <a:endParaRPr lang="en-US"/>
          </a:p>
          <a:p>
            <a:r>
              <a:rPr lang="en-US"/>
              <a:t>  T	No		{ </a:t>
            </a:r>
            <a:r>
              <a:rPr lang="en-US" b="1">
                <a:solidFill>
                  <a:srgbClr val="0000FF"/>
                </a:solidFill>
              </a:rPr>
              <a:t>id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( </a:t>
            </a:r>
            <a:r>
              <a:rPr lang="en-US"/>
              <a:t>} 		{ </a:t>
            </a:r>
            <a:r>
              <a:rPr lang="en-US" b="1">
                <a:solidFill>
                  <a:srgbClr val="0000FF"/>
                </a:solidFill>
              </a:rPr>
              <a:t>)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+, $</a:t>
            </a:r>
            <a:r>
              <a:rPr lang="en-US"/>
              <a:t> }</a:t>
            </a:r>
            <a:r>
              <a:rPr lang="en-US">
                <a:sym typeface="Wingdings" pitchFamily="2" charset="2"/>
              </a:rPr>
              <a:t> 	</a:t>
            </a:r>
          </a:p>
          <a:p>
            <a:r>
              <a:rPr lang="en-US" b="1">
                <a:solidFill>
                  <a:srgbClr val="0000FF"/>
                </a:solidFill>
              </a:rPr>
              <a:t> </a:t>
            </a:r>
          </a:p>
          <a:p>
            <a:r>
              <a:rPr lang="en-US">
                <a:sym typeface="Wingdings" pitchFamily="2" charset="2"/>
              </a:rPr>
              <a:t> 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	Yes		{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*</a:t>
            </a:r>
            <a:r>
              <a:rPr lang="en-US" altLang="ja-JP">
                <a:sym typeface="Wingdings" pitchFamily="2" charset="2"/>
              </a:rPr>
              <a:t> }		</a:t>
            </a:r>
            <a:r>
              <a:rPr lang="en-US" altLang="ja-JP"/>
              <a:t>{ </a:t>
            </a:r>
            <a:r>
              <a:rPr lang="en-US" altLang="ja-JP" b="1">
                <a:solidFill>
                  <a:srgbClr val="0000FF"/>
                </a:solidFill>
              </a:rPr>
              <a:t>)</a:t>
            </a:r>
            <a:r>
              <a:rPr lang="en-US" altLang="ja-JP"/>
              <a:t> , </a:t>
            </a:r>
            <a:r>
              <a:rPr lang="en-US" altLang="ja-JP" b="1">
                <a:solidFill>
                  <a:srgbClr val="0000FF"/>
                </a:solidFill>
              </a:rPr>
              <a:t>+, $</a:t>
            </a:r>
            <a:r>
              <a:rPr lang="en-US" altLang="ja-JP"/>
              <a:t> }</a:t>
            </a:r>
            <a:r>
              <a:rPr lang="en-US" altLang="ja-JP">
                <a:sym typeface="Wingdings" pitchFamily="2" charset="2"/>
              </a:rPr>
              <a:t> 	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</a:rPr>
              <a:t>  </a:t>
            </a:r>
            <a:r>
              <a:rPr lang="en-US" sz="1600">
                <a:latin typeface="Times New Roman" pitchFamily="18" charset="0"/>
              </a:rPr>
              <a:t>F	No		</a:t>
            </a:r>
            <a:r>
              <a:rPr lang="en-US"/>
              <a:t>{ </a:t>
            </a:r>
            <a:r>
              <a:rPr lang="en-US" b="1">
                <a:solidFill>
                  <a:srgbClr val="0000FF"/>
                </a:solidFill>
              </a:rPr>
              <a:t>id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(</a:t>
            </a:r>
            <a:r>
              <a:rPr lang="en-US"/>
              <a:t> }		{ </a:t>
            </a:r>
            <a:r>
              <a:rPr lang="en-US" b="1">
                <a:solidFill>
                  <a:srgbClr val="0000FF"/>
                </a:solidFill>
              </a:rPr>
              <a:t>)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*</a:t>
            </a:r>
            <a:r>
              <a:rPr lang="en-US"/>
              <a:t> ,  </a:t>
            </a:r>
            <a:r>
              <a:rPr lang="en-US" b="1">
                <a:solidFill>
                  <a:srgbClr val="0000FF"/>
                </a:solidFill>
              </a:rPr>
              <a:t>+, $</a:t>
            </a:r>
            <a:r>
              <a:rPr lang="en-US"/>
              <a:t> }</a:t>
            </a:r>
            <a:r>
              <a:rPr lang="en-US">
                <a:sym typeface="Wingdings" pitchFamily="2" charset="2"/>
              </a:rPr>
              <a:t> 	</a:t>
            </a:r>
            <a:endParaRPr lang="en-US" sz="1600">
              <a:latin typeface="Times New Roman" pitchFamily="18" charset="0"/>
            </a:endParaRPr>
          </a:p>
          <a:p>
            <a:endParaRPr lang="en-US" sz="1600" b="1"/>
          </a:p>
          <a:p>
            <a:r>
              <a:rPr lang="en-US" sz="1600" b="1"/>
              <a:t>	    </a:t>
            </a:r>
          </a:p>
        </p:txBody>
      </p:sp>
      <p:sp>
        <p:nvSpPr>
          <p:cNvPr id="44039" name="Rectangle 11"/>
          <p:cNvSpPr>
            <a:spLocks noChangeArrowheads="1"/>
          </p:cNvSpPr>
          <p:nvPr/>
        </p:nvSpPr>
        <p:spPr bwMode="auto">
          <a:xfrm>
            <a:off x="1143000" y="3581400"/>
            <a:ext cx="49530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608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C7B254-1B26-47AB-AC9C-C850E52FE96E}" type="slidenum">
              <a:rPr lang="en-US"/>
              <a:pPr/>
              <a:t>16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Nonrecursive predictive parsing</a:t>
            </a:r>
          </a:p>
        </p:txBody>
      </p:sp>
      <p:sp>
        <p:nvSpPr>
          <p:cNvPr id="4608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6" name="Text Box 4"/>
          <p:cNvSpPr txBox="1">
            <a:spLocks noChangeArrowheads="1"/>
          </p:cNvSpPr>
          <p:nvPr/>
        </p:nvSpPr>
        <p:spPr bwMode="auto">
          <a:xfrm>
            <a:off x="152400" y="228600"/>
            <a:ext cx="87630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 </a:t>
            </a:r>
          </a:p>
          <a:p>
            <a:r>
              <a:rPr lang="en-US" sz="1600" b="1">
                <a:latin typeface="Times New Roman" pitchFamily="18" charset="0"/>
              </a:rPr>
              <a:t> </a:t>
            </a:r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	</a:t>
            </a:r>
            <a:endParaRPr lang="en-US" b="1">
              <a:solidFill>
                <a:srgbClr val="0000FF"/>
              </a:solidFill>
              <a:latin typeface="Times New Roman" pitchFamily="18" charset="0"/>
            </a:endParaRPr>
          </a:p>
          <a:p>
            <a:endParaRPr lang="en-US" sz="1600" b="1">
              <a:latin typeface="Times New Roman" pitchFamily="18" charset="0"/>
            </a:endParaRPr>
          </a:p>
          <a:p>
            <a:endParaRPr lang="en-US" sz="1600" b="1">
              <a:latin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</a:rPr>
              <a:t>          </a:t>
            </a:r>
            <a:r>
              <a:rPr lang="en-US" sz="1200" b="1">
                <a:latin typeface="Times New Roman" pitchFamily="18" charset="0"/>
              </a:rPr>
              <a:t>    +	                  *	             id	        (             )             $</a:t>
            </a:r>
          </a:p>
          <a:p>
            <a:endParaRPr lang="en-US" sz="1100" b="1">
              <a:latin typeface="Times New Roman" pitchFamily="18" charset="0"/>
            </a:endParaRP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en-US" sz="1100" b="1">
                <a:latin typeface="Times New Roman" pitchFamily="18" charset="0"/>
                <a:sym typeface="Wingdings" pitchFamily="2" charset="2"/>
              </a:rPr>
              <a:t>	 	     E  T 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‘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  E  T 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	</a:t>
            </a:r>
          </a:p>
          <a:p>
            <a:r>
              <a:rPr lang="en-US" sz="1100" b="1">
                <a:latin typeface="Times New Roman" pitchFamily="18" charset="0"/>
                <a:sym typeface="Wingdings" pitchFamily="2" charset="2"/>
              </a:rPr>
              <a:t>	 	  </a:t>
            </a: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ja-JP" altLang="en-US" sz="12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200" b="1">
                <a:latin typeface="Times New Roman" pitchFamily="18" charset="0"/>
                <a:sym typeface="Wingdings" pitchFamily="2" charset="2"/>
              </a:rPr>
              <a:t>  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+T 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		                  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sz="1100" b="1">
                <a:latin typeface="Symbol" pitchFamily="18" charset="2"/>
                <a:sym typeface="Wingdings" pitchFamily="2" charset="2"/>
              </a:rPr>
              <a:t>   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	</a:t>
            </a:r>
            <a:endParaRPr lang="en-US" altLang="ja-JP" sz="1100" b="1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r>
              <a:rPr lang="en-US" sz="1100" b="1">
                <a:latin typeface="Times New Roman" pitchFamily="18" charset="0"/>
                <a:sym typeface="Wingdings" pitchFamily="2" charset="2"/>
              </a:rPr>
              <a:t>			 	  </a:t>
            </a: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T </a:t>
            </a:r>
            <a:r>
              <a:rPr lang="en-US" sz="1100" b="1">
                <a:latin typeface="Times New Roman" pitchFamily="18" charset="0"/>
                <a:sym typeface="Wingdings" pitchFamily="2" charset="2"/>
              </a:rPr>
              <a:t>     		     T  F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  T  F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sym typeface="Wingdings" pitchFamily="2" charset="2"/>
              </a:rPr>
              <a:t>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		  </a:t>
            </a:r>
          </a:p>
          <a:p>
            <a:r>
              <a:rPr lang="en-US" sz="1100" b="1">
                <a:latin typeface="Times New Roman" pitchFamily="18" charset="0"/>
                <a:sym typeface="Wingdings" pitchFamily="2" charset="2"/>
              </a:rPr>
              <a:t>					 	  </a:t>
            </a: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sz="12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   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	       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*F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sym typeface="Wingdings" pitchFamily="2" charset="2"/>
              </a:rPr>
              <a:t> 	               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   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</a:p>
          <a:p>
            <a:endParaRPr lang="en-US" sz="1100" b="1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F</a:t>
            </a:r>
            <a:r>
              <a:rPr lang="en-US" sz="1100" b="1">
                <a:sym typeface="Wingdings" pitchFamily="2" charset="2"/>
              </a:rPr>
              <a:t>      		     </a:t>
            </a:r>
            <a:r>
              <a:rPr lang="en-US" sz="1100" b="1">
                <a:latin typeface="Times New Roman" pitchFamily="18" charset="0"/>
                <a:sym typeface="Wingdings" pitchFamily="2" charset="2"/>
              </a:rPr>
              <a:t>F  id        F  ( E )</a:t>
            </a:r>
          </a:p>
          <a:p>
            <a:endParaRPr lang="en-US" sz="1100" b="1">
              <a:latin typeface="Times New Roman" pitchFamily="18" charset="0"/>
              <a:sym typeface="Wingdings" pitchFamily="2" charset="2"/>
            </a:endParaRPr>
          </a:p>
          <a:p>
            <a:endParaRPr lang="en-US" sz="1600" b="1">
              <a:latin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</a:rPr>
              <a:t> </a:t>
            </a:r>
            <a:endParaRPr lang="en-US" sz="1100" b="1"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46087" name="Rectangle 8"/>
          <p:cNvSpPr>
            <a:spLocks noChangeArrowheads="1"/>
          </p:cNvSpPr>
          <p:nvPr/>
        </p:nvSpPr>
        <p:spPr bwMode="auto">
          <a:xfrm>
            <a:off x="457200" y="1752600"/>
            <a:ext cx="42672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6088" name="Straight Connector 2"/>
          <p:cNvCxnSpPr>
            <a:cxnSpLocks noChangeShapeType="1"/>
          </p:cNvCxnSpPr>
          <p:nvPr/>
        </p:nvCxnSpPr>
        <p:spPr bwMode="auto">
          <a:xfrm>
            <a:off x="13716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89" name="Straight Connector 12"/>
          <p:cNvCxnSpPr>
            <a:cxnSpLocks noChangeShapeType="1"/>
          </p:cNvCxnSpPr>
          <p:nvPr/>
        </p:nvCxnSpPr>
        <p:spPr bwMode="auto">
          <a:xfrm>
            <a:off x="22098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0" name="Straight Connector 13"/>
          <p:cNvCxnSpPr>
            <a:cxnSpLocks noChangeShapeType="1"/>
          </p:cNvCxnSpPr>
          <p:nvPr/>
        </p:nvCxnSpPr>
        <p:spPr bwMode="auto">
          <a:xfrm>
            <a:off x="28956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1" name="Straight Connector 14"/>
          <p:cNvCxnSpPr>
            <a:cxnSpLocks noChangeShapeType="1"/>
          </p:cNvCxnSpPr>
          <p:nvPr/>
        </p:nvCxnSpPr>
        <p:spPr bwMode="auto">
          <a:xfrm>
            <a:off x="35814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2" name="TextBox 10"/>
          <p:cNvSpPr txBox="1">
            <a:spLocks noChangeArrowheads="1"/>
          </p:cNvSpPr>
          <p:nvPr/>
        </p:nvSpPr>
        <p:spPr bwMode="auto">
          <a:xfrm>
            <a:off x="4800600" y="1981200"/>
            <a:ext cx="38830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A nonrecursive predictive parser can be </a:t>
            </a:r>
          </a:p>
          <a:p>
            <a:r>
              <a:rPr lang="en-US" sz="1600" b="1">
                <a:latin typeface="Times New Roman" pitchFamily="18" charset="0"/>
              </a:rPr>
              <a:t>implemented using a stack  instead of via </a:t>
            </a:r>
          </a:p>
          <a:p>
            <a:r>
              <a:rPr lang="en-US" sz="1600" b="1">
                <a:latin typeface="Times New Roman" pitchFamily="18" charset="0"/>
              </a:rPr>
              <a:t>recursive procedures  calls. This approach </a:t>
            </a:r>
          </a:p>
          <a:p>
            <a:r>
              <a:rPr lang="en-US" sz="1600" b="1">
                <a:latin typeface="Times New Roman" pitchFamily="18" charset="0"/>
              </a:rPr>
              <a:t>is called table driven.</a:t>
            </a:r>
          </a:p>
          <a:p>
            <a:endParaRPr lang="en-US" sz="1600" b="1">
              <a:latin typeface="Times New Roman" pitchFamily="18" charset="0"/>
              <a:sym typeface="Wingdings" pitchFamily="2" charset="2"/>
            </a:endParaRPr>
          </a:p>
          <a:p>
            <a:endParaRPr lang="en-US" sz="1600"/>
          </a:p>
        </p:txBody>
      </p:sp>
      <p:sp>
        <p:nvSpPr>
          <p:cNvPr id="23" name="TextBox 22"/>
          <p:cNvSpPr txBox="1"/>
          <p:nvPr/>
        </p:nvSpPr>
        <p:spPr>
          <a:xfrm>
            <a:off x="4800600" y="3200400"/>
            <a:ext cx="3852863" cy="2800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To implement it we need: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1) As input a string </a:t>
            </a:r>
            <a:r>
              <a:rPr lang="en-US" altLang="en-US" sz="1600" b="1">
                <a:latin typeface="Times New Roman" pitchFamily="18" charset="0"/>
                <a:sym typeface="Wingdings" pitchFamily="2" charset="2"/>
              </a:rPr>
              <a:t>“</a:t>
            </a:r>
            <a:r>
              <a:rPr lang="en-US" altLang="ja-JP" sz="1600" b="1" i="1">
                <a:latin typeface="Times New Roman" pitchFamily="18" charset="0"/>
                <a:sym typeface="Wingdings" pitchFamily="2" charset="2"/>
              </a:rPr>
              <a:t>w</a:t>
            </a:r>
            <a:r>
              <a:rPr lang="en-US" altLang="en-US" sz="1600" b="1">
                <a:latin typeface="Times New Roman" pitchFamily="18" charset="0"/>
                <a:sym typeface="Wingdings" pitchFamily="2" charset="2"/>
              </a:rPr>
              <a:t>”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.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2) A parsing table.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3) A stack.</a:t>
            </a:r>
          </a:p>
          <a:p>
            <a:endParaRPr lang="en-US" sz="1600" b="1">
              <a:latin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Initial configuration:</a:t>
            </a:r>
          </a:p>
          <a:p>
            <a:pPr>
              <a:buFontTx/>
              <a:buAutoNum type="arabicParenR"/>
            </a:pPr>
            <a:r>
              <a:rPr lang="en-US" sz="1600" b="1">
                <a:latin typeface="Times New Roman" pitchFamily="18" charset="0"/>
                <a:sym typeface="Wingdings" pitchFamily="2" charset="2"/>
              </a:rPr>
              <a:t>The string </a:t>
            </a:r>
            <a:r>
              <a:rPr lang="en-US" sz="1600" b="1" i="1">
                <a:latin typeface="Times New Roman" pitchFamily="18" charset="0"/>
                <a:sym typeface="Wingdings" pitchFamily="2" charset="2"/>
              </a:rPr>
              <a:t>w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$ in the input buffer</a:t>
            </a:r>
          </a:p>
          <a:p>
            <a:pPr>
              <a:buFontTx/>
              <a:buAutoNum type="arabicParenR"/>
            </a:pPr>
            <a:r>
              <a:rPr lang="en-US" sz="1600" b="1">
                <a:latin typeface="Times New Roman" pitchFamily="18" charset="0"/>
                <a:sym typeface="Wingdings" pitchFamily="2" charset="2"/>
              </a:rPr>
              <a:t>The start symbol S on top of the stack,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above the end of file symbol $.</a:t>
            </a:r>
          </a:p>
          <a:p>
            <a:pPr>
              <a:buFontTx/>
              <a:buAutoNum type="arabicParenR"/>
            </a:pPr>
            <a:endParaRPr lang="en-US" sz="1600">
              <a:latin typeface="Times New Roman" pitchFamily="18" charset="0"/>
              <a:sym typeface="Wingdings" pitchFamily="2" charset="2"/>
            </a:endParaRPr>
          </a:p>
          <a:p>
            <a:endParaRPr lang="en-US" sz="1600"/>
          </a:p>
        </p:txBody>
      </p:sp>
      <p:sp>
        <p:nvSpPr>
          <p:cNvPr id="46094" name="TextBox 23"/>
          <p:cNvSpPr txBox="1">
            <a:spLocks noChangeArrowheads="1"/>
          </p:cNvSpPr>
          <p:nvPr/>
        </p:nvSpPr>
        <p:spPr bwMode="auto">
          <a:xfrm>
            <a:off x="381000" y="3886200"/>
            <a:ext cx="43434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STACK	               INPUT </a:t>
            </a:r>
          </a:p>
          <a:p>
            <a:endParaRPr lang="en-US" sz="1600" b="1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	            id + id * id$</a:t>
            </a:r>
          </a:p>
          <a:p>
            <a:endParaRPr lang="en-US" sz="1600" b="1">
              <a:latin typeface="Times New Roman" pitchFamily="18" charset="0"/>
              <a:cs typeface="Times New Roman" pitchFamily="18" charset="0"/>
            </a:endParaRPr>
          </a:p>
          <a:p>
            <a:endParaRPr lang="en-US" sz="1600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	           Current input symbol(cis)</a:t>
            </a:r>
          </a:p>
          <a:p>
            <a:endParaRPr lang="en-US" sz="1600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Top of stack symbol (X)</a:t>
            </a:r>
          </a:p>
        </p:txBody>
      </p:sp>
      <p:cxnSp>
        <p:nvCxnSpPr>
          <p:cNvPr id="46095" name="Straight Arrow Connector 16"/>
          <p:cNvCxnSpPr>
            <a:cxnSpLocks noChangeShapeType="1"/>
          </p:cNvCxnSpPr>
          <p:nvPr/>
        </p:nvCxnSpPr>
        <p:spPr bwMode="auto">
          <a:xfrm>
            <a:off x="457200" y="4343400"/>
            <a:ext cx="990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6096" name="Straight Arrow Connector 18"/>
          <p:cNvCxnSpPr>
            <a:cxnSpLocks noChangeShapeType="1"/>
          </p:cNvCxnSpPr>
          <p:nvPr/>
        </p:nvCxnSpPr>
        <p:spPr bwMode="auto">
          <a:xfrm flipH="1">
            <a:off x="1752600" y="4343400"/>
            <a:ext cx="1295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6097" name="Straight Arrow Connector 25"/>
          <p:cNvCxnSpPr>
            <a:cxnSpLocks noChangeShapeType="1"/>
          </p:cNvCxnSpPr>
          <p:nvPr/>
        </p:nvCxnSpPr>
        <p:spPr bwMode="auto">
          <a:xfrm flipV="1">
            <a:off x="609600" y="4648200"/>
            <a:ext cx="0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6098" name="Straight Arrow Connector 33"/>
          <p:cNvCxnSpPr>
            <a:cxnSpLocks noChangeShapeType="1"/>
          </p:cNvCxnSpPr>
          <p:nvPr/>
        </p:nvCxnSpPr>
        <p:spPr bwMode="auto">
          <a:xfrm flipV="1">
            <a:off x="2057400" y="46482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6099" name="Straight Connector 35"/>
          <p:cNvCxnSpPr>
            <a:cxnSpLocks noChangeShapeType="1"/>
          </p:cNvCxnSpPr>
          <p:nvPr/>
        </p:nvCxnSpPr>
        <p:spPr bwMode="auto">
          <a:xfrm>
            <a:off x="41148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813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A7DBA7-F6C1-4724-91CD-A776AA70EA95}" type="slidenum">
              <a:rPr lang="en-US"/>
              <a:pPr/>
              <a:t>17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Nonrecursive predictive parsing</a:t>
            </a:r>
          </a:p>
        </p:txBody>
      </p:sp>
      <p:sp>
        <p:nvSpPr>
          <p:cNvPr id="4813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152400" y="228600"/>
            <a:ext cx="87630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 </a:t>
            </a:r>
          </a:p>
          <a:p>
            <a:r>
              <a:rPr lang="en-US" sz="1600" b="1">
                <a:latin typeface="Times New Roman" pitchFamily="18" charset="0"/>
              </a:rPr>
              <a:t> </a:t>
            </a:r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	</a:t>
            </a:r>
            <a:endParaRPr lang="en-US" b="1">
              <a:solidFill>
                <a:srgbClr val="0000FF"/>
              </a:solidFill>
              <a:latin typeface="Times New Roman" pitchFamily="18" charset="0"/>
            </a:endParaRPr>
          </a:p>
          <a:p>
            <a:endParaRPr lang="en-US" sz="1600" b="1">
              <a:latin typeface="Times New Roman" pitchFamily="18" charset="0"/>
            </a:endParaRPr>
          </a:p>
          <a:p>
            <a:endParaRPr lang="en-US" sz="1600" b="1">
              <a:latin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</a:rPr>
              <a:t>          </a:t>
            </a:r>
            <a:r>
              <a:rPr lang="en-US" sz="1200" b="1">
                <a:latin typeface="Times New Roman" pitchFamily="18" charset="0"/>
              </a:rPr>
              <a:t>    +	                  *	             id	        (             )             $</a:t>
            </a:r>
          </a:p>
          <a:p>
            <a:endParaRPr lang="en-US" sz="1100" b="1">
              <a:latin typeface="Times New Roman" pitchFamily="18" charset="0"/>
            </a:endParaRP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en-US" sz="1100" b="1">
                <a:latin typeface="Times New Roman" pitchFamily="18" charset="0"/>
                <a:sym typeface="Wingdings" pitchFamily="2" charset="2"/>
              </a:rPr>
              <a:t>	 	     E  T 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‘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  E  T 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	</a:t>
            </a:r>
          </a:p>
          <a:p>
            <a:r>
              <a:rPr lang="en-US" sz="1100" b="1">
                <a:latin typeface="Times New Roman" pitchFamily="18" charset="0"/>
                <a:sym typeface="Wingdings" pitchFamily="2" charset="2"/>
              </a:rPr>
              <a:t>	 	  </a:t>
            </a: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ja-JP" altLang="en-US" sz="12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200" b="1">
                <a:latin typeface="Times New Roman" pitchFamily="18" charset="0"/>
                <a:sym typeface="Wingdings" pitchFamily="2" charset="2"/>
              </a:rPr>
              <a:t>  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+T 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		                  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sz="1100" b="1">
                <a:latin typeface="Symbol" pitchFamily="18" charset="2"/>
                <a:sym typeface="Wingdings" pitchFamily="2" charset="2"/>
              </a:rPr>
              <a:t>   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	</a:t>
            </a:r>
            <a:endParaRPr lang="en-US" altLang="ja-JP" sz="1100" b="1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r>
              <a:rPr lang="en-US" sz="1100" b="1">
                <a:latin typeface="Times New Roman" pitchFamily="18" charset="0"/>
                <a:sym typeface="Wingdings" pitchFamily="2" charset="2"/>
              </a:rPr>
              <a:t>			 	  </a:t>
            </a: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T </a:t>
            </a:r>
            <a:r>
              <a:rPr lang="en-US" sz="1100" b="1">
                <a:latin typeface="Times New Roman" pitchFamily="18" charset="0"/>
                <a:sym typeface="Wingdings" pitchFamily="2" charset="2"/>
              </a:rPr>
              <a:t>     		     T  F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  T  F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sym typeface="Wingdings" pitchFamily="2" charset="2"/>
              </a:rPr>
              <a:t>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		  </a:t>
            </a:r>
          </a:p>
          <a:p>
            <a:r>
              <a:rPr lang="en-US" sz="1100" b="1">
                <a:latin typeface="Times New Roman" pitchFamily="18" charset="0"/>
                <a:sym typeface="Wingdings" pitchFamily="2" charset="2"/>
              </a:rPr>
              <a:t>					 	  </a:t>
            </a: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sz="12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   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	       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*F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sym typeface="Wingdings" pitchFamily="2" charset="2"/>
              </a:rPr>
              <a:t> 	               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   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</a:p>
          <a:p>
            <a:endParaRPr lang="en-US" sz="1100" b="1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F</a:t>
            </a:r>
            <a:r>
              <a:rPr lang="en-US" sz="1100" b="1">
                <a:sym typeface="Wingdings" pitchFamily="2" charset="2"/>
              </a:rPr>
              <a:t>      		     </a:t>
            </a:r>
            <a:r>
              <a:rPr lang="en-US" sz="1100" b="1">
                <a:latin typeface="Times New Roman" pitchFamily="18" charset="0"/>
                <a:sym typeface="Wingdings" pitchFamily="2" charset="2"/>
              </a:rPr>
              <a:t>F  id        F  ( E )</a:t>
            </a:r>
          </a:p>
          <a:p>
            <a:endParaRPr lang="en-US" sz="1100" b="1">
              <a:latin typeface="Times New Roman" pitchFamily="18" charset="0"/>
              <a:sym typeface="Wingdings" pitchFamily="2" charset="2"/>
            </a:endParaRPr>
          </a:p>
          <a:p>
            <a:endParaRPr lang="en-US" sz="1600" b="1">
              <a:latin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</a:rPr>
              <a:t> </a:t>
            </a:r>
            <a:endParaRPr lang="en-US" sz="1100" b="1"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48135" name="Rectangle 8"/>
          <p:cNvSpPr>
            <a:spLocks noChangeArrowheads="1"/>
          </p:cNvSpPr>
          <p:nvPr/>
        </p:nvSpPr>
        <p:spPr bwMode="auto">
          <a:xfrm>
            <a:off x="457200" y="1752600"/>
            <a:ext cx="42672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8136" name="Straight Connector 2"/>
          <p:cNvCxnSpPr>
            <a:cxnSpLocks noChangeShapeType="1"/>
          </p:cNvCxnSpPr>
          <p:nvPr/>
        </p:nvCxnSpPr>
        <p:spPr bwMode="auto">
          <a:xfrm>
            <a:off x="13716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8137" name="Straight Connector 12"/>
          <p:cNvCxnSpPr>
            <a:cxnSpLocks noChangeShapeType="1"/>
          </p:cNvCxnSpPr>
          <p:nvPr/>
        </p:nvCxnSpPr>
        <p:spPr bwMode="auto">
          <a:xfrm>
            <a:off x="22098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8138" name="Straight Connector 13"/>
          <p:cNvCxnSpPr>
            <a:cxnSpLocks noChangeShapeType="1"/>
          </p:cNvCxnSpPr>
          <p:nvPr/>
        </p:nvCxnSpPr>
        <p:spPr bwMode="auto">
          <a:xfrm>
            <a:off x="28956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8139" name="Straight Connector 14"/>
          <p:cNvCxnSpPr>
            <a:cxnSpLocks noChangeShapeType="1"/>
          </p:cNvCxnSpPr>
          <p:nvPr/>
        </p:nvCxnSpPr>
        <p:spPr bwMode="auto">
          <a:xfrm>
            <a:off x="35814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40" name="TextBox 22"/>
          <p:cNvSpPr txBox="1">
            <a:spLocks noChangeArrowheads="1"/>
          </p:cNvSpPr>
          <p:nvPr/>
        </p:nvSpPr>
        <p:spPr bwMode="auto">
          <a:xfrm>
            <a:off x="4876800" y="1371600"/>
            <a:ext cx="4151313" cy="477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Algorithm: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Push $ onto the stack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Push start symbol E onto the stack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Repeat { /*stack not empty */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If (X = cis) { pop the stack;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	          advance cis to next symbol;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	        }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elseif (X is a terminal) error();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elseif (M[X, cis] is an error entry) error();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elseif (M[X,cis] = nonterminal) {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              pop the stack;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  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push the right hand side of </a:t>
            </a:r>
          </a:p>
          <a:p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                    the production in reverse order 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}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Let X point to the top of the stack.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}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until (X = = $) {accept}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</a:t>
            </a:r>
          </a:p>
          <a:p>
            <a:endParaRPr lang="en-US" sz="1600"/>
          </a:p>
        </p:txBody>
      </p:sp>
      <p:sp>
        <p:nvSpPr>
          <p:cNvPr id="48141" name="TextBox 23"/>
          <p:cNvSpPr txBox="1">
            <a:spLocks noChangeArrowheads="1"/>
          </p:cNvSpPr>
          <p:nvPr/>
        </p:nvSpPr>
        <p:spPr bwMode="auto">
          <a:xfrm>
            <a:off x="381000" y="3886200"/>
            <a:ext cx="43434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STACK	               INPUT </a:t>
            </a:r>
          </a:p>
          <a:p>
            <a:endParaRPr lang="en-US" sz="1600" b="1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	            id + id * id$</a:t>
            </a:r>
          </a:p>
          <a:p>
            <a:endParaRPr lang="en-US" sz="1600" b="1">
              <a:latin typeface="Times New Roman" pitchFamily="18" charset="0"/>
              <a:cs typeface="Times New Roman" pitchFamily="18" charset="0"/>
            </a:endParaRPr>
          </a:p>
          <a:p>
            <a:endParaRPr lang="en-US" sz="1600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	           Current input symbol(cis)</a:t>
            </a:r>
          </a:p>
          <a:p>
            <a:endParaRPr lang="en-US" sz="1600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Top of stack symbol (X)</a:t>
            </a:r>
          </a:p>
        </p:txBody>
      </p:sp>
      <p:cxnSp>
        <p:nvCxnSpPr>
          <p:cNvPr id="48142" name="Straight Arrow Connector 16"/>
          <p:cNvCxnSpPr>
            <a:cxnSpLocks noChangeShapeType="1"/>
          </p:cNvCxnSpPr>
          <p:nvPr/>
        </p:nvCxnSpPr>
        <p:spPr bwMode="auto">
          <a:xfrm>
            <a:off x="457200" y="4343400"/>
            <a:ext cx="990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8143" name="Straight Arrow Connector 18"/>
          <p:cNvCxnSpPr>
            <a:cxnSpLocks noChangeShapeType="1"/>
          </p:cNvCxnSpPr>
          <p:nvPr/>
        </p:nvCxnSpPr>
        <p:spPr bwMode="auto">
          <a:xfrm flipH="1">
            <a:off x="1752600" y="4343400"/>
            <a:ext cx="1295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8144" name="Straight Arrow Connector 25"/>
          <p:cNvCxnSpPr>
            <a:cxnSpLocks noChangeShapeType="1"/>
          </p:cNvCxnSpPr>
          <p:nvPr/>
        </p:nvCxnSpPr>
        <p:spPr bwMode="auto">
          <a:xfrm flipV="1">
            <a:off x="609600" y="4648200"/>
            <a:ext cx="0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8145" name="Straight Arrow Connector 33"/>
          <p:cNvCxnSpPr>
            <a:cxnSpLocks noChangeShapeType="1"/>
          </p:cNvCxnSpPr>
          <p:nvPr/>
        </p:nvCxnSpPr>
        <p:spPr bwMode="auto">
          <a:xfrm flipV="1">
            <a:off x="2057400" y="46482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8146" name="Straight Connector 35"/>
          <p:cNvCxnSpPr>
            <a:cxnSpLocks noChangeShapeType="1"/>
          </p:cNvCxnSpPr>
          <p:nvPr/>
        </p:nvCxnSpPr>
        <p:spPr bwMode="auto">
          <a:xfrm>
            <a:off x="41148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017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16BDB7-B359-4447-9013-E42054546267}" type="slidenum">
              <a:rPr lang="en-US"/>
              <a:pPr/>
              <a:t>18</a:t>
            </a:fld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Nonrecursive predictive parsing</a:t>
            </a:r>
          </a:p>
        </p:txBody>
      </p:sp>
      <p:sp>
        <p:nvSpPr>
          <p:cNvPr id="5018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82" name="TextBox 22"/>
          <p:cNvSpPr txBox="1">
            <a:spLocks noChangeArrowheads="1"/>
          </p:cNvSpPr>
          <p:nvPr/>
        </p:nvSpPr>
        <p:spPr bwMode="auto">
          <a:xfrm>
            <a:off x="4800600" y="1371600"/>
            <a:ext cx="4151313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Algorithm: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push $ onto the stack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push start symbol E onto the stack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repeat (X != $){ /*stack not empty */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If (X = cis) { pop the stack;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	          advance cis to next symbol;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	        }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elseif (X is a terminal) error();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elseif (M[X, cis] is an error entry) error();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elseif (M[X,cis] = nonterminal) {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              pop the stack;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  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push the right hand side of </a:t>
            </a:r>
          </a:p>
          <a:p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                    the production in reverse order 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}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let X point to the top of the stack.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}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until (X = = $) {accept}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else {error() }</a:t>
            </a:r>
          </a:p>
          <a:p>
            <a:endParaRPr lang="en-US" sz="1600">
              <a:latin typeface="Times New Roman" pitchFamily="18" charset="0"/>
              <a:sym typeface="Wingdings" pitchFamily="2" charset="2"/>
            </a:endParaRPr>
          </a:p>
          <a:p>
            <a:endParaRPr lang="en-US" sz="160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04800" y="1371600"/>
            <a:ext cx="4495800" cy="477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Stack	               Input	    Production</a:t>
            </a:r>
          </a:p>
          <a:p>
            <a:endParaRPr lang="en-US" sz="1600" b="1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	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+ id * id$ 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T	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+ id * id$	    E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TE’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	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+ id * id$	    T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FT’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id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	           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 + id * id$	    F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id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	           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 id * id$	    match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id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	    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id * id$	    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ja-JP" sz="1600" b="1">
                <a:latin typeface="Symbol" pitchFamily="18" charset="2"/>
                <a:sym typeface="Wingdings" pitchFamily="2" charset="2"/>
              </a:rPr>
              <a:t>e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	    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id * id$	    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+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TE’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T	    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* id$	    match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+</a:t>
            </a:r>
            <a:endParaRPr lang="en-US" altLang="ja-JP" sz="1600" b="1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F	    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id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* id$	    T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FT’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id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	                  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 * id$	    F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id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	           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*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 id$	    match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id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	    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id$	    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*FT’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F	    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$	    match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*</a:t>
            </a:r>
            <a:endParaRPr lang="en-US" altLang="ja-JP" sz="1600" b="1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id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	                         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$	    F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id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	           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$	    match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id</a:t>
            </a:r>
          </a:p>
          <a:p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$E’		           $	   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ja-JP" sz="1600" b="1">
                <a:latin typeface="Symbol" pitchFamily="18" charset="2"/>
                <a:sym typeface="Wingdings" pitchFamily="2" charset="2"/>
              </a:rPr>
              <a:t>e</a:t>
            </a:r>
          </a:p>
          <a:p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$		           $	   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ja-JP" sz="1600" b="1">
                <a:latin typeface="Symbol" pitchFamily="18" charset="2"/>
                <a:sym typeface="Wingdings" pitchFamily="2" charset="2"/>
              </a:rPr>
              <a:t>e</a:t>
            </a:r>
            <a:endParaRPr lang="en-US" sz="16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222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E5F5CF-A1E0-45F4-9F70-0450BD98E0C0}" type="slidenum">
              <a:rPr lang="en-US"/>
              <a:pPr/>
              <a:t>19</a:t>
            </a:fld>
            <a:endParaRPr 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52229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Predictive Parsing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(First and Follow Sets)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The End</a:t>
            </a:r>
          </a:p>
        </p:txBody>
      </p:sp>
      <p:sp>
        <p:nvSpPr>
          <p:cNvPr id="5223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B86349-EBB8-4936-8714-D8DB9EC4CE09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250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Predictive Parsing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(First and Follow Sets)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741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8FA746-482A-4610-9454-7BE831DA5D5C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First set 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Nullable symbols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Follow set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Predictive parsing table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LL(1) parsing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946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8DD5E6-3B95-4889-8328-2FDBA240185D}" type="slidenum">
              <a:rPr lang="en-US"/>
              <a:pPr/>
              <a:t>4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First set</a:t>
            </a: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457200" y="1524000"/>
            <a:ext cx="79248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A recursive descent (or predictive) parser chooses the correct production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looking ahead at the input string a fix number of symbols (typically one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symbol or token).</a:t>
            </a:r>
          </a:p>
          <a:p>
            <a:pPr marL="457200" indent="-457200">
              <a:spcBef>
                <a:spcPct val="50000"/>
              </a:spcBef>
            </a:pP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000" b="1" u="sng">
                <a:solidFill>
                  <a:srgbClr val="0000FF"/>
                </a:solidFill>
                <a:latin typeface="Times New Roman" pitchFamily="18" charset="0"/>
              </a:rPr>
              <a:t>First set: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Let </a:t>
            </a: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 be a string of terminals and non-terminals.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First(</a:t>
            </a: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) is the set of terminals that can begin strings or sequence derivable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from </a:t>
            </a: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X.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which means that we are interested in knowing if a particular nonterminal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X 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derives a string with a terminal </a:t>
            </a: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t.</a:t>
            </a:r>
            <a:r>
              <a:rPr lang="en-US" sz="2000" u="sng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151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58DA7A-8DB9-4428-A589-B0CBB24D5D84}" type="slidenum">
              <a:rPr lang="en-US"/>
              <a:pPr/>
              <a:t>5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First set</a:t>
            </a: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3558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626475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imes New Roman" pitchFamily="18" charset="0"/>
              </a:rPr>
              <a:t>Definition:  FIRST(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1600">
                <a:latin typeface="Times New Roman" pitchFamily="18" charset="0"/>
              </a:rPr>
              <a:t>) = { </a:t>
            </a:r>
            <a:r>
              <a:rPr lang="en-US" sz="1600" b="1">
                <a:solidFill>
                  <a:srgbClr val="FF0000"/>
                </a:solidFill>
                <a:latin typeface="Times New Roman" pitchFamily="18" charset="0"/>
              </a:rPr>
              <a:t>t</a:t>
            </a:r>
            <a:r>
              <a:rPr lang="en-US" sz="1600">
                <a:latin typeface="Times New Roman" pitchFamily="18" charset="0"/>
              </a:rPr>
              <a:t> |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1600">
                <a:latin typeface="Times New Roman" pitchFamily="18" charset="0"/>
              </a:rPr>
              <a:t> ==&gt; * </a:t>
            </a:r>
            <a:r>
              <a:rPr lang="en-US" sz="1600" b="1">
                <a:solidFill>
                  <a:srgbClr val="FF0000"/>
                </a:solidFill>
                <a:latin typeface="Times New Roman" pitchFamily="18" charset="0"/>
              </a:rPr>
              <a:t>t </a:t>
            </a:r>
            <a:r>
              <a:rPr lang="en-US" sz="1600" b="1">
                <a:latin typeface="Symbol" pitchFamily="18" charset="2"/>
              </a:rPr>
              <a:t>w </a:t>
            </a:r>
            <a:r>
              <a:rPr lang="en-US" sz="1600">
                <a:latin typeface="Times New Roman" pitchFamily="18" charset="0"/>
              </a:rPr>
              <a:t>for some </a:t>
            </a:r>
            <a:r>
              <a:rPr lang="en-US" sz="1600" b="1">
                <a:latin typeface="Symbol" pitchFamily="18" charset="2"/>
              </a:rPr>
              <a:t>w</a:t>
            </a:r>
            <a:r>
              <a:rPr lang="en-US" sz="1600">
                <a:latin typeface="Times New Roman" pitchFamily="18" charset="0"/>
              </a:rPr>
              <a:t>} </a:t>
            </a:r>
            <a:r>
              <a:rPr lang="en-US" sz="1600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</a:t>
            </a:r>
            <a:r>
              <a:rPr lang="en-US" sz="1600">
                <a:latin typeface="Symbol" pitchFamily="18" charset="2"/>
              </a:rPr>
              <a:t> </a:t>
            </a:r>
            <a:r>
              <a:rPr lang="en-US" sz="1600">
                <a:latin typeface="Times New Roman" pitchFamily="18" charset="0"/>
              </a:rPr>
              <a:t>{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</a:rPr>
              <a:t> |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1600">
                <a:latin typeface="Times New Roman" pitchFamily="18" charset="0"/>
              </a:rPr>
              <a:t> ==&gt; *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</a:rPr>
              <a:t> }</a:t>
            </a:r>
          </a:p>
          <a:p>
            <a:endParaRPr lang="en-US" sz="1600">
              <a:latin typeface="Times New Roman" pitchFamily="18" charset="0"/>
            </a:endParaRP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If X </a:t>
            </a:r>
            <a:r>
              <a:rPr lang="en-US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A B C then FIRST(X) = FIRST(A B C) and is computed as follows:</a:t>
            </a: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If A is a terminal,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FIRST(X) = FIRST(A B C) = {A} (for example, if X </a:t>
            </a:r>
            <a:r>
              <a:rPr lang="en-US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t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B C, FIRST (X) = FIRST( t B C) = { t } 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Otherwise, if X does not derive to an empty string,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FIRST(X) = FIRST(A B C) = FIRST(A).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If FIRST(A) contains the empty string then,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FIRST(X) = FIRST(A B C) = FIRST(A) – { </a:t>
            </a:r>
            <a:r>
              <a:rPr lang="en-US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} </a:t>
            </a:r>
            <a:r>
              <a:rPr lang="en-US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FIRST(BC) </a:t>
            </a: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Similarly, for FIRST(BC) we have: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FIRST(BC) =  {B} if B is a terminal,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Otherwise, if B does not derive to an empty string,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FIRST(BC) =  FIRST(B)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If FIRST(B) contains the empty string then,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FIRST(BC) =  FIRST(B) – { </a:t>
            </a:r>
            <a:r>
              <a:rPr lang="en-US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} </a:t>
            </a:r>
            <a:r>
              <a:rPr lang="en-US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FIRST(C) </a:t>
            </a: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And so on…</a:t>
            </a: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/>
              <a:t>			 </a:t>
            </a:r>
            <a:endParaRPr lang="en-US" sz="1600"/>
          </a:p>
          <a:p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335733-73B8-4764-B223-65202519CDE7}" type="slidenum">
              <a:rPr lang="en-US"/>
              <a:pPr/>
              <a:t>6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First set</a:t>
            </a:r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5606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626475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imes New Roman" pitchFamily="18" charset="0"/>
              </a:rPr>
              <a:t>Example:</a:t>
            </a:r>
          </a:p>
          <a:p>
            <a:r>
              <a:rPr lang="en-US" sz="1600">
                <a:latin typeface="Times New Roman" pitchFamily="18" charset="0"/>
              </a:rPr>
              <a:t>S </a:t>
            </a:r>
            <a:r>
              <a:rPr lang="en-US" sz="1600">
                <a:latin typeface="Times New Roman" pitchFamily="18" charset="0"/>
                <a:sym typeface="Wingdings" pitchFamily="2" charset="2"/>
              </a:rPr>
              <a:t> A B C | C b B | B a</a:t>
            </a:r>
          </a:p>
          <a:p>
            <a:r>
              <a:rPr lang="en-US" sz="1600">
                <a:latin typeface="Times New Roman" pitchFamily="18" charset="0"/>
                <a:sym typeface="Wingdings" pitchFamily="2" charset="2"/>
              </a:rPr>
              <a:t>A  d a | B C</a:t>
            </a:r>
          </a:p>
          <a:p>
            <a:r>
              <a:rPr lang="en-US" sz="1600">
                <a:latin typeface="Times New Roman" pitchFamily="18" charset="0"/>
                <a:sym typeface="Wingdings" pitchFamily="2" charset="2"/>
              </a:rPr>
              <a:t>B  g |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endParaRPr lang="en-US" sz="1600">
              <a:latin typeface="Times New Roman" pitchFamily="18" charset="0"/>
            </a:endParaRPr>
          </a:p>
          <a:p>
            <a:r>
              <a:rPr lang="en-US" sz="1600">
                <a:latin typeface="Times New Roman" pitchFamily="18" charset="0"/>
              </a:rPr>
              <a:t>C </a:t>
            </a:r>
            <a:r>
              <a:rPr lang="en-US" sz="1600">
                <a:latin typeface="Times New Roman" pitchFamily="18" charset="0"/>
                <a:sym typeface="Wingdings" pitchFamily="2" charset="2"/>
              </a:rPr>
              <a:t> h |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  <a:sym typeface="Wingdings" pitchFamily="2" charset="2"/>
              </a:rPr>
              <a:t> 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FIRST(S) = FIRST(A B C) </a:t>
            </a:r>
            <a:r>
              <a:rPr lang="en-US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 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FIRST(C b B)</a:t>
            </a:r>
            <a:r>
              <a:rPr lang="en-US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 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FIRST(B a)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FIRST(A) = FIRST(d a) </a:t>
            </a:r>
            <a:r>
              <a:rPr lang="en-US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First(B C) = { d } </a:t>
            </a:r>
            <a:r>
              <a:rPr lang="en-US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FIRST(B C)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FIRST(B) = FIRST(g) </a:t>
            </a:r>
            <a:r>
              <a:rPr lang="en-US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First {</a:t>
            </a:r>
            <a:r>
              <a:rPr lang="en-US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} = {g, </a:t>
            </a:r>
            <a:r>
              <a:rPr lang="en-US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}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FIRST(C) = FIRST(h) </a:t>
            </a:r>
            <a:r>
              <a:rPr lang="en-US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First {</a:t>
            </a:r>
            <a:r>
              <a:rPr lang="en-US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} = {h, </a:t>
            </a:r>
            <a:r>
              <a:rPr lang="en-US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}</a:t>
            </a: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>
                <a:latin typeface="Times New Roman" pitchFamily="18" charset="0"/>
              </a:rPr>
              <a:t>Now we can compute:</a:t>
            </a:r>
          </a:p>
          <a:p>
            <a:r>
              <a:rPr lang="en-US" sz="1600">
                <a:latin typeface="Times New Roman" pitchFamily="18" charset="0"/>
              </a:rPr>
              <a:t>FIRST(BC) = FIRST(B) – {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</a:rPr>
              <a:t> } </a:t>
            </a:r>
            <a:r>
              <a:rPr lang="en-US" sz="1600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</a:t>
            </a:r>
            <a:r>
              <a:rPr lang="en-US" sz="1600">
                <a:latin typeface="Times New Roman" pitchFamily="18" charset="0"/>
              </a:rPr>
              <a:t>  {h,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</a:rPr>
              <a:t> } = {g,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</a:rPr>
              <a:t> } – {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latin typeface="Times New Roman" pitchFamily="18" charset="0"/>
              </a:rPr>
              <a:t>} </a:t>
            </a:r>
            <a:r>
              <a:rPr lang="en-US" sz="1600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</a:t>
            </a:r>
            <a:r>
              <a:rPr lang="en-US" sz="1600">
                <a:latin typeface="Times New Roman" pitchFamily="18" charset="0"/>
              </a:rPr>
              <a:t>  {h,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latin typeface="Times New Roman" pitchFamily="18" charset="0"/>
              </a:rPr>
              <a:t>} = {g, h,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latin typeface="Times New Roman" pitchFamily="18" charset="0"/>
              </a:rPr>
              <a:t>}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FIRST(A) = { d } </a:t>
            </a:r>
            <a:r>
              <a:rPr lang="en-US" sz="1600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{g, h,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} = { d, g, h,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}</a:t>
            </a:r>
          </a:p>
          <a:p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Exercise: Compute FIRST(C b B) and FIRST(B a) in order to compute FIRST( S )</a:t>
            </a:r>
          </a:p>
          <a:p>
            <a:r>
              <a:rPr lang="en-US" sz="1800"/>
              <a:t>			 </a:t>
            </a:r>
            <a:endParaRPr lang="en-US" sz="1600"/>
          </a:p>
          <a:p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8BCF7B-6486-46AB-B57A-2413D7318ED3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First set</a:t>
            </a:r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765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>
            <a:off x="365125" y="1458913"/>
            <a:ext cx="8626475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</a:rPr>
              <a:t>Example: Given the following expression grammar:</a:t>
            </a:r>
          </a:p>
          <a:p>
            <a:endParaRPr lang="en-US"/>
          </a:p>
          <a:p>
            <a:r>
              <a:rPr lang="en-US" sz="1800"/>
              <a:t>			E  </a:t>
            </a:r>
            <a:r>
              <a:rPr lang="en-US" sz="1800">
                <a:sym typeface="Wingdings" pitchFamily="2" charset="2"/>
              </a:rPr>
              <a:t> E + T  | T 	</a:t>
            </a:r>
          </a:p>
          <a:p>
            <a:r>
              <a:rPr lang="en-US" sz="1800">
                <a:sym typeface="Wingdings" pitchFamily="2" charset="2"/>
              </a:rPr>
              <a:t>			T   T  * F | F  	</a:t>
            </a:r>
          </a:p>
          <a:p>
            <a:r>
              <a:rPr lang="en-US" sz="1800">
                <a:sym typeface="Wingdings" pitchFamily="2" charset="2"/>
              </a:rPr>
              <a:t>			F   </a:t>
            </a:r>
            <a:r>
              <a:rPr lang="en-US" sz="1800" b="1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sz="1800" b="1">
                <a:sym typeface="Wingdings" pitchFamily="2" charset="2"/>
              </a:rPr>
              <a:t> </a:t>
            </a:r>
            <a:r>
              <a:rPr lang="en-US" sz="1800">
                <a:sym typeface="Wingdings" pitchFamily="2" charset="2"/>
              </a:rPr>
              <a:t>E </a:t>
            </a:r>
            <a:r>
              <a:rPr lang="en-US" sz="1800" b="1">
                <a:solidFill>
                  <a:srgbClr val="0000FF"/>
                </a:solidFill>
                <a:sym typeface="Wingdings" pitchFamily="2" charset="2"/>
              </a:rPr>
              <a:t>)</a:t>
            </a:r>
            <a:r>
              <a:rPr lang="en-US" sz="1800">
                <a:sym typeface="Wingdings" pitchFamily="2" charset="2"/>
              </a:rPr>
              <a:t> | </a:t>
            </a:r>
            <a:r>
              <a:rPr lang="en-US" sz="1800" b="1">
                <a:solidFill>
                  <a:srgbClr val="0000FF"/>
                </a:solidFill>
                <a:sym typeface="Wingdings" pitchFamily="2" charset="2"/>
              </a:rPr>
              <a:t>id </a:t>
            </a:r>
            <a:endParaRPr lang="en-US" sz="1800" b="1">
              <a:solidFill>
                <a:srgbClr val="0000FF"/>
              </a:solidFill>
            </a:endParaRPr>
          </a:p>
          <a:p>
            <a:endParaRPr lang="en-US" sz="1800"/>
          </a:p>
          <a:p>
            <a:r>
              <a:rPr lang="en-US" sz="1600"/>
              <a:t>First(E + T) = { </a:t>
            </a:r>
            <a:r>
              <a:rPr lang="en-US" sz="1600">
                <a:solidFill>
                  <a:srgbClr val="0000FF"/>
                </a:solidFill>
              </a:rPr>
              <a:t>id</a:t>
            </a:r>
            <a:r>
              <a:rPr lang="en-US" sz="1600"/>
              <a:t>, </a:t>
            </a:r>
            <a:r>
              <a:rPr lang="en-US" sz="1600">
                <a:solidFill>
                  <a:srgbClr val="0000FF"/>
                </a:solidFill>
              </a:rPr>
              <a:t>(</a:t>
            </a:r>
            <a:r>
              <a:rPr lang="en-US" sz="1600"/>
              <a:t> }				</a:t>
            </a:r>
          </a:p>
          <a:p>
            <a:endParaRPr lang="en-US" sz="1600"/>
          </a:p>
          <a:p>
            <a:r>
              <a:rPr lang="en-US" sz="1600"/>
              <a:t>Because: 	E + T </a:t>
            </a:r>
            <a:r>
              <a:rPr lang="en-US" sz="1600">
                <a:sym typeface="Wingdings" pitchFamily="2" charset="2"/>
              </a:rPr>
              <a:t> T + T  F + T  </a:t>
            </a:r>
            <a:r>
              <a:rPr lang="en-US" sz="1600">
                <a:solidFill>
                  <a:srgbClr val="0000FF"/>
                </a:solidFill>
                <a:sym typeface="Wingdings" pitchFamily="2" charset="2"/>
              </a:rPr>
              <a:t>id</a:t>
            </a:r>
            <a:r>
              <a:rPr lang="en-US" sz="1600">
                <a:sym typeface="Wingdings" pitchFamily="2" charset="2"/>
              </a:rPr>
              <a:t> + T		</a:t>
            </a:r>
          </a:p>
          <a:p>
            <a:r>
              <a:rPr lang="en-US" sz="1600">
                <a:sym typeface="Wingdings" pitchFamily="2" charset="2"/>
              </a:rPr>
              <a:t>    	</a:t>
            </a:r>
            <a:r>
              <a:rPr lang="en-US" sz="1600"/>
              <a:t>E + T </a:t>
            </a:r>
            <a:r>
              <a:rPr lang="en-US" sz="1600">
                <a:sym typeface="Wingdings" pitchFamily="2" charset="2"/>
              </a:rPr>
              <a:t> T + T  F + T  </a:t>
            </a:r>
            <a:r>
              <a:rPr lang="en-US" sz="1600">
                <a:solidFill>
                  <a:srgbClr val="0000FF"/>
                </a:solidFill>
                <a:sym typeface="Wingdings" pitchFamily="2" charset="2"/>
              </a:rPr>
              <a:t>( </a:t>
            </a:r>
            <a:r>
              <a:rPr lang="en-US" sz="1600">
                <a:sym typeface="Wingdings" pitchFamily="2" charset="2"/>
              </a:rPr>
              <a:t>E ) + T			</a:t>
            </a:r>
            <a:endParaRPr lang="en-US" sz="1600"/>
          </a:p>
          <a:p>
            <a:endParaRPr lang="en-US" sz="1600"/>
          </a:p>
          <a:p>
            <a:endParaRPr lang="en-US" sz="1600"/>
          </a:p>
          <a:p>
            <a:r>
              <a:rPr lang="en-US" sz="1600"/>
              <a:t>First(E ) = { </a:t>
            </a:r>
            <a:r>
              <a:rPr lang="en-US" sz="1600">
                <a:solidFill>
                  <a:srgbClr val="0000FF"/>
                </a:solidFill>
              </a:rPr>
              <a:t>id</a:t>
            </a:r>
            <a:r>
              <a:rPr lang="en-US" sz="1600"/>
              <a:t>, </a:t>
            </a:r>
            <a:r>
              <a:rPr lang="en-US" sz="1600">
                <a:solidFill>
                  <a:srgbClr val="0000FF"/>
                </a:solidFill>
              </a:rPr>
              <a:t>(</a:t>
            </a:r>
            <a:r>
              <a:rPr lang="en-US" sz="1600"/>
              <a:t> }</a:t>
            </a:r>
          </a:p>
          <a:p>
            <a:endParaRPr lang="en-US" sz="1600"/>
          </a:p>
          <a:p>
            <a:r>
              <a:rPr lang="en-US" sz="1600"/>
              <a:t>Because: 	E </a:t>
            </a:r>
            <a:r>
              <a:rPr lang="en-US" sz="1600">
                <a:sym typeface="Wingdings" pitchFamily="2" charset="2"/>
              </a:rPr>
              <a:t> T   F  </a:t>
            </a:r>
            <a:r>
              <a:rPr lang="en-US" sz="1600">
                <a:solidFill>
                  <a:srgbClr val="0000FF"/>
                </a:solidFill>
                <a:sym typeface="Wingdings" pitchFamily="2" charset="2"/>
              </a:rPr>
              <a:t>id</a:t>
            </a:r>
          </a:p>
          <a:p>
            <a:r>
              <a:rPr lang="en-US" sz="1600"/>
              <a:t>	E </a:t>
            </a:r>
            <a:r>
              <a:rPr lang="en-US" sz="1600">
                <a:sym typeface="Wingdings" pitchFamily="2" charset="2"/>
              </a:rPr>
              <a:t> T   F  </a:t>
            </a:r>
            <a:r>
              <a:rPr lang="en-US" sz="1600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sz="1600">
                <a:sym typeface="Wingdings" pitchFamily="2" charset="2"/>
              </a:rPr>
              <a:t> E )</a:t>
            </a:r>
            <a:endParaRPr lang="en-US" sz="1600"/>
          </a:p>
          <a:p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Nullable Symbols</a:t>
            </a:r>
          </a:p>
        </p:txBody>
      </p:sp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Nullable symbols are the ones that produce the empty ( </a:t>
            </a:r>
            <a:r>
              <a:rPr lang="en-US" sz="2400">
                <a:solidFill>
                  <a:srgbClr val="0000FF"/>
                </a:solidFill>
                <a:latin typeface="Symbol" pitchFamily="18" charset="2"/>
              </a:rPr>
              <a:t>e</a:t>
            </a:r>
            <a:r>
              <a:rPr lang="en-US" sz="2400">
                <a:latin typeface="Times New Roman" pitchFamily="18" charset="0"/>
              </a:rPr>
              <a:t> ) string	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Example: Given the following grammar, find the nullabel symbols and the First set: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Z </a:t>
            </a:r>
            <a:r>
              <a:rPr lang="en-US" sz="1800">
                <a:latin typeface="Times New Roman" pitchFamily="18" charset="0"/>
                <a:sym typeface="Wingdings" pitchFamily="2" charset="2"/>
              </a:rPr>
              <a:t> d		Y 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8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1800">
                <a:latin typeface="Times New Roman" pitchFamily="18" charset="0"/>
                <a:sym typeface="Wingdings" pitchFamily="2" charset="2"/>
              </a:rPr>
              <a:t>		X  Y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  <a:sym typeface="Wingdings" pitchFamily="2" charset="2"/>
              </a:rPr>
              <a:t>Z  X Y Z	Y  c		X  a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Note that if X can derive the empty string, nullable( X ) is true.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X </a:t>
            </a:r>
            <a:r>
              <a:rPr lang="en-US" sz="1800">
                <a:latin typeface="Times New Roman" pitchFamily="18" charset="0"/>
                <a:sym typeface="Wingdings" pitchFamily="2" charset="2"/>
              </a:rPr>
              <a:t> Y 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			</a:t>
            </a:r>
            <a:r>
              <a:rPr lang="en-US" sz="1800">
                <a:latin typeface="Times New Roman" pitchFamily="18" charset="0"/>
                <a:sym typeface="Wingdings" pitchFamily="2" charset="2"/>
              </a:rPr>
              <a:t>		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sym typeface="Wingdings" pitchFamily="2" charset="2"/>
              </a:rPr>
              <a:t>Y 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/>
              <a:t> </a:t>
            </a:r>
            <a:r>
              <a:rPr lang="en-US" sz="1800">
                <a:latin typeface="Times New Roman" pitchFamily="18" charset="0"/>
              </a:rPr>
              <a:t>				Nullable		First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sym typeface="Wingdings" pitchFamily="2" charset="2"/>
              </a:rPr>
              <a:t>Z  d</a:t>
            </a:r>
            <a:r>
              <a:rPr lang="en-US"/>
              <a:t> </a:t>
            </a:r>
            <a:r>
              <a:rPr lang="en-US" sz="1800">
                <a:latin typeface="Times New Roman" pitchFamily="18" charset="0"/>
              </a:rPr>
              <a:t>			X	Yes		{ a, c,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800">
                <a:latin typeface="Times New Roman" pitchFamily="18" charset="0"/>
              </a:rPr>
              <a:t> }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sym typeface="Wingdings" pitchFamily="2" charset="2"/>
              </a:rPr>
              <a:t>Z  X Y Z</a:t>
            </a:r>
            <a:r>
              <a:rPr lang="en-US">
                <a:sym typeface="Wingdings" pitchFamily="2" charset="2"/>
              </a:rPr>
              <a:t> </a:t>
            </a:r>
            <a:r>
              <a:rPr lang="en-US" sz="1800">
                <a:latin typeface="Times New Roman" pitchFamily="18" charset="0"/>
              </a:rPr>
              <a:t>		Y	Yes		{c,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800">
                <a:latin typeface="Times New Roman" pitchFamily="18" charset="0"/>
              </a:rPr>
              <a:t>}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				Z	No		{a, c, d}</a:t>
            </a:r>
          </a:p>
        </p:txBody>
      </p:sp>
      <p:sp>
        <p:nvSpPr>
          <p:cNvPr id="29699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365125" y="1458913"/>
            <a:ext cx="86264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</a:rPr>
              <a:t> </a:t>
            </a:r>
            <a:endParaRPr lang="en-US" sz="1600"/>
          </a:p>
          <a:p>
            <a:endParaRPr lang="en-US" sz="1600"/>
          </a:p>
        </p:txBody>
      </p:sp>
      <p:sp>
        <p:nvSpPr>
          <p:cNvPr id="29701" name="Rectangle 6"/>
          <p:cNvSpPr>
            <a:spLocks noChangeArrowheads="1"/>
          </p:cNvSpPr>
          <p:nvPr/>
        </p:nvSpPr>
        <p:spPr bwMode="auto">
          <a:xfrm>
            <a:off x="2971800" y="4495800"/>
            <a:ext cx="39624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6B0036-D770-4910-9844-318AE46C4C6D}" type="slidenum">
              <a:rPr lang="en-US"/>
              <a:pPr/>
              <a:t>9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Follow set</a:t>
            </a:r>
          </a:p>
        </p:txBody>
      </p:sp>
      <p:sp>
        <p:nvSpPr>
          <p:cNvPr id="31749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0" name="Text Box 11"/>
          <p:cNvSpPr txBox="1">
            <a:spLocks noChangeArrowheads="1"/>
          </p:cNvSpPr>
          <p:nvPr/>
        </p:nvSpPr>
        <p:spPr bwMode="auto">
          <a:xfrm>
            <a:off x="441325" y="1458913"/>
            <a:ext cx="772795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		</a:t>
            </a:r>
            <a:r>
              <a:rPr lang="en-US" sz="1800">
                <a:latin typeface="Times New Roman" pitchFamily="18" charset="0"/>
              </a:rPr>
              <a:t>FOLLOW(</a:t>
            </a:r>
            <a:r>
              <a:rPr lang="en-US" sz="1800" b="1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sz="1800">
                <a:latin typeface="Times New Roman" pitchFamily="18" charset="0"/>
              </a:rPr>
              <a:t>) = { </a:t>
            </a:r>
            <a:r>
              <a:rPr lang="en-US" sz="1800" b="1">
                <a:solidFill>
                  <a:srgbClr val="FF0000"/>
                </a:solidFill>
                <a:latin typeface="Times New Roman" pitchFamily="18" charset="0"/>
              </a:rPr>
              <a:t>t</a:t>
            </a:r>
            <a:r>
              <a:rPr lang="en-US" sz="1800">
                <a:latin typeface="Times New Roman" pitchFamily="18" charset="0"/>
              </a:rPr>
              <a:t> | </a:t>
            </a:r>
            <a:r>
              <a:rPr lang="en-US" sz="1800" b="1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US" sz="1800">
                <a:latin typeface="Times New Roman" pitchFamily="18" charset="0"/>
              </a:rPr>
              <a:t> ==&gt; *</a:t>
            </a:r>
            <a:r>
              <a:rPr lang="en-US" sz="1800" b="1">
                <a:latin typeface="Symbol" pitchFamily="18" charset="2"/>
              </a:rPr>
              <a:t>a </a:t>
            </a:r>
            <a:r>
              <a:rPr lang="en-US" sz="1800" b="1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sz="1800">
                <a:latin typeface="Times New Roman" pitchFamily="18" charset="0"/>
              </a:rPr>
              <a:t> </a:t>
            </a:r>
            <a:r>
              <a:rPr lang="en-US" sz="1800" b="1">
                <a:solidFill>
                  <a:srgbClr val="FF0000"/>
                </a:solidFill>
                <a:latin typeface="Times New Roman" pitchFamily="18" charset="0"/>
              </a:rPr>
              <a:t>t </a:t>
            </a:r>
            <a:r>
              <a:rPr lang="en-US" sz="1800" b="1">
                <a:latin typeface="Symbol" pitchFamily="18" charset="2"/>
              </a:rPr>
              <a:t>w </a:t>
            </a:r>
            <a:r>
              <a:rPr lang="en-US" sz="1800">
                <a:latin typeface="Times New Roman" pitchFamily="18" charset="0"/>
              </a:rPr>
              <a:t>for some </a:t>
            </a:r>
            <a:r>
              <a:rPr lang="en-US" sz="1800" b="1">
                <a:latin typeface="Symbol" pitchFamily="18" charset="2"/>
              </a:rPr>
              <a:t>a,w</a:t>
            </a:r>
            <a:r>
              <a:rPr lang="en-US" sz="1800">
                <a:latin typeface="Times New Roman" pitchFamily="18" charset="0"/>
              </a:rPr>
              <a:t>} </a:t>
            </a:r>
          </a:p>
          <a:p>
            <a:endParaRPr lang="en-US">
              <a:latin typeface="Times New Roman" pitchFamily="18" charset="0"/>
            </a:endParaRPr>
          </a:p>
          <a:p>
            <a:r>
              <a:rPr lang="en-US"/>
              <a:t>Given a production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/>
              <a:t>, Follow(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/>
              <a:t> ) is the set of terminals symbols that can immediately follow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/>
              <a:t>.</a:t>
            </a:r>
          </a:p>
          <a:p>
            <a:endParaRPr lang="en-US"/>
          </a:p>
          <a:p>
            <a:r>
              <a:rPr lang="en-US"/>
              <a:t>Example 1: If there is a derivation containing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 b="1">
                <a:solidFill>
                  <a:srgbClr val="FF3300"/>
                </a:solidFill>
              </a:rPr>
              <a:t>t</a:t>
            </a:r>
            <a:r>
              <a:rPr lang="en-US">
                <a:solidFill>
                  <a:srgbClr val="FF3300"/>
                </a:solidFill>
              </a:rPr>
              <a:t>, </a:t>
            </a:r>
            <a:r>
              <a:rPr lang="en-US"/>
              <a:t>then Follow (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/>
              <a:t> ) = </a:t>
            </a:r>
            <a:r>
              <a:rPr lang="en-US" b="1">
                <a:solidFill>
                  <a:srgbClr val="FF3300"/>
                </a:solidFill>
              </a:rPr>
              <a:t>t</a:t>
            </a:r>
            <a:r>
              <a:rPr lang="en-US"/>
              <a:t>.</a:t>
            </a:r>
          </a:p>
          <a:p>
            <a:endParaRPr lang="en-US"/>
          </a:p>
          <a:p>
            <a:r>
              <a:rPr lang="en-US"/>
              <a:t>Example 2: If the derivation contains </a:t>
            </a:r>
            <a:r>
              <a:rPr lang="en-US" b="1">
                <a:solidFill>
                  <a:srgbClr val="0000FF"/>
                </a:solidFill>
              </a:rPr>
              <a:t>A B C </a:t>
            </a:r>
            <a:r>
              <a:rPr lang="en-US" b="1">
                <a:solidFill>
                  <a:srgbClr val="FF3300"/>
                </a:solidFill>
              </a:rPr>
              <a:t>t</a:t>
            </a:r>
            <a:r>
              <a:rPr lang="en-US"/>
              <a:t> and </a:t>
            </a:r>
            <a:r>
              <a:rPr lang="en-US" b="1">
                <a:solidFill>
                  <a:srgbClr val="0000FF"/>
                </a:solidFill>
              </a:rPr>
              <a:t>B</a:t>
            </a:r>
            <a:r>
              <a:rPr lang="en-US"/>
              <a:t> and </a:t>
            </a:r>
            <a:r>
              <a:rPr lang="en-US" b="1">
                <a:solidFill>
                  <a:srgbClr val="0000FF"/>
                </a:solidFill>
              </a:rPr>
              <a:t>C</a:t>
            </a:r>
            <a:r>
              <a:rPr lang="en-US"/>
              <a:t> are nullables, </a:t>
            </a:r>
            <a:r>
              <a:rPr lang="en-US" b="1">
                <a:solidFill>
                  <a:srgbClr val="FF3300"/>
                </a:solidFill>
              </a:rPr>
              <a:t>t</a:t>
            </a:r>
            <a:r>
              <a:rPr lang="en-US"/>
              <a:t> is in Follow (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 b="1"/>
              <a:t> </a:t>
            </a:r>
            <a:r>
              <a:rPr lang="en-US"/>
              <a:t>). </a:t>
            </a:r>
          </a:p>
          <a:p>
            <a:endParaRPr lang="en-US"/>
          </a:p>
          <a:p>
            <a:r>
              <a:rPr lang="en-US"/>
              <a:t>Example 3: Given the following grammar:</a:t>
            </a:r>
          </a:p>
          <a:p>
            <a:endParaRPr lang="en-US"/>
          </a:p>
          <a:p>
            <a:r>
              <a:rPr lang="en-US" sz="1600" b="1"/>
              <a:t>Z </a:t>
            </a:r>
            <a:r>
              <a:rPr lang="en-US" sz="1600" b="1">
                <a:sym typeface="Wingdings" pitchFamily="2" charset="2"/>
              </a:rPr>
              <a:t> d</a:t>
            </a:r>
            <a:r>
              <a:rPr lang="en-US" sz="1600" b="1">
                <a:solidFill>
                  <a:srgbClr val="0000FF"/>
                </a:solidFill>
                <a:sym typeface="Wingdings" pitchFamily="2" charset="2"/>
              </a:rPr>
              <a:t>$</a:t>
            </a:r>
            <a:r>
              <a:rPr lang="en-US" sz="1600" b="1">
                <a:sym typeface="Wingdings" pitchFamily="2" charset="2"/>
              </a:rPr>
              <a:t>		Y 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 b="1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sz="1600" b="1">
                <a:sym typeface="Wingdings" pitchFamily="2" charset="2"/>
              </a:rPr>
              <a:t>		X  Y</a:t>
            </a:r>
          </a:p>
          <a:p>
            <a:r>
              <a:rPr lang="en-US" sz="1600" b="1">
                <a:sym typeface="Wingdings" pitchFamily="2" charset="2"/>
              </a:rPr>
              <a:t>Z  X Y Z	Y  c		X  a</a:t>
            </a:r>
          </a:p>
          <a:p>
            <a:endParaRPr lang="en-US" sz="1600"/>
          </a:p>
          <a:p>
            <a:r>
              <a:rPr lang="en-US" sz="1600"/>
              <a:t>Compute First, Follow, and nullable.</a:t>
            </a:r>
          </a:p>
          <a:p>
            <a:r>
              <a:rPr lang="en-US"/>
              <a:t>	Nullable		First		Follow</a:t>
            </a:r>
          </a:p>
          <a:p>
            <a:r>
              <a:rPr lang="en-US">
                <a:sym typeface="Wingdings" pitchFamily="2" charset="2"/>
              </a:rPr>
              <a:t> </a:t>
            </a:r>
            <a:r>
              <a:rPr lang="en-US"/>
              <a:t> X	Yes		{ a, c,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/>
              <a:t> }		{ a, c, d }</a:t>
            </a:r>
          </a:p>
          <a:p>
            <a:r>
              <a:rPr lang="en-US">
                <a:sym typeface="Wingdings" pitchFamily="2" charset="2"/>
              </a:rPr>
              <a:t>  </a:t>
            </a:r>
            <a:r>
              <a:rPr lang="en-US"/>
              <a:t>Y	Yes		{c,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/>
              <a:t>}		{ a, c, d }</a:t>
            </a:r>
          </a:p>
          <a:p>
            <a:r>
              <a:rPr lang="en-US"/>
              <a:t>  Z	No		{a, c, d } 		{</a:t>
            </a:r>
            <a:r>
              <a:rPr lang="en-US" b="1">
                <a:solidFill>
                  <a:srgbClr val="0000FF"/>
                </a:solidFill>
              </a:rPr>
              <a:t>$</a:t>
            </a:r>
            <a:r>
              <a:rPr lang="en-US"/>
              <a:t> </a:t>
            </a:r>
            <a:r>
              <a:rPr lang="en-US">
                <a:sym typeface="Wingdings" pitchFamily="2" charset="2"/>
              </a:rPr>
              <a:t>EOF}</a:t>
            </a:r>
            <a:endParaRPr lang="en-US"/>
          </a:p>
          <a:p>
            <a:endParaRPr lang="en-US" sz="1600"/>
          </a:p>
        </p:txBody>
      </p:sp>
      <p:sp>
        <p:nvSpPr>
          <p:cNvPr id="31751" name="Rectangle 13"/>
          <p:cNvSpPr>
            <a:spLocks noChangeArrowheads="1"/>
          </p:cNvSpPr>
          <p:nvPr/>
        </p:nvSpPr>
        <p:spPr bwMode="auto">
          <a:xfrm>
            <a:off x="533400" y="4648200"/>
            <a:ext cx="5562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18384</TotalTime>
  <Words>1051</Words>
  <Application>Microsoft Office PowerPoint</Application>
  <PresentationFormat>Presentación en pantalla (4:3)</PresentationFormat>
  <Paragraphs>459</Paragraphs>
  <Slides>19</Slides>
  <Notes>19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Arial</vt:lpstr>
      <vt:lpstr>ＭＳ Ｐゴシック</vt:lpstr>
      <vt:lpstr>Times New Roman</vt:lpstr>
      <vt:lpstr>Symbol</vt:lpstr>
      <vt:lpstr>Comic Sans MS</vt:lpstr>
      <vt:lpstr>Wingdings</vt:lpstr>
      <vt:lpstr>Default Design</vt:lpstr>
      <vt:lpstr>COP 3402 Systems Software</vt:lpstr>
      <vt:lpstr>COP 3402 Systems Software</vt:lpstr>
      <vt:lpstr>Outline</vt:lpstr>
      <vt:lpstr>First set</vt:lpstr>
      <vt:lpstr>First set</vt:lpstr>
      <vt:lpstr>First set</vt:lpstr>
      <vt:lpstr>First set</vt:lpstr>
      <vt:lpstr>Nullable Symbols</vt:lpstr>
      <vt:lpstr>Follow set</vt:lpstr>
      <vt:lpstr>Predictive parsing table</vt:lpstr>
      <vt:lpstr>Predictive parsing table</vt:lpstr>
      <vt:lpstr>Predictive parsing table</vt:lpstr>
      <vt:lpstr>Predictive parsing table</vt:lpstr>
      <vt:lpstr>Left factoring</vt:lpstr>
      <vt:lpstr>Nonrecursive predictive parsing</vt:lpstr>
      <vt:lpstr>Nonrecursive predictive parsing</vt:lpstr>
      <vt:lpstr>Nonrecursive predictive parsing</vt:lpstr>
      <vt:lpstr>Nonrecursive predictive parsing</vt:lpstr>
      <vt:lpstr>COP 3402 Systems 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 Sanchez</cp:lastModifiedBy>
  <cp:revision>499</cp:revision>
  <cp:lastPrinted>2012-07-27T14:53:46Z</cp:lastPrinted>
  <dcterms:created xsi:type="dcterms:W3CDTF">2009-11-06T15:33:35Z</dcterms:created>
  <dcterms:modified xsi:type="dcterms:W3CDTF">2014-07-02T18:11:40Z</dcterms:modified>
</cp:coreProperties>
</file>