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37" r:id="rId2"/>
    <p:sldId id="373" r:id="rId3"/>
    <p:sldId id="378" r:id="rId4"/>
    <p:sldId id="379" r:id="rId5"/>
    <p:sldId id="380" r:id="rId6"/>
    <p:sldId id="399" r:id="rId7"/>
    <p:sldId id="386" r:id="rId8"/>
    <p:sldId id="381" r:id="rId9"/>
    <p:sldId id="401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DD62246F-B25A-4A9D-9E36-8BB9718E0D4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6153E1C1-0C07-4992-9DA5-0952C2D114A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226E9-0FD7-4764-B30E-C9F73074EEF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987D5-D497-4CF6-9D6C-9A1ECBEB75D4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25E797-9583-4333-B121-CFC9919E2F7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64024-2985-477C-A758-599A9D6FE154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6D7D18-364E-45AE-B727-D2F64404C101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F2E18-88DD-410F-8262-F87F9C15E56E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EAE00-D032-4678-B7B6-36F50DE68A24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0E6362-9886-47EF-8680-94D10F661370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C6DBE-9A37-4CFF-B6E6-58D9AFF93A51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DA6228-609F-4ED3-B2DD-4B41209486E0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9A29A-D2F5-418A-99C1-9DF3BA12284E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DC350-BB12-4DBD-AAD9-8B9060B4C098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3CFDBD-9D77-4ABE-A71F-504B5C6C24A7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C4794-5525-4798-9E4F-45127911AA6A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484AB6-F64A-4F4B-BF01-44D46D6B606E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A5425-EB09-41A0-9840-3DBE51E0EFA6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062CD3-6154-4F42-9107-7F55B25EB068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AF21B-35BA-442D-99EE-7CCD862EF0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136D4-33B7-4819-9C10-83F85C1AE1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DFD02-7FF8-4DBA-9F49-7F7441BAE9A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9B4C4-E443-44EF-8D00-8DF2944A9F4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24F44-0552-4522-8027-5E0065D46B9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5B683-EE7F-4C63-9F4D-8A117802270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CE967-9617-45C3-984A-3E34C9E04C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F55B81-42ED-41FB-8122-7C5336D4DA2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7E5B1-5F74-439A-8369-BA0EC79086C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E0E6C-CBC8-4777-9CA1-4A4DD5D4EB5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EDE1A-E1AC-4563-AB9C-0BF3C4152C1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115FE131-2349-4F89-ADC0-8D8AEAF1EE0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94C409-67E1-4E16-BBE8-36F554297BB5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4DEBBE-A927-49A7-92AE-024C0A929C7C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(1)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609600" y="1143000"/>
            <a:ext cx="7196138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&lt;program&gt; ::= &lt;block&gt; "</a:t>
            </a:r>
            <a:r>
              <a:rPr lang="en-US" b="1"/>
              <a:t>.</a:t>
            </a:r>
            <a:r>
              <a:rPr lang="en-US"/>
              <a:t>" . </a:t>
            </a:r>
          </a:p>
          <a:p>
            <a:endParaRPr lang="en-US"/>
          </a:p>
          <a:p>
            <a:r>
              <a:rPr lang="en-US"/>
              <a:t>&lt;block&gt; ::= &lt;const-declaration&gt; &lt;var-declaration&gt; &lt;procedure-declaration&gt; &lt;statement&gt;</a:t>
            </a:r>
          </a:p>
          <a:p>
            <a:r>
              <a:rPr lang="en-US"/>
              <a:t>	</a:t>
            </a:r>
          </a:p>
          <a:p>
            <a:r>
              <a:rPr lang="en-US"/>
              <a:t>&lt;constdeclaration&gt; ::= [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const</a:t>
            </a:r>
            <a:r>
              <a:rPr lang="ja-JP" altLang="en-US" b="1"/>
              <a:t>”</a:t>
            </a:r>
            <a:r>
              <a:rPr lang="en-US" altLang="ja-JP"/>
              <a:t>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 {"</a:t>
            </a:r>
            <a:r>
              <a:rPr lang="en-US" altLang="ja-JP" b="1">
                <a:solidFill>
                  <a:srgbClr val="0000FF"/>
                </a:solidFill>
              </a:rPr>
              <a:t>,</a:t>
            </a:r>
            <a:r>
              <a:rPr lang="en-US" altLang="ja-JP"/>
              <a:t>"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&lt;number&gt;} 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/>
              <a:t>"]</a:t>
            </a:r>
          </a:p>
          <a:p>
            <a:r>
              <a:rPr lang="en-US"/>
              <a:t> 	</a:t>
            </a:r>
          </a:p>
          <a:p>
            <a:r>
              <a:rPr lang="en-US"/>
              <a:t>&lt;var-declaration&gt; ::= [ "</a:t>
            </a:r>
            <a:r>
              <a:rPr lang="en-US" b="1">
                <a:solidFill>
                  <a:srgbClr val="0000FF"/>
                </a:solidFill>
              </a:rPr>
              <a:t>var</a:t>
            </a:r>
            <a:r>
              <a:rPr lang="en-US"/>
              <a:t>" &lt;ident&gt; {"</a:t>
            </a:r>
            <a:r>
              <a:rPr lang="en-US" b="1">
                <a:solidFill>
                  <a:srgbClr val="0000FF"/>
                </a:solidFill>
              </a:rPr>
              <a:t>,</a:t>
            </a:r>
            <a:r>
              <a:rPr lang="ja-JP" altLang="en-US"/>
              <a:t>”</a:t>
            </a:r>
            <a:r>
              <a:rPr lang="en-US" altLang="ja-JP"/>
              <a:t> &lt; ident&gt; } </a:t>
            </a:r>
            <a:r>
              <a:rPr lang="en-US" altLang="ja-JP">
                <a:solidFill>
                  <a:srgbClr val="0000FF"/>
                </a:solidFill>
              </a:rPr>
              <a:t>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>
                <a:solidFill>
                  <a:srgbClr val="0000FF"/>
                </a:solidFill>
              </a:rPr>
              <a:t>"]</a:t>
            </a:r>
          </a:p>
          <a:p>
            <a:r>
              <a:rPr lang="en-US"/>
              <a:t> </a:t>
            </a:r>
          </a:p>
          <a:p>
            <a:r>
              <a:rPr lang="en-US"/>
              <a:t>&lt;procedure-declaration&gt; ::= { "</a:t>
            </a:r>
            <a:r>
              <a:rPr lang="en-US" b="1">
                <a:solidFill>
                  <a:srgbClr val="0000FF"/>
                </a:solidFill>
              </a:rPr>
              <a:t>procedure</a:t>
            </a:r>
            <a:r>
              <a:rPr lang="en-US"/>
              <a:t>" &lt;ident&gt;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&lt;block&gt;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} </a:t>
            </a:r>
          </a:p>
          <a:p>
            <a:endParaRPr lang="en-US"/>
          </a:p>
          <a:p>
            <a:r>
              <a:rPr lang="en-US"/>
              <a:t>&lt;statement &gt; ::= [&lt;ident&gt; "</a:t>
            </a:r>
            <a:r>
              <a:rPr lang="en-US" b="1">
                <a:solidFill>
                  <a:srgbClr val="0000FF"/>
                </a:solidFill>
              </a:rPr>
              <a:t>:=</a:t>
            </a:r>
            <a:r>
              <a:rPr lang="en-US"/>
              <a:t>" &lt;expression&gt;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call</a:t>
            </a:r>
            <a:r>
              <a:rPr lang="en-US"/>
              <a:t>" &lt;ident&gt;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begin</a:t>
            </a:r>
            <a:r>
              <a:rPr lang="en-US"/>
              <a:t>" &lt;statement&gt; {"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&lt;statement&gt; } "</a:t>
            </a:r>
            <a:r>
              <a:rPr lang="en-US" b="1">
                <a:solidFill>
                  <a:srgbClr val="0000FF"/>
                </a:solidFill>
              </a:rPr>
              <a:t>end</a:t>
            </a:r>
            <a:r>
              <a:rPr lang="en-US"/>
              <a:t>"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if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then</a:t>
            </a:r>
            <a:r>
              <a:rPr lang="en-US"/>
              <a:t>" statement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while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do</a:t>
            </a:r>
            <a:r>
              <a:rPr lang="en-US"/>
              <a:t>" &lt;statement&gt; </a:t>
            </a:r>
          </a:p>
          <a:p>
            <a:r>
              <a:rPr lang="en-US"/>
              <a:t>	      |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] </a:t>
            </a:r>
          </a:p>
          <a:p>
            <a:r>
              <a:rPr lang="en-US"/>
              <a:t>  </a:t>
            </a:r>
          </a:p>
          <a:p>
            <a:r>
              <a:rPr lang="en-US"/>
              <a:t>&lt;condition&gt; ::= "</a:t>
            </a:r>
            <a:r>
              <a:rPr lang="en-US" b="1">
                <a:solidFill>
                  <a:srgbClr val="0000FF"/>
                </a:solidFill>
              </a:rPr>
              <a:t>odd</a:t>
            </a:r>
            <a:r>
              <a:rPr lang="en-US"/>
              <a:t>" &lt;expression&gt; </a:t>
            </a:r>
          </a:p>
          <a:p>
            <a:r>
              <a:rPr lang="en-US"/>
              <a:t>	    | &lt;expression&gt; &lt;rel-op&gt; &lt;expression&gt;</a:t>
            </a:r>
          </a:p>
          <a:p>
            <a:r>
              <a:rPr lang="en-US"/>
              <a:t>  </a:t>
            </a:r>
          </a:p>
          <a:p>
            <a:r>
              <a:rPr lang="en-US"/>
              <a:t>&lt;rel-op&gt; ::=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"|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&lt;&gt;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&lt;=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&gt;=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7B98A9-9F0C-412B-BC14-69A7EE01A17E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(2)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460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&lt;expression&gt; ::= [ 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"] &lt;term&gt; { ("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") &lt;term&gt;}</a:t>
            </a:r>
          </a:p>
          <a:p>
            <a:endParaRPr lang="en-US"/>
          </a:p>
          <a:p>
            <a:r>
              <a:rPr lang="en-US"/>
              <a:t>&lt;term&gt; ::= &lt;factor&gt; {("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/</a:t>
            </a:r>
            <a:r>
              <a:rPr lang="en-US"/>
              <a:t>") &lt;factor&gt;}</a:t>
            </a:r>
          </a:p>
          <a:p>
            <a:r>
              <a:rPr lang="en-US"/>
              <a:t> </a:t>
            </a:r>
          </a:p>
          <a:p>
            <a:r>
              <a:rPr lang="en-US"/>
              <a:t>&lt;factor&gt; ::= &lt;ident&gt; | &lt;number&gt; | "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" &lt;expression&gt; "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ja-JP" altLang="en-US"/>
              <a:t>“</a:t>
            </a:r>
            <a:endParaRPr lang="en-US" altLang="ja-JP"/>
          </a:p>
          <a:p>
            <a:endParaRPr lang="en-US" b="1"/>
          </a:p>
          <a:p>
            <a:r>
              <a:rPr lang="en-US"/>
              <a:t>&lt;number&gt; ::= &lt;digit&gt; {&lt;digit&gt;}</a:t>
            </a:r>
          </a:p>
          <a:p>
            <a:endParaRPr lang="en-US"/>
          </a:p>
          <a:p>
            <a:r>
              <a:rPr lang="en-US"/>
              <a:t>&lt;Ident&gt; ::= &lt;letter&gt; {&lt;letter&gt; | &lt;digit&gt;}</a:t>
            </a:r>
          </a:p>
          <a:p>
            <a:endParaRPr lang="en-US"/>
          </a:p>
          <a:p>
            <a:r>
              <a:rPr lang="en-US"/>
              <a:t>&lt;digit&gt; ;;= "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2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3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4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5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6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7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8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9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r>
              <a:rPr lang="en-US"/>
              <a:t>&lt;letter&gt; ::=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…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...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</a:t>
            </a:r>
          </a:p>
          <a:p>
            <a:r>
              <a:rPr lang="en-US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366E84-7A47-4C49-9A62-09D5F57467A0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R1.- Each non-terminal symbol  A  which can be expressed as a set of productions</a:t>
            </a:r>
          </a:p>
          <a:p>
            <a:endParaRPr lang="en-US" b="1"/>
          </a:p>
          <a:p>
            <a:r>
              <a:rPr lang="en-US" b="1"/>
              <a:t>A</a:t>
            </a:r>
            <a:r>
              <a:rPr lang="en-US"/>
              <a:t> ::= P</a:t>
            </a:r>
            <a:r>
              <a:rPr lang="en-US" baseline="-25000"/>
              <a:t>1</a:t>
            </a:r>
            <a:r>
              <a:rPr lang="en-US"/>
              <a:t> | P</a:t>
            </a:r>
            <a:r>
              <a:rPr lang="en-US" baseline="-25000"/>
              <a:t>2</a:t>
            </a:r>
            <a:r>
              <a:rPr lang="en-US"/>
              <a:t> | . . . | P</a:t>
            </a:r>
            <a:r>
              <a:rPr lang="en-US" baseline="-25000"/>
              <a:t>n</a:t>
            </a:r>
            <a:r>
              <a:rPr lang="en-US"/>
              <a:t> can be mapped into the following syntax graph: </a:t>
            </a:r>
            <a:endParaRPr lang="en-US" b="1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276600" y="3429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3276600" y="4648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32766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27432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2286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0" name="Line 10"/>
          <p:cNvSpPr>
            <a:spLocks noChangeShapeType="1"/>
          </p:cNvSpPr>
          <p:nvPr/>
        </p:nvSpPr>
        <p:spPr bwMode="auto">
          <a:xfrm>
            <a:off x="27432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27432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7432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>
            <a:off x="35052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>
            <a:off x="43434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38100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>
            <a:off x="38100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>
            <a:off x="38100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43434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276600" y="4648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n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3276600" y="3429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9940AD-6AD6-495E-BB76-66321D5118BC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6042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R2.- Every occurrence  of a terminal symbol T  in a 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means that a token has been recognized and </a:t>
            </a:r>
          </a:p>
          <a:p>
            <a:r>
              <a:rPr lang="en-US" b="1">
                <a:solidFill>
                  <a:srgbClr val="0000FF"/>
                </a:solidFill>
              </a:rPr>
              <a:t>a new symbol (token) must be read. This is represented by a label T enclosed in a circle.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R3.- Every occurrence of a non-terminal symbol B in a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corresponds to an activation of the </a:t>
            </a:r>
          </a:p>
          <a:p>
            <a:r>
              <a:rPr lang="en-US" b="1">
                <a:solidFill>
                  <a:srgbClr val="0000FF"/>
                </a:solidFill>
              </a:rPr>
              <a:t>recognizer B.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R4.- A production P having the form  P = a</a:t>
            </a:r>
            <a:r>
              <a:rPr lang="en-US" b="1" baseline="-25000">
                <a:solidFill>
                  <a:srgbClr val="0000FF"/>
                </a:solidFill>
              </a:rPr>
              <a:t>1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 baseline="-25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. . . a</a:t>
            </a:r>
            <a:r>
              <a:rPr lang="en-US" b="1" baseline="-25000">
                <a:solidFill>
                  <a:srgbClr val="0000FF"/>
                </a:solidFill>
              </a:rPr>
              <a:t>m</a:t>
            </a:r>
            <a:r>
              <a:rPr lang="en-US" b="1">
                <a:solidFill>
                  <a:srgbClr val="0000FF"/>
                </a:solidFill>
              </a:rPr>
              <a:t>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where every   </a:t>
            </a:r>
            <a:r>
              <a:rPr lang="en-US" b="1"/>
              <a:t>a</a:t>
            </a:r>
            <a:r>
              <a:rPr lang="en-US" b="1" baseline="-25000"/>
              <a:t>i</a:t>
            </a:r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en-US">
                <a:solidFill>
                  <a:srgbClr val="0000FF"/>
                </a:solidFill>
              </a:rPr>
              <a:t>is obtained by applying construction rules </a:t>
            </a:r>
            <a:r>
              <a:rPr lang="en-US" b="1">
                <a:solidFill>
                  <a:srgbClr val="0000FF"/>
                </a:solidFill>
              </a:rPr>
              <a:t>R1</a:t>
            </a:r>
            <a:r>
              <a:rPr lang="en-US">
                <a:solidFill>
                  <a:srgbClr val="0000FF"/>
                </a:solidFill>
              </a:rPr>
              <a:t> through </a:t>
            </a:r>
            <a:r>
              <a:rPr lang="en-US" b="1">
                <a:solidFill>
                  <a:srgbClr val="0000FF"/>
                </a:solidFill>
              </a:rPr>
              <a:t>R6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943" name="Oval 22"/>
          <p:cNvSpPr>
            <a:spLocks noChangeArrowheads="1"/>
          </p:cNvSpPr>
          <p:nvPr/>
        </p:nvSpPr>
        <p:spPr bwMode="auto">
          <a:xfrm>
            <a:off x="3733800" y="31242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23"/>
          <p:cNvSpPr>
            <a:spLocks noChangeArrowheads="1"/>
          </p:cNvSpPr>
          <p:nvPr/>
        </p:nvSpPr>
        <p:spPr bwMode="auto">
          <a:xfrm>
            <a:off x="3810000" y="3200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T</a:t>
            </a:r>
          </a:p>
        </p:txBody>
      </p:sp>
      <p:sp>
        <p:nvSpPr>
          <p:cNvPr id="39945" name="Line 24"/>
          <p:cNvSpPr>
            <a:spLocks noChangeShapeType="1"/>
          </p:cNvSpPr>
          <p:nvPr/>
        </p:nvSpPr>
        <p:spPr bwMode="auto">
          <a:xfrm>
            <a:off x="3124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6" name="Line 25"/>
          <p:cNvSpPr>
            <a:spLocks noChangeShapeType="1"/>
          </p:cNvSpPr>
          <p:nvPr/>
        </p:nvSpPr>
        <p:spPr bwMode="auto">
          <a:xfrm>
            <a:off x="4267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Rectangle 26"/>
          <p:cNvSpPr>
            <a:spLocks noChangeArrowheads="1"/>
          </p:cNvSpPr>
          <p:nvPr/>
        </p:nvSpPr>
        <p:spPr bwMode="auto">
          <a:xfrm>
            <a:off x="3733800" y="4191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27"/>
          <p:cNvSpPr>
            <a:spLocks noChangeShapeType="1"/>
          </p:cNvSpPr>
          <p:nvPr/>
        </p:nvSpPr>
        <p:spPr bwMode="auto">
          <a:xfrm>
            <a:off x="3124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4343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Rectangle 29"/>
          <p:cNvSpPr>
            <a:spLocks noChangeArrowheads="1"/>
          </p:cNvSpPr>
          <p:nvPr/>
        </p:nvSpPr>
        <p:spPr bwMode="auto">
          <a:xfrm>
            <a:off x="3810000" y="4267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B</a:t>
            </a:r>
          </a:p>
        </p:txBody>
      </p:sp>
      <p:sp>
        <p:nvSpPr>
          <p:cNvPr id="39951" name="Rectangle 30"/>
          <p:cNvSpPr>
            <a:spLocks noChangeArrowheads="1"/>
          </p:cNvSpPr>
          <p:nvPr/>
        </p:nvSpPr>
        <p:spPr bwMode="auto">
          <a:xfrm>
            <a:off x="37338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31"/>
          <p:cNvSpPr>
            <a:spLocks noChangeShapeType="1"/>
          </p:cNvSpPr>
          <p:nvPr/>
        </p:nvSpPr>
        <p:spPr bwMode="auto">
          <a:xfrm>
            <a:off x="3124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3" name="Line 32"/>
          <p:cNvSpPr>
            <a:spLocks noChangeShapeType="1"/>
          </p:cNvSpPr>
          <p:nvPr/>
        </p:nvSpPr>
        <p:spPr bwMode="auto">
          <a:xfrm>
            <a:off x="43434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4" name="Rectangle 33"/>
          <p:cNvSpPr>
            <a:spLocks noChangeArrowheads="1"/>
          </p:cNvSpPr>
          <p:nvPr/>
        </p:nvSpPr>
        <p:spPr bwMode="auto">
          <a:xfrm>
            <a:off x="38100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2</a:t>
            </a:r>
          </a:p>
        </p:txBody>
      </p:sp>
      <p:sp>
        <p:nvSpPr>
          <p:cNvPr id="39955" name="Rectangle 38"/>
          <p:cNvSpPr>
            <a:spLocks noChangeArrowheads="1"/>
          </p:cNvSpPr>
          <p:nvPr/>
        </p:nvSpPr>
        <p:spPr bwMode="auto">
          <a:xfrm>
            <a:off x="54864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39"/>
          <p:cNvSpPr>
            <a:spLocks noChangeShapeType="1"/>
          </p:cNvSpPr>
          <p:nvPr/>
        </p:nvSpPr>
        <p:spPr bwMode="auto">
          <a:xfrm>
            <a:off x="6096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7" name="Rectangle 40"/>
          <p:cNvSpPr>
            <a:spLocks noChangeArrowheads="1"/>
          </p:cNvSpPr>
          <p:nvPr/>
        </p:nvSpPr>
        <p:spPr bwMode="auto">
          <a:xfrm>
            <a:off x="556260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m</a:t>
            </a:r>
          </a:p>
        </p:txBody>
      </p:sp>
      <p:sp>
        <p:nvSpPr>
          <p:cNvPr id="39958" name="Rectangle 41"/>
          <p:cNvSpPr>
            <a:spLocks noChangeArrowheads="1"/>
          </p:cNvSpPr>
          <p:nvPr/>
        </p:nvSpPr>
        <p:spPr bwMode="auto">
          <a:xfrm>
            <a:off x="25146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Rectangle 42"/>
          <p:cNvSpPr>
            <a:spLocks noChangeArrowheads="1"/>
          </p:cNvSpPr>
          <p:nvPr/>
        </p:nvSpPr>
        <p:spPr bwMode="auto">
          <a:xfrm>
            <a:off x="25908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1</a:t>
            </a:r>
          </a:p>
        </p:txBody>
      </p:sp>
      <p:sp>
        <p:nvSpPr>
          <p:cNvPr id="39960" name="Line 43"/>
          <p:cNvSpPr>
            <a:spLocks noChangeShapeType="1"/>
          </p:cNvSpPr>
          <p:nvPr/>
        </p:nvSpPr>
        <p:spPr bwMode="auto">
          <a:xfrm>
            <a:off x="1905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Line 44"/>
          <p:cNvSpPr>
            <a:spLocks noChangeShapeType="1"/>
          </p:cNvSpPr>
          <p:nvPr/>
        </p:nvSpPr>
        <p:spPr bwMode="auto">
          <a:xfrm>
            <a:off x="51816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2" name="Line 45"/>
          <p:cNvSpPr>
            <a:spLocks noChangeShapeType="1"/>
          </p:cNvSpPr>
          <p:nvPr/>
        </p:nvSpPr>
        <p:spPr bwMode="auto">
          <a:xfrm>
            <a:off x="4800600" y="548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276A54-3EA4-4BA3-AB40-584F6DFD060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R5.- A production P having the form  P = {a} can be represented by the graph</a:t>
            </a:r>
            <a:r>
              <a:rPr lang="en-US"/>
              <a:t>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where   </a:t>
            </a:r>
            <a:r>
              <a:rPr lang="en-US" b="1"/>
              <a:t>a</a:t>
            </a:r>
            <a:r>
              <a:rPr lang="en-US"/>
              <a:t>    is obtained by applying constructing rules R1 through R6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R6.- A production P having the form  P = [a]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 where   </a:t>
            </a:r>
            <a:r>
              <a:rPr lang="en-US" b="1"/>
              <a:t>a</a:t>
            </a:r>
            <a:r>
              <a:rPr lang="en-US">
                <a:solidFill>
                  <a:srgbClr val="0000FF"/>
                </a:solidFill>
              </a:rPr>
              <a:t>    is obtained by applying constructing rules R1 through R6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 </a:t>
            </a:r>
          </a:p>
        </p:txBody>
      </p:sp>
      <p:sp>
        <p:nvSpPr>
          <p:cNvPr id="41991" name="Line 22"/>
          <p:cNvSpPr>
            <a:spLocks noChangeShapeType="1"/>
          </p:cNvSpPr>
          <p:nvPr/>
        </p:nvSpPr>
        <p:spPr bwMode="auto">
          <a:xfrm>
            <a:off x="2133600" y="3048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AutoShape 26"/>
          <p:cNvSpPr>
            <a:spLocks noChangeArrowheads="1"/>
          </p:cNvSpPr>
          <p:nvPr/>
        </p:nvSpPr>
        <p:spPr bwMode="auto">
          <a:xfrm>
            <a:off x="2971800" y="30480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7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4" name="Line 29"/>
          <p:cNvSpPr>
            <a:spLocks noChangeShapeType="1"/>
          </p:cNvSpPr>
          <p:nvPr/>
        </p:nvSpPr>
        <p:spPr bwMode="auto">
          <a:xfrm flipH="1">
            <a:off x="3886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5" name="Rectangle 30"/>
          <p:cNvSpPr>
            <a:spLocks noChangeArrowheads="1"/>
          </p:cNvSpPr>
          <p:nvPr/>
        </p:nvSpPr>
        <p:spPr bwMode="auto">
          <a:xfrm>
            <a:off x="1600200" y="3962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31"/>
          <p:cNvSpPr>
            <a:spLocks noChangeShapeType="1"/>
          </p:cNvSpPr>
          <p:nvPr/>
        </p:nvSpPr>
        <p:spPr bwMode="auto">
          <a:xfrm>
            <a:off x="2057400" y="4876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7" name="Rectangle 39"/>
          <p:cNvSpPr>
            <a:spLocks noChangeArrowheads="1"/>
          </p:cNvSpPr>
          <p:nvPr/>
        </p:nvSpPr>
        <p:spPr bwMode="auto">
          <a:xfrm>
            <a:off x="3048000" y="48768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40"/>
          <p:cNvSpPr>
            <a:spLocks noChangeArrowheads="1"/>
          </p:cNvSpPr>
          <p:nvPr/>
        </p:nvSpPr>
        <p:spPr bwMode="auto">
          <a:xfrm>
            <a:off x="35052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9" name="Line 41"/>
          <p:cNvSpPr>
            <a:spLocks noChangeShapeType="1"/>
          </p:cNvSpPr>
          <p:nvPr/>
        </p:nvSpPr>
        <p:spPr bwMode="auto">
          <a:xfrm flipV="1">
            <a:off x="44958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0" name="Line 42"/>
          <p:cNvSpPr>
            <a:spLocks noChangeShapeType="1"/>
          </p:cNvSpPr>
          <p:nvPr/>
        </p:nvSpPr>
        <p:spPr bwMode="auto">
          <a:xfrm>
            <a:off x="3276600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1" name="Rectangle 43"/>
          <p:cNvSpPr>
            <a:spLocks noChangeArrowheads="1"/>
          </p:cNvSpPr>
          <p:nvPr/>
        </p:nvSpPr>
        <p:spPr bwMode="auto">
          <a:xfrm>
            <a:off x="1295400" y="5638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AA1EA-B436-46E9-BC4C-D4E7C9C18FFF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69925" y="1458913"/>
            <a:ext cx="20177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from N. Wirth:</a:t>
            </a:r>
          </a:p>
          <a:p>
            <a:endParaRPr lang="en-US"/>
          </a:p>
          <a:p>
            <a:r>
              <a:rPr lang="en-US"/>
              <a:t>A ::= </a:t>
            </a:r>
            <a:r>
              <a:rPr lang="ja-JP" altLang="en-US"/>
              <a:t>“</a:t>
            </a:r>
            <a:r>
              <a:rPr lang="en-US" altLang="ja-JP"/>
              <a:t>x</a:t>
            </a:r>
            <a:r>
              <a:rPr lang="ja-JP" altLang="en-US"/>
              <a:t>”</a:t>
            </a:r>
            <a:r>
              <a:rPr lang="en-US" altLang="ja-JP"/>
              <a:t> | </a:t>
            </a:r>
            <a:r>
              <a:rPr lang="ja-JP" altLang="en-US"/>
              <a:t>“</a:t>
            </a:r>
            <a:r>
              <a:rPr lang="en-US" altLang="ja-JP"/>
              <a:t>(</a:t>
            </a:r>
            <a:r>
              <a:rPr lang="ja-JP" altLang="en-US"/>
              <a:t>“</a:t>
            </a:r>
            <a:r>
              <a:rPr lang="en-US" altLang="ja-JP"/>
              <a:t> B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B ::= A C</a:t>
            </a:r>
          </a:p>
          <a:p>
            <a:r>
              <a:rPr lang="en-US"/>
              <a:t>C ::= {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A }</a:t>
            </a:r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10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11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2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(</a:t>
            </a:r>
          </a:p>
        </p:txBody>
      </p:sp>
      <p:sp>
        <p:nvSpPr>
          <p:cNvPr id="44045" name="Text Box 15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)</a:t>
            </a:r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  <p:sp>
        <p:nvSpPr>
          <p:cNvPr id="44047" name="Line 17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8" name="Line 18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9" name="Line 19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0" name="Line 20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1" name="Text Box 21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52" name="Line 22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3" name="Line 23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Line 24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5" name="Line 25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Rectangle 26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7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8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9" name="Line 29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0" name="Text Box 30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61" name="Line 31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2" name="Text Box 32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63" name="Text Box 33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64" name="Line 34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5" name="AutoShape 35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6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4067" name="Line 37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8" name="Oval 38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4069" name="Text Box 40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70" name="Text Box 41"/>
          <p:cNvSpPr txBox="1">
            <a:spLocks noChangeArrowheads="1"/>
          </p:cNvSpPr>
          <p:nvPr/>
        </p:nvSpPr>
        <p:spPr bwMode="auto">
          <a:xfrm>
            <a:off x="593725" y="4049713"/>
            <a:ext cx="6810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(x)</a:t>
            </a:r>
          </a:p>
          <a:p>
            <a:r>
              <a:rPr lang="en-US"/>
              <a:t>(x + 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679FE-5972-4CC9-926D-9E50303B290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AutoShape 6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)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(</a:t>
            </a: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5" name="Line 16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Oval 18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1" name="Line 22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2" name="Text Box 23"/>
          <p:cNvSpPr txBox="1">
            <a:spLocks noChangeArrowheads="1"/>
          </p:cNvSpPr>
          <p:nvPr/>
        </p:nvSpPr>
        <p:spPr bwMode="auto">
          <a:xfrm>
            <a:off x="2057400" y="4572000"/>
            <a:ext cx="563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This is the final syntax graph corresponding to Example 5 after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7D1060-9665-4E28-931B-42AC254956E7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EB9DCD-B05B-45EF-9177-B05E34444CC7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Top Down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(Recursive Descent)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909ACB-F670-4DAF-B277-C93F4491B321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parsing problem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Top-down parsing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Left-recursion removal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 factoring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EBNF grammar for PL/O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0635DB-AA63-47E1-B39D-3B59DC552F75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The parsing Problem</a:t>
            </a:r>
            <a:r>
              <a:rPr lang="en-US" sz="1800">
                <a:latin typeface="Times New Roman" pitchFamily="18" charset="0"/>
              </a:rPr>
              <a:t>: Take a string of symbols in a language (tokens) and a grammar for that language to construct the parse tree or report that the sentence is syntactically incorrect.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For correct strings: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Sentence + grammar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For a compiler,  a sentence is a program: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Program + grammar 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Types of parsers</a:t>
            </a:r>
            <a:r>
              <a:rPr lang="en-US" sz="1800">
                <a:latin typeface="Times New Roman" pitchFamily="18" charset="0"/>
              </a:rPr>
              <a:t>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Top-down (recursive descent parsing)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Bottom-up parsing.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We will focus in  top-down parsing in only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7388E-B70D-4B9F-938F-45E9BDA320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</a:rPr>
              <a:t>Recursive Descent parsing uses recursive procedures to model the parse tree to be constructed. The parse tree is built from the top down, trying to construct a left-most derivation.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Beginning with  </a:t>
            </a:r>
            <a:r>
              <a:rPr lang="en-US" sz="2000" b="1" i="1">
                <a:latin typeface="Times New Roman" pitchFamily="18" charset="0"/>
              </a:rPr>
              <a:t>start</a:t>
            </a:r>
            <a:r>
              <a:rPr lang="en-US" sz="2000">
                <a:latin typeface="Times New Roman" pitchFamily="18" charset="0"/>
              </a:rPr>
              <a:t> symbol, for each non-terminal (syntactic class) in the grammar a procedure which parses that syntactic class is constructed.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Consider the expression grammar: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sz="1800"/>
              <a:t>E  </a:t>
            </a:r>
            <a:r>
              <a:rPr lang="en-US" sz="1800">
                <a:sym typeface="Wingdings" pitchFamily="2" charset="2"/>
              </a:rPr>
              <a:t> T E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   	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sz="1800">
                <a:sym typeface="Wingdings" pitchFamily="2" charset="2"/>
              </a:rPr>
              <a:t> T 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T   F T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	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sz="1800">
                <a:sym typeface="Wingdings" pitchFamily="2" charset="2"/>
              </a:rPr>
              <a:t> F 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The following procedures have to be written: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443145-B597-4537-AAF0-D360504B5B37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8600" y="1322388"/>
            <a:ext cx="199866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E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 }</a:t>
            </a:r>
          </a:p>
          <a:p>
            <a:r>
              <a:rPr lang="en-US"/>
              <a:t>      call T</a:t>
            </a:r>
          </a:p>
          <a:p>
            <a:r>
              <a:rPr lang="en-US"/>
              <a:t>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E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 }</a:t>
            </a:r>
          </a:p>
          <a:p>
            <a:endParaRPr lang="en-US"/>
          </a:p>
          <a:p>
            <a:r>
              <a:rPr lang="en-US" b="1"/>
              <a:t>Procedure E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+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T</a:t>
            </a:r>
          </a:p>
          <a:p>
            <a:r>
              <a:rPr lang="en-US"/>
              <a:t>    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E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667000" y="1322388"/>
            <a:ext cx="19653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T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 }</a:t>
            </a:r>
          </a:p>
          <a:p>
            <a:r>
              <a:rPr lang="en-US"/>
              <a:t>      call F</a:t>
            </a:r>
          </a:p>
          <a:p>
            <a:r>
              <a:rPr lang="en-US"/>
              <a:t>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T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 }</a:t>
            </a:r>
          </a:p>
          <a:p>
            <a:endParaRPr lang="en-US"/>
          </a:p>
          <a:p>
            <a:r>
              <a:rPr lang="en-US" b="1"/>
              <a:t>Procedure T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F</a:t>
            </a:r>
          </a:p>
          <a:p>
            <a:r>
              <a:rPr lang="en-US"/>
              <a:t>    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T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181600" y="1322388"/>
            <a:ext cx="234791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F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F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case</a:t>
            </a:r>
            <a:r>
              <a:rPr lang="en-US"/>
              <a:t> token </a:t>
            </a:r>
            <a:r>
              <a:rPr lang="en-US">
                <a:solidFill>
                  <a:srgbClr val="0000FF"/>
                </a:solidFill>
              </a:rPr>
              <a:t>is</a:t>
            </a:r>
          </a:p>
          <a:p>
            <a:r>
              <a:rPr lang="en-US" b="1"/>
              <a:t>      </a:t>
            </a:r>
            <a:r>
              <a:rPr lang="ja-JP" altLang="en-US" b="1"/>
              <a:t>“</a:t>
            </a:r>
            <a:r>
              <a:rPr lang="en-US" altLang="ja-JP" b="1"/>
              <a:t>(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( 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call E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      print (</a:t>
            </a:r>
            <a:r>
              <a:rPr lang="ja-JP" altLang="en-US"/>
              <a:t>“</a:t>
            </a:r>
            <a:r>
              <a:rPr lang="en-US" altLang="ja-JP"/>
              <a:t> ) found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     Get next token</a:t>
            </a:r>
          </a:p>
          <a:p>
            <a:r>
              <a:rPr lang="en-US"/>
              <a:t>      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else</a:t>
            </a:r>
            <a:r>
              <a:rPr lang="en-US"/>
              <a:t> 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</a:p>
          <a:p>
            <a:r>
              <a:rPr lang="en-US">
                <a:solidFill>
                  <a:srgbClr val="FF3300"/>
                </a:solidFill>
              </a:rPr>
              <a:t>      </a:t>
            </a:r>
            <a:r>
              <a:rPr lang="ja-JP" altLang="en-US" b="1"/>
              <a:t>“</a:t>
            </a:r>
            <a:r>
              <a:rPr lang="en-US" altLang="ja-JP" b="1"/>
              <a:t>id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id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</a:t>
            </a:r>
            <a:r>
              <a:rPr lang="en-US" b="1"/>
              <a:t>otherwise: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  <a:r>
              <a:rPr lang="en-US"/>
              <a:t> 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F }</a:t>
            </a:r>
          </a:p>
          <a:p>
            <a:endParaRPr lang="en-US"/>
          </a:p>
          <a:p>
            <a:r>
              <a:rPr lang="en-US" sz="1600" b="1"/>
              <a:t> </a:t>
            </a:r>
            <a:r>
              <a:rPr lang="en-US" sz="1600"/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9E8BF-9685-47A8-A040-8C911C606C93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Error messages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5410200" cy="602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200" b="1" u="sng"/>
              <a:t>Error messages for the PL/0  Parser:</a:t>
            </a:r>
          </a:p>
          <a:p>
            <a:pPr marL="457200" indent="-457200"/>
            <a:endParaRPr lang="en-US" sz="1200" b="1" u="sng"/>
          </a:p>
          <a:p>
            <a:pPr marL="457200" indent="-457200">
              <a:buFontTx/>
              <a:buAutoNum type="arabicPeriod"/>
            </a:pPr>
            <a:r>
              <a:rPr lang="en-US" sz="1200"/>
              <a:t>Use = instead of :=.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= must be followed by a number.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Identifier must be followed by =.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const, var, procedure</a:t>
            </a:r>
            <a:r>
              <a:rPr lang="en-US" sz="1200"/>
              <a:t> must be followed by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comma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procedure declaration.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Statement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statement part in block.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Period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between statements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Undeclared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to constant or procedure is not allowed.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call</a:t>
            </a:r>
            <a:r>
              <a:rPr lang="en-US" sz="1200"/>
              <a:t> must be followed by an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Call of a constant or variable is meaningless.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then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</a:t>
            </a:r>
            <a:r>
              <a:rPr lang="en-US" sz="1200" b="1"/>
              <a:t>end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do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following statement.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Relational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Expression most not contain a procedure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Right parenthesis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The preceding factor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An expression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This number is too large.</a:t>
            </a:r>
          </a:p>
          <a:p>
            <a:pPr marL="457200" indent="-457200">
              <a:buFontTx/>
              <a:buAutoNum type="arabicPeriod"/>
            </a:pPr>
            <a:endParaRPr lang="en-US" sz="1200"/>
          </a:p>
          <a:p>
            <a:pPr marL="457200" indent="-457200">
              <a:buFontTx/>
              <a:buAutoNum type="arabicPeriod"/>
            </a:pPr>
            <a:endParaRPr lang="en-US" sz="1800"/>
          </a:p>
          <a:p>
            <a:pPr marL="457200" indent="-457200"/>
            <a:endParaRPr lang="en-US" sz="1800"/>
          </a:p>
          <a:p>
            <a:pPr marL="457200" indent="-457200"/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BC9F9E-FB81-4217-AAF0-2A737E156466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Ambiguity if not the only problem associated with recursive descent parsing.  </a:t>
            </a:r>
          </a:p>
          <a:p>
            <a:r>
              <a:rPr lang="en-US" sz="1800"/>
              <a:t>Other problems to be aware of are left recursion and  left factoring:</a:t>
            </a:r>
          </a:p>
          <a:p>
            <a:endParaRPr lang="en-US" sz="1800"/>
          </a:p>
          <a:p>
            <a:r>
              <a:rPr lang="en-US" sz="1800" u="sng"/>
              <a:t>Left recursion</a:t>
            </a:r>
            <a:r>
              <a:rPr lang="en-US" sz="1800"/>
              <a:t>: A grammar is left recursive if it has a non-terminal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en-US" sz="1800"/>
              <a:t> such that </a:t>
            </a:r>
          </a:p>
          <a:p>
            <a:r>
              <a:rPr lang="en-US" sz="1800"/>
              <a:t>there is a derivation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800">
                <a:sym typeface="Wingdings" pitchFamily="2" charset="2"/>
              </a:rPr>
              <a:t> for some string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 sz="1800">
                <a:sym typeface="Wingdings" pitchFamily="2" charset="2"/>
              </a:rPr>
              <a:t>Top-down parsing methods can </a:t>
            </a:r>
          </a:p>
          <a:p>
            <a:r>
              <a:rPr lang="en-US" sz="1800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 sz="1800">
                <a:sym typeface="Wingdings" pitchFamily="2" charset="2"/>
              </a:rPr>
              <a:t>left recursion.</a:t>
            </a:r>
          </a:p>
          <a:p>
            <a:endParaRPr lang="en-US" sz="1800">
              <a:sym typeface="Wingdings" pitchFamily="2" charset="2"/>
            </a:endParaRPr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replaced by the non-left-recursive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	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611ED-723D-4F56-876B-D11CE7EE7D96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u="sng"/>
              <a:t>Left factoring</a:t>
            </a:r>
            <a:r>
              <a:rPr lang="en-US" sz="1800"/>
              <a:t>: Left factoring is a grammar transformation that is useful for producing</a:t>
            </a:r>
          </a:p>
          <a:p>
            <a:r>
              <a:rPr lang="en-US" sz="1800"/>
              <a:t>a grammar suitable for predictive (top-down) parsing. When the choice between </a:t>
            </a:r>
          </a:p>
          <a:p>
            <a:r>
              <a:rPr lang="en-US" sz="1800"/>
              <a:t>two alternative A-production is not clear, we may be able to rewrite the production to </a:t>
            </a:r>
          </a:p>
          <a:p>
            <a:r>
              <a:rPr lang="en-US" sz="1800"/>
              <a:t>defer the decision until enough of the input has been seen thus we can make the </a:t>
            </a:r>
          </a:p>
          <a:p>
            <a:r>
              <a:rPr lang="en-US" sz="1800"/>
              <a:t>right choice. </a:t>
            </a:r>
          </a:p>
          <a:p>
            <a:endParaRPr lang="en-US" sz="1800"/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 left-factored to the following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     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 sz="1800"/>
          </a:p>
          <a:p>
            <a:r>
              <a:rPr lang="en-US" sz="1800">
                <a:solidFill>
                  <a:srgbClr val="0000FF"/>
                </a:solidFill>
              </a:rPr>
              <a:t>     </a:t>
            </a:r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17496</TotalTime>
  <Words>1434</Words>
  <Application>Microsoft Office PowerPoint</Application>
  <PresentationFormat>Presentación en pantalla (4:3)</PresentationFormat>
  <Paragraphs>368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ＭＳ Ｐゴシック</vt:lpstr>
      <vt:lpstr>Times New Roman</vt:lpstr>
      <vt:lpstr>Wingdings</vt:lpstr>
      <vt:lpstr>Symbol</vt:lpstr>
      <vt:lpstr>Default Design</vt:lpstr>
      <vt:lpstr>COP 3402 Systems Software</vt:lpstr>
      <vt:lpstr>COP 3402 Systems Software</vt:lpstr>
      <vt:lpstr>Outline</vt:lpstr>
      <vt:lpstr>Recursive descent parsing</vt:lpstr>
      <vt:lpstr>Recursive descent parsing</vt:lpstr>
      <vt:lpstr>Recursive descent parsing</vt:lpstr>
      <vt:lpstr>Error messages</vt:lpstr>
      <vt:lpstr>Recursive descent parsing</vt:lpstr>
      <vt:lpstr>Recursive descent parsing</vt:lpstr>
      <vt:lpstr>Extended BNF grammar for PL/0 (1)</vt:lpstr>
      <vt:lpstr>Extended BNF grammar for PL/0 (2)</vt:lpstr>
      <vt:lpstr>Syntax Graph</vt:lpstr>
      <vt:lpstr>Syntax Graph</vt:lpstr>
      <vt:lpstr>Syntax Graph</vt:lpstr>
      <vt:lpstr>Syntax Graph</vt:lpstr>
      <vt:lpstr>Syntax Graph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415</cp:revision>
  <dcterms:created xsi:type="dcterms:W3CDTF">2009-10-09T16:11:22Z</dcterms:created>
  <dcterms:modified xsi:type="dcterms:W3CDTF">2014-06-23T16:42:33Z</dcterms:modified>
</cp:coreProperties>
</file>