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39"/>
  </p:notesMasterIdLst>
  <p:handoutMasterIdLst>
    <p:handoutMasterId r:id="rId40"/>
  </p:handoutMasterIdLst>
  <p:sldIdLst>
    <p:sldId id="337" r:id="rId2"/>
    <p:sldId id="373" r:id="rId3"/>
    <p:sldId id="378" r:id="rId4"/>
    <p:sldId id="375" r:id="rId5"/>
    <p:sldId id="376" r:id="rId6"/>
    <p:sldId id="377" r:id="rId7"/>
    <p:sldId id="374" r:id="rId8"/>
    <p:sldId id="380" r:id="rId9"/>
    <p:sldId id="382" r:id="rId10"/>
    <p:sldId id="384" r:id="rId11"/>
    <p:sldId id="385" r:id="rId12"/>
    <p:sldId id="386" r:id="rId13"/>
    <p:sldId id="383" r:id="rId14"/>
    <p:sldId id="387" r:id="rId15"/>
    <p:sldId id="388" r:id="rId16"/>
    <p:sldId id="415" r:id="rId17"/>
    <p:sldId id="389" r:id="rId18"/>
    <p:sldId id="400" r:id="rId19"/>
    <p:sldId id="390" r:id="rId20"/>
    <p:sldId id="401" r:id="rId21"/>
    <p:sldId id="402" r:id="rId22"/>
    <p:sldId id="391" r:id="rId23"/>
    <p:sldId id="393" r:id="rId24"/>
    <p:sldId id="394" r:id="rId25"/>
    <p:sldId id="395" r:id="rId26"/>
    <p:sldId id="396" r:id="rId27"/>
    <p:sldId id="397" r:id="rId28"/>
    <p:sldId id="403" r:id="rId29"/>
    <p:sldId id="406" r:id="rId30"/>
    <p:sldId id="407" r:id="rId31"/>
    <p:sldId id="408" r:id="rId32"/>
    <p:sldId id="409" r:id="rId33"/>
    <p:sldId id="410" r:id="rId34"/>
    <p:sldId id="411" r:id="rId35"/>
    <p:sldId id="412" r:id="rId36"/>
    <p:sldId id="413" r:id="rId37"/>
    <p:sldId id="414" r:id="rId38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CC3300"/>
    <a:srgbClr val="FF0000"/>
    <a:srgbClr val="FF3300"/>
    <a:srgbClr val="3333CC"/>
    <a:srgbClr val="3366FF"/>
    <a:srgbClr val="0000FF"/>
    <a:srgbClr val="FF99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9D3E285D-E43D-4DF9-8A8A-188B228C22E7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0775" y="692150"/>
            <a:ext cx="4616450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C1FDA705-C088-496F-99C7-4F87DDFAC78F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87354D-BBA3-4933-9A91-CBB4E809C951}" type="slidenum">
              <a:rPr lang="en-US"/>
              <a:pPr/>
              <a:t>1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1B4A19-CC53-4A25-91D9-014539B64AF8}" type="slidenum">
              <a:rPr lang="en-US"/>
              <a:pPr/>
              <a:t>10</a:t>
            </a:fld>
            <a:endParaRPr lang="en-US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05A469-CAED-4F03-BDF7-6BE6A8BBD70F}" type="slidenum">
              <a:rPr lang="en-US"/>
              <a:pPr/>
              <a:t>11</a:t>
            </a:fld>
            <a:endParaRPr lang="en-US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47FAEA-082D-41CE-A4DF-186919915BF5}" type="slidenum">
              <a:rPr lang="en-US"/>
              <a:pPr/>
              <a:t>12</a:t>
            </a:fld>
            <a:endParaRPr lang="en-US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2FFE8B-FF29-4DC1-86F8-8DA6DE4CC992}" type="slidenum">
              <a:rPr lang="en-US"/>
              <a:pPr/>
              <a:t>13</a:t>
            </a:fld>
            <a:endParaRPr lang="en-US"/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BC5077-6523-4847-91A3-FE5857E33E7F}" type="slidenum">
              <a:rPr lang="en-US"/>
              <a:pPr/>
              <a:t>14</a:t>
            </a:fld>
            <a:endParaRPr lang="en-US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D56E05-861D-47CA-9124-E6C179376DA2}" type="slidenum">
              <a:rPr lang="en-US"/>
              <a:pPr/>
              <a:t>15</a:t>
            </a:fld>
            <a:endParaRPr lang="en-US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309F92-65FB-4CA3-A09F-847F61B4F5B0}" type="slidenum">
              <a:rPr lang="en-US"/>
              <a:pPr/>
              <a:t>16</a:t>
            </a:fld>
            <a:endParaRPr lang="en-US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8CB32E-1A48-463C-AFDC-059EE55F8C54}" type="slidenum">
              <a:rPr lang="en-US"/>
              <a:pPr/>
              <a:t>17</a:t>
            </a:fld>
            <a:endParaRPr lang="en-US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E8943F-6B89-4A3F-AF31-8E3AF93052B3}" type="slidenum">
              <a:rPr lang="en-US"/>
              <a:pPr/>
              <a:t>18</a:t>
            </a:fld>
            <a:endParaRPr lang="en-US"/>
          </a:p>
        </p:txBody>
      </p:sp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100099-48D1-4D2B-A569-355F33D4EBE8}" type="slidenum">
              <a:rPr lang="en-US"/>
              <a:pPr/>
              <a:t>19</a:t>
            </a:fld>
            <a:endParaRPr lang="en-US"/>
          </a:p>
        </p:txBody>
      </p:sp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55A4E5-103B-4FEA-9ECF-F1C5B42A3E6F}" type="slidenum">
              <a:rPr lang="en-US"/>
              <a:pPr/>
              <a:t>2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499861-E5A5-4A59-8391-9FA8F194DEB9}" type="slidenum">
              <a:rPr lang="en-US"/>
              <a:pPr/>
              <a:t>20</a:t>
            </a:fld>
            <a:endParaRPr lang="en-US"/>
          </a:p>
        </p:txBody>
      </p:sp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D77C21-BECA-4215-A1CB-4B6E09D6C136}" type="slidenum">
              <a:rPr lang="en-US"/>
              <a:pPr/>
              <a:t>21</a:t>
            </a:fld>
            <a:endParaRPr lang="en-US"/>
          </a:p>
        </p:txBody>
      </p:sp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A52C73-9D75-4737-8AC3-E581365C0658}" type="slidenum">
              <a:rPr lang="en-US"/>
              <a:pPr/>
              <a:t>22</a:t>
            </a:fld>
            <a:endParaRPr lang="en-US"/>
          </a:p>
        </p:txBody>
      </p:sp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1DAD16-3C53-4492-B8F6-77DD8F34AE11}" type="slidenum">
              <a:rPr lang="en-US"/>
              <a:pPr/>
              <a:t>23</a:t>
            </a:fld>
            <a:endParaRPr lang="en-US"/>
          </a:p>
        </p:txBody>
      </p:sp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B55976-644B-4E31-89A7-2065B92D5EDD}" type="slidenum">
              <a:rPr lang="en-US"/>
              <a:pPr/>
              <a:t>24</a:t>
            </a:fld>
            <a:endParaRPr lang="en-US"/>
          </a:p>
        </p:txBody>
      </p:sp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740A38-B766-4781-937D-B3D2153C3C5F}" type="slidenum">
              <a:rPr lang="en-US"/>
              <a:pPr/>
              <a:t>25</a:t>
            </a:fld>
            <a:endParaRPr lang="en-US"/>
          </a:p>
        </p:txBody>
      </p:sp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C99C6-BC90-4581-8C76-C81DC908892D}" type="slidenum">
              <a:rPr lang="en-US"/>
              <a:pPr/>
              <a:t>26</a:t>
            </a:fld>
            <a:endParaRPr lang="en-US"/>
          </a:p>
        </p:txBody>
      </p:sp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A27D42-E725-42A1-A911-43DE2DAECECE}" type="slidenum">
              <a:rPr lang="en-US"/>
              <a:pPr/>
              <a:t>27</a:t>
            </a:fld>
            <a:endParaRPr lang="en-US"/>
          </a:p>
        </p:txBody>
      </p:sp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E1263D-F79D-48AD-8882-0AFC9137DC5B}" type="slidenum">
              <a:rPr lang="en-US"/>
              <a:pPr/>
              <a:t>28</a:t>
            </a:fld>
            <a:endParaRPr lang="en-US"/>
          </a:p>
        </p:txBody>
      </p:sp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A0D920-60E2-40A7-97EF-B83A6B624462}" type="slidenum">
              <a:rPr lang="en-US"/>
              <a:pPr/>
              <a:t>29</a:t>
            </a:fld>
            <a:endParaRPr lang="en-US"/>
          </a:p>
        </p:txBody>
      </p:sp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CCF68E-F293-4528-9FB8-E6BB530AC1D0}" type="slidenum">
              <a:rPr lang="en-US"/>
              <a:pPr/>
              <a:t>3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95488F-1DDB-474E-81C7-489E12D4A6D0}" type="slidenum">
              <a:rPr lang="en-US"/>
              <a:pPr/>
              <a:t>30</a:t>
            </a:fld>
            <a:endParaRPr lang="en-US"/>
          </a:p>
        </p:txBody>
      </p:sp>
      <p:sp>
        <p:nvSpPr>
          <p:cNvPr id="778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265B5D-2495-401A-8B40-710A763A8D3A}" type="slidenum">
              <a:rPr lang="en-US"/>
              <a:pPr/>
              <a:t>31</a:t>
            </a:fld>
            <a:endParaRPr lang="en-US"/>
          </a:p>
        </p:txBody>
      </p:sp>
      <p:sp>
        <p:nvSpPr>
          <p:cNvPr id="798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25045A-C9A9-4F1F-BE51-B2B0E47D40B8}" type="slidenum">
              <a:rPr lang="en-US"/>
              <a:pPr/>
              <a:t>32</a:t>
            </a:fld>
            <a:endParaRPr lang="en-US"/>
          </a:p>
        </p:txBody>
      </p:sp>
      <p:sp>
        <p:nvSpPr>
          <p:cNvPr id="819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E930E5-8E40-4F9E-875C-901703343C7E}" type="slidenum">
              <a:rPr lang="en-US"/>
              <a:pPr/>
              <a:t>37</a:t>
            </a:fld>
            <a:endParaRPr lang="en-US"/>
          </a:p>
        </p:txBody>
      </p:sp>
      <p:sp>
        <p:nvSpPr>
          <p:cNvPr id="880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FAB8FA-BF60-48B9-A2B9-3B0ED6F166A8}" type="slidenum">
              <a:rPr lang="en-US"/>
              <a:pPr/>
              <a:t>4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69EB53-3D14-43BF-97B9-91A5C960389E}" type="slidenum">
              <a:rPr lang="en-US"/>
              <a:pPr/>
              <a:t>5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5E0AD8-F508-43BA-9D94-832236FC9FB4}" type="slidenum">
              <a:rPr lang="en-US"/>
              <a:pPr/>
              <a:t>6</a:t>
            </a:fld>
            <a:endParaRPr lang="en-US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694BC2-620E-41CE-A734-98CAF28FD5B2}" type="slidenum">
              <a:rPr lang="en-US"/>
              <a:pPr/>
              <a:t>7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454E38-6B17-469D-BD30-AF735D98320D}" type="slidenum">
              <a:rPr lang="en-US"/>
              <a:pPr/>
              <a:t>8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671CB7-3A18-424E-87CD-2A8C02E5F359}" type="slidenum">
              <a:rPr lang="en-US"/>
              <a:pPr/>
              <a:t>9</a:t>
            </a:fld>
            <a:endParaRPr lang="en-US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D4178C-CFCC-4BAA-AFE1-B8756C1CFC5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CEC931-B74C-4155-8BC2-CAAC81877CC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ED5512-013E-4892-8659-D9AA71FD06A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0F955-4BD5-487E-9435-92EB8F8FAFE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EBC9A2-3EE0-45CF-A183-97704DF9B95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559E9B-0F28-4991-9C6D-9B92B3481CB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0F322E-F5E4-462E-AF03-4B4CD8F3DE8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36F8EF-8CC6-4913-89B8-6F2265BE38D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A72DCE-2049-4C6B-B884-F54810D6AA1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F06C8C-51BA-475D-A4CA-DCE01C3C55D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417EF5-DF34-40CD-9707-17DE9E7491B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1E7F26-8132-4A0A-A988-EDE972136EC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01BA70-6EB5-408F-8BB1-0AC7E3F9656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7834F3E-B6A3-47A6-A733-398142D22DBB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946A1D-163A-4D68-BA7F-63F8AA2AD936}" type="slidenum">
              <a:rPr lang="en-US"/>
              <a:pPr/>
              <a:t>1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(Fall 2013)</a:t>
            </a:r>
          </a:p>
          <a:p>
            <a:pPr marL="457200" indent="-457200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F7D013-CFCA-4DA4-99F4-1260BA899F59}" type="slidenum">
              <a:rPr lang="en-US"/>
              <a:pPr/>
              <a:t>10</a:t>
            </a:fld>
            <a:endParaRPr lang="en-US"/>
          </a:p>
        </p:txBody>
      </p:sp>
      <p:sp>
        <p:nvSpPr>
          <p:cNvPr id="35844" name="Text Box 2"/>
          <p:cNvSpPr txBox="1">
            <a:spLocks noChangeArrowheads="1"/>
          </p:cNvSpPr>
          <p:nvPr/>
        </p:nvSpPr>
        <p:spPr bwMode="auto">
          <a:xfrm>
            <a:off x="533400" y="22860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Symbol Table</a:t>
            </a:r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549275" y="2706688"/>
            <a:ext cx="1600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Line 4"/>
          <p:cNvSpPr>
            <a:spLocks noChangeShapeType="1"/>
          </p:cNvSpPr>
          <p:nvPr/>
        </p:nvSpPr>
        <p:spPr bwMode="auto">
          <a:xfrm>
            <a:off x="549275" y="3240088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7" name="Line 5"/>
          <p:cNvSpPr>
            <a:spLocks noChangeShapeType="1"/>
          </p:cNvSpPr>
          <p:nvPr/>
        </p:nvSpPr>
        <p:spPr bwMode="auto">
          <a:xfrm>
            <a:off x="1616075" y="27066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549275" y="2859088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fahrenheit   real</a:t>
            </a:r>
          </a:p>
        </p:txBody>
      </p:sp>
      <p:sp>
        <p:nvSpPr>
          <p:cNvPr id="35849" name="Text Box 7"/>
          <p:cNvSpPr txBox="1">
            <a:spLocks noChangeArrowheads="1"/>
          </p:cNvSpPr>
          <p:nvPr/>
        </p:nvSpPr>
        <p:spPr bwMode="auto">
          <a:xfrm>
            <a:off x="533400" y="32766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celsious      real</a:t>
            </a:r>
          </a:p>
        </p:txBody>
      </p:sp>
      <p:sp>
        <p:nvSpPr>
          <p:cNvPr id="35850" name="Text Box 8"/>
          <p:cNvSpPr txBox="1">
            <a:spLocks noChangeArrowheads="1"/>
          </p:cNvSpPr>
          <p:nvPr/>
        </p:nvSpPr>
        <p:spPr bwMode="auto">
          <a:xfrm>
            <a:off x="244475" y="2706688"/>
            <a:ext cx="311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2</a:t>
            </a:r>
          </a:p>
        </p:txBody>
      </p:sp>
      <p:sp>
        <p:nvSpPr>
          <p:cNvPr id="35851" name="Rectangle 9"/>
          <p:cNvSpPr>
            <a:spLocks noChangeArrowheads="1"/>
          </p:cNvSpPr>
          <p:nvPr/>
        </p:nvSpPr>
        <p:spPr bwMode="auto">
          <a:xfrm>
            <a:off x="3124200" y="2895600"/>
            <a:ext cx="2895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Text Box 10"/>
          <p:cNvSpPr txBox="1">
            <a:spLocks noChangeArrowheads="1"/>
          </p:cNvSpPr>
          <p:nvPr/>
        </p:nvSpPr>
        <p:spPr bwMode="auto">
          <a:xfrm>
            <a:off x="3124200" y="2895600"/>
            <a:ext cx="28654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Intermediate code generator</a:t>
            </a:r>
            <a:r>
              <a:rPr lang="en-US"/>
              <a:t>  </a:t>
            </a:r>
          </a:p>
          <a:p>
            <a:endParaRPr lang="en-US"/>
          </a:p>
        </p:txBody>
      </p:sp>
      <p:sp>
        <p:nvSpPr>
          <p:cNvPr id="35853" name="Line 12"/>
          <p:cNvSpPr>
            <a:spLocks noChangeShapeType="1"/>
          </p:cNvSpPr>
          <p:nvPr/>
        </p:nvSpPr>
        <p:spPr bwMode="auto">
          <a:xfrm>
            <a:off x="44958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4" name="Line 13"/>
          <p:cNvSpPr>
            <a:spLocks noChangeShapeType="1"/>
          </p:cNvSpPr>
          <p:nvPr/>
        </p:nvSpPr>
        <p:spPr bwMode="auto">
          <a:xfrm flipH="1">
            <a:off x="2286000" y="31242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5" name="Line 21"/>
          <p:cNvSpPr>
            <a:spLocks noChangeShapeType="1"/>
          </p:cNvSpPr>
          <p:nvPr/>
        </p:nvSpPr>
        <p:spPr bwMode="auto">
          <a:xfrm flipH="1">
            <a:off x="2987675" y="496888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6" name="Line 22"/>
          <p:cNvSpPr>
            <a:spLocks noChangeShapeType="1"/>
          </p:cNvSpPr>
          <p:nvPr/>
        </p:nvSpPr>
        <p:spPr bwMode="auto">
          <a:xfrm>
            <a:off x="3825875" y="496888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7" name="Line 23"/>
          <p:cNvSpPr>
            <a:spLocks noChangeShapeType="1"/>
          </p:cNvSpPr>
          <p:nvPr/>
        </p:nvSpPr>
        <p:spPr bwMode="auto">
          <a:xfrm flipH="1">
            <a:off x="3978275" y="1030288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8" name="Line 24"/>
          <p:cNvSpPr>
            <a:spLocks noChangeShapeType="1"/>
          </p:cNvSpPr>
          <p:nvPr/>
        </p:nvSpPr>
        <p:spPr bwMode="auto">
          <a:xfrm>
            <a:off x="4587875" y="1030288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9" name="Line 25"/>
          <p:cNvSpPr>
            <a:spLocks noChangeShapeType="1"/>
          </p:cNvSpPr>
          <p:nvPr/>
        </p:nvSpPr>
        <p:spPr bwMode="auto">
          <a:xfrm flipH="1">
            <a:off x="4664075" y="1487488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0" name="Line 26"/>
          <p:cNvSpPr>
            <a:spLocks noChangeShapeType="1"/>
          </p:cNvSpPr>
          <p:nvPr/>
        </p:nvSpPr>
        <p:spPr bwMode="auto">
          <a:xfrm>
            <a:off x="5197475" y="1487488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1" name="Rectangle 27"/>
          <p:cNvSpPr>
            <a:spLocks noChangeArrowheads="1"/>
          </p:cNvSpPr>
          <p:nvPr/>
        </p:nvSpPr>
        <p:spPr bwMode="auto">
          <a:xfrm>
            <a:off x="2378075" y="192088"/>
            <a:ext cx="42672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Line 28"/>
          <p:cNvSpPr>
            <a:spLocks noChangeShapeType="1"/>
          </p:cNvSpPr>
          <p:nvPr/>
        </p:nvSpPr>
        <p:spPr bwMode="auto">
          <a:xfrm>
            <a:off x="4495800" y="2438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3" name="Text Box 29"/>
          <p:cNvSpPr txBox="1">
            <a:spLocks noChangeArrowheads="1"/>
          </p:cNvSpPr>
          <p:nvPr/>
        </p:nvSpPr>
        <p:spPr bwMode="auto">
          <a:xfrm>
            <a:off x="3368675" y="268288"/>
            <a:ext cx="393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:=</a:t>
            </a:r>
          </a:p>
        </p:txBody>
      </p:sp>
      <p:sp>
        <p:nvSpPr>
          <p:cNvPr id="35864" name="Text Box 30"/>
          <p:cNvSpPr txBox="1">
            <a:spLocks noChangeArrowheads="1"/>
          </p:cNvSpPr>
          <p:nvPr/>
        </p:nvSpPr>
        <p:spPr bwMode="auto">
          <a:xfrm>
            <a:off x="2667000" y="762000"/>
            <a:ext cx="471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id</a:t>
            </a:r>
            <a:r>
              <a:rPr lang="en-US" b="1" baseline="-25000"/>
              <a:t>1</a:t>
            </a:r>
          </a:p>
        </p:txBody>
      </p:sp>
      <p:sp>
        <p:nvSpPr>
          <p:cNvPr id="35865" name="Text Box 31"/>
          <p:cNvSpPr txBox="1">
            <a:spLocks noChangeArrowheads="1"/>
          </p:cNvSpPr>
          <p:nvPr/>
        </p:nvSpPr>
        <p:spPr bwMode="auto">
          <a:xfrm>
            <a:off x="4267200" y="7620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  <a:r>
              <a:rPr lang="en-US" b="1" baseline="-25000"/>
              <a:t>r</a:t>
            </a:r>
          </a:p>
        </p:txBody>
      </p:sp>
      <p:sp>
        <p:nvSpPr>
          <p:cNvPr id="35866" name="Text Box 32"/>
          <p:cNvSpPr txBox="1">
            <a:spLocks noChangeArrowheads="1"/>
          </p:cNvSpPr>
          <p:nvPr/>
        </p:nvSpPr>
        <p:spPr bwMode="auto">
          <a:xfrm>
            <a:off x="3368675" y="1258888"/>
            <a:ext cx="1085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inttoreal</a:t>
            </a:r>
          </a:p>
        </p:txBody>
      </p:sp>
      <p:sp>
        <p:nvSpPr>
          <p:cNvPr id="35867" name="Text Box 33"/>
          <p:cNvSpPr txBox="1">
            <a:spLocks noChangeArrowheads="1"/>
          </p:cNvSpPr>
          <p:nvPr/>
        </p:nvSpPr>
        <p:spPr bwMode="auto">
          <a:xfrm>
            <a:off x="4892675" y="1258888"/>
            <a:ext cx="361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*r</a:t>
            </a:r>
          </a:p>
        </p:txBody>
      </p:sp>
      <p:sp>
        <p:nvSpPr>
          <p:cNvPr id="35868" name="Text Box 34"/>
          <p:cNvSpPr txBox="1">
            <a:spLocks noChangeArrowheads="1"/>
          </p:cNvSpPr>
          <p:nvPr/>
        </p:nvSpPr>
        <p:spPr bwMode="auto">
          <a:xfrm>
            <a:off x="4435475" y="1868488"/>
            <a:ext cx="471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id</a:t>
            </a:r>
            <a:r>
              <a:rPr lang="en-US" b="1" baseline="-25000"/>
              <a:t>2</a:t>
            </a:r>
          </a:p>
        </p:txBody>
      </p:sp>
      <p:sp>
        <p:nvSpPr>
          <p:cNvPr id="35869" name="Text Box 35"/>
          <p:cNvSpPr txBox="1">
            <a:spLocks noChangeArrowheads="1"/>
          </p:cNvSpPr>
          <p:nvPr/>
        </p:nvSpPr>
        <p:spPr bwMode="auto">
          <a:xfrm>
            <a:off x="5273675" y="1868488"/>
            <a:ext cx="865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real </a:t>
            </a:r>
            <a:r>
              <a:rPr lang="en-US" b="1" baseline="-25000"/>
              <a:t>1.8</a:t>
            </a:r>
          </a:p>
        </p:txBody>
      </p:sp>
      <p:sp>
        <p:nvSpPr>
          <p:cNvPr id="35870" name="Text Box 36"/>
          <p:cNvSpPr txBox="1">
            <a:spLocks noChangeArrowheads="1"/>
          </p:cNvSpPr>
          <p:nvPr/>
        </p:nvSpPr>
        <p:spPr bwMode="auto">
          <a:xfrm>
            <a:off x="3597275" y="1868488"/>
            <a:ext cx="631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int</a:t>
            </a:r>
            <a:r>
              <a:rPr lang="en-US" b="1" baseline="-25000"/>
              <a:t>32</a:t>
            </a:r>
          </a:p>
        </p:txBody>
      </p:sp>
      <p:sp>
        <p:nvSpPr>
          <p:cNvPr id="35871" name="Line 37"/>
          <p:cNvSpPr>
            <a:spLocks noChangeShapeType="1"/>
          </p:cNvSpPr>
          <p:nvPr/>
        </p:nvSpPr>
        <p:spPr bwMode="auto">
          <a:xfrm>
            <a:off x="3902075" y="15636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72" name="Text Box 38"/>
          <p:cNvSpPr txBox="1">
            <a:spLocks noChangeArrowheads="1"/>
          </p:cNvSpPr>
          <p:nvPr/>
        </p:nvSpPr>
        <p:spPr bwMode="auto">
          <a:xfrm>
            <a:off x="6705600" y="4419600"/>
            <a:ext cx="165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Intermediate code </a:t>
            </a:r>
          </a:p>
        </p:txBody>
      </p:sp>
      <p:sp>
        <p:nvSpPr>
          <p:cNvPr id="35873" name="Line 39"/>
          <p:cNvSpPr>
            <a:spLocks noChangeShapeType="1"/>
          </p:cNvSpPr>
          <p:nvPr/>
        </p:nvSpPr>
        <p:spPr bwMode="auto">
          <a:xfrm flipH="1">
            <a:off x="6172200" y="4572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74" name="Rectangle 40"/>
          <p:cNvSpPr>
            <a:spLocks noChangeArrowheads="1"/>
          </p:cNvSpPr>
          <p:nvPr/>
        </p:nvSpPr>
        <p:spPr bwMode="auto">
          <a:xfrm>
            <a:off x="2819400" y="3962400"/>
            <a:ext cx="32766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75" name="Text Box 41"/>
          <p:cNvSpPr txBox="1">
            <a:spLocks noChangeArrowheads="1"/>
          </p:cNvSpPr>
          <p:nvPr/>
        </p:nvSpPr>
        <p:spPr bwMode="auto">
          <a:xfrm>
            <a:off x="3048000" y="4038600"/>
            <a:ext cx="29019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Temp1 := inttoreal(32)</a:t>
            </a:r>
          </a:p>
          <a:p>
            <a:r>
              <a:rPr lang="en-US"/>
              <a:t>Temp2 := id2</a:t>
            </a:r>
          </a:p>
          <a:p>
            <a:r>
              <a:rPr lang="en-US"/>
              <a:t>Temp2 := Temp2 * 1.8</a:t>
            </a:r>
          </a:p>
          <a:p>
            <a:r>
              <a:rPr lang="en-US"/>
              <a:t>Temp1 := Temp1 + Temp2</a:t>
            </a:r>
          </a:p>
          <a:p>
            <a:r>
              <a:rPr lang="en-US"/>
              <a:t>id1 := Temp1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72A5DD-C6B8-4480-B737-7D103B490E23}" type="slidenum">
              <a:rPr lang="en-US"/>
              <a:pPr/>
              <a:t>11</a:t>
            </a:fld>
            <a:endParaRPr lang="en-US"/>
          </a:p>
        </p:txBody>
      </p:sp>
      <p:sp>
        <p:nvSpPr>
          <p:cNvPr id="37892" name="Text Box 2"/>
          <p:cNvSpPr txBox="1">
            <a:spLocks noChangeArrowheads="1"/>
          </p:cNvSpPr>
          <p:nvPr/>
        </p:nvSpPr>
        <p:spPr bwMode="auto">
          <a:xfrm>
            <a:off x="609600" y="27432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Symbol Table</a:t>
            </a:r>
          </a:p>
        </p:txBody>
      </p:sp>
      <p:sp>
        <p:nvSpPr>
          <p:cNvPr id="37893" name="Rectangle 3"/>
          <p:cNvSpPr>
            <a:spLocks noChangeArrowheads="1"/>
          </p:cNvSpPr>
          <p:nvPr/>
        </p:nvSpPr>
        <p:spPr bwMode="auto">
          <a:xfrm>
            <a:off x="625475" y="3163888"/>
            <a:ext cx="1600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Line 4"/>
          <p:cNvSpPr>
            <a:spLocks noChangeShapeType="1"/>
          </p:cNvSpPr>
          <p:nvPr/>
        </p:nvSpPr>
        <p:spPr bwMode="auto">
          <a:xfrm>
            <a:off x="625475" y="3697288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5" name="Line 5"/>
          <p:cNvSpPr>
            <a:spLocks noChangeShapeType="1"/>
          </p:cNvSpPr>
          <p:nvPr/>
        </p:nvSpPr>
        <p:spPr bwMode="auto">
          <a:xfrm>
            <a:off x="1692275" y="31638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625475" y="3316288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fahrenheit   real</a:t>
            </a:r>
          </a:p>
        </p:txBody>
      </p:sp>
      <p:sp>
        <p:nvSpPr>
          <p:cNvPr id="37897" name="Text Box 7"/>
          <p:cNvSpPr txBox="1">
            <a:spLocks noChangeArrowheads="1"/>
          </p:cNvSpPr>
          <p:nvPr/>
        </p:nvSpPr>
        <p:spPr bwMode="auto">
          <a:xfrm>
            <a:off x="609600" y="37338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celsious      real</a:t>
            </a:r>
          </a:p>
        </p:txBody>
      </p:sp>
      <p:sp>
        <p:nvSpPr>
          <p:cNvPr id="37898" name="Text Box 8"/>
          <p:cNvSpPr txBox="1">
            <a:spLocks noChangeArrowheads="1"/>
          </p:cNvSpPr>
          <p:nvPr/>
        </p:nvSpPr>
        <p:spPr bwMode="auto">
          <a:xfrm>
            <a:off x="320675" y="3163888"/>
            <a:ext cx="311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2</a:t>
            </a:r>
          </a:p>
        </p:txBody>
      </p:sp>
      <p:sp>
        <p:nvSpPr>
          <p:cNvPr id="37899" name="Rectangle 9"/>
          <p:cNvSpPr>
            <a:spLocks noChangeArrowheads="1"/>
          </p:cNvSpPr>
          <p:nvPr/>
        </p:nvSpPr>
        <p:spPr bwMode="auto">
          <a:xfrm>
            <a:off x="3124200" y="2971800"/>
            <a:ext cx="2895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Text Box 10"/>
          <p:cNvSpPr txBox="1">
            <a:spLocks noChangeArrowheads="1"/>
          </p:cNvSpPr>
          <p:nvPr/>
        </p:nvSpPr>
        <p:spPr bwMode="auto">
          <a:xfrm>
            <a:off x="3733800" y="29718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Code optimizer</a:t>
            </a:r>
            <a:r>
              <a:rPr lang="en-US"/>
              <a:t>  </a:t>
            </a:r>
          </a:p>
          <a:p>
            <a:endParaRPr lang="en-US"/>
          </a:p>
        </p:txBody>
      </p:sp>
      <p:sp>
        <p:nvSpPr>
          <p:cNvPr id="37901" name="Line 11"/>
          <p:cNvSpPr>
            <a:spLocks noChangeShapeType="1"/>
          </p:cNvSpPr>
          <p:nvPr/>
        </p:nvSpPr>
        <p:spPr bwMode="auto">
          <a:xfrm>
            <a:off x="4572000" y="3505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2" name="Line 12"/>
          <p:cNvSpPr>
            <a:spLocks noChangeShapeType="1"/>
          </p:cNvSpPr>
          <p:nvPr/>
        </p:nvSpPr>
        <p:spPr bwMode="auto">
          <a:xfrm flipH="1">
            <a:off x="2362200" y="33528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3" name="Line 20"/>
          <p:cNvSpPr>
            <a:spLocks noChangeShapeType="1"/>
          </p:cNvSpPr>
          <p:nvPr/>
        </p:nvSpPr>
        <p:spPr bwMode="auto">
          <a:xfrm>
            <a:off x="45720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4" name="Text Box 30"/>
          <p:cNvSpPr txBox="1">
            <a:spLocks noChangeArrowheads="1"/>
          </p:cNvSpPr>
          <p:nvPr/>
        </p:nvSpPr>
        <p:spPr bwMode="auto">
          <a:xfrm>
            <a:off x="6705600" y="1524000"/>
            <a:ext cx="165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Intermediate code </a:t>
            </a:r>
          </a:p>
        </p:txBody>
      </p:sp>
      <p:sp>
        <p:nvSpPr>
          <p:cNvPr id="37905" name="Line 31"/>
          <p:cNvSpPr>
            <a:spLocks noChangeShapeType="1"/>
          </p:cNvSpPr>
          <p:nvPr/>
        </p:nvSpPr>
        <p:spPr bwMode="auto">
          <a:xfrm flipH="1">
            <a:off x="6248400" y="1676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6" name="Rectangle 32"/>
          <p:cNvSpPr>
            <a:spLocks noChangeArrowheads="1"/>
          </p:cNvSpPr>
          <p:nvPr/>
        </p:nvSpPr>
        <p:spPr bwMode="auto">
          <a:xfrm>
            <a:off x="2895600" y="914400"/>
            <a:ext cx="32766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Text Box 33"/>
          <p:cNvSpPr txBox="1">
            <a:spLocks noChangeArrowheads="1"/>
          </p:cNvSpPr>
          <p:nvPr/>
        </p:nvSpPr>
        <p:spPr bwMode="auto">
          <a:xfrm>
            <a:off x="3124200" y="990600"/>
            <a:ext cx="29019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Temp1 := inttoreal(32)</a:t>
            </a:r>
          </a:p>
          <a:p>
            <a:r>
              <a:rPr lang="en-US"/>
              <a:t>Temp2 := id2</a:t>
            </a:r>
          </a:p>
          <a:p>
            <a:r>
              <a:rPr lang="en-US"/>
              <a:t>Temp2 := Temp2 * 1.8</a:t>
            </a:r>
          </a:p>
          <a:p>
            <a:r>
              <a:rPr lang="en-US"/>
              <a:t>Temp1 := Temp1 + Temp2</a:t>
            </a:r>
          </a:p>
          <a:p>
            <a:r>
              <a:rPr lang="en-US"/>
              <a:t>id1 := Temp1</a:t>
            </a:r>
          </a:p>
        </p:txBody>
      </p:sp>
      <p:sp>
        <p:nvSpPr>
          <p:cNvPr id="37908" name="Rectangle 34"/>
          <p:cNvSpPr>
            <a:spLocks noChangeArrowheads="1"/>
          </p:cNvSpPr>
          <p:nvPr/>
        </p:nvSpPr>
        <p:spPr bwMode="auto">
          <a:xfrm>
            <a:off x="2895600" y="3962400"/>
            <a:ext cx="32766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9" name="Text Box 35"/>
          <p:cNvSpPr txBox="1">
            <a:spLocks noChangeArrowheads="1"/>
          </p:cNvSpPr>
          <p:nvPr/>
        </p:nvSpPr>
        <p:spPr bwMode="auto">
          <a:xfrm>
            <a:off x="3276600" y="4038600"/>
            <a:ext cx="26352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Temp1 := id2</a:t>
            </a:r>
          </a:p>
          <a:p>
            <a:r>
              <a:rPr lang="en-US"/>
              <a:t>Temp1 := Temp1 * 1.8</a:t>
            </a:r>
          </a:p>
          <a:p>
            <a:r>
              <a:rPr lang="en-US"/>
              <a:t>Temp1 := Temp1 + 32.0</a:t>
            </a:r>
          </a:p>
          <a:p>
            <a:r>
              <a:rPr lang="en-US"/>
              <a:t>id1 := Temp1</a:t>
            </a:r>
          </a:p>
        </p:txBody>
      </p:sp>
      <p:sp>
        <p:nvSpPr>
          <p:cNvPr id="37910" name="Text Box 36"/>
          <p:cNvSpPr txBox="1">
            <a:spLocks noChangeArrowheads="1"/>
          </p:cNvSpPr>
          <p:nvPr/>
        </p:nvSpPr>
        <p:spPr bwMode="auto">
          <a:xfrm>
            <a:off x="6781800" y="4419600"/>
            <a:ext cx="1425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optimized code </a:t>
            </a:r>
          </a:p>
        </p:txBody>
      </p:sp>
      <p:sp>
        <p:nvSpPr>
          <p:cNvPr id="37911" name="Line 37"/>
          <p:cNvSpPr>
            <a:spLocks noChangeShapeType="1"/>
          </p:cNvSpPr>
          <p:nvPr/>
        </p:nvSpPr>
        <p:spPr bwMode="auto">
          <a:xfrm flipH="1">
            <a:off x="6248400" y="4572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A4412B-46FD-413E-85B4-85414CCEBCE7}" type="slidenum">
              <a:rPr lang="en-US"/>
              <a:pPr/>
              <a:t>12</a:t>
            </a:fld>
            <a:endParaRPr lang="en-US"/>
          </a:p>
        </p:txBody>
      </p:sp>
      <p:sp>
        <p:nvSpPr>
          <p:cNvPr id="39940" name="Text Box 2"/>
          <p:cNvSpPr txBox="1">
            <a:spLocks noChangeArrowheads="1"/>
          </p:cNvSpPr>
          <p:nvPr/>
        </p:nvSpPr>
        <p:spPr bwMode="auto">
          <a:xfrm>
            <a:off x="609600" y="27432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Symbol Table</a:t>
            </a:r>
          </a:p>
        </p:txBody>
      </p:sp>
      <p:sp>
        <p:nvSpPr>
          <p:cNvPr id="39941" name="Rectangle 3"/>
          <p:cNvSpPr>
            <a:spLocks noChangeArrowheads="1"/>
          </p:cNvSpPr>
          <p:nvPr/>
        </p:nvSpPr>
        <p:spPr bwMode="auto">
          <a:xfrm>
            <a:off x="625475" y="3163888"/>
            <a:ext cx="1600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Line 4"/>
          <p:cNvSpPr>
            <a:spLocks noChangeShapeType="1"/>
          </p:cNvSpPr>
          <p:nvPr/>
        </p:nvSpPr>
        <p:spPr bwMode="auto">
          <a:xfrm>
            <a:off x="625475" y="3697288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3" name="Line 5"/>
          <p:cNvSpPr>
            <a:spLocks noChangeShapeType="1"/>
          </p:cNvSpPr>
          <p:nvPr/>
        </p:nvSpPr>
        <p:spPr bwMode="auto">
          <a:xfrm>
            <a:off x="1692275" y="31638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4" name="Text Box 6"/>
          <p:cNvSpPr txBox="1">
            <a:spLocks noChangeArrowheads="1"/>
          </p:cNvSpPr>
          <p:nvPr/>
        </p:nvSpPr>
        <p:spPr bwMode="auto">
          <a:xfrm>
            <a:off x="625475" y="3316288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fahrenheit   real</a:t>
            </a:r>
          </a:p>
        </p:txBody>
      </p:sp>
      <p:sp>
        <p:nvSpPr>
          <p:cNvPr id="39945" name="Text Box 7"/>
          <p:cNvSpPr txBox="1">
            <a:spLocks noChangeArrowheads="1"/>
          </p:cNvSpPr>
          <p:nvPr/>
        </p:nvSpPr>
        <p:spPr bwMode="auto">
          <a:xfrm>
            <a:off x="609600" y="37338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celsious      real</a:t>
            </a:r>
          </a:p>
        </p:txBody>
      </p:sp>
      <p:sp>
        <p:nvSpPr>
          <p:cNvPr id="39946" name="Text Box 8"/>
          <p:cNvSpPr txBox="1">
            <a:spLocks noChangeArrowheads="1"/>
          </p:cNvSpPr>
          <p:nvPr/>
        </p:nvSpPr>
        <p:spPr bwMode="auto">
          <a:xfrm>
            <a:off x="320675" y="3163888"/>
            <a:ext cx="311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2</a:t>
            </a:r>
          </a:p>
        </p:txBody>
      </p:sp>
      <p:sp>
        <p:nvSpPr>
          <p:cNvPr id="39947" name="Rectangle 9"/>
          <p:cNvSpPr>
            <a:spLocks noChangeArrowheads="1"/>
          </p:cNvSpPr>
          <p:nvPr/>
        </p:nvSpPr>
        <p:spPr bwMode="auto">
          <a:xfrm>
            <a:off x="3124200" y="2971800"/>
            <a:ext cx="2895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Text Box 10"/>
          <p:cNvSpPr txBox="1">
            <a:spLocks noChangeArrowheads="1"/>
          </p:cNvSpPr>
          <p:nvPr/>
        </p:nvSpPr>
        <p:spPr bwMode="auto">
          <a:xfrm>
            <a:off x="3733800" y="2971800"/>
            <a:ext cx="17224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Code generator</a:t>
            </a:r>
            <a:r>
              <a:rPr lang="en-US"/>
              <a:t>  </a:t>
            </a:r>
          </a:p>
          <a:p>
            <a:endParaRPr lang="en-US"/>
          </a:p>
        </p:txBody>
      </p:sp>
      <p:sp>
        <p:nvSpPr>
          <p:cNvPr id="39949" name="Line 11"/>
          <p:cNvSpPr>
            <a:spLocks noChangeShapeType="1"/>
          </p:cNvSpPr>
          <p:nvPr/>
        </p:nvSpPr>
        <p:spPr bwMode="auto">
          <a:xfrm>
            <a:off x="4572000" y="3505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0" name="Line 12"/>
          <p:cNvSpPr>
            <a:spLocks noChangeShapeType="1"/>
          </p:cNvSpPr>
          <p:nvPr/>
        </p:nvSpPr>
        <p:spPr bwMode="auto">
          <a:xfrm flipH="1">
            <a:off x="2362200" y="33528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1" name="Line 13"/>
          <p:cNvSpPr>
            <a:spLocks noChangeShapeType="1"/>
          </p:cNvSpPr>
          <p:nvPr/>
        </p:nvSpPr>
        <p:spPr bwMode="auto">
          <a:xfrm>
            <a:off x="45720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2" name="Rectangle 18"/>
          <p:cNvSpPr>
            <a:spLocks noChangeArrowheads="1"/>
          </p:cNvSpPr>
          <p:nvPr/>
        </p:nvSpPr>
        <p:spPr bwMode="auto">
          <a:xfrm>
            <a:off x="2971800" y="1219200"/>
            <a:ext cx="32766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Text Box 19"/>
          <p:cNvSpPr txBox="1">
            <a:spLocks noChangeArrowheads="1"/>
          </p:cNvSpPr>
          <p:nvPr/>
        </p:nvSpPr>
        <p:spPr bwMode="auto">
          <a:xfrm>
            <a:off x="3352800" y="1295400"/>
            <a:ext cx="26352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Temp1 := id2</a:t>
            </a:r>
          </a:p>
          <a:p>
            <a:r>
              <a:rPr lang="en-US"/>
              <a:t>Temp1 := Temp1 * 1.8</a:t>
            </a:r>
          </a:p>
          <a:p>
            <a:r>
              <a:rPr lang="en-US"/>
              <a:t>Temp1 := Temp1 + 32.0</a:t>
            </a:r>
          </a:p>
          <a:p>
            <a:r>
              <a:rPr lang="en-US"/>
              <a:t>id1 := Temp1</a:t>
            </a:r>
          </a:p>
        </p:txBody>
      </p:sp>
      <p:sp>
        <p:nvSpPr>
          <p:cNvPr id="39954" name="Text Box 20"/>
          <p:cNvSpPr txBox="1">
            <a:spLocks noChangeArrowheads="1"/>
          </p:cNvSpPr>
          <p:nvPr/>
        </p:nvSpPr>
        <p:spPr bwMode="auto">
          <a:xfrm>
            <a:off x="6858000" y="1676400"/>
            <a:ext cx="1425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optimized code </a:t>
            </a:r>
          </a:p>
        </p:txBody>
      </p:sp>
      <p:sp>
        <p:nvSpPr>
          <p:cNvPr id="39955" name="Line 21"/>
          <p:cNvSpPr>
            <a:spLocks noChangeShapeType="1"/>
          </p:cNvSpPr>
          <p:nvPr/>
        </p:nvSpPr>
        <p:spPr bwMode="auto">
          <a:xfrm flipH="1">
            <a:off x="6324600" y="1828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6" name="Rectangle 22"/>
          <p:cNvSpPr>
            <a:spLocks noChangeArrowheads="1"/>
          </p:cNvSpPr>
          <p:nvPr/>
        </p:nvSpPr>
        <p:spPr bwMode="auto">
          <a:xfrm>
            <a:off x="3352800" y="3962400"/>
            <a:ext cx="24384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7" name="Text Box 23"/>
          <p:cNvSpPr txBox="1">
            <a:spLocks noChangeArrowheads="1"/>
          </p:cNvSpPr>
          <p:nvPr/>
        </p:nvSpPr>
        <p:spPr bwMode="auto">
          <a:xfrm>
            <a:off x="3733800" y="4038600"/>
            <a:ext cx="17208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movf   id2, r1</a:t>
            </a:r>
          </a:p>
          <a:p>
            <a:r>
              <a:rPr lang="en-US"/>
              <a:t>mulf   #1.8, r1</a:t>
            </a:r>
          </a:p>
          <a:p>
            <a:r>
              <a:rPr lang="en-US"/>
              <a:t>addf   #32.0, r1</a:t>
            </a:r>
          </a:p>
          <a:p>
            <a:r>
              <a:rPr lang="en-US"/>
              <a:t>movf   r1, id1</a:t>
            </a:r>
          </a:p>
        </p:txBody>
      </p:sp>
      <p:sp>
        <p:nvSpPr>
          <p:cNvPr id="39958" name="Text Box 24"/>
          <p:cNvSpPr txBox="1">
            <a:spLocks noChangeArrowheads="1"/>
          </p:cNvSpPr>
          <p:nvPr/>
        </p:nvSpPr>
        <p:spPr bwMode="auto">
          <a:xfrm>
            <a:off x="6858000" y="4419600"/>
            <a:ext cx="19288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assembly instructions </a:t>
            </a:r>
          </a:p>
        </p:txBody>
      </p:sp>
      <p:sp>
        <p:nvSpPr>
          <p:cNvPr id="39959" name="Line 25"/>
          <p:cNvSpPr>
            <a:spLocks noChangeShapeType="1"/>
          </p:cNvSpPr>
          <p:nvPr/>
        </p:nvSpPr>
        <p:spPr bwMode="auto">
          <a:xfrm flipH="1">
            <a:off x="6324600" y="4572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198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AB8F9-A128-4A8B-812F-E0E7E911118A}" type="slidenum">
              <a:rPr lang="en-US"/>
              <a:pPr/>
              <a:t>13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Compilers</a:t>
            </a:r>
          </a:p>
        </p:txBody>
      </p:sp>
      <p:sp>
        <p:nvSpPr>
          <p:cNvPr id="41989" name="Line 31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0" name="Text Box 32"/>
          <p:cNvSpPr txBox="1">
            <a:spLocks noChangeArrowheads="1"/>
          </p:cNvSpPr>
          <p:nvPr/>
        </p:nvSpPr>
        <p:spPr bwMode="auto">
          <a:xfrm>
            <a:off x="669925" y="1408113"/>
            <a:ext cx="772795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 u="sng"/>
              <a:t>Lexical analyzer: </a:t>
            </a:r>
          </a:p>
          <a:p>
            <a:pPr marL="457200" indent="-457200"/>
            <a:r>
              <a:rPr lang="en-US"/>
              <a:t>	Gathers the characters of the source program into lexical units.</a:t>
            </a:r>
          </a:p>
          <a:p>
            <a:pPr marL="457200" indent="-457200"/>
            <a:endParaRPr lang="en-US"/>
          </a:p>
          <a:p>
            <a:pPr marL="457200" indent="-457200"/>
            <a:r>
              <a:rPr lang="en-US"/>
              <a:t>	Lexical units of a program are:</a:t>
            </a:r>
          </a:p>
          <a:p>
            <a:pPr marL="457200" indent="-457200"/>
            <a:r>
              <a:rPr lang="en-US"/>
              <a:t>		identifiers</a:t>
            </a:r>
          </a:p>
          <a:p>
            <a:pPr marL="457200" indent="-457200"/>
            <a:r>
              <a:rPr lang="en-US"/>
              <a:t>		special words (reserved words)</a:t>
            </a:r>
          </a:p>
          <a:p>
            <a:pPr marL="457200" indent="-457200"/>
            <a:r>
              <a:rPr lang="en-US"/>
              <a:t>		operators</a:t>
            </a:r>
          </a:p>
          <a:p>
            <a:pPr marL="457200" indent="-457200"/>
            <a:r>
              <a:rPr lang="en-US"/>
              <a:t>		special symbols</a:t>
            </a:r>
          </a:p>
          <a:p>
            <a:pPr marL="457200" indent="-457200"/>
            <a:r>
              <a:rPr lang="en-US"/>
              <a:t>		</a:t>
            </a:r>
            <a:r>
              <a:rPr lang="en-US" b="1" u="sng"/>
              <a:t>Comments are ignored!</a:t>
            </a:r>
          </a:p>
          <a:p>
            <a:pPr marL="457200" indent="-457200"/>
            <a:endParaRPr lang="en-US" b="1" u="sng"/>
          </a:p>
          <a:p>
            <a:pPr marL="457200" indent="-457200"/>
            <a:r>
              <a:rPr lang="en-US" b="1" u="sng"/>
              <a:t>Syntax analyzer:</a:t>
            </a:r>
            <a:endParaRPr lang="en-US"/>
          </a:p>
          <a:p>
            <a:pPr marL="457200" indent="-457200"/>
            <a:r>
              <a:rPr lang="en-US"/>
              <a:t>	Takes lexical units from the lexical analyzer and use them to construct</a:t>
            </a:r>
          </a:p>
          <a:p>
            <a:pPr marL="457200" indent="-457200"/>
            <a:r>
              <a:rPr lang="en-US"/>
              <a:t>	a hierarchical structure called </a:t>
            </a:r>
            <a:r>
              <a:rPr lang="en-US" b="1"/>
              <a:t>parse tree</a:t>
            </a:r>
            <a:endParaRPr lang="en-US"/>
          </a:p>
          <a:p>
            <a:pPr marL="457200" indent="-457200"/>
            <a:endParaRPr lang="en-US"/>
          </a:p>
          <a:p>
            <a:pPr marL="457200" indent="-457200"/>
            <a:r>
              <a:rPr lang="en-US"/>
              <a:t>	Parse trees represent the syntactic structure of the program.  </a:t>
            </a:r>
          </a:p>
          <a:p>
            <a:pPr marL="457200" indent="-457200"/>
            <a:endParaRPr lang="en-US" b="1" u="sng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403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D6D7C4-50A0-42F6-AF82-63E98975C067}" type="slidenum">
              <a:rPr lang="en-US"/>
              <a:pPr/>
              <a:t>14</a:t>
            </a:fld>
            <a:endParaRPr 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Compilers</a:t>
            </a:r>
          </a:p>
        </p:txBody>
      </p:sp>
      <p:sp>
        <p:nvSpPr>
          <p:cNvPr id="44037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38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7346950" cy="421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 u="sng"/>
              <a:t>Intermediate code: </a:t>
            </a:r>
          </a:p>
          <a:p>
            <a:pPr marL="457200" indent="-457200"/>
            <a:r>
              <a:rPr lang="en-US"/>
              <a:t>	Produces a program in a different lenguage representation:</a:t>
            </a:r>
          </a:p>
          <a:p>
            <a:pPr marL="457200" indent="-457200"/>
            <a:r>
              <a:rPr lang="en-US"/>
              <a:t>		Assembly language</a:t>
            </a:r>
          </a:p>
          <a:p>
            <a:pPr marL="457200" indent="-457200"/>
            <a:r>
              <a:rPr lang="en-US"/>
              <a:t>		Similar to assembly language</a:t>
            </a:r>
          </a:p>
          <a:p>
            <a:pPr marL="457200" indent="-457200"/>
            <a:r>
              <a:rPr lang="en-US"/>
              <a:t>		Something higher than assembly language</a:t>
            </a:r>
          </a:p>
          <a:p>
            <a:pPr marL="457200" indent="-457200"/>
            <a:endParaRPr lang="en-US"/>
          </a:p>
          <a:p>
            <a:pPr marL="457200" indent="-457200"/>
            <a:r>
              <a:rPr lang="en-US"/>
              <a:t>		Note: semantic analysis is an integral part of the intermediate </a:t>
            </a:r>
          </a:p>
          <a:p>
            <a:pPr marL="457200" indent="-457200"/>
            <a:r>
              <a:rPr lang="en-US"/>
              <a:t>		          code generator</a:t>
            </a:r>
          </a:p>
          <a:p>
            <a:pPr marL="457200" indent="-457200"/>
            <a:endParaRPr lang="en-US" b="1" u="sng"/>
          </a:p>
          <a:p>
            <a:pPr marL="457200" indent="-457200"/>
            <a:r>
              <a:rPr lang="en-US" b="1" u="sng"/>
              <a:t>Optimization:</a:t>
            </a:r>
            <a:endParaRPr lang="en-US"/>
          </a:p>
          <a:p>
            <a:pPr marL="457200" indent="-457200"/>
            <a:r>
              <a:rPr lang="en-US"/>
              <a:t>	Makes programs smaller or faster or both.</a:t>
            </a:r>
          </a:p>
          <a:p>
            <a:pPr marL="457200" indent="-457200"/>
            <a:endParaRPr lang="en-US"/>
          </a:p>
          <a:p>
            <a:pPr marL="457200" indent="-457200"/>
            <a:r>
              <a:rPr lang="en-US"/>
              <a:t>	Most optimization is done in the intermediate code. </a:t>
            </a:r>
          </a:p>
          <a:p>
            <a:pPr marL="457200" indent="-457200"/>
            <a:r>
              <a:rPr lang="en-US"/>
              <a:t>	(i.e. tree reduction, vectorization)   </a:t>
            </a:r>
          </a:p>
          <a:p>
            <a:pPr marL="457200" indent="-457200"/>
            <a:endParaRPr lang="en-US" b="1" u="sng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608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80D608-617E-42AE-868D-B1BDEA484E9E}" type="slidenum">
              <a:rPr lang="en-US"/>
              <a:pPr/>
              <a:t>15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Compilers</a:t>
            </a:r>
          </a:p>
        </p:txBody>
      </p:sp>
      <p:sp>
        <p:nvSpPr>
          <p:cNvPr id="46085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86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73850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 u="sng"/>
              <a:t>Code generator: </a:t>
            </a:r>
          </a:p>
          <a:p>
            <a:pPr marL="457200" indent="-457200"/>
            <a:r>
              <a:rPr lang="en-US"/>
              <a:t>	 Translate the optimized intermediate code into machine language.</a:t>
            </a:r>
          </a:p>
          <a:p>
            <a:pPr marL="457200" indent="-457200"/>
            <a:endParaRPr lang="en-US" b="1" u="sng"/>
          </a:p>
          <a:p>
            <a:pPr marL="457200" indent="-457200"/>
            <a:r>
              <a:rPr lang="en-US" b="1" u="sng"/>
              <a:t>The symbol table:</a:t>
            </a:r>
            <a:endParaRPr lang="en-US"/>
          </a:p>
          <a:p>
            <a:pPr marL="457200" indent="-457200"/>
            <a:r>
              <a:rPr lang="en-US"/>
              <a:t>	 Serve as a database for the compilation process.</a:t>
            </a:r>
          </a:p>
          <a:p>
            <a:pPr marL="457200" indent="-457200"/>
            <a:endParaRPr lang="en-US"/>
          </a:p>
          <a:p>
            <a:pPr marL="457200" indent="-457200"/>
            <a:r>
              <a:rPr lang="en-US"/>
              <a:t>	Contents type and attribute information of each user-defined</a:t>
            </a:r>
          </a:p>
          <a:p>
            <a:pPr marL="457200" indent="-457200"/>
            <a:r>
              <a:rPr lang="en-US"/>
              <a:t>	name in the program.</a:t>
            </a:r>
          </a:p>
          <a:p>
            <a:pPr marL="457200" indent="-457200"/>
            <a:endParaRPr lang="en-US" b="1" u="sng"/>
          </a:p>
        </p:txBody>
      </p:sp>
      <p:sp>
        <p:nvSpPr>
          <p:cNvPr id="46087" name="Text Box 12"/>
          <p:cNvSpPr txBox="1">
            <a:spLocks noChangeArrowheads="1"/>
          </p:cNvSpPr>
          <p:nvPr/>
        </p:nvSpPr>
        <p:spPr bwMode="auto">
          <a:xfrm>
            <a:off x="3200400" y="38100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Symbol Table</a:t>
            </a:r>
          </a:p>
        </p:txBody>
      </p:sp>
      <p:sp>
        <p:nvSpPr>
          <p:cNvPr id="46088" name="Rectangle 13"/>
          <p:cNvSpPr>
            <a:spLocks noChangeArrowheads="1"/>
          </p:cNvSpPr>
          <p:nvPr/>
        </p:nvSpPr>
        <p:spPr bwMode="auto">
          <a:xfrm>
            <a:off x="3216275" y="4267200"/>
            <a:ext cx="2955925" cy="1030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Line 14"/>
          <p:cNvSpPr>
            <a:spLocks noChangeShapeType="1"/>
          </p:cNvSpPr>
          <p:nvPr/>
        </p:nvSpPr>
        <p:spPr bwMode="auto">
          <a:xfrm>
            <a:off x="3216275" y="4764088"/>
            <a:ext cx="2955925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0" name="Line 15"/>
          <p:cNvSpPr>
            <a:spLocks noChangeShapeType="1"/>
          </p:cNvSpPr>
          <p:nvPr/>
        </p:nvSpPr>
        <p:spPr bwMode="auto">
          <a:xfrm>
            <a:off x="4283075" y="42306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1" name="Text Box 16"/>
          <p:cNvSpPr txBox="1">
            <a:spLocks noChangeArrowheads="1"/>
          </p:cNvSpPr>
          <p:nvPr/>
        </p:nvSpPr>
        <p:spPr bwMode="auto">
          <a:xfrm>
            <a:off x="3200400" y="43434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fahrenheit   real</a:t>
            </a:r>
          </a:p>
        </p:txBody>
      </p:sp>
      <p:sp>
        <p:nvSpPr>
          <p:cNvPr id="46092" name="Text Box 17"/>
          <p:cNvSpPr txBox="1">
            <a:spLocks noChangeArrowheads="1"/>
          </p:cNvSpPr>
          <p:nvPr/>
        </p:nvSpPr>
        <p:spPr bwMode="auto">
          <a:xfrm>
            <a:off x="3200400" y="48006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celsious      real</a:t>
            </a:r>
          </a:p>
        </p:txBody>
      </p:sp>
      <p:sp>
        <p:nvSpPr>
          <p:cNvPr id="46093" name="Text Box 18"/>
          <p:cNvSpPr txBox="1">
            <a:spLocks noChangeArrowheads="1"/>
          </p:cNvSpPr>
          <p:nvPr/>
        </p:nvSpPr>
        <p:spPr bwMode="auto">
          <a:xfrm>
            <a:off x="2743200" y="4343400"/>
            <a:ext cx="311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2</a:t>
            </a:r>
          </a:p>
        </p:txBody>
      </p:sp>
      <p:sp>
        <p:nvSpPr>
          <p:cNvPr id="46094" name="Text Box 19"/>
          <p:cNvSpPr txBox="1">
            <a:spLocks noChangeArrowheads="1"/>
          </p:cNvSpPr>
          <p:nvPr/>
        </p:nvSpPr>
        <p:spPr bwMode="auto">
          <a:xfrm>
            <a:off x="2590800" y="5715000"/>
            <a:ext cx="3354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Index     name           type         attributes</a:t>
            </a:r>
          </a:p>
        </p:txBody>
      </p:sp>
      <p:sp>
        <p:nvSpPr>
          <p:cNvPr id="46095" name="Line 20"/>
          <p:cNvSpPr>
            <a:spLocks noChangeShapeType="1"/>
          </p:cNvSpPr>
          <p:nvPr/>
        </p:nvSpPr>
        <p:spPr bwMode="auto">
          <a:xfrm flipV="1">
            <a:off x="35814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6" name="Line 21"/>
          <p:cNvSpPr>
            <a:spLocks noChangeShapeType="1"/>
          </p:cNvSpPr>
          <p:nvPr/>
        </p:nvSpPr>
        <p:spPr bwMode="auto">
          <a:xfrm flipV="1">
            <a:off x="44958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7" name="Line 22"/>
          <p:cNvSpPr>
            <a:spLocks noChangeShapeType="1"/>
          </p:cNvSpPr>
          <p:nvPr/>
        </p:nvSpPr>
        <p:spPr bwMode="auto">
          <a:xfrm flipV="1">
            <a:off x="28956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8" name="Line 24"/>
          <p:cNvSpPr>
            <a:spLocks noChangeShapeType="1"/>
          </p:cNvSpPr>
          <p:nvPr/>
        </p:nvSpPr>
        <p:spPr bwMode="auto">
          <a:xfrm flipV="1">
            <a:off x="4800600" y="4267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9" name="Line 26"/>
          <p:cNvSpPr>
            <a:spLocks noChangeShapeType="1"/>
          </p:cNvSpPr>
          <p:nvPr/>
        </p:nvSpPr>
        <p:spPr bwMode="auto">
          <a:xfrm flipV="1">
            <a:off x="55626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813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C241CE-BCD1-448E-B786-1E855D9162EF}" type="slidenum">
              <a:rPr lang="en-US"/>
              <a:pPr/>
              <a:t>16</a:t>
            </a:fld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Compilers</a:t>
            </a:r>
          </a:p>
        </p:txBody>
      </p:sp>
      <p:sp>
        <p:nvSpPr>
          <p:cNvPr id="48133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685800" y="1219200"/>
            <a:ext cx="82677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 u="sng"/>
              <a:t>Machine language </a:t>
            </a:r>
          </a:p>
          <a:p>
            <a:pPr marL="457200" indent="-457200"/>
            <a:r>
              <a:rPr lang="en-US"/>
              <a:t>	A program in its machine language form needs in general </a:t>
            </a:r>
          </a:p>
          <a:p>
            <a:pPr marL="457200" indent="-457200"/>
            <a:r>
              <a:rPr lang="en-US"/>
              <a:t>	-- To be translated to object code for execution</a:t>
            </a:r>
          </a:p>
          <a:p>
            <a:pPr marL="457200" indent="-457200"/>
            <a:r>
              <a:rPr lang="en-US"/>
              <a:t>	-- To translate the program from its machine language form </a:t>
            </a:r>
          </a:p>
          <a:p>
            <a:pPr marL="457200" indent="-457200"/>
            <a:r>
              <a:rPr lang="en-US"/>
              <a:t>	    (assembly language) into object code, an assembler is required.</a:t>
            </a:r>
          </a:p>
          <a:p>
            <a:pPr marL="457200" indent="-457200"/>
            <a:r>
              <a:rPr lang="en-US"/>
              <a:t>	--  An assembler is a program that translate machine code into object code</a:t>
            </a:r>
          </a:p>
        </p:txBody>
      </p:sp>
      <p:sp>
        <p:nvSpPr>
          <p:cNvPr id="48135" name="Oval 5"/>
          <p:cNvSpPr>
            <a:spLocks noChangeArrowheads="1"/>
          </p:cNvSpPr>
          <p:nvPr/>
        </p:nvSpPr>
        <p:spPr bwMode="auto">
          <a:xfrm>
            <a:off x="1524000" y="3733800"/>
            <a:ext cx="1524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Text Box 6"/>
          <p:cNvSpPr txBox="1">
            <a:spLocks noChangeArrowheads="1"/>
          </p:cNvSpPr>
          <p:nvPr/>
        </p:nvSpPr>
        <p:spPr bwMode="auto">
          <a:xfrm>
            <a:off x="1600200" y="3886200"/>
            <a:ext cx="142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Machine language</a:t>
            </a:r>
          </a:p>
        </p:txBody>
      </p:sp>
      <p:sp>
        <p:nvSpPr>
          <p:cNvPr id="48137" name="Rectangle 8"/>
          <p:cNvSpPr>
            <a:spLocks noChangeArrowheads="1"/>
          </p:cNvSpPr>
          <p:nvPr/>
        </p:nvSpPr>
        <p:spPr bwMode="auto">
          <a:xfrm>
            <a:off x="3581400" y="3733800"/>
            <a:ext cx="137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3733800" y="3886200"/>
            <a:ext cx="9286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Assembler</a:t>
            </a:r>
          </a:p>
        </p:txBody>
      </p:sp>
      <p:sp>
        <p:nvSpPr>
          <p:cNvPr id="48139" name="Line 14"/>
          <p:cNvSpPr>
            <a:spLocks noChangeShapeType="1"/>
          </p:cNvSpPr>
          <p:nvPr/>
        </p:nvSpPr>
        <p:spPr bwMode="auto">
          <a:xfrm>
            <a:off x="3124200" y="4038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0" name="Line 17"/>
          <p:cNvSpPr>
            <a:spLocks noChangeShapeType="1"/>
          </p:cNvSpPr>
          <p:nvPr/>
        </p:nvSpPr>
        <p:spPr bwMode="auto">
          <a:xfrm>
            <a:off x="5029200" y="4038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1" name="Oval 18"/>
          <p:cNvSpPr>
            <a:spLocks noChangeArrowheads="1"/>
          </p:cNvSpPr>
          <p:nvPr/>
        </p:nvSpPr>
        <p:spPr bwMode="auto">
          <a:xfrm>
            <a:off x="5486400" y="3733800"/>
            <a:ext cx="1524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Text Box 19"/>
          <p:cNvSpPr txBox="1">
            <a:spLocks noChangeArrowheads="1"/>
          </p:cNvSpPr>
          <p:nvPr/>
        </p:nvSpPr>
        <p:spPr bwMode="auto">
          <a:xfrm>
            <a:off x="5791200" y="3962400"/>
            <a:ext cx="10064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Object 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017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99F1A9-9BA1-41E6-8777-82414362E714}" type="slidenum">
              <a:rPr lang="en-US"/>
              <a:pPr/>
              <a:t>17</a:t>
            </a:fld>
            <a:endParaRPr 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Compilers</a:t>
            </a:r>
          </a:p>
        </p:txBody>
      </p:sp>
      <p:sp>
        <p:nvSpPr>
          <p:cNvPr id="50181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82" name="Text Box 4"/>
          <p:cNvSpPr txBox="1">
            <a:spLocks noChangeArrowheads="1"/>
          </p:cNvSpPr>
          <p:nvPr/>
        </p:nvSpPr>
        <p:spPr bwMode="auto">
          <a:xfrm>
            <a:off x="685800" y="1219200"/>
            <a:ext cx="6664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 u="sng"/>
              <a:t>Machine language </a:t>
            </a:r>
          </a:p>
          <a:p>
            <a:pPr marL="457200" indent="-457200"/>
            <a:r>
              <a:rPr lang="en-US"/>
              <a:t>	To run a program in its object code form, it needs in general </a:t>
            </a:r>
          </a:p>
          <a:p>
            <a:pPr marL="457200" indent="-457200"/>
            <a:r>
              <a:rPr lang="en-US"/>
              <a:t>	-- some other code (libraries)</a:t>
            </a:r>
          </a:p>
          <a:p>
            <a:pPr marL="457200" indent="-457200"/>
            <a:r>
              <a:rPr lang="en-US"/>
              <a:t>	-- programs from the O.S. (i.e. input/output routines)</a:t>
            </a:r>
            <a:endParaRPr lang="en-US" b="1" u="sng"/>
          </a:p>
        </p:txBody>
      </p:sp>
      <p:sp>
        <p:nvSpPr>
          <p:cNvPr id="50183" name="Oval 5"/>
          <p:cNvSpPr>
            <a:spLocks noChangeArrowheads="1"/>
          </p:cNvSpPr>
          <p:nvPr/>
        </p:nvSpPr>
        <p:spPr bwMode="auto">
          <a:xfrm>
            <a:off x="381000" y="3657600"/>
            <a:ext cx="1524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Text Box 6"/>
          <p:cNvSpPr txBox="1">
            <a:spLocks noChangeArrowheads="1"/>
          </p:cNvSpPr>
          <p:nvPr/>
        </p:nvSpPr>
        <p:spPr bwMode="auto">
          <a:xfrm>
            <a:off x="609600" y="3810000"/>
            <a:ext cx="10064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Object code</a:t>
            </a:r>
          </a:p>
        </p:txBody>
      </p:sp>
      <p:sp>
        <p:nvSpPr>
          <p:cNvPr id="50185" name="Rectangle 8"/>
          <p:cNvSpPr>
            <a:spLocks noChangeArrowheads="1"/>
          </p:cNvSpPr>
          <p:nvPr/>
        </p:nvSpPr>
        <p:spPr bwMode="auto">
          <a:xfrm>
            <a:off x="2438400" y="3657600"/>
            <a:ext cx="137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Text Box 9"/>
          <p:cNvSpPr txBox="1">
            <a:spLocks noChangeArrowheads="1"/>
          </p:cNvSpPr>
          <p:nvPr/>
        </p:nvSpPr>
        <p:spPr bwMode="auto">
          <a:xfrm>
            <a:off x="2819400" y="3810000"/>
            <a:ext cx="596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Linker</a:t>
            </a:r>
          </a:p>
        </p:txBody>
      </p:sp>
      <p:sp>
        <p:nvSpPr>
          <p:cNvPr id="50187" name="Rectangle 10"/>
          <p:cNvSpPr>
            <a:spLocks noChangeArrowheads="1"/>
          </p:cNvSpPr>
          <p:nvPr/>
        </p:nvSpPr>
        <p:spPr bwMode="auto">
          <a:xfrm>
            <a:off x="2438400" y="2590800"/>
            <a:ext cx="137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Text Box 11"/>
          <p:cNvSpPr txBox="1">
            <a:spLocks noChangeArrowheads="1"/>
          </p:cNvSpPr>
          <p:nvPr/>
        </p:nvSpPr>
        <p:spPr bwMode="auto">
          <a:xfrm>
            <a:off x="2743200" y="2743200"/>
            <a:ext cx="7651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Libraries</a:t>
            </a:r>
          </a:p>
        </p:txBody>
      </p:sp>
      <p:sp>
        <p:nvSpPr>
          <p:cNvPr id="50189" name="Rectangle 12"/>
          <p:cNvSpPr>
            <a:spLocks noChangeArrowheads="1"/>
          </p:cNvSpPr>
          <p:nvPr/>
        </p:nvSpPr>
        <p:spPr bwMode="auto">
          <a:xfrm>
            <a:off x="2438400" y="4800600"/>
            <a:ext cx="137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Text Box 13"/>
          <p:cNvSpPr txBox="1">
            <a:spLocks noChangeArrowheads="1"/>
          </p:cNvSpPr>
          <p:nvPr/>
        </p:nvSpPr>
        <p:spPr bwMode="auto">
          <a:xfrm>
            <a:off x="2590800" y="4953000"/>
            <a:ext cx="1073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O.S. routines</a:t>
            </a:r>
          </a:p>
          <a:p>
            <a:r>
              <a:rPr lang="en-US" sz="1200"/>
              <a:t>(I/O routines)</a:t>
            </a:r>
          </a:p>
        </p:txBody>
      </p:sp>
      <p:sp>
        <p:nvSpPr>
          <p:cNvPr id="50191" name="Line 14"/>
          <p:cNvSpPr>
            <a:spLocks noChangeShapeType="1"/>
          </p:cNvSpPr>
          <p:nvPr/>
        </p:nvSpPr>
        <p:spPr bwMode="auto">
          <a:xfrm>
            <a:off x="1981200" y="3962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92" name="Line 15"/>
          <p:cNvSpPr>
            <a:spLocks noChangeShapeType="1"/>
          </p:cNvSpPr>
          <p:nvPr/>
        </p:nvSpPr>
        <p:spPr bwMode="auto">
          <a:xfrm>
            <a:off x="3124200" y="3276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93" name="Line 16"/>
          <p:cNvSpPr>
            <a:spLocks noChangeShapeType="1"/>
          </p:cNvSpPr>
          <p:nvPr/>
        </p:nvSpPr>
        <p:spPr bwMode="auto">
          <a:xfrm flipV="1">
            <a:off x="3124200" y="4343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94" name="Line 17"/>
          <p:cNvSpPr>
            <a:spLocks noChangeShapeType="1"/>
          </p:cNvSpPr>
          <p:nvPr/>
        </p:nvSpPr>
        <p:spPr bwMode="auto">
          <a:xfrm>
            <a:off x="3886200" y="3962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95" name="Oval 18"/>
          <p:cNvSpPr>
            <a:spLocks noChangeArrowheads="1"/>
          </p:cNvSpPr>
          <p:nvPr/>
        </p:nvSpPr>
        <p:spPr bwMode="auto">
          <a:xfrm>
            <a:off x="4343400" y="3657600"/>
            <a:ext cx="1524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Text Box 19"/>
          <p:cNvSpPr txBox="1">
            <a:spLocks noChangeArrowheads="1"/>
          </p:cNvSpPr>
          <p:nvPr/>
        </p:nvSpPr>
        <p:spPr bwMode="auto">
          <a:xfrm>
            <a:off x="4495800" y="3810000"/>
            <a:ext cx="11715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Executable file</a:t>
            </a:r>
          </a:p>
        </p:txBody>
      </p:sp>
      <p:sp>
        <p:nvSpPr>
          <p:cNvPr id="50197" name="Rectangle 20"/>
          <p:cNvSpPr>
            <a:spLocks noChangeArrowheads="1"/>
          </p:cNvSpPr>
          <p:nvPr/>
        </p:nvSpPr>
        <p:spPr bwMode="auto">
          <a:xfrm>
            <a:off x="6400800" y="3657600"/>
            <a:ext cx="137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8" name="Text Box 21"/>
          <p:cNvSpPr txBox="1">
            <a:spLocks noChangeArrowheads="1"/>
          </p:cNvSpPr>
          <p:nvPr/>
        </p:nvSpPr>
        <p:spPr bwMode="auto">
          <a:xfrm>
            <a:off x="6781800" y="3810000"/>
            <a:ext cx="6556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Loader</a:t>
            </a:r>
          </a:p>
        </p:txBody>
      </p:sp>
      <p:sp>
        <p:nvSpPr>
          <p:cNvPr id="50199" name="Line 22"/>
          <p:cNvSpPr>
            <a:spLocks noChangeShapeType="1"/>
          </p:cNvSpPr>
          <p:nvPr/>
        </p:nvSpPr>
        <p:spPr bwMode="auto">
          <a:xfrm>
            <a:off x="5943600" y="3962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200" name="Line 23"/>
          <p:cNvSpPr>
            <a:spLocks noChangeShapeType="1"/>
          </p:cNvSpPr>
          <p:nvPr/>
        </p:nvSpPr>
        <p:spPr bwMode="auto">
          <a:xfrm>
            <a:off x="7086600" y="441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201" name="AutoShape 24"/>
          <p:cNvSpPr>
            <a:spLocks noChangeArrowheads="1"/>
          </p:cNvSpPr>
          <p:nvPr/>
        </p:nvSpPr>
        <p:spPr bwMode="auto">
          <a:xfrm>
            <a:off x="6400800" y="5105400"/>
            <a:ext cx="1371600" cy="685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2" name="AutoShape 25"/>
          <p:cNvSpPr>
            <a:spLocks noChangeArrowheads="1"/>
          </p:cNvSpPr>
          <p:nvPr/>
        </p:nvSpPr>
        <p:spPr bwMode="auto">
          <a:xfrm>
            <a:off x="6629400" y="5257800"/>
            <a:ext cx="869950" cy="293688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Computer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222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CCF8BD-74DE-492A-8CA2-589346CBE4AD}" type="slidenum">
              <a:rPr lang="en-US"/>
              <a:pPr/>
              <a:t>18</a:t>
            </a:fld>
            <a:endParaRPr 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Interpreters</a:t>
            </a:r>
          </a:p>
        </p:txBody>
      </p:sp>
      <p:sp>
        <p:nvSpPr>
          <p:cNvPr id="52229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0" name="Text Box 4"/>
          <p:cNvSpPr txBox="1">
            <a:spLocks noChangeArrowheads="1"/>
          </p:cNvSpPr>
          <p:nvPr/>
        </p:nvSpPr>
        <p:spPr bwMode="auto">
          <a:xfrm>
            <a:off x="762000" y="1828800"/>
            <a:ext cx="7473950" cy="421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Programs are interpreted (executed) by another program called </a:t>
            </a:r>
          </a:p>
          <a:p>
            <a:pPr marL="457200" indent="-457200"/>
            <a:r>
              <a:rPr lang="en-US" b="1"/>
              <a:t>the interpreter.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en-US" b="1"/>
              <a:t>	Advantages: Easy implementation of many source-level </a:t>
            </a:r>
          </a:p>
          <a:p>
            <a:pPr marL="457200" indent="-457200"/>
            <a:r>
              <a:rPr lang="en-US" b="1"/>
              <a:t>	debugging operations, because all run-time errors operations</a:t>
            </a:r>
          </a:p>
          <a:p>
            <a:pPr marL="457200" indent="-457200"/>
            <a:r>
              <a:rPr lang="en-US" b="1"/>
              <a:t>	refer to  source-level units. 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en-US" b="1"/>
              <a:t>	Disadvantages: 10 to 100 times slower because statements are</a:t>
            </a:r>
          </a:p>
          <a:p>
            <a:pPr marL="457200" indent="-457200"/>
            <a:r>
              <a:rPr lang="en-US" b="1"/>
              <a:t>	interpreted each time the statement is executed.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en-US" b="1" u="sng"/>
              <a:t>Background</a:t>
            </a:r>
            <a:r>
              <a:rPr lang="en-US" b="1"/>
              <a:t>:</a:t>
            </a:r>
          </a:p>
          <a:p>
            <a:pPr marL="457200" indent="-457200"/>
            <a:r>
              <a:rPr lang="en-US" b="1"/>
              <a:t>Early sixties </a:t>
            </a:r>
            <a:r>
              <a:rPr lang="en-US" b="1">
                <a:sym typeface="Wingdings" pitchFamily="2" charset="2"/>
              </a:rPr>
              <a:t> APL, SNOBOL, Lisp.</a:t>
            </a:r>
          </a:p>
          <a:p>
            <a:pPr marL="457200" indent="-457200"/>
            <a:r>
              <a:rPr lang="en-US" b="1"/>
              <a:t>By the 80s </a:t>
            </a:r>
            <a:r>
              <a:rPr lang="en-US" b="1">
                <a:sym typeface="Wingdings" pitchFamily="2" charset="2"/>
              </a:rPr>
              <a:t> rarely used.</a:t>
            </a:r>
          </a:p>
          <a:p>
            <a:pPr marL="457200" indent="-457200"/>
            <a:r>
              <a:rPr lang="en-US" b="1">
                <a:sym typeface="Wingdings" pitchFamily="2" charset="2"/>
              </a:rPr>
              <a:t>Recent years  Significant comeback ( some Web scripting </a:t>
            </a:r>
          </a:p>
          <a:p>
            <a:pPr marL="457200" indent="-457200"/>
            <a:r>
              <a:rPr lang="en-US" b="1">
                <a:sym typeface="Wingdings" pitchFamily="2" charset="2"/>
              </a:rPr>
              <a:t>		              languages: JavaScritp, php)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427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AF1DFB-DF39-4463-BD04-264A14E06545}" type="slidenum">
              <a:rPr lang="en-US"/>
              <a:pPr/>
              <a:t>19</a:t>
            </a:fld>
            <a:endParaRPr lang="en-US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Interpreters</a:t>
            </a:r>
          </a:p>
        </p:txBody>
      </p:sp>
      <p:sp>
        <p:nvSpPr>
          <p:cNvPr id="54277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78" name="Oval 5"/>
          <p:cNvSpPr>
            <a:spLocks noChangeArrowheads="1"/>
          </p:cNvSpPr>
          <p:nvPr/>
        </p:nvSpPr>
        <p:spPr bwMode="auto">
          <a:xfrm>
            <a:off x="3581400" y="1676400"/>
            <a:ext cx="19050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Text Box 6"/>
          <p:cNvSpPr txBox="1">
            <a:spLocks noChangeArrowheads="1"/>
          </p:cNvSpPr>
          <p:nvPr/>
        </p:nvSpPr>
        <p:spPr bwMode="auto">
          <a:xfrm>
            <a:off x="4022725" y="1865313"/>
            <a:ext cx="103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Source</a:t>
            </a:r>
          </a:p>
          <a:p>
            <a:r>
              <a:rPr lang="en-US"/>
              <a:t>program</a:t>
            </a:r>
          </a:p>
        </p:txBody>
      </p:sp>
      <p:sp>
        <p:nvSpPr>
          <p:cNvPr id="54280" name="Rectangle 7"/>
          <p:cNvSpPr>
            <a:spLocks noChangeArrowheads="1"/>
          </p:cNvSpPr>
          <p:nvPr/>
        </p:nvSpPr>
        <p:spPr bwMode="auto">
          <a:xfrm>
            <a:off x="3505200" y="2971800"/>
            <a:ext cx="2057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1" name="Text Box 8"/>
          <p:cNvSpPr txBox="1">
            <a:spLocks noChangeArrowheads="1"/>
          </p:cNvSpPr>
          <p:nvPr/>
        </p:nvSpPr>
        <p:spPr bwMode="auto">
          <a:xfrm>
            <a:off x="3946525" y="3389313"/>
            <a:ext cx="123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Interpreter</a:t>
            </a:r>
          </a:p>
        </p:txBody>
      </p:sp>
      <p:sp>
        <p:nvSpPr>
          <p:cNvPr id="54282" name="Oval 9"/>
          <p:cNvSpPr>
            <a:spLocks noChangeArrowheads="1"/>
          </p:cNvSpPr>
          <p:nvPr/>
        </p:nvSpPr>
        <p:spPr bwMode="auto">
          <a:xfrm>
            <a:off x="6553200" y="3124200"/>
            <a:ext cx="14478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Text Box 10"/>
          <p:cNvSpPr txBox="1">
            <a:spLocks noChangeArrowheads="1"/>
          </p:cNvSpPr>
          <p:nvPr/>
        </p:nvSpPr>
        <p:spPr bwMode="auto">
          <a:xfrm>
            <a:off x="6705600" y="3352800"/>
            <a:ext cx="1200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Input data</a:t>
            </a:r>
          </a:p>
        </p:txBody>
      </p:sp>
      <p:sp>
        <p:nvSpPr>
          <p:cNvPr id="54284" name="Line 11"/>
          <p:cNvSpPr>
            <a:spLocks noChangeShapeType="1"/>
          </p:cNvSpPr>
          <p:nvPr/>
        </p:nvSpPr>
        <p:spPr bwMode="auto">
          <a:xfrm>
            <a:off x="4572000" y="2590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85" name="Line 12"/>
          <p:cNvSpPr>
            <a:spLocks noChangeShapeType="1"/>
          </p:cNvSpPr>
          <p:nvPr/>
        </p:nvSpPr>
        <p:spPr bwMode="auto">
          <a:xfrm flipH="1">
            <a:off x="5562600" y="3581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86" name="Line 13"/>
          <p:cNvSpPr>
            <a:spLocks noChangeShapeType="1"/>
          </p:cNvSpPr>
          <p:nvPr/>
        </p:nvSpPr>
        <p:spPr bwMode="auto">
          <a:xfrm>
            <a:off x="4572000" y="4343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87" name="Text Box 14"/>
          <p:cNvSpPr txBox="1">
            <a:spLocks noChangeArrowheads="1"/>
          </p:cNvSpPr>
          <p:nvPr/>
        </p:nvSpPr>
        <p:spPr bwMode="auto">
          <a:xfrm>
            <a:off x="4191000" y="4724400"/>
            <a:ext cx="831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Result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640D5C-E2DE-420C-ABEA-3E56CCE15A9D}" type="slidenum">
              <a:rPr lang="en-US"/>
              <a:pPr/>
              <a:t>2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317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Compilers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And 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Interpreters</a:t>
            </a: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946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632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381778-D03C-4F9E-9787-E68B6843C707}" type="slidenum">
              <a:rPr lang="en-US"/>
              <a:pPr/>
              <a:t>20</a:t>
            </a:fld>
            <a:endParaRPr lang="en-US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Hybrid implementation systems</a:t>
            </a:r>
          </a:p>
        </p:txBody>
      </p:sp>
      <p:sp>
        <p:nvSpPr>
          <p:cNvPr id="56325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26" name="Oval 4"/>
          <p:cNvSpPr>
            <a:spLocks noChangeArrowheads="1"/>
          </p:cNvSpPr>
          <p:nvPr/>
        </p:nvSpPr>
        <p:spPr bwMode="auto">
          <a:xfrm>
            <a:off x="457200" y="1752600"/>
            <a:ext cx="15240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Text Box 5"/>
          <p:cNvSpPr txBox="1">
            <a:spLocks noChangeArrowheads="1"/>
          </p:cNvSpPr>
          <p:nvPr/>
        </p:nvSpPr>
        <p:spPr bwMode="auto">
          <a:xfrm>
            <a:off x="685800" y="1905000"/>
            <a:ext cx="103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 Java</a:t>
            </a:r>
          </a:p>
          <a:p>
            <a:r>
              <a:rPr lang="en-US"/>
              <a:t>program</a:t>
            </a:r>
          </a:p>
        </p:txBody>
      </p:sp>
      <p:sp>
        <p:nvSpPr>
          <p:cNvPr id="56328" name="Rectangle 6"/>
          <p:cNvSpPr>
            <a:spLocks noChangeArrowheads="1"/>
          </p:cNvSpPr>
          <p:nvPr/>
        </p:nvSpPr>
        <p:spPr bwMode="auto">
          <a:xfrm>
            <a:off x="168275" y="3087688"/>
            <a:ext cx="2057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Text Box 7"/>
          <p:cNvSpPr txBox="1">
            <a:spLocks noChangeArrowheads="1"/>
          </p:cNvSpPr>
          <p:nvPr/>
        </p:nvSpPr>
        <p:spPr bwMode="auto">
          <a:xfrm>
            <a:off x="609600" y="35052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Translator</a:t>
            </a:r>
          </a:p>
        </p:txBody>
      </p:sp>
      <p:sp>
        <p:nvSpPr>
          <p:cNvPr id="56330" name="Oval 8"/>
          <p:cNvSpPr>
            <a:spLocks noChangeArrowheads="1"/>
          </p:cNvSpPr>
          <p:nvPr/>
        </p:nvSpPr>
        <p:spPr bwMode="auto">
          <a:xfrm>
            <a:off x="3216275" y="3240088"/>
            <a:ext cx="14478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Text Box 9"/>
          <p:cNvSpPr txBox="1">
            <a:spLocks noChangeArrowheads="1"/>
          </p:cNvSpPr>
          <p:nvPr/>
        </p:nvSpPr>
        <p:spPr bwMode="auto">
          <a:xfrm>
            <a:off x="3368675" y="3468688"/>
            <a:ext cx="1200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Byte code</a:t>
            </a:r>
          </a:p>
        </p:txBody>
      </p:sp>
      <p:sp>
        <p:nvSpPr>
          <p:cNvPr id="56332" name="Line 10"/>
          <p:cNvSpPr>
            <a:spLocks noChangeShapeType="1"/>
          </p:cNvSpPr>
          <p:nvPr/>
        </p:nvSpPr>
        <p:spPr bwMode="auto">
          <a:xfrm>
            <a:off x="1235075" y="270668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33" name="Line 11"/>
          <p:cNvSpPr>
            <a:spLocks noChangeShapeType="1"/>
          </p:cNvSpPr>
          <p:nvPr/>
        </p:nvSpPr>
        <p:spPr bwMode="auto">
          <a:xfrm flipH="1">
            <a:off x="2225675" y="3697288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3184525" y="1408113"/>
            <a:ext cx="52768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They translate high-level language programs to an</a:t>
            </a:r>
          </a:p>
          <a:p>
            <a:r>
              <a:rPr lang="en-US"/>
              <a:t>intermediate language designed to allow easy</a:t>
            </a:r>
          </a:p>
          <a:p>
            <a:r>
              <a:rPr lang="en-US"/>
              <a:t>interpretation </a:t>
            </a:r>
          </a:p>
        </p:txBody>
      </p:sp>
      <p:sp>
        <p:nvSpPr>
          <p:cNvPr id="56335" name="Oval 15"/>
          <p:cNvSpPr>
            <a:spLocks noChangeArrowheads="1"/>
          </p:cNvSpPr>
          <p:nvPr/>
        </p:nvSpPr>
        <p:spPr bwMode="auto">
          <a:xfrm>
            <a:off x="5410200" y="2514600"/>
            <a:ext cx="14478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5562600" y="2743200"/>
            <a:ext cx="1225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Byte code</a:t>
            </a:r>
          </a:p>
          <a:p>
            <a:r>
              <a:rPr lang="en-US"/>
              <a:t>interpreter</a:t>
            </a:r>
          </a:p>
        </p:txBody>
      </p:sp>
      <p:sp>
        <p:nvSpPr>
          <p:cNvPr id="56337" name="Oval 17"/>
          <p:cNvSpPr>
            <a:spLocks noChangeArrowheads="1"/>
          </p:cNvSpPr>
          <p:nvPr/>
        </p:nvSpPr>
        <p:spPr bwMode="auto">
          <a:xfrm>
            <a:off x="5410200" y="3810000"/>
            <a:ext cx="14478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5562600" y="4038600"/>
            <a:ext cx="1225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Byte code</a:t>
            </a:r>
          </a:p>
          <a:p>
            <a:r>
              <a:rPr lang="en-US"/>
              <a:t>interpreter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3200400" y="4267200"/>
            <a:ext cx="145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Intermediate</a:t>
            </a:r>
          </a:p>
          <a:p>
            <a:r>
              <a:rPr lang="en-US"/>
              <a:t>      code</a:t>
            </a:r>
          </a:p>
        </p:txBody>
      </p:sp>
      <p:sp>
        <p:nvSpPr>
          <p:cNvPr id="56340" name="Line 20"/>
          <p:cNvSpPr>
            <a:spLocks noChangeShapeType="1"/>
          </p:cNvSpPr>
          <p:nvPr/>
        </p:nvSpPr>
        <p:spPr bwMode="auto">
          <a:xfrm flipV="1">
            <a:off x="4572000" y="32004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41" name="Line 21"/>
          <p:cNvSpPr>
            <a:spLocks noChangeShapeType="1"/>
          </p:cNvSpPr>
          <p:nvPr/>
        </p:nvSpPr>
        <p:spPr bwMode="auto">
          <a:xfrm>
            <a:off x="4572000" y="3962400"/>
            <a:ext cx="838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42" name="Text Box 22"/>
          <p:cNvSpPr txBox="1">
            <a:spLocks noChangeArrowheads="1"/>
          </p:cNvSpPr>
          <p:nvPr/>
        </p:nvSpPr>
        <p:spPr bwMode="auto">
          <a:xfrm>
            <a:off x="7070725" y="2703513"/>
            <a:ext cx="1263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Machine A</a:t>
            </a:r>
          </a:p>
        </p:txBody>
      </p:sp>
      <p:sp>
        <p:nvSpPr>
          <p:cNvPr id="56343" name="Text Box 23"/>
          <p:cNvSpPr txBox="1">
            <a:spLocks noChangeArrowheads="1"/>
          </p:cNvSpPr>
          <p:nvPr/>
        </p:nvSpPr>
        <p:spPr bwMode="auto">
          <a:xfrm>
            <a:off x="7162800" y="4038600"/>
            <a:ext cx="126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Machine B</a:t>
            </a:r>
          </a:p>
        </p:txBody>
      </p:sp>
      <p:sp>
        <p:nvSpPr>
          <p:cNvPr id="56344" name="Text Box 24"/>
          <p:cNvSpPr txBox="1">
            <a:spLocks noChangeArrowheads="1"/>
          </p:cNvSpPr>
          <p:nvPr/>
        </p:nvSpPr>
        <p:spPr bwMode="auto">
          <a:xfrm>
            <a:off x="746125" y="5370513"/>
            <a:ext cx="5353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Example: PERL and initial implementations of Java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837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FA9D97-BA91-4FC9-9154-B59F1A5D1C75}" type="slidenum">
              <a:rPr lang="en-US"/>
              <a:pPr/>
              <a:t>21</a:t>
            </a:fld>
            <a:endParaRPr lang="en-US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Interpreters</a:t>
            </a:r>
          </a:p>
        </p:txBody>
      </p:sp>
      <p:sp>
        <p:nvSpPr>
          <p:cNvPr id="58373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533400" y="1295400"/>
            <a:ext cx="424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Just-In-Time (JIT) implementation</a:t>
            </a:r>
          </a:p>
        </p:txBody>
      </p:sp>
      <p:sp>
        <p:nvSpPr>
          <p:cNvPr id="58375" name="Text Box 5"/>
          <p:cNvSpPr txBox="1">
            <a:spLocks noChangeArrowheads="1"/>
          </p:cNvSpPr>
          <p:nvPr/>
        </p:nvSpPr>
        <p:spPr bwMode="auto">
          <a:xfrm>
            <a:off x="593725" y="1865313"/>
            <a:ext cx="64325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Programs are translated to an intermediate language.</a:t>
            </a:r>
          </a:p>
          <a:p>
            <a:endParaRPr lang="en-US"/>
          </a:p>
          <a:p>
            <a:r>
              <a:rPr lang="en-US"/>
              <a:t>During execution, it compiles intermediate language methods </a:t>
            </a:r>
          </a:p>
          <a:p>
            <a:r>
              <a:rPr lang="en-US"/>
              <a:t>into machine code when they are called.</a:t>
            </a:r>
          </a:p>
          <a:p>
            <a:endParaRPr lang="en-US"/>
          </a:p>
          <a:p>
            <a:r>
              <a:rPr lang="en-US"/>
              <a:t>The machine code version is kept for subsequent calls.</a:t>
            </a:r>
          </a:p>
          <a:p>
            <a:endParaRPr lang="en-US"/>
          </a:p>
          <a:p>
            <a:r>
              <a:rPr lang="en-US"/>
              <a:t>.NET and Java  programs are implemented with JIT system.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041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34E326-F548-4733-AE4B-57345B3DC62E}" type="slidenum">
              <a:rPr lang="en-US"/>
              <a:pPr/>
              <a:t>22</a:t>
            </a:fld>
            <a:endParaRPr lang="en-US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PL/0 Symbols</a:t>
            </a:r>
          </a:p>
        </p:txBody>
      </p:sp>
      <p:sp>
        <p:nvSpPr>
          <p:cNvPr id="60421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0422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49847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/>
              <a:t>const m = 7, n = 85;  </a:t>
            </a:r>
          </a:p>
          <a:p>
            <a:pPr marL="457200" indent="-457200"/>
            <a:r>
              <a:rPr lang="pt-BR" sz="1400" b="1"/>
              <a:t>var  i,x,y,z,q,r;  </a:t>
            </a:r>
          </a:p>
          <a:p>
            <a:pPr marL="457200" indent="-457200"/>
            <a:r>
              <a:rPr lang="en-US" sz="1400" b="1"/>
              <a:t>procedure mult; </a:t>
            </a:r>
          </a:p>
          <a:p>
            <a:pPr marL="457200" indent="-457200"/>
            <a:r>
              <a:rPr lang="en-US" sz="1400" b="1"/>
              <a:t>   var a, b;  </a:t>
            </a:r>
          </a:p>
          <a:p>
            <a:pPr marL="457200" indent="-457200"/>
            <a:r>
              <a:rPr lang="en-US" sz="1400" b="1"/>
              <a:t>begin </a:t>
            </a:r>
          </a:p>
          <a:p>
            <a:pPr marL="457200" indent="-457200"/>
            <a:r>
              <a:rPr lang="en-US" sz="1400" b="1"/>
              <a:t>  a := x;  b := y; z := 0;   </a:t>
            </a:r>
          </a:p>
          <a:p>
            <a:pPr marL="457200" indent="-457200"/>
            <a:r>
              <a:rPr lang="en-US" sz="1400" b="1"/>
              <a:t>  while b &gt; 0 do    </a:t>
            </a:r>
          </a:p>
          <a:p>
            <a:pPr marL="457200" indent="-457200"/>
            <a:r>
              <a:rPr lang="en-US" sz="1400" b="1"/>
              <a:t>    begin       </a:t>
            </a:r>
          </a:p>
          <a:p>
            <a:pPr marL="457200" indent="-457200"/>
            <a:r>
              <a:rPr lang="en-US" sz="1400" b="1"/>
              <a:t>       if odd x then z := z+a;       </a:t>
            </a:r>
          </a:p>
          <a:p>
            <a:pPr marL="457200" indent="-457200"/>
            <a:r>
              <a:rPr lang="en-US" sz="1400" b="1"/>
              <a:t>       a := 2*a; </a:t>
            </a:r>
          </a:p>
          <a:p>
            <a:pPr marL="457200" indent="-457200"/>
            <a:r>
              <a:rPr lang="en-US" sz="1400" b="1"/>
              <a:t>       b := b/2;     </a:t>
            </a:r>
          </a:p>
          <a:p>
            <a:pPr marL="457200" indent="-457200"/>
            <a:r>
              <a:rPr lang="en-US" sz="1400" b="1"/>
              <a:t>    end   </a:t>
            </a:r>
          </a:p>
          <a:p>
            <a:pPr marL="457200" indent="-457200"/>
            <a:r>
              <a:rPr lang="en-US" sz="1400" b="1"/>
              <a:t>end;</a:t>
            </a:r>
          </a:p>
          <a:p>
            <a:pPr marL="457200" indent="-457200"/>
            <a:r>
              <a:rPr lang="en-US" sz="1400" b="1"/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:= m;</a:t>
            </a:r>
          </a:p>
          <a:p>
            <a:pPr marL="457200" indent="-457200"/>
            <a:r>
              <a:rPr lang="en-US" sz="1400" b="1"/>
              <a:t>  y := n;</a:t>
            </a:r>
          </a:p>
          <a:p>
            <a:pPr marL="457200" indent="-457200"/>
            <a:r>
              <a:rPr lang="en-US" sz="1400" b="1"/>
              <a:t>  call mult;</a:t>
            </a:r>
          </a:p>
          <a:p>
            <a:pPr marL="457200" indent="-457200"/>
            <a:r>
              <a:rPr lang="en-US" sz="1400" b="1"/>
              <a:t>end.</a:t>
            </a:r>
          </a:p>
        </p:txBody>
      </p:sp>
      <p:sp>
        <p:nvSpPr>
          <p:cNvPr id="60423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43878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 As in any language, in PL/0  we need </a:t>
            </a:r>
          </a:p>
          <a:p>
            <a:r>
              <a:rPr lang="en-US" b="1">
                <a:solidFill>
                  <a:srgbClr val="0000FF"/>
                </a:solidFill>
              </a:rPr>
              <a:t>to identify what is the vocabulary and  </a:t>
            </a:r>
          </a:p>
          <a:p>
            <a:r>
              <a:rPr lang="en-US" b="1">
                <a:solidFill>
                  <a:srgbClr val="0000FF"/>
                </a:solidFill>
              </a:rPr>
              <a:t>what are the valid names and special</a:t>
            </a:r>
          </a:p>
          <a:p>
            <a:r>
              <a:rPr lang="en-US" b="1">
                <a:solidFill>
                  <a:srgbClr val="0000FF"/>
                </a:solidFill>
              </a:rPr>
              <a:t>symbols that we accept as valid: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246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69EEF4-ADEC-4DED-B337-B3AA23EB8BDF}" type="slidenum">
              <a:rPr lang="en-US"/>
              <a:pPr/>
              <a:t>23</a:t>
            </a:fld>
            <a:endParaRPr lang="en-US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PL/0 Symbols</a:t>
            </a:r>
          </a:p>
        </p:txBody>
      </p:sp>
      <p:sp>
        <p:nvSpPr>
          <p:cNvPr id="62469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2470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50323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const</a:t>
            </a:r>
            <a:r>
              <a:rPr lang="pt-BR" sz="1400" b="1"/>
              <a:t> m = 7, n = 85;  </a:t>
            </a:r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var</a:t>
            </a:r>
            <a:r>
              <a:rPr lang="pt-BR" sz="1400" b="1"/>
              <a:t>  i,x,y,z,q,r;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procedure</a:t>
            </a:r>
            <a:r>
              <a:rPr lang="en-US" sz="1400" b="1"/>
              <a:t> mult; </a:t>
            </a:r>
          </a:p>
          <a:p>
            <a:pPr marL="457200" indent="-457200"/>
            <a:r>
              <a:rPr lang="en-US" sz="1400" b="1"/>
              <a:t>   </a:t>
            </a:r>
            <a:r>
              <a:rPr lang="en-US" sz="1400" b="1">
                <a:solidFill>
                  <a:srgbClr val="0000FF"/>
                </a:solidFill>
              </a:rPr>
              <a:t>var</a:t>
            </a:r>
            <a:r>
              <a:rPr lang="en-US" sz="1400" b="1"/>
              <a:t> a, b;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a := x;  b := y; z := 0;   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while</a:t>
            </a:r>
            <a:r>
              <a:rPr lang="en-US" sz="1400" b="1"/>
              <a:t> b &gt; 0 </a:t>
            </a:r>
            <a:r>
              <a:rPr lang="en-US" sz="1400" b="1">
                <a:solidFill>
                  <a:srgbClr val="0000FF"/>
                </a:solidFill>
              </a:rPr>
              <a:t>do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</a:t>
            </a:r>
            <a:r>
              <a:rPr lang="en-US" sz="1400" b="1">
                <a:solidFill>
                  <a:srgbClr val="0000FF"/>
                </a:solidFill>
              </a:rPr>
              <a:t>if odd</a:t>
            </a:r>
            <a:r>
              <a:rPr lang="en-US" sz="1400" b="1"/>
              <a:t> x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z := z+a;       </a:t>
            </a:r>
          </a:p>
          <a:p>
            <a:pPr marL="457200" indent="-457200"/>
            <a:r>
              <a:rPr lang="en-US" sz="1400" b="1"/>
              <a:t>       a := 2*a; </a:t>
            </a:r>
          </a:p>
          <a:p>
            <a:pPr marL="457200" indent="-457200"/>
            <a:r>
              <a:rPr lang="en-US" sz="1400" b="1"/>
              <a:t>       b := b/2; 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 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:= m;</a:t>
            </a:r>
          </a:p>
          <a:p>
            <a:pPr marL="457200" indent="-457200"/>
            <a:r>
              <a:rPr lang="en-US" sz="1400" b="1"/>
              <a:t>  y := n;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call </a:t>
            </a:r>
            <a:r>
              <a:rPr lang="en-US" sz="1400" b="1"/>
              <a:t>mult;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.</a:t>
            </a:r>
          </a:p>
        </p:txBody>
      </p:sp>
      <p:sp>
        <p:nvSpPr>
          <p:cNvPr id="62471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44386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As in any language, in PL/0  we need </a:t>
            </a:r>
          </a:p>
          <a:p>
            <a:r>
              <a:rPr lang="en-US" b="1">
                <a:solidFill>
                  <a:srgbClr val="0000FF"/>
                </a:solidFill>
              </a:rPr>
              <a:t>to identify what is the vocabulary and  </a:t>
            </a:r>
          </a:p>
          <a:p>
            <a:r>
              <a:rPr lang="en-US" b="1">
                <a:solidFill>
                  <a:srgbClr val="0000FF"/>
                </a:solidFill>
              </a:rPr>
              <a:t>what are the valid names and special</a:t>
            </a:r>
          </a:p>
          <a:p>
            <a:r>
              <a:rPr lang="en-US" b="1">
                <a:solidFill>
                  <a:srgbClr val="0000FF"/>
                </a:solidFill>
              </a:rPr>
              <a:t>symbols that we accept as valid: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For instance, in the on the example we </a:t>
            </a:r>
          </a:p>
          <a:p>
            <a:r>
              <a:rPr lang="en-US" b="1">
                <a:solidFill>
                  <a:srgbClr val="0000FF"/>
                </a:solidFill>
              </a:rPr>
              <a:t>notice that there are many </a:t>
            </a:r>
          </a:p>
          <a:p>
            <a:r>
              <a:rPr lang="en-US" b="1">
                <a:solidFill>
                  <a:srgbClr val="0000FF"/>
                </a:solidFill>
              </a:rPr>
              <a:t>reserved words (keywords)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451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00827D-3417-4F0C-9A3F-BDEB6FD9E90B}" type="slidenum">
              <a:rPr lang="en-US"/>
              <a:pPr/>
              <a:t>24</a:t>
            </a:fld>
            <a:endParaRPr lang="en-US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PL/0 Symbols</a:t>
            </a:r>
          </a:p>
        </p:txBody>
      </p:sp>
      <p:sp>
        <p:nvSpPr>
          <p:cNvPr id="64517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4518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50323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const</a:t>
            </a:r>
            <a:r>
              <a:rPr lang="pt-BR" sz="1400" b="1"/>
              <a:t> m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7, n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85;  </a:t>
            </a:r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var</a:t>
            </a:r>
            <a:r>
              <a:rPr lang="pt-BR" sz="1400" b="1"/>
              <a:t>  i,x,y,z,q,r;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procedure</a:t>
            </a:r>
            <a:r>
              <a:rPr lang="en-US" sz="1400" b="1"/>
              <a:t> mult; </a:t>
            </a:r>
          </a:p>
          <a:p>
            <a:pPr marL="457200" indent="-457200"/>
            <a:r>
              <a:rPr lang="en-US" sz="1400" b="1"/>
              <a:t>   </a:t>
            </a:r>
            <a:r>
              <a:rPr lang="en-US" sz="1400" b="1">
                <a:solidFill>
                  <a:srgbClr val="0000FF"/>
                </a:solidFill>
              </a:rPr>
              <a:t>var</a:t>
            </a:r>
            <a:r>
              <a:rPr lang="en-US" sz="1400" b="1"/>
              <a:t> a, b;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x;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y; z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0;   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while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&gt;</a:t>
            </a:r>
            <a:r>
              <a:rPr lang="en-US" sz="1400" b="1"/>
              <a:t> 0 </a:t>
            </a:r>
            <a:r>
              <a:rPr lang="en-US" sz="1400" b="1">
                <a:solidFill>
                  <a:srgbClr val="0000FF"/>
                </a:solidFill>
              </a:rPr>
              <a:t>do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</a:t>
            </a:r>
            <a:r>
              <a:rPr lang="en-US" sz="1400" b="1">
                <a:solidFill>
                  <a:srgbClr val="0000FF"/>
                </a:solidFill>
              </a:rPr>
              <a:t>if odd</a:t>
            </a:r>
            <a:r>
              <a:rPr lang="en-US" sz="1400" b="1"/>
              <a:t> x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z </a:t>
            </a:r>
            <a:r>
              <a:rPr lang="en-US" sz="1400" b="1">
                <a:solidFill>
                  <a:srgbClr val="FF3300"/>
                </a:solidFill>
              </a:rPr>
              <a:t>:=</a:t>
            </a:r>
            <a:r>
              <a:rPr lang="en-US" sz="1400" b="1"/>
              <a:t> z </a:t>
            </a:r>
            <a:r>
              <a:rPr lang="en-US" sz="1400" b="1">
                <a:solidFill>
                  <a:srgbClr val="FF0000"/>
                </a:solidFill>
              </a:rPr>
              <a:t>+</a:t>
            </a:r>
            <a:r>
              <a:rPr lang="en-US" sz="1400" b="1"/>
              <a:t> a;       </a:t>
            </a:r>
          </a:p>
          <a:p>
            <a:pPr marL="457200" indent="-457200"/>
            <a:r>
              <a:rPr lang="en-US" sz="1400" b="1"/>
              <a:t>     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2 </a:t>
            </a:r>
            <a:r>
              <a:rPr lang="en-US" sz="1400" b="1">
                <a:solidFill>
                  <a:srgbClr val="FF0000"/>
                </a:solidFill>
              </a:rPr>
              <a:t>*</a:t>
            </a:r>
            <a:r>
              <a:rPr lang="en-US" sz="1400" b="1"/>
              <a:t>  a; </a:t>
            </a:r>
          </a:p>
          <a:p>
            <a:pPr marL="457200" indent="-457200"/>
            <a:r>
              <a:rPr lang="en-US" sz="1400" b="1"/>
              <a:t>     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/</a:t>
            </a:r>
            <a:r>
              <a:rPr lang="en-US" sz="1400" b="1"/>
              <a:t> 2; 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 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m;</a:t>
            </a:r>
          </a:p>
          <a:p>
            <a:pPr marL="457200" indent="-457200"/>
            <a:r>
              <a:rPr lang="en-US" sz="1400" b="1"/>
              <a:t>  y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n;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call </a:t>
            </a:r>
            <a:r>
              <a:rPr lang="en-US" sz="1400" b="1"/>
              <a:t>mult;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.</a:t>
            </a:r>
          </a:p>
        </p:txBody>
      </p:sp>
      <p:sp>
        <p:nvSpPr>
          <p:cNvPr id="64519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51212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>
                <a:solidFill>
                  <a:srgbClr val="FF0000"/>
                </a:solidFill>
              </a:rPr>
              <a:t>Also there are some operators and </a:t>
            </a:r>
          </a:p>
          <a:p>
            <a:pPr marL="457200" indent="-457200"/>
            <a:r>
              <a:rPr lang="en-US" b="1">
                <a:solidFill>
                  <a:srgbClr val="FF0000"/>
                </a:solidFill>
              </a:rPr>
              <a:t>special symbols:</a:t>
            </a:r>
          </a:p>
          <a:p>
            <a:pPr marL="457200" indent="-457200">
              <a:buFontTx/>
              <a:buAutoNum type="alphaLcParenR"/>
            </a:pPr>
            <a:r>
              <a:rPr lang="en-US" b="1">
                <a:solidFill>
                  <a:srgbClr val="FF0000"/>
                </a:solidFill>
              </a:rPr>
              <a:t>Operators ( +, -, *, /,  &lt;, =, &gt;, &lt;=, &lt;&gt;, &gt;=, :=)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65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206857-97F7-4F0A-8F3A-02EEC928A58C}" type="slidenum">
              <a:rPr lang="en-US"/>
              <a:pPr/>
              <a:t>25</a:t>
            </a:fld>
            <a:endParaRPr lang="en-US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PL/0 Symbols</a:t>
            </a:r>
          </a:p>
        </p:txBody>
      </p:sp>
      <p:sp>
        <p:nvSpPr>
          <p:cNvPr id="66565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5032375" cy="458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const</a:t>
            </a:r>
            <a:r>
              <a:rPr lang="pt-BR" sz="1400" b="1"/>
              <a:t> m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7, n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85</a:t>
            </a:r>
            <a:r>
              <a:rPr lang="pt-BR" sz="1400" b="1">
                <a:solidFill>
                  <a:srgbClr val="00CC00"/>
                </a:solidFill>
              </a:rPr>
              <a:t>;</a:t>
            </a:r>
            <a:r>
              <a:rPr lang="pt-BR" sz="1400" b="1"/>
              <a:t>  </a:t>
            </a:r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var</a:t>
            </a:r>
            <a:r>
              <a:rPr lang="pt-BR" sz="1400" b="1"/>
              <a:t>  i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x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y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z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q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r</a:t>
            </a:r>
            <a:r>
              <a:rPr lang="pt-BR" sz="1400" b="1">
                <a:solidFill>
                  <a:srgbClr val="00CC00"/>
                </a:solidFill>
              </a:rPr>
              <a:t>;</a:t>
            </a:r>
            <a:r>
              <a:rPr lang="pt-BR" sz="1400" b="1"/>
              <a:t>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procedure</a:t>
            </a:r>
            <a:r>
              <a:rPr lang="en-US" sz="1400" b="1"/>
              <a:t> mult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 </a:t>
            </a:r>
            <a:r>
              <a:rPr lang="en-US" sz="1400" b="1">
                <a:solidFill>
                  <a:srgbClr val="0000FF"/>
                </a:solidFill>
              </a:rPr>
              <a:t>var</a:t>
            </a:r>
            <a:r>
              <a:rPr lang="en-US" sz="1400" b="1"/>
              <a:t> a</a:t>
            </a:r>
            <a:r>
              <a:rPr lang="en-US" sz="1400" b="1">
                <a:solidFill>
                  <a:srgbClr val="00CC00"/>
                </a:solidFill>
              </a:rPr>
              <a:t>,</a:t>
            </a:r>
            <a:r>
              <a:rPr lang="en-US" sz="1400" b="1"/>
              <a:t> b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x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y; z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0</a:t>
            </a:r>
            <a:r>
              <a:rPr lang="en-US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while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&gt;</a:t>
            </a:r>
            <a:r>
              <a:rPr lang="en-US" sz="1400" b="1"/>
              <a:t> 0 </a:t>
            </a:r>
            <a:r>
              <a:rPr lang="en-US" sz="1400" b="1">
                <a:solidFill>
                  <a:srgbClr val="0000FF"/>
                </a:solidFill>
              </a:rPr>
              <a:t>do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</a:t>
            </a:r>
            <a:r>
              <a:rPr lang="en-US" sz="1400" b="1">
                <a:solidFill>
                  <a:srgbClr val="0000FF"/>
                </a:solidFill>
              </a:rPr>
              <a:t>if odd</a:t>
            </a:r>
            <a:r>
              <a:rPr lang="en-US" sz="1400" b="1"/>
              <a:t> x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z </a:t>
            </a:r>
            <a:r>
              <a:rPr lang="en-US" sz="1400" b="1">
                <a:solidFill>
                  <a:srgbClr val="FF3300"/>
                </a:solidFill>
              </a:rPr>
              <a:t>:=</a:t>
            </a:r>
            <a:r>
              <a:rPr lang="en-US" sz="1400" b="1"/>
              <a:t> z </a:t>
            </a:r>
            <a:r>
              <a:rPr lang="en-US" sz="1400" b="1">
                <a:solidFill>
                  <a:srgbClr val="FF0000"/>
                </a:solidFill>
              </a:rPr>
              <a:t>+</a:t>
            </a:r>
            <a:r>
              <a:rPr lang="en-US" sz="1400" b="1"/>
              <a:t> a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2 </a:t>
            </a:r>
            <a:r>
              <a:rPr lang="en-US" sz="1400" b="1">
                <a:solidFill>
                  <a:srgbClr val="FF0000"/>
                </a:solidFill>
              </a:rPr>
              <a:t>*</a:t>
            </a:r>
            <a:r>
              <a:rPr lang="en-US" sz="1400" b="1"/>
              <a:t>  a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   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/</a:t>
            </a:r>
            <a:r>
              <a:rPr lang="en-US" sz="1400" b="1"/>
              <a:t> 2</a:t>
            </a:r>
            <a:r>
              <a:rPr lang="en-US" sz="1400" b="1">
                <a:solidFill>
                  <a:srgbClr val="00CC00"/>
                </a:solidFill>
              </a:rPr>
              <a:t>; 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 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m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/>
              <a:t>  y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n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call </a:t>
            </a:r>
            <a:r>
              <a:rPr lang="en-US" sz="1400" b="1"/>
              <a:t>mult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>
                <a:solidFill>
                  <a:srgbClr val="00CC00"/>
                </a:solidFill>
              </a:rPr>
              <a:t>.</a:t>
            </a:r>
          </a:p>
        </p:txBody>
      </p:sp>
      <p:sp>
        <p:nvSpPr>
          <p:cNvPr id="66567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50546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>
                <a:solidFill>
                  <a:srgbClr val="FF0000"/>
                </a:solidFill>
              </a:rPr>
              <a:t>Also there are some operators and </a:t>
            </a:r>
          </a:p>
          <a:p>
            <a:pPr marL="457200" indent="-457200"/>
            <a:r>
              <a:rPr lang="en-US" b="1">
                <a:solidFill>
                  <a:srgbClr val="FF0000"/>
                </a:solidFill>
              </a:rPr>
              <a:t>special symbols:</a:t>
            </a:r>
          </a:p>
          <a:p>
            <a:pPr marL="457200" indent="-457200">
              <a:buFontTx/>
              <a:buAutoNum type="alphaLcParenR"/>
            </a:pPr>
            <a:r>
              <a:rPr lang="en-US" b="1">
                <a:solidFill>
                  <a:srgbClr val="FF0000"/>
                </a:solidFill>
              </a:rPr>
              <a:t>Operators ( +, -, *, /, &lt;, =, &gt;, &lt;=, &lt;&gt;, &gt;=, :=)</a:t>
            </a:r>
          </a:p>
          <a:p>
            <a:pPr marL="457200" indent="-457200">
              <a:buFontTx/>
              <a:buAutoNum type="alphaLcParenR"/>
            </a:pPr>
            <a:r>
              <a:rPr lang="en-US" b="1">
                <a:solidFill>
                  <a:srgbClr val="00CC00"/>
                </a:solidFill>
              </a:rPr>
              <a:t>Special symbols</a:t>
            </a:r>
          </a:p>
          <a:p>
            <a:pPr marL="457200" indent="-457200"/>
            <a:r>
              <a:rPr lang="en-US" b="1">
                <a:solidFill>
                  <a:srgbClr val="00CC00"/>
                </a:solidFill>
              </a:rPr>
              <a:t>	 (  </a:t>
            </a:r>
            <a:r>
              <a:rPr lang="en-US" b="1"/>
              <a:t>,</a:t>
            </a:r>
            <a:r>
              <a:rPr lang="en-US" b="1">
                <a:solidFill>
                  <a:srgbClr val="00CC00"/>
                </a:solidFill>
              </a:rPr>
              <a:t>  ) </a:t>
            </a:r>
            <a:r>
              <a:rPr lang="en-US" b="1"/>
              <a:t>,</a:t>
            </a:r>
            <a:r>
              <a:rPr lang="en-US" b="1">
                <a:solidFill>
                  <a:srgbClr val="00CC00"/>
                </a:solidFill>
              </a:rPr>
              <a:t> [ </a:t>
            </a:r>
            <a:r>
              <a:rPr lang="en-US" b="1"/>
              <a:t>,</a:t>
            </a:r>
            <a:r>
              <a:rPr lang="en-US" b="1">
                <a:solidFill>
                  <a:srgbClr val="00CC00"/>
                </a:solidFill>
              </a:rPr>
              <a:t> ] </a:t>
            </a:r>
            <a:r>
              <a:rPr lang="en-US" b="1"/>
              <a:t>,</a:t>
            </a:r>
            <a:r>
              <a:rPr lang="en-US" b="1">
                <a:solidFill>
                  <a:srgbClr val="00CC00"/>
                </a:solidFill>
              </a:rPr>
              <a:t> , </a:t>
            </a:r>
            <a:r>
              <a:rPr lang="en-US" b="1"/>
              <a:t>, </a:t>
            </a:r>
            <a:r>
              <a:rPr lang="en-US" b="1">
                <a:solidFill>
                  <a:srgbClr val="00CC00"/>
                </a:solidFill>
              </a:rPr>
              <a:t>. </a:t>
            </a:r>
            <a:r>
              <a:rPr lang="en-US" b="1"/>
              <a:t>,</a:t>
            </a:r>
            <a:r>
              <a:rPr lang="en-US" b="1">
                <a:solidFill>
                  <a:srgbClr val="00CC00"/>
                </a:solidFill>
              </a:rPr>
              <a:t> : </a:t>
            </a:r>
            <a:r>
              <a:rPr lang="en-US" b="1"/>
              <a:t>,</a:t>
            </a:r>
            <a:r>
              <a:rPr lang="en-US" b="1">
                <a:solidFill>
                  <a:srgbClr val="00CC00"/>
                </a:solidFill>
              </a:rPr>
              <a:t> 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86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645D55-2E42-4976-BE92-B1E420E37448}" type="slidenum">
              <a:rPr lang="en-US"/>
              <a:pPr/>
              <a:t>26</a:t>
            </a:fld>
            <a:endParaRPr lang="en-US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PL/0 Symbols</a:t>
            </a:r>
          </a:p>
        </p:txBody>
      </p:sp>
      <p:sp>
        <p:nvSpPr>
          <p:cNvPr id="68613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4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50323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const</a:t>
            </a:r>
            <a:r>
              <a:rPr lang="pt-BR" sz="1400" b="1"/>
              <a:t> m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</a:t>
            </a:r>
            <a:r>
              <a:rPr lang="pt-BR" sz="1400" b="1">
                <a:solidFill>
                  <a:srgbClr val="FF9900"/>
                </a:solidFill>
              </a:rPr>
              <a:t>7</a:t>
            </a:r>
            <a:r>
              <a:rPr lang="pt-BR" sz="1400" b="1"/>
              <a:t>, n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</a:t>
            </a:r>
            <a:r>
              <a:rPr lang="pt-BR" sz="1400" b="1">
                <a:solidFill>
                  <a:srgbClr val="FF9900"/>
                </a:solidFill>
              </a:rPr>
              <a:t>85</a:t>
            </a:r>
            <a:r>
              <a:rPr lang="pt-BR" sz="1400" b="1"/>
              <a:t>;  </a:t>
            </a:r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var</a:t>
            </a:r>
            <a:r>
              <a:rPr lang="pt-BR" sz="1400" b="1"/>
              <a:t>  i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x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y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z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q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r</a:t>
            </a:r>
            <a:r>
              <a:rPr lang="pt-BR" sz="1400" b="1">
                <a:solidFill>
                  <a:srgbClr val="00CC00"/>
                </a:solidFill>
              </a:rPr>
              <a:t>;</a:t>
            </a:r>
            <a:r>
              <a:rPr lang="pt-BR" sz="1400" b="1"/>
              <a:t>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procedure</a:t>
            </a:r>
            <a:r>
              <a:rPr lang="en-US" sz="1400" b="1"/>
              <a:t> mult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 </a:t>
            </a:r>
            <a:r>
              <a:rPr lang="en-US" sz="1400" b="1">
                <a:solidFill>
                  <a:srgbClr val="0000FF"/>
                </a:solidFill>
              </a:rPr>
              <a:t>var</a:t>
            </a:r>
            <a:r>
              <a:rPr lang="en-US" sz="1400" b="1"/>
              <a:t> a</a:t>
            </a:r>
            <a:r>
              <a:rPr lang="en-US" sz="1400" b="1">
                <a:solidFill>
                  <a:srgbClr val="00CC00"/>
                </a:solidFill>
              </a:rPr>
              <a:t>,</a:t>
            </a:r>
            <a:r>
              <a:rPr lang="en-US" sz="1400" b="1"/>
              <a:t> b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x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y; z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0</a:t>
            </a:r>
            <a:r>
              <a:rPr lang="en-US" sz="1400" b="1"/>
              <a:t>;   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while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&gt;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0</a:t>
            </a:r>
            <a:r>
              <a:rPr lang="en-US" sz="1400" b="1"/>
              <a:t> </a:t>
            </a:r>
            <a:r>
              <a:rPr lang="en-US" sz="1400" b="1">
                <a:solidFill>
                  <a:srgbClr val="0000FF"/>
                </a:solidFill>
              </a:rPr>
              <a:t>do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</a:t>
            </a:r>
            <a:r>
              <a:rPr lang="en-US" sz="1400" b="1">
                <a:solidFill>
                  <a:srgbClr val="0000FF"/>
                </a:solidFill>
              </a:rPr>
              <a:t>if odd</a:t>
            </a:r>
            <a:r>
              <a:rPr lang="en-US" sz="1400" b="1"/>
              <a:t> x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z </a:t>
            </a:r>
            <a:r>
              <a:rPr lang="en-US" sz="1400" b="1">
                <a:solidFill>
                  <a:srgbClr val="FF3300"/>
                </a:solidFill>
              </a:rPr>
              <a:t>:=</a:t>
            </a:r>
            <a:r>
              <a:rPr lang="en-US" sz="1400" b="1"/>
              <a:t> z </a:t>
            </a:r>
            <a:r>
              <a:rPr lang="en-US" sz="1400" b="1">
                <a:solidFill>
                  <a:srgbClr val="FF0000"/>
                </a:solidFill>
              </a:rPr>
              <a:t>+</a:t>
            </a:r>
            <a:r>
              <a:rPr lang="en-US" sz="1400" b="1"/>
              <a:t> a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2</a:t>
            </a:r>
            <a:r>
              <a:rPr lang="en-US" sz="1400" b="1"/>
              <a:t> </a:t>
            </a:r>
            <a:r>
              <a:rPr lang="en-US" sz="1400" b="1">
                <a:solidFill>
                  <a:srgbClr val="FF0000"/>
                </a:solidFill>
              </a:rPr>
              <a:t>*</a:t>
            </a:r>
            <a:r>
              <a:rPr lang="en-US" sz="1400" b="1"/>
              <a:t>  a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   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/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2</a:t>
            </a:r>
            <a:r>
              <a:rPr lang="en-US" sz="1400" b="1">
                <a:solidFill>
                  <a:srgbClr val="00CC00"/>
                </a:solidFill>
              </a:rPr>
              <a:t>; 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 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m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/>
              <a:t>  y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n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call </a:t>
            </a:r>
            <a:r>
              <a:rPr lang="en-US" sz="1400" b="1"/>
              <a:t>mult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>
                <a:solidFill>
                  <a:srgbClr val="00CC00"/>
                </a:solidFill>
              </a:rPr>
              <a:t>.</a:t>
            </a:r>
          </a:p>
        </p:txBody>
      </p:sp>
      <p:sp>
        <p:nvSpPr>
          <p:cNvPr id="68615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4311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>
                <a:solidFill>
                  <a:srgbClr val="FF9900"/>
                </a:solidFill>
              </a:rPr>
              <a:t>There are also:</a:t>
            </a:r>
          </a:p>
          <a:p>
            <a:pPr marL="457200" indent="-457200"/>
            <a:r>
              <a:rPr lang="en-US" b="1">
                <a:solidFill>
                  <a:srgbClr val="FF9900"/>
                </a:solidFill>
              </a:rPr>
              <a:t>Numerals such as : 5, 0, 85, 2, 346, . . .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06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C3E83F-4782-4B0D-9A0E-741EB669B365}" type="slidenum">
              <a:rPr lang="en-US"/>
              <a:pPr/>
              <a:t>27</a:t>
            </a:fld>
            <a:endParaRPr lang="en-US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PL/0 Symbols</a:t>
            </a:r>
          </a:p>
        </p:txBody>
      </p:sp>
      <p:sp>
        <p:nvSpPr>
          <p:cNvPr id="70661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0662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50323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const</a:t>
            </a:r>
            <a:r>
              <a:rPr lang="pt-BR" sz="1400" b="1"/>
              <a:t> m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</a:t>
            </a:r>
            <a:r>
              <a:rPr lang="pt-BR" sz="1400" b="1">
                <a:solidFill>
                  <a:srgbClr val="FF9900"/>
                </a:solidFill>
              </a:rPr>
              <a:t>7</a:t>
            </a:r>
            <a:r>
              <a:rPr lang="pt-BR" sz="1400" b="1"/>
              <a:t>, n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</a:t>
            </a:r>
            <a:r>
              <a:rPr lang="pt-BR" sz="1400" b="1">
                <a:solidFill>
                  <a:srgbClr val="FF9900"/>
                </a:solidFill>
              </a:rPr>
              <a:t>85</a:t>
            </a:r>
            <a:r>
              <a:rPr lang="pt-BR" sz="1400" b="1"/>
              <a:t>;  </a:t>
            </a:r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var</a:t>
            </a:r>
            <a:r>
              <a:rPr lang="pt-BR" sz="1400" b="1"/>
              <a:t>  i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x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y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z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q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r</a:t>
            </a:r>
            <a:r>
              <a:rPr lang="pt-BR" sz="1400" b="1">
                <a:solidFill>
                  <a:srgbClr val="00CC00"/>
                </a:solidFill>
              </a:rPr>
              <a:t>;</a:t>
            </a:r>
            <a:r>
              <a:rPr lang="pt-BR" sz="1400" b="1"/>
              <a:t>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procedure</a:t>
            </a:r>
            <a:r>
              <a:rPr lang="en-US" sz="1400" b="1"/>
              <a:t> mult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 </a:t>
            </a:r>
            <a:r>
              <a:rPr lang="en-US" sz="1400" b="1">
                <a:solidFill>
                  <a:srgbClr val="0000FF"/>
                </a:solidFill>
              </a:rPr>
              <a:t>var</a:t>
            </a:r>
            <a:r>
              <a:rPr lang="en-US" sz="1400" b="1"/>
              <a:t> a</a:t>
            </a:r>
            <a:r>
              <a:rPr lang="en-US" sz="1400" b="1">
                <a:solidFill>
                  <a:srgbClr val="00CC00"/>
                </a:solidFill>
              </a:rPr>
              <a:t>,</a:t>
            </a:r>
            <a:r>
              <a:rPr lang="en-US" sz="1400" b="1"/>
              <a:t> b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x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y; z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0</a:t>
            </a:r>
            <a:r>
              <a:rPr lang="en-US" sz="1400" b="1"/>
              <a:t>;   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while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&gt;</a:t>
            </a:r>
            <a:r>
              <a:rPr lang="en-US" sz="1400" b="1"/>
              <a:t> 0 </a:t>
            </a:r>
            <a:r>
              <a:rPr lang="en-US" sz="1400" b="1">
                <a:solidFill>
                  <a:srgbClr val="0000FF"/>
                </a:solidFill>
              </a:rPr>
              <a:t>do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</a:t>
            </a:r>
            <a:r>
              <a:rPr lang="en-US" sz="1400" b="1">
                <a:solidFill>
                  <a:srgbClr val="0000FF"/>
                </a:solidFill>
              </a:rPr>
              <a:t>if odd</a:t>
            </a:r>
            <a:r>
              <a:rPr lang="en-US" sz="1400" b="1"/>
              <a:t> x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z </a:t>
            </a:r>
            <a:r>
              <a:rPr lang="en-US" sz="1400" b="1">
                <a:solidFill>
                  <a:srgbClr val="FF3300"/>
                </a:solidFill>
              </a:rPr>
              <a:t>:=</a:t>
            </a:r>
            <a:r>
              <a:rPr lang="en-US" sz="1400" b="1"/>
              <a:t> z </a:t>
            </a:r>
            <a:r>
              <a:rPr lang="en-US" sz="1400" b="1">
                <a:solidFill>
                  <a:srgbClr val="FF0000"/>
                </a:solidFill>
              </a:rPr>
              <a:t>+</a:t>
            </a:r>
            <a:r>
              <a:rPr lang="en-US" sz="1400" b="1"/>
              <a:t> a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2</a:t>
            </a:r>
            <a:r>
              <a:rPr lang="en-US" sz="1400" b="1"/>
              <a:t> </a:t>
            </a:r>
            <a:r>
              <a:rPr lang="en-US" sz="1400" b="1">
                <a:solidFill>
                  <a:srgbClr val="FF0000"/>
                </a:solidFill>
              </a:rPr>
              <a:t>*</a:t>
            </a:r>
            <a:r>
              <a:rPr lang="en-US" sz="1400" b="1"/>
              <a:t>  a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   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/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2</a:t>
            </a:r>
            <a:r>
              <a:rPr lang="en-US" sz="1400" b="1">
                <a:solidFill>
                  <a:srgbClr val="00CC00"/>
                </a:solidFill>
              </a:rPr>
              <a:t>; 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 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m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/>
              <a:t>  y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n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call </a:t>
            </a:r>
            <a:r>
              <a:rPr lang="en-US" sz="1400" b="1"/>
              <a:t>mult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>
                <a:solidFill>
                  <a:srgbClr val="00CC00"/>
                </a:solidFill>
              </a:rPr>
              <a:t>.</a:t>
            </a:r>
          </a:p>
        </p:txBody>
      </p:sp>
      <p:sp>
        <p:nvSpPr>
          <p:cNvPr id="70663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494665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>
                <a:solidFill>
                  <a:srgbClr val="FF9900"/>
                </a:solidFill>
              </a:rPr>
              <a:t>There are also:</a:t>
            </a:r>
          </a:p>
          <a:p>
            <a:pPr marL="457200" indent="-457200"/>
            <a:r>
              <a:rPr lang="en-US" b="1">
                <a:solidFill>
                  <a:srgbClr val="FF9900"/>
                </a:solidFill>
              </a:rPr>
              <a:t>Numerals such as : 5, 0, 85, 2, 346, . . .</a:t>
            </a:r>
          </a:p>
          <a:p>
            <a:pPr marL="457200" indent="-457200"/>
            <a:endParaRPr lang="en-US" b="1">
              <a:solidFill>
                <a:srgbClr val="FF9900"/>
              </a:solidFill>
            </a:endParaRPr>
          </a:p>
          <a:p>
            <a:pPr marL="457200" indent="-457200"/>
            <a:r>
              <a:rPr lang="en-US" b="1"/>
              <a:t>And names (identifiers): </a:t>
            </a:r>
          </a:p>
          <a:p>
            <a:pPr marL="457200" indent="-457200"/>
            <a:r>
              <a:rPr lang="en-US" b="1"/>
              <a:t>A letter </a:t>
            </a:r>
          </a:p>
          <a:p>
            <a:pPr marL="457200" indent="-457200"/>
            <a:r>
              <a:rPr lang="en-US" b="1"/>
              <a:t>or a letter followed by more letters</a:t>
            </a:r>
          </a:p>
          <a:p>
            <a:pPr marL="457200" indent="-457200"/>
            <a:r>
              <a:rPr lang="en-US" b="1"/>
              <a:t>or a letter followed by more letters or digits.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en-US" b="1"/>
              <a:t>Examples: x, m, celsious, mult, intel486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27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F6B794-54BA-46DB-810F-072AAD9E4E46}" type="slidenum">
              <a:rPr lang="en-US"/>
              <a:pPr/>
              <a:t>28</a:t>
            </a:fld>
            <a:endParaRPr lang="en-US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Scanner</a:t>
            </a:r>
          </a:p>
        </p:txBody>
      </p:sp>
      <p:sp>
        <p:nvSpPr>
          <p:cNvPr id="72709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10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49847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/>
              <a:t>const m = 7, n = 85;  </a:t>
            </a:r>
          </a:p>
          <a:p>
            <a:pPr marL="457200" indent="-457200"/>
            <a:r>
              <a:rPr lang="pt-BR" sz="1400" b="1"/>
              <a:t>var  i,x,y,z,q,r;  </a:t>
            </a:r>
          </a:p>
          <a:p>
            <a:pPr marL="457200" indent="-457200"/>
            <a:r>
              <a:rPr lang="en-US" sz="1400" b="1"/>
              <a:t>procedure mult; </a:t>
            </a:r>
          </a:p>
          <a:p>
            <a:pPr marL="457200" indent="-457200"/>
            <a:r>
              <a:rPr lang="en-US" sz="1400" b="1"/>
              <a:t>   var a, b;  </a:t>
            </a:r>
          </a:p>
          <a:p>
            <a:pPr marL="457200" indent="-457200"/>
            <a:r>
              <a:rPr lang="en-US" sz="1400" b="1"/>
              <a:t>begin </a:t>
            </a:r>
          </a:p>
          <a:p>
            <a:pPr marL="457200" indent="-457200"/>
            <a:r>
              <a:rPr lang="en-US" sz="1400" b="1"/>
              <a:t>  a := x;  b := y; z := 0;   </a:t>
            </a:r>
          </a:p>
          <a:p>
            <a:pPr marL="457200" indent="-457200"/>
            <a:r>
              <a:rPr lang="en-US" sz="1400" b="1"/>
              <a:t>  while b &gt; 0 do    </a:t>
            </a:r>
          </a:p>
          <a:p>
            <a:pPr marL="457200" indent="-457200"/>
            <a:r>
              <a:rPr lang="en-US" sz="1400" b="1"/>
              <a:t>    begin       </a:t>
            </a:r>
          </a:p>
          <a:p>
            <a:pPr marL="457200" indent="-457200"/>
            <a:r>
              <a:rPr lang="en-US" sz="1400" b="1"/>
              <a:t>       if odd x then z := z+a;       </a:t>
            </a:r>
          </a:p>
          <a:p>
            <a:pPr marL="457200" indent="-457200"/>
            <a:r>
              <a:rPr lang="en-US" sz="1400" b="1"/>
              <a:t>       a := 2*a; </a:t>
            </a:r>
          </a:p>
          <a:p>
            <a:pPr marL="457200" indent="-457200"/>
            <a:r>
              <a:rPr lang="en-US" sz="1400" b="1"/>
              <a:t>       b := b/2;     </a:t>
            </a:r>
          </a:p>
          <a:p>
            <a:pPr marL="457200" indent="-457200"/>
            <a:r>
              <a:rPr lang="en-US" sz="1400" b="1"/>
              <a:t>    end   </a:t>
            </a:r>
          </a:p>
          <a:p>
            <a:pPr marL="457200" indent="-457200"/>
            <a:r>
              <a:rPr lang="en-US" sz="1400" b="1"/>
              <a:t>end;</a:t>
            </a:r>
          </a:p>
          <a:p>
            <a:pPr marL="457200" indent="-457200"/>
            <a:r>
              <a:rPr lang="en-US" sz="1400" b="1"/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:= m;</a:t>
            </a:r>
          </a:p>
          <a:p>
            <a:pPr marL="457200" indent="-457200"/>
            <a:r>
              <a:rPr lang="en-US" sz="1400" b="1"/>
              <a:t>  y := n;</a:t>
            </a:r>
          </a:p>
          <a:p>
            <a:pPr marL="457200" indent="-457200"/>
            <a:r>
              <a:rPr lang="en-US" sz="1400" b="1"/>
              <a:t>  call mult;</a:t>
            </a:r>
          </a:p>
          <a:p>
            <a:pPr marL="457200" indent="-457200"/>
            <a:r>
              <a:rPr lang="en-US" sz="1400" b="1"/>
              <a:t>end.</a:t>
            </a:r>
          </a:p>
        </p:txBody>
      </p:sp>
      <p:sp>
        <p:nvSpPr>
          <p:cNvPr id="72711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483235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In addition there are also:</a:t>
            </a:r>
          </a:p>
          <a:p>
            <a:r>
              <a:rPr lang="en-US" b="1">
                <a:solidFill>
                  <a:srgbClr val="0000FF"/>
                </a:solidFill>
              </a:rPr>
              <a:t>Comments: </a:t>
            </a:r>
          </a:p>
          <a:p>
            <a:r>
              <a:rPr lang="en-US" b="1">
                <a:solidFill>
                  <a:srgbClr val="0000FF"/>
                </a:solidFill>
              </a:rPr>
              <a:t>	  /* in C */</a:t>
            </a:r>
          </a:p>
          <a:p>
            <a:r>
              <a:rPr lang="en-US" b="1">
                <a:solidFill>
                  <a:srgbClr val="0000FF"/>
                </a:solidFill>
              </a:rPr>
              <a:t>	  (* in Pascal *) 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Separators:</a:t>
            </a:r>
          </a:p>
          <a:p>
            <a:r>
              <a:rPr lang="en-US" b="1">
                <a:solidFill>
                  <a:srgbClr val="0000FF"/>
                </a:solidFill>
              </a:rPr>
              <a:t>       white spaces</a:t>
            </a:r>
          </a:p>
          <a:p>
            <a:r>
              <a:rPr lang="en-US" b="1">
                <a:solidFill>
                  <a:srgbClr val="0000FF"/>
                </a:solidFill>
              </a:rPr>
              <a:t>       invisible characters like: tab </a:t>
            </a:r>
            <a:r>
              <a:rPr lang="ja-JP" altLang="en-US" b="1">
                <a:solidFill>
                  <a:srgbClr val="0000FF"/>
                </a:solidFill>
              </a:rPr>
              <a:t>“</a:t>
            </a:r>
            <a:r>
              <a:rPr lang="en-US" altLang="ja-JP" b="1">
                <a:solidFill>
                  <a:srgbClr val="0000FF"/>
                </a:solidFill>
              </a:rPr>
              <a:t>\t</a:t>
            </a:r>
            <a:r>
              <a:rPr lang="ja-JP" altLang="en-US" b="1">
                <a:solidFill>
                  <a:srgbClr val="0000FF"/>
                </a:solidFill>
              </a:rPr>
              <a:t>”</a:t>
            </a:r>
            <a:endParaRPr lang="en-US" altLang="ja-JP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			       new line </a:t>
            </a:r>
            <a:r>
              <a:rPr lang="ja-JP" altLang="en-US" b="1">
                <a:solidFill>
                  <a:srgbClr val="0000FF"/>
                </a:solidFill>
              </a:rPr>
              <a:t>“</a:t>
            </a:r>
            <a:r>
              <a:rPr lang="en-US" altLang="ja-JP" b="1">
                <a:solidFill>
                  <a:srgbClr val="0000FF"/>
                </a:solidFill>
              </a:rPr>
              <a:t>\n</a:t>
            </a:r>
            <a:r>
              <a:rPr lang="ja-JP" altLang="en-US" b="1">
                <a:solidFill>
                  <a:srgbClr val="0000FF"/>
                </a:solidFill>
              </a:rPr>
              <a:t>”</a:t>
            </a:r>
            <a:r>
              <a:rPr lang="en-US" altLang="ja-JP"/>
              <a:t> </a:t>
            </a:r>
            <a:endParaRPr lang="en-US"/>
          </a:p>
        </p:txBody>
      </p:sp>
      <p:sp>
        <p:nvSpPr>
          <p:cNvPr id="72712" name="Line 6"/>
          <p:cNvSpPr>
            <a:spLocks noChangeShapeType="1"/>
          </p:cNvSpPr>
          <p:nvPr/>
        </p:nvSpPr>
        <p:spPr bwMode="auto">
          <a:xfrm>
            <a:off x="1828800" y="4038600"/>
            <a:ext cx="2667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13" name="Rectangle 7"/>
          <p:cNvSpPr>
            <a:spLocks noChangeArrowheads="1"/>
          </p:cNvSpPr>
          <p:nvPr/>
        </p:nvSpPr>
        <p:spPr bwMode="auto">
          <a:xfrm flipV="1">
            <a:off x="4495800" y="4876800"/>
            <a:ext cx="3581400" cy="762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b="1">
                <a:solidFill>
                  <a:srgbClr val="0000FF"/>
                </a:solidFill>
              </a:rPr>
              <a:t>Example:   </a:t>
            </a:r>
            <a:r>
              <a:rPr lang="en-US" b="1">
                <a:solidFill>
                  <a:schemeClr val="bg1"/>
                </a:solidFill>
              </a:rPr>
              <a:t>\t</a:t>
            </a: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b="1"/>
              <a:t>a :=          2 *  a;</a:t>
            </a:r>
            <a:r>
              <a:rPr lang="en-US" b="1">
                <a:solidFill>
                  <a:schemeClr val="bg1"/>
                </a:solidFill>
              </a:rPr>
              <a:t>\n</a:t>
            </a:r>
            <a:r>
              <a:rPr lang="en-US"/>
              <a:t> </a:t>
            </a:r>
          </a:p>
          <a:p>
            <a:pPr algn="ctr"/>
            <a:endParaRPr lang="en-US"/>
          </a:p>
        </p:txBody>
      </p:sp>
      <p:sp>
        <p:nvSpPr>
          <p:cNvPr id="72714" name="Rectangle 8"/>
          <p:cNvSpPr>
            <a:spLocks noChangeArrowheads="1"/>
          </p:cNvSpPr>
          <p:nvPr/>
        </p:nvSpPr>
        <p:spPr bwMode="auto">
          <a:xfrm>
            <a:off x="6477000" y="49530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47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CB6E93-2013-4A50-8367-531831BB9454}" type="slidenum">
              <a:rPr lang="en-US"/>
              <a:pPr/>
              <a:t>29</a:t>
            </a:fld>
            <a:endParaRPr lang="en-US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Scanner</a:t>
            </a:r>
          </a:p>
        </p:txBody>
      </p:sp>
      <p:sp>
        <p:nvSpPr>
          <p:cNvPr id="74757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4758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49847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/>
              <a:t>const m = 7, n = 85;  </a:t>
            </a:r>
          </a:p>
          <a:p>
            <a:pPr marL="457200" indent="-457200"/>
            <a:r>
              <a:rPr lang="pt-BR" sz="1400" b="1"/>
              <a:t>var  i,x,y,z,q,r;  </a:t>
            </a:r>
          </a:p>
          <a:p>
            <a:pPr marL="457200" indent="-457200"/>
            <a:r>
              <a:rPr lang="en-US" sz="1400" b="1"/>
              <a:t>procedure mult; </a:t>
            </a:r>
          </a:p>
          <a:p>
            <a:pPr marL="457200" indent="-457200"/>
            <a:r>
              <a:rPr lang="en-US" sz="1400" b="1"/>
              <a:t>   var a, b;  </a:t>
            </a:r>
          </a:p>
          <a:p>
            <a:pPr marL="457200" indent="-457200"/>
            <a:r>
              <a:rPr lang="en-US" sz="1400" b="1"/>
              <a:t>begin </a:t>
            </a:r>
          </a:p>
          <a:p>
            <a:pPr marL="457200" indent="-457200"/>
            <a:r>
              <a:rPr lang="en-US" sz="1400" b="1"/>
              <a:t>  a := x;  b := y; z := 0;   </a:t>
            </a:r>
          </a:p>
          <a:p>
            <a:pPr marL="457200" indent="-457200"/>
            <a:r>
              <a:rPr lang="en-US" sz="1400" b="1"/>
              <a:t>  while b &gt; 0 do    </a:t>
            </a:r>
          </a:p>
          <a:p>
            <a:pPr marL="457200" indent="-457200"/>
            <a:r>
              <a:rPr lang="en-US" sz="1400" b="1"/>
              <a:t>    begin       </a:t>
            </a:r>
          </a:p>
          <a:p>
            <a:pPr marL="457200" indent="-457200"/>
            <a:r>
              <a:rPr lang="en-US" sz="1400" b="1"/>
              <a:t>       if odd x then z := z+a;       </a:t>
            </a:r>
          </a:p>
          <a:p>
            <a:pPr marL="457200" indent="-457200"/>
            <a:r>
              <a:rPr lang="en-US" sz="1400" b="1"/>
              <a:t>       a := 2*a; </a:t>
            </a:r>
          </a:p>
          <a:p>
            <a:pPr marL="457200" indent="-457200"/>
            <a:r>
              <a:rPr lang="en-US" sz="1400" b="1"/>
              <a:t>       b := b/2;     </a:t>
            </a:r>
          </a:p>
          <a:p>
            <a:pPr marL="457200" indent="-457200"/>
            <a:r>
              <a:rPr lang="en-US" sz="1400" b="1"/>
              <a:t>    end   </a:t>
            </a:r>
          </a:p>
          <a:p>
            <a:pPr marL="457200" indent="-457200"/>
            <a:r>
              <a:rPr lang="en-US" sz="1400" b="1"/>
              <a:t>end;</a:t>
            </a:r>
          </a:p>
          <a:p>
            <a:pPr marL="457200" indent="-457200"/>
            <a:r>
              <a:rPr lang="en-US" sz="1400" b="1"/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:= m;</a:t>
            </a:r>
          </a:p>
          <a:p>
            <a:pPr marL="457200" indent="-457200"/>
            <a:r>
              <a:rPr lang="en-US" sz="1400" b="1"/>
              <a:t>  y := n;</a:t>
            </a:r>
          </a:p>
          <a:p>
            <a:pPr marL="457200" indent="-457200"/>
            <a:r>
              <a:rPr lang="en-US" sz="1400" b="1"/>
              <a:t>  call mult;</a:t>
            </a:r>
          </a:p>
          <a:p>
            <a:pPr marL="457200" indent="-457200"/>
            <a:r>
              <a:rPr lang="en-US" sz="1400" b="1"/>
              <a:t>end.</a:t>
            </a:r>
          </a:p>
        </p:txBody>
      </p:sp>
      <p:sp>
        <p:nvSpPr>
          <p:cNvPr id="74759" name="Text Box 5"/>
          <p:cNvSpPr txBox="1">
            <a:spLocks noChangeArrowheads="1"/>
          </p:cNvSpPr>
          <p:nvPr/>
        </p:nvSpPr>
        <p:spPr bwMode="auto">
          <a:xfrm>
            <a:off x="3232150" y="1905000"/>
            <a:ext cx="4802188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Every language has an alphabet </a:t>
            </a:r>
          </a:p>
          <a:p>
            <a:r>
              <a:rPr lang="en-US" b="1">
                <a:solidFill>
                  <a:srgbClr val="0000FF"/>
                </a:solidFill>
              </a:rPr>
              <a:t>(a finite set of characters)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PL/0 alphabet { a, b, c, d, e , f, g, h, i, j, k, l , m ,n,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        o, p q, r, s, t, u, v, w, x, y, z, 0, 1, 2,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        3, 4, 5, 6, 7, 8, 9,   , +, -, *, /, &lt;, =, &gt;, :,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         . , </a:t>
            </a:r>
            <a:r>
              <a:rPr lang="en-US" sz="1400" b="1">
                <a:solidFill>
                  <a:srgbClr val="FF0000"/>
                </a:solidFill>
              </a:rPr>
              <a:t>,</a:t>
            </a:r>
            <a:r>
              <a:rPr lang="en-US" sz="1400" b="1">
                <a:solidFill>
                  <a:srgbClr val="0000FF"/>
                </a:solidFill>
              </a:rPr>
              <a:t> , ; } </a:t>
            </a:r>
            <a:r>
              <a:rPr lang="en-US" sz="1400" b="1"/>
              <a:t> </a:t>
            </a:r>
          </a:p>
          <a:p>
            <a:endParaRPr lang="en-US" sz="1400" b="1"/>
          </a:p>
          <a:p>
            <a:r>
              <a:rPr lang="en-US" b="1">
                <a:solidFill>
                  <a:srgbClr val="0000FF"/>
                </a:solidFill>
              </a:rPr>
              <a:t>Using concatenation (joining two or more </a:t>
            </a:r>
          </a:p>
          <a:p>
            <a:r>
              <a:rPr lang="en-US" b="1">
                <a:solidFill>
                  <a:srgbClr val="0000FF"/>
                </a:solidFill>
              </a:rPr>
              <a:t>characters) we obtain a string of symbols.</a:t>
            </a:r>
          </a:p>
          <a:p>
            <a:endParaRPr lang="en-US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AA7298-9EDD-43D7-956A-325D14F4F8CD}" type="slidenum">
              <a:rPr lang="en-US"/>
              <a:pPr/>
              <a:t>3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Compiler and interpreters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Compilation process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Interpreters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PL/0 Symbols (tokens)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151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68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DCBD1F-3785-4C21-968D-B130196A6FBD}" type="slidenum">
              <a:rPr lang="en-US"/>
              <a:pPr/>
              <a:t>30</a:t>
            </a:fld>
            <a:endParaRPr lang="en-US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Scanner</a:t>
            </a:r>
          </a:p>
        </p:txBody>
      </p:sp>
      <p:sp>
        <p:nvSpPr>
          <p:cNvPr id="76805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6806" name="Rectangle 4"/>
          <p:cNvSpPr>
            <a:spLocks noChangeArrowheads="1"/>
          </p:cNvSpPr>
          <p:nvPr/>
        </p:nvSpPr>
        <p:spPr bwMode="auto">
          <a:xfrm>
            <a:off x="1797050" y="1066800"/>
            <a:ext cx="6556375" cy="94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A  </a:t>
            </a:r>
            <a:r>
              <a:rPr lang="en-US" sz="2800" b="1">
                <a:solidFill>
                  <a:srgbClr val="00CC00"/>
                </a:solidFill>
                <a:latin typeface="Times New Roman" pitchFamily="18" charset="0"/>
              </a:rPr>
              <a:t>language L</a:t>
            </a:r>
            <a:r>
              <a:rPr lang="en-US" sz="2800" b="1">
                <a:latin typeface="Times New Roman" pitchFamily="18" charset="0"/>
              </a:rPr>
              <a:t>, is simply </a:t>
            </a:r>
            <a:r>
              <a:rPr lang="en-US" sz="2800" b="1" u="sng">
                <a:latin typeface="Times New Roman" pitchFamily="18" charset="0"/>
              </a:rPr>
              <a:t>any</a:t>
            </a:r>
            <a:r>
              <a:rPr lang="en-US" sz="2800" b="1">
                <a:latin typeface="Times New Roman" pitchFamily="18" charset="0"/>
              </a:rPr>
              <a:t> set of strings </a:t>
            </a:r>
          </a:p>
          <a:p>
            <a:pPr algn="ctr"/>
            <a:r>
              <a:rPr lang="en-US" sz="2800" b="1">
                <a:latin typeface="Times New Roman" pitchFamily="18" charset="0"/>
              </a:rPr>
              <a:t>over a fixed alphabet.</a:t>
            </a:r>
          </a:p>
        </p:txBody>
      </p:sp>
      <p:sp>
        <p:nvSpPr>
          <p:cNvPr id="76807" name="Text Box 5"/>
          <p:cNvSpPr txBox="1">
            <a:spLocks noChangeArrowheads="1"/>
          </p:cNvSpPr>
          <p:nvPr/>
        </p:nvSpPr>
        <p:spPr bwMode="auto">
          <a:xfrm>
            <a:off x="990600" y="2362200"/>
            <a:ext cx="647700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     </a:t>
            </a:r>
            <a:r>
              <a:rPr lang="en-US" sz="2000" b="1">
                <a:solidFill>
                  <a:srgbClr val="FF5050"/>
                </a:solidFill>
                <a:latin typeface="Times New Roman" pitchFamily="18" charset="0"/>
              </a:rPr>
              <a:t>{0,1}</a:t>
            </a:r>
            <a:r>
              <a:rPr lang="en-US" sz="2000" b="1">
                <a:latin typeface="Times New Roman" pitchFamily="18" charset="0"/>
              </a:rPr>
              <a:t>                               </a:t>
            </a:r>
            <a:r>
              <a:rPr lang="en-US" sz="2000" b="1">
                <a:solidFill>
                  <a:srgbClr val="FF5050"/>
                </a:solidFill>
                <a:latin typeface="Times New Roman" pitchFamily="18" charset="0"/>
              </a:rPr>
              <a:t>{0,10,100,1000,100000…}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solidFill>
                  <a:srgbClr val="FF5050"/>
                </a:solidFill>
                <a:latin typeface="Times New Roman" pitchFamily="18" charset="0"/>
              </a:rPr>
              <a:t>                                             {0,1,00,11,000,111,…}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     </a:t>
            </a:r>
            <a:r>
              <a:rPr lang="en-US" sz="2000" b="1">
                <a:solidFill>
                  <a:srgbClr val="00CC00"/>
                </a:solidFill>
                <a:latin typeface="Times New Roman" pitchFamily="18" charset="0"/>
              </a:rPr>
              <a:t>{a,b,c}                            {abc,aabbcc,aaabbbccc,…}</a:t>
            </a:r>
            <a:endParaRPr lang="en-US" sz="2000" b="1">
              <a:latin typeface="Times New Roman" pitchFamily="18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     </a:t>
            </a:r>
            <a:r>
              <a:rPr lang="en-US" sz="2000" b="1">
                <a:solidFill>
                  <a:srgbClr val="0066FF"/>
                </a:solidFill>
                <a:latin typeface="Times New Roman" pitchFamily="18" charset="0"/>
              </a:rPr>
              <a:t>{A, … ,Z}                      {TEE,FORE,BALL,…}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solidFill>
                  <a:srgbClr val="0066FF"/>
                </a:solidFill>
                <a:latin typeface="Times New Roman" pitchFamily="18" charset="0"/>
              </a:rPr>
              <a:t>                                            {FOR,WHILE,GOTO,…}</a:t>
            </a:r>
            <a:endParaRPr lang="en-US" sz="2000" b="1">
              <a:latin typeface="Times New Roman" pitchFamily="18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     </a:t>
            </a:r>
            <a:r>
              <a:rPr lang="en-US" sz="2000" b="1">
                <a:solidFill>
                  <a:srgbClr val="990000"/>
                </a:solidFill>
                <a:latin typeface="Times New Roman" pitchFamily="18" charset="0"/>
              </a:rPr>
              <a:t>{A,…,Z,a,…,z,0,…9,    { All legal PASCAL progs}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solidFill>
                  <a:srgbClr val="990000"/>
                </a:solidFill>
                <a:latin typeface="Times New Roman" pitchFamily="18" charset="0"/>
              </a:rPr>
              <a:t>       +,-,…,&lt;,&gt;,…}              { All grammatically correct 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solidFill>
                  <a:srgbClr val="990000"/>
                </a:solidFill>
                <a:latin typeface="Times New Roman" pitchFamily="18" charset="0"/>
              </a:rPr>
              <a:t>                                               English sentences }</a:t>
            </a:r>
          </a:p>
        </p:txBody>
      </p:sp>
      <p:sp>
        <p:nvSpPr>
          <p:cNvPr id="76808" name="Text Box 6"/>
          <p:cNvSpPr txBox="1">
            <a:spLocks noChangeArrowheads="1"/>
          </p:cNvSpPr>
          <p:nvPr/>
        </p:nvSpPr>
        <p:spPr bwMode="auto">
          <a:xfrm>
            <a:off x="1371600" y="205740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Alphabet         		Languages</a:t>
            </a:r>
          </a:p>
        </p:txBody>
      </p:sp>
      <p:sp>
        <p:nvSpPr>
          <p:cNvPr id="76809" name="Text Box 7"/>
          <p:cNvSpPr txBox="1">
            <a:spLocks noChangeArrowheads="1"/>
          </p:cNvSpPr>
          <p:nvPr/>
        </p:nvSpPr>
        <p:spPr bwMode="auto">
          <a:xfrm>
            <a:off x="1143000" y="5562600"/>
            <a:ext cx="6858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2400" b="1">
                <a:solidFill>
                  <a:srgbClr val="0066FF"/>
                </a:solidFill>
                <a:latin typeface="Times New Roman" pitchFamily="18" charset="0"/>
              </a:rPr>
              <a:t>Special Languages:   </a:t>
            </a:r>
            <a:r>
              <a:rPr lang="en-US" sz="2400" b="1">
                <a:solidFill>
                  <a:srgbClr val="00CC00"/>
                </a:solidFill>
                <a:latin typeface="Times New Roman" pitchFamily="18" charset="0"/>
                <a:sym typeface="Symbol" pitchFamily="18" charset="2"/>
              </a:rPr>
              <a:t> - EMPTY LANGUAGE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2400" b="1">
                <a:solidFill>
                  <a:srgbClr val="00CC00"/>
                </a:solidFill>
                <a:latin typeface="Times New Roman" pitchFamily="18" charset="0"/>
                <a:sym typeface="Symbol" pitchFamily="18" charset="2"/>
              </a:rPr>
              <a:t>                                    - contains  string only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885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8C5D11-0F18-4850-BCAF-AFCBAF312779}" type="slidenum">
              <a:rPr lang="en-US"/>
              <a:pPr/>
              <a:t>31</a:t>
            </a:fld>
            <a:endParaRPr lang="en-US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Scanner</a:t>
            </a:r>
          </a:p>
        </p:txBody>
      </p:sp>
      <p:sp>
        <p:nvSpPr>
          <p:cNvPr id="78853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8854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8223250" cy="277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The purpose of the lexical analyzer (scanner) is to decompose the source </a:t>
            </a:r>
          </a:p>
          <a:p>
            <a:pPr marL="457200" indent="-457200"/>
            <a:r>
              <a:rPr lang="en-US" b="1"/>
              <a:t>program into Its elementary symbols or tokens:</a:t>
            </a:r>
          </a:p>
          <a:p>
            <a:pPr marL="457200" indent="-457200"/>
            <a:endParaRPr lang="en-US" b="1"/>
          </a:p>
          <a:p>
            <a:pPr marL="457200" indent="-457200">
              <a:buFontTx/>
              <a:buAutoNum type="arabicPeriod"/>
            </a:pPr>
            <a:r>
              <a:rPr lang="en-US" b="1"/>
              <a:t>Read input characters of the source program.</a:t>
            </a:r>
          </a:p>
          <a:p>
            <a:pPr marL="457200" indent="-457200">
              <a:buFontTx/>
              <a:buAutoNum type="arabicPeriod"/>
            </a:pPr>
            <a:endParaRPr lang="en-US" b="1"/>
          </a:p>
          <a:p>
            <a:pPr marL="457200" indent="-457200">
              <a:buFontTx/>
              <a:buAutoNum type="arabicPeriod"/>
            </a:pPr>
            <a:r>
              <a:rPr lang="en-US" b="1"/>
              <a:t>Group them into lexemes ( a lexeme is a sequence of characters that </a:t>
            </a:r>
          </a:p>
          <a:p>
            <a:pPr marL="457200" indent="-457200"/>
            <a:r>
              <a:rPr lang="en-US" b="1"/>
              <a:t>	matches the pattern for a token).</a:t>
            </a:r>
          </a:p>
          <a:p>
            <a:pPr marL="457200" indent="-457200">
              <a:buFontTx/>
              <a:buAutoNum type="arabicPeriod"/>
            </a:pPr>
            <a:endParaRPr lang="en-US" b="1"/>
          </a:p>
          <a:p>
            <a:pPr marL="457200" indent="-457200"/>
            <a:r>
              <a:rPr lang="en-US" b="1"/>
              <a:t>3.	Produce a token for each lexeme</a:t>
            </a:r>
          </a:p>
          <a:p>
            <a:pPr marL="457200" indent="-457200"/>
            <a:endParaRPr lang="en-US" sz="1400" b="1"/>
          </a:p>
        </p:txBody>
      </p:sp>
      <p:sp>
        <p:nvSpPr>
          <p:cNvPr id="78855" name="Rectangle 5"/>
          <p:cNvSpPr>
            <a:spLocks noChangeArrowheads="1"/>
          </p:cNvSpPr>
          <p:nvPr/>
        </p:nvSpPr>
        <p:spPr bwMode="auto">
          <a:xfrm>
            <a:off x="2286000" y="4648200"/>
            <a:ext cx="4572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A lexeme (lowest level syntactic unit) is</a:t>
            </a:r>
          </a:p>
          <a:p>
            <a:r>
              <a:rPr lang="en-US" b="1">
                <a:solidFill>
                  <a:srgbClr val="0000FF"/>
                </a:solidFill>
              </a:rPr>
              <a:t>a sequence of characters in the source program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089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B5F0CA-77C3-44C9-BA82-95444758B5C4}" type="slidenum">
              <a:rPr lang="en-US"/>
              <a:pPr/>
              <a:t>32</a:t>
            </a:fld>
            <a:endParaRPr lang="en-US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Scanner</a:t>
            </a:r>
          </a:p>
        </p:txBody>
      </p:sp>
      <p:sp>
        <p:nvSpPr>
          <p:cNvPr id="80901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0902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2724150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Scan Input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Remove WS, NL, …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Identify Tokens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Create Symbol Table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Insert Tokens into ST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Generate Errors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Send Tokens to Parser</a:t>
            </a:r>
          </a:p>
        </p:txBody>
      </p:sp>
      <p:sp>
        <p:nvSpPr>
          <p:cNvPr id="80903" name="Rectangle 5"/>
          <p:cNvSpPr>
            <a:spLocks noChangeArrowheads="1"/>
          </p:cNvSpPr>
          <p:nvPr/>
        </p:nvSpPr>
        <p:spPr bwMode="auto">
          <a:xfrm>
            <a:off x="2286000" y="4648200"/>
            <a:ext cx="4572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A lexeme (lowest level syntactic unit) is</a:t>
            </a:r>
          </a:p>
          <a:p>
            <a:r>
              <a:rPr lang="en-US" b="1">
                <a:solidFill>
                  <a:srgbClr val="0000FF"/>
                </a:solidFill>
              </a:rPr>
              <a:t>a sequence of characters in the source program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29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29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766B6B-6BF5-4E6F-A58F-A252D34661CF}" type="slidenum">
              <a:rPr lang="en-US"/>
              <a:pPr/>
              <a:t>33</a:t>
            </a:fld>
            <a:endParaRPr lang="en-US"/>
          </a:p>
        </p:txBody>
      </p:sp>
      <p:graphicFrame>
        <p:nvGraphicFramePr>
          <p:cNvPr id="293890" name="Group 2"/>
          <p:cNvGraphicFramePr>
            <a:graphicFrameLocks noGrp="1"/>
          </p:cNvGraphicFramePr>
          <p:nvPr>
            <p:ph/>
          </p:nvPr>
        </p:nvGraphicFramePr>
        <p:xfrm>
          <a:off x="3657600" y="1371600"/>
          <a:ext cx="4800600" cy="4144963"/>
        </p:xfrm>
        <a:graphic>
          <a:graphicData uri="http://schemas.openxmlformats.org/drawingml/2006/table">
            <a:tbl>
              <a:tblPr/>
              <a:tblGrid>
                <a:gridCol w="531813"/>
                <a:gridCol w="536575"/>
                <a:gridCol w="531812"/>
                <a:gridCol w="531813"/>
                <a:gridCol w="536575"/>
                <a:gridCol w="531812"/>
                <a:gridCol w="531813"/>
                <a:gridCol w="536575"/>
                <a:gridCol w="531812"/>
              </a:tblGrid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NUL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DLE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SP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@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P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`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p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SOH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DC1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!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Q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q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STX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DC2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"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ETX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DC3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#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EOT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DC4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$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T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t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ENQ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NAK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%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5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U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u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ACK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SYN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&amp;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6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V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v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BEL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ETB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'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7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G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W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g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w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CAN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(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8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X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x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HT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EM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9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I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Y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i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y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10(A)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LF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SUB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*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: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J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Z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j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z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11(B)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VT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ESC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+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K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[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k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{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12(C)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FF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,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&lt;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L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\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l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|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13(D)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CR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GS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-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=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M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]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m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}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14(E)</a:t>
                      </a:r>
                    </a:p>
                  </a:txBody>
                  <a:tcPr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SO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RS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.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&gt;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^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~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15(F)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SI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US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/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?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O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_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o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DEL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3130" name="Line 184"/>
          <p:cNvSpPr>
            <a:spLocks noChangeShapeType="1"/>
          </p:cNvSpPr>
          <p:nvPr/>
        </p:nvSpPr>
        <p:spPr bwMode="auto">
          <a:xfrm>
            <a:off x="609600" y="685800"/>
            <a:ext cx="7597775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3131" name="Text Box 185"/>
          <p:cNvSpPr txBox="1">
            <a:spLocks noChangeArrowheads="1"/>
          </p:cNvSpPr>
          <p:nvPr/>
        </p:nvSpPr>
        <p:spPr bwMode="auto">
          <a:xfrm>
            <a:off x="669925" y="14081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 </a:t>
            </a:r>
            <a:endParaRPr lang="en-US" sz="1400" b="1"/>
          </a:p>
        </p:txBody>
      </p:sp>
      <p:sp>
        <p:nvSpPr>
          <p:cNvPr id="83132" name="Rectangle 186"/>
          <p:cNvSpPr>
            <a:spLocks noChangeArrowheads="1"/>
          </p:cNvSpPr>
          <p:nvPr/>
        </p:nvSpPr>
        <p:spPr bwMode="auto">
          <a:xfrm>
            <a:off x="457200" y="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Scanner</a:t>
            </a:r>
          </a:p>
        </p:txBody>
      </p:sp>
      <p:sp>
        <p:nvSpPr>
          <p:cNvPr id="83133" name="Text Box 187"/>
          <p:cNvSpPr txBox="1">
            <a:spLocks noChangeArrowheads="1"/>
          </p:cNvSpPr>
          <p:nvPr/>
        </p:nvSpPr>
        <p:spPr bwMode="auto">
          <a:xfrm>
            <a:off x="0" y="685800"/>
            <a:ext cx="8763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                                        </a:t>
            </a:r>
            <a:r>
              <a:rPr lang="en-US" sz="2000">
                <a:latin typeface="Times New Roman" pitchFamily="18" charset="0"/>
              </a:rPr>
              <a:t>ASCII Character Set  </a:t>
            </a:r>
          </a:p>
        </p:txBody>
      </p:sp>
      <p:sp>
        <p:nvSpPr>
          <p:cNvPr id="83134" name="Text Box 188"/>
          <p:cNvSpPr txBox="1">
            <a:spLocks noChangeArrowheads="1"/>
          </p:cNvSpPr>
          <p:nvPr/>
        </p:nvSpPr>
        <p:spPr bwMode="auto">
          <a:xfrm>
            <a:off x="152400" y="1295400"/>
            <a:ext cx="3471863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The ordinal number of a character</a:t>
            </a:r>
          </a:p>
          <a:p>
            <a:r>
              <a:rPr lang="en-US" sz="1600" b="1" i="1">
                <a:solidFill>
                  <a:srgbClr val="FF0000"/>
                </a:solidFill>
              </a:rPr>
              <a:t>ch</a:t>
            </a:r>
            <a:r>
              <a:rPr lang="en-US" sz="1600" b="1" i="1">
                <a:solidFill>
                  <a:srgbClr val="0000FF"/>
                </a:solidFill>
              </a:rPr>
              <a:t> </a:t>
            </a:r>
            <a:r>
              <a:rPr lang="en-US" sz="1600" b="1">
                <a:solidFill>
                  <a:srgbClr val="0000FF"/>
                </a:solidFill>
              </a:rPr>
              <a:t>is computed from its </a:t>
            </a:r>
          </a:p>
          <a:p>
            <a:r>
              <a:rPr lang="en-US" sz="1600" b="1">
                <a:solidFill>
                  <a:srgbClr val="0000FF"/>
                </a:solidFill>
              </a:rPr>
              <a:t>coordinates (X,Y) in the table</a:t>
            </a:r>
          </a:p>
          <a:p>
            <a:r>
              <a:rPr lang="en-US" sz="1600" b="1">
                <a:solidFill>
                  <a:srgbClr val="0000FF"/>
                </a:solidFill>
              </a:rPr>
              <a:t>as:</a:t>
            </a:r>
          </a:p>
          <a:p>
            <a:r>
              <a:rPr lang="en-US" sz="1600" b="1">
                <a:solidFill>
                  <a:srgbClr val="0000FF"/>
                </a:solidFill>
              </a:rPr>
              <a:t>ord(</a:t>
            </a:r>
            <a:r>
              <a:rPr lang="en-US" sz="1600" b="1" i="1">
                <a:solidFill>
                  <a:srgbClr val="FF0000"/>
                </a:solidFill>
              </a:rPr>
              <a:t>ch</a:t>
            </a:r>
            <a:r>
              <a:rPr lang="en-US" sz="1600" b="1">
                <a:solidFill>
                  <a:srgbClr val="0000FF"/>
                </a:solidFill>
              </a:rPr>
              <a:t>) = 16 * X + Y</a:t>
            </a:r>
          </a:p>
          <a:p>
            <a:endParaRPr lang="en-US" sz="1600" b="1">
              <a:solidFill>
                <a:srgbClr val="0000FF"/>
              </a:solidFill>
            </a:endParaRPr>
          </a:p>
          <a:p>
            <a:r>
              <a:rPr lang="en-US" sz="1600" b="1">
                <a:solidFill>
                  <a:srgbClr val="0000FF"/>
                </a:solidFill>
              </a:rPr>
              <a:t>Example:</a:t>
            </a:r>
          </a:p>
          <a:p>
            <a:endParaRPr lang="en-US" sz="1600">
              <a:solidFill>
                <a:srgbClr val="0000FF"/>
              </a:solidFill>
            </a:endParaRPr>
          </a:p>
          <a:p>
            <a:r>
              <a:rPr lang="en-US" sz="1600" b="1">
                <a:solidFill>
                  <a:srgbClr val="0000FF"/>
                </a:solidFill>
              </a:rPr>
              <a:t>ord(</a:t>
            </a:r>
            <a:r>
              <a:rPr lang="ja-JP" altLang="en-US" sz="1600" b="1">
                <a:solidFill>
                  <a:srgbClr val="0000FF"/>
                </a:solidFill>
              </a:rPr>
              <a:t>‘</a:t>
            </a:r>
            <a:r>
              <a:rPr lang="en-US" altLang="ja-JP" sz="1600" b="1">
                <a:solidFill>
                  <a:srgbClr val="0000FF"/>
                </a:solidFill>
              </a:rPr>
              <a:t>A</a:t>
            </a:r>
            <a:r>
              <a:rPr lang="ja-JP" altLang="en-US" sz="1600" b="1">
                <a:solidFill>
                  <a:srgbClr val="0000FF"/>
                </a:solidFill>
              </a:rPr>
              <a:t>’</a:t>
            </a:r>
            <a:r>
              <a:rPr lang="en-US" altLang="ja-JP" sz="1600" b="1">
                <a:solidFill>
                  <a:srgbClr val="0000FF"/>
                </a:solidFill>
              </a:rPr>
              <a:t>) = 16 * 4 + 1 = 65</a:t>
            </a:r>
          </a:p>
          <a:p>
            <a:endParaRPr lang="en-US" sz="1600">
              <a:solidFill>
                <a:srgbClr val="0000FF"/>
              </a:solidFill>
            </a:endParaRPr>
          </a:p>
          <a:p>
            <a:r>
              <a:rPr lang="en-US" sz="1600" b="1">
                <a:solidFill>
                  <a:srgbClr val="0000FF"/>
                </a:solidFill>
              </a:rPr>
              <a:t>ord(</a:t>
            </a:r>
            <a:r>
              <a:rPr lang="ja-JP" altLang="en-US" sz="1600" b="1">
                <a:solidFill>
                  <a:srgbClr val="0000FF"/>
                </a:solidFill>
              </a:rPr>
              <a:t>‘</a:t>
            </a:r>
            <a:r>
              <a:rPr lang="en-US" altLang="ja-JP" sz="1600" b="1">
                <a:solidFill>
                  <a:srgbClr val="0000FF"/>
                </a:solidFill>
              </a:rPr>
              <a:t>0</a:t>
            </a:r>
            <a:r>
              <a:rPr lang="ja-JP" altLang="en-US" sz="1600" b="1">
                <a:solidFill>
                  <a:srgbClr val="0000FF"/>
                </a:solidFill>
              </a:rPr>
              <a:t>’</a:t>
            </a:r>
            <a:r>
              <a:rPr lang="en-US" altLang="ja-JP" sz="1600" b="1">
                <a:solidFill>
                  <a:srgbClr val="0000FF"/>
                </a:solidFill>
              </a:rPr>
              <a:t>) = 16 * 3 + 0 = 48</a:t>
            </a:r>
          </a:p>
          <a:p>
            <a:endParaRPr lang="en-US" sz="1600" b="1">
              <a:solidFill>
                <a:srgbClr val="0000FF"/>
              </a:solidFill>
            </a:endParaRPr>
          </a:p>
          <a:p>
            <a:r>
              <a:rPr lang="en-US" sz="1600" b="1">
                <a:solidFill>
                  <a:srgbClr val="0000FF"/>
                </a:solidFill>
              </a:rPr>
              <a:t>ord(</a:t>
            </a:r>
            <a:r>
              <a:rPr lang="ja-JP" altLang="en-US" sz="1600" b="1">
                <a:solidFill>
                  <a:srgbClr val="0000FF"/>
                </a:solidFill>
              </a:rPr>
              <a:t>‘</a:t>
            </a:r>
            <a:r>
              <a:rPr lang="en-US" altLang="ja-JP" sz="1600" b="1">
                <a:solidFill>
                  <a:srgbClr val="0000FF"/>
                </a:solidFill>
              </a:rPr>
              <a:t>5</a:t>
            </a:r>
            <a:r>
              <a:rPr lang="ja-JP" altLang="en-US" sz="1600" b="1">
                <a:solidFill>
                  <a:srgbClr val="0000FF"/>
                </a:solidFill>
              </a:rPr>
              <a:t>’</a:t>
            </a:r>
            <a:r>
              <a:rPr lang="en-US" altLang="ja-JP" sz="1600" b="1">
                <a:solidFill>
                  <a:srgbClr val="0000FF"/>
                </a:solidFill>
              </a:rPr>
              <a:t>) = 16 * 3 + 5 = 53</a:t>
            </a:r>
          </a:p>
          <a:p>
            <a:endParaRPr lang="en-US" sz="1600">
              <a:solidFill>
                <a:srgbClr val="0000FF"/>
              </a:solidFill>
            </a:endParaRPr>
          </a:p>
        </p:txBody>
      </p:sp>
      <p:sp>
        <p:nvSpPr>
          <p:cNvPr id="83135" name="Text Box 189"/>
          <p:cNvSpPr txBox="1">
            <a:spLocks noChangeArrowheads="1"/>
          </p:cNvSpPr>
          <p:nvPr/>
        </p:nvSpPr>
        <p:spPr bwMode="auto">
          <a:xfrm>
            <a:off x="3032125" y="31607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Y</a:t>
            </a:r>
          </a:p>
        </p:txBody>
      </p:sp>
      <p:sp>
        <p:nvSpPr>
          <p:cNvPr id="83136" name="Text Box 190"/>
          <p:cNvSpPr txBox="1">
            <a:spLocks noChangeArrowheads="1"/>
          </p:cNvSpPr>
          <p:nvPr/>
        </p:nvSpPr>
        <p:spPr bwMode="auto">
          <a:xfrm>
            <a:off x="5867400" y="9906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ChangeArrowheads="1"/>
          </p:cNvSpPr>
          <p:nvPr/>
        </p:nvSpPr>
        <p:spPr bwMode="auto">
          <a:xfrm>
            <a:off x="3657600" y="304800"/>
            <a:ext cx="2171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ctr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ASCII character table</a:t>
            </a:r>
          </a:p>
          <a:p>
            <a:pPr eaLnBrk="0" hangingPunct="0"/>
            <a:endParaRPr lang="en-US">
              <a:solidFill>
                <a:srgbClr val="0000FF"/>
              </a:solidFill>
              <a:cs typeface="Times New Roman" pitchFamily="18" charset="0"/>
            </a:endParaRPr>
          </a:p>
        </p:txBody>
      </p:sp>
      <p:graphicFrame>
        <p:nvGraphicFramePr>
          <p:cNvPr id="294915" name="Group 3"/>
          <p:cNvGraphicFramePr>
            <a:graphicFrameLocks noGrp="1"/>
          </p:cNvGraphicFramePr>
          <p:nvPr/>
        </p:nvGraphicFramePr>
        <p:xfrm>
          <a:off x="381000" y="1066800"/>
          <a:ext cx="2693988" cy="4668838"/>
        </p:xfrm>
        <a:graphic>
          <a:graphicData uri="http://schemas.openxmlformats.org/drawingml/2006/table">
            <a:tbl>
              <a:tblPr/>
              <a:tblGrid>
                <a:gridCol w="430213"/>
                <a:gridCol w="447675"/>
                <a:gridCol w="18161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Hex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ASCII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NUL (null)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SOH (start of heading)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STX (start of text)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ETX (end of text)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EOT (end of transmission)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ENQ (enquiry)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ACK (acknowledge)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BEL (bell)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BS (backspace)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HT (horizontal tab)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LF (line feed)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VT (vertical tab)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FF (form feed)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CR (carriage return)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SO (shift out)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SI (shift in)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4971" name="Group 59"/>
          <p:cNvGraphicFramePr>
            <a:graphicFrameLocks noGrp="1"/>
          </p:cNvGraphicFramePr>
          <p:nvPr/>
        </p:nvGraphicFramePr>
        <p:xfrm>
          <a:off x="3040063" y="1095375"/>
          <a:ext cx="3063875" cy="4668838"/>
        </p:xfrm>
        <a:graphic>
          <a:graphicData uri="http://schemas.openxmlformats.org/drawingml/2006/table">
            <a:tbl>
              <a:tblPr/>
              <a:tblGrid>
                <a:gridCol w="430212"/>
                <a:gridCol w="447675"/>
                <a:gridCol w="2185988"/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Hex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ASCII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DLE (data link escape)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DC1 (device control 1)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DC2 (device control 2)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DC3 (device control 3)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DC4 (device control 4)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NAK (negative acknowledge)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SYN (synchronous idle)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ETB (end of transmission block)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CAN (cancel)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EM (end of medium)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SUB (substitute)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ESC (escape)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FS (file separator)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GS (group separator)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RS (record separator)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US (unit separator)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5027" name="Group 115"/>
          <p:cNvGraphicFramePr>
            <a:graphicFrameLocks noGrp="1"/>
          </p:cNvGraphicFramePr>
          <p:nvPr/>
        </p:nvGraphicFramePr>
        <p:xfrm>
          <a:off x="6400800" y="1066800"/>
          <a:ext cx="1709738" cy="4745038"/>
        </p:xfrm>
        <a:graphic>
          <a:graphicData uri="http://schemas.openxmlformats.org/drawingml/2006/table">
            <a:tbl>
              <a:tblPr/>
              <a:tblGrid>
                <a:gridCol w="430213"/>
                <a:gridCol w="447675"/>
                <a:gridCol w="831850"/>
              </a:tblGrid>
              <a:tr h="350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Hex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ASCII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SP (space)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!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"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#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$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%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&amp;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'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(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*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+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,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-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.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/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4126" name="Line 171"/>
          <p:cNvSpPr>
            <a:spLocks noChangeShapeType="1"/>
          </p:cNvSpPr>
          <p:nvPr/>
        </p:nvSpPr>
        <p:spPr bwMode="auto">
          <a:xfrm>
            <a:off x="533400" y="9144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127" name="Line 172"/>
          <p:cNvSpPr>
            <a:spLocks noChangeShapeType="1"/>
          </p:cNvSpPr>
          <p:nvPr/>
        </p:nvSpPr>
        <p:spPr bwMode="auto">
          <a:xfrm>
            <a:off x="3048000" y="1143000"/>
            <a:ext cx="0" cy="457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128" name="Line 173"/>
          <p:cNvSpPr>
            <a:spLocks noChangeShapeType="1"/>
          </p:cNvSpPr>
          <p:nvPr/>
        </p:nvSpPr>
        <p:spPr bwMode="auto">
          <a:xfrm>
            <a:off x="6248400" y="1143000"/>
            <a:ext cx="0" cy="457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499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499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36E63C-FDB6-490B-82A1-45450B51B607}" type="slidenum">
              <a:rPr lang="en-US"/>
              <a:pPr/>
              <a:t>35</a:t>
            </a:fld>
            <a:endParaRPr lang="en-US"/>
          </a:p>
        </p:txBody>
      </p:sp>
      <p:graphicFrame>
        <p:nvGraphicFramePr>
          <p:cNvPr id="295938" name="Group 2"/>
          <p:cNvGraphicFramePr>
            <a:graphicFrameLocks noGrp="1"/>
          </p:cNvGraphicFramePr>
          <p:nvPr>
            <p:ph sz="half" idx="1"/>
          </p:nvPr>
        </p:nvGraphicFramePr>
        <p:xfrm>
          <a:off x="762000" y="990600"/>
          <a:ext cx="1828800" cy="4664075"/>
        </p:xfrm>
        <a:graphic>
          <a:graphicData uri="http://schemas.openxmlformats.org/drawingml/2006/table">
            <a:tbl>
              <a:tblPr/>
              <a:tblGrid>
                <a:gridCol w="531813"/>
                <a:gridCol w="550862"/>
                <a:gridCol w="746125"/>
              </a:tblGrid>
              <a:tr h="27435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Hex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ASCII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48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49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: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;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60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&lt;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61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=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62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&gt;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63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?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5994" name="Group 58"/>
          <p:cNvGraphicFramePr>
            <a:graphicFrameLocks noGrp="1"/>
          </p:cNvGraphicFramePr>
          <p:nvPr>
            <p:ph sz="quarter" idx="2"/>
          </p:nvPr>
        </p:nvGraphicFramePr>
        <p:xfrm>
          <a:off x="2819400" y="990600"/>
          <a:ext cx="2133600" cy="4668838"/>
        </p:xfrm>
        <a:graphic>
          <a:graphicData uri="http://schemas.openxmlformats.org/drawingml/2006/table">
            <a:tbl>
              <a:tblPr/>
              <a:tblGrid>
                <a:gridCol w="619125"/>
                <a:gridCol w="644525"/>
                <a:gridCol w="869950"/>
              </a:tblGrid>
              <a:tr h="27433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Hex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ASCII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64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@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65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66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1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67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68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69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G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H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J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K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L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M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N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O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6050" name="Group 114"/>
          <p:cNvGraphicFramePr>
            <a:graphicFrameLocks noGrp="1"/>
          </p:cNvGraphicFramePr>
          <p:nvPr>
            <p:ph sz="quarter" idx="3"/>
          </p:nvPr>
        </p:nvGraphicFramePr>
        <p:xfrm>
          <a:off x="5257800" y="990600"/>
          <a:ext cx="2514600" cy="4664075"/>
        </p:xfrm>
        <a:graphic>
          <a:graphicData uri="http://schemas.openxmlformats.org/drawingml/2006/table">
            <a:tbl>
              <a:tblPr/>
              <a:tblGrid>
                <a:gridCol w="730250"/>
                <a:gridCol w="758825"/>
                <a:gridCol w="1025525"/>
              </a:tblGrid>
              <a:tr h="27435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Hex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ASCII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P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Q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R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T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U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V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W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Y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90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Z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91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 [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92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 \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93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 ]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94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^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95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_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5152" name="Rectangle 170"/>
          <p:cNvSpPr>
            <a:spLocks noChangeArrowheads="1"/>
          </p:cNvSpPr>
          <p:nvPr/>
        </p:nvSpPr>
        <p:spPr bwMode="auto">
          <a:xfrm>
            <a:off x="3276600" y="228600"/>
            <a:ext cx="2171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ctr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ASCII character table</a:t>
            </a:r>
          </a:p>
          <a:p>
            <a:pPr eaLnBrk="0" hangingPunct="0"/>
            <a:endParaRPr lang="en-US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85153" name="Line 171"/>
          <p:cNvSpPr>
            <a:spLocks noChangeShapeType="1"/>
          </p:cNvSpPr>
          <p:nvPr/>
        </p:nvSpPr>
        <p:spPr bwMode="auto">
          <a:xfrm>
            <a:off x="533400" y="9144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5154" name="Line 172"/>
          <p:cNvSpPr>
            <a:spLocks noChangeShapeType="1"/>
          </p:cNvSpPr>
          <p:nvPr/>
        </p:nvSpPr>
        <p:spPr bwMode="auto">
          <a:xfrm>
            <a:off x="2667000" y="1066800"/>
            <a:ext cx="0" cy="457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5155" name="Line 173"/>
          <p:cNvSpPr>
            <a:spLocks noChangeShapeType="1"/>
          </p:cNvSpPr>
          <p:nvPr/>
        </p:nvSpPr>
        <p:spPr bwMode="auto">
          <a:xfrm>
            <a:off x="5181600" y="1066800"/>
            <a:ext cx="0" cy="457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601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60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5A35D7-503C-4B22-9D3C-B067A43E06AF}" type="slidenum">
              <a:rPr lang="en-US"/>
              <a:pPr/>
              <a:t>36</a:t>
            </a:fld>
            <a:endParaRPr lang="en-US"/>
          </a:p>
        </p:txBody>
      </p:sp>
      <p:graphicFrame>
        <p:nvGraphicFramePr>
          <p:cNvPr id="296962" name="Group 2"/>
          <p:cNvGraphicFramePr>
            <a:graphicFrameLocks noGrp="1"/>
          </p:cNvGraphicFramePr>
          <p:nvPr>
            <p:ph sz="half" idx="1"/>
          </p:nvPr>
        </p:nvGraphicFramePr>
        <p:xfrm>
          <a:off x="1600200" y="1371600"/>
          <a:ext cx="1981200" cy="4665663"/>
        </p:xfrm>
        <a:graphic>
          <a:graphicData uri="http://schemas.openxmlformats.org/drawingml/2006/table">
            <a:tbl>
              <a:tblPr/>
              <a:tblGrid>
                <a:gridCol w="574675"/>
                <a:gridCol w="796925"/>
                <a:gridCol w="609600"/>
              </a:tblGrid>
              <a:tr h="27624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Hex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ASCII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96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`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97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98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99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g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h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j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k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l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m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n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111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o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7018" name="Group 58"/>
          <p:cNvGraphicFramePr>
            <a:graphicFrameLocks noGrp="1"/>
          </p:cNvGraphicFramePr>
          <p:nvPr>
            <p:ph sz="half" idx="2"/>
          </p:nvPr>
        </p:nvGraphicFramePr>
        <p:xfrm>
          <a:off x="4724400" y="1371600"/>
          <a:ext cx="2209800" cy="4673600"/>
        </p:xfrm>
        <a:graphic>
          <a:graphicData uri="http://schemas.openxmlformats.org/drawingml/2006/table">
            <a:tbl>
              <a:tblPr/>
              <a:tblGrid>
                <a:gridCol w="641350"/>
                <a:gridCol w="666750"/>
                <a:gridCol w="901700"/>
              </a:tblGrid>
              <a:tr h="28418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Hex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ASCII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112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p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113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q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114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r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115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116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t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117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u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118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v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119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w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120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121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y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122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z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123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{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124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|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125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}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126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~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127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DEL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6124" name="Rectangle 114"/>
          <p:cNvSpPr>
            <a:spLocks noChangeArrowheads="1"/>
          </p:cNvSpPr>
          <p:nvPr/>
        </p:nvSpPr>
        <p:spPr bwMode="auto">
          <a:xfrm>
            <a:off x="3657600" y="304800"/>
            <a:ext cx="2171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ctr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ASCII character table</a:t>
            </a:r>
          </a:p>
          <a:p>
            <a:pPr eaLnBrk="0" hangingPunct="0"/>
            <a:endParaRPr lang="en-US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86125" name="Line 115"/>
          <p:cNvSpPr>
            <a:spLocks noChangeShapeType="1"/>
          </p:cNvSpPr>
          <p:nvPr/>
        </p:nvSpPr>
        <p:spPr bwMode="auto">
          <a:xfrm>
            <a:off x="533400" y="9144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6126" name="Line 116"/>
          <p:cNvSpPr>
            <a:spLocks noChangeShapeType="1"/>
          </p:cNvSpPr>
          <p:nvPr/>
        </p:nvSpPr>
        <p:spPr bwMode="auto">
          <a:xfrm>
            <a:off x="4191000" y="1447800"/>
            <a:ext cx="0" cy="457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70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C88342-1085-407E-B061-597840DFB027}" type="slidenum">
              <a:rPr lang="en-US"/>
              <a:pPr/>
              <a:t>37</a:t>
            </a:fld>
            <a:endParaRPr lang="en-US"/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The End</a:t>
            </a:r>
          </a:p>
        </p:txBody>
      </p:sp>
      <p:sp>
        <p:nvSpPr>
          <p:cNvPr id="87045" name="Line 3"/>
          <p:cNvSpPr>
            <a:spLocks noChangeShapeType="1"/>
          </p:cNvSpPr>
          <p:nvPr/>
        </p:nvSpPr>
        <p:spPr bwMode="auto">
          <a:xfrm>
            <a:off x="609600" y="1143000"/>
            <a:ext cx="7597775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7046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 </a:t>
            </a:r>
            <a:endParaRPr lang="en-US" sz="1400" b="1"/>
          </a:p>
        </p:txBody>
      </p:sp>
      <p:sp>
        <p:nvSpPr>
          <p:cNvPr id="87047" name="Text Box 5"/>
          <p:cNvSpPr txBox="1">
            <a:spLocks noChangeArrowheads="1"/>
          </p:cNvSpPr>
          <p:nvPr/>
        </p:nvSpPr>
        <p:spPr bwMode="auto">
          <a:xfrm>
            <a:off x="228600" y="1143000"/>
            <a:ext cx="8686800" cy="488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4229100" algn="l"/>
                <a:tab pos="5600700" algn="l"/>
              </a:tabLst>
            </a:pPr>
            <a:endParaRPr lang="en-US" sz="260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4C5654-784C-45C7-B6D2-B8F7ADB0E709}" type="slidenum">
              <a:rPr lang="en-US"/>
              <a:pPr/>
              <a:t>4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Compilers / Interpreters</a:t>
            </a:r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685800" y="1447800"/>
            <a:ext cx="7848600" cy="491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Programming languages are notations for describing computations to people and to machines.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Programming languages can be implemented by any of three general methods: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Compilation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Interpretation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Hybrid Implementation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3558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1AAA6F-B5EC-4112-A0C8-D90CAC0A5C44}" type="slidenum">
              <a:rPr lang="en-US"/>
              <a:pPr/>
              <a:t>5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Compilers</a:t>
            </a:r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685800" y="1447800"/>
            <a:ext cx="7848600" cy="237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	A compiler is a program that takes high level languages (i.e. Pascal, C, ML)as input , and translates it to a low-level representation (machine </a:t>
            </a:r>
            <a:r>
              <a:rPr lang="en-US" sz="2800" dirty="0" smtClean="0">
                <a:latin typeface="Times New Roman" pitchFamily="18" charset="0"/>
              </a:rPr>
              <a:t>language</a:t>
            </a:r>
            <a:r>
              <a:rPr lang="en-US" sz="2800" dirty="0">
                <a:latin typeface="Times New Roman" pitchFamily="18" charset="0"/>
              </a:rPr>
              <a:t>).  </a:t>
            </a:r>
          </a:p>
          <a:p>
            <a:pPr marL="457200" indent="-457200">
              <a:spcBef>
                <a:spcPct val="50000"/>
              </a:spcBef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25606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07" name="Rectangle 5"/>
          <p:cNvSpPr>
            <a:spLocks noChangeArrowheads="1"/>
          </p:cNvSpPr>
          <p:nvPr/>
        </p:nvSpPr>
        <p:spPr bwMode="auto">
          <a:xfrm>
            <a:off x="1219200" y="3733800"/>
            <a:ext cx="12192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Rectangle 6"/>
          <p:cNvSpPr>
            <a:spLocks noChangeArrowheads="1"/>
          </p:cNvSpPr>
          <p:nvPr/>
        </p:nvSpPr>
        <p:spPr bwMode="auto">
          <a:xfrm>
            <a:off x="7010400" y="3657600"/>
            <a:ext cx="12192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Oval 7"/>
          <p:cNvSpPr>
            <a:spLocks noChangeArrowheads="1"/>
          </p:cNvSpPr>
          <p:nvPr/>
        </p:nvSpPr>
        <p:spPr bwMode="auto">
          <a:xfrm>
            <a:off x="3657600" y="3810000"/>
            <a:ext cx="2133600" cy="1447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Text Box 8"/>
          <p:cNvSpPr txBox="1">
            <a:spLocks noChangeArrowheads="1"/>
          </p:cNvSpPr>
          <p:nvPr/>
        </p:nvSpPr>
        <p:spPr bwMode="auto">
          <a:xfrm>
            <a:off x="4191000" y="4267200"/>
            <a:ext cx="1174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Compiler</a:t>
            </a:r>
          </a:p>
        </p:txBody>
      </p:sp>
      <p:sp>
        <p:nvSpPr>
          <p:cNvPr id="25611" name="Text Box 9"/>
          <p:cNvSpPr txBox="1">
            <a:spLocks noChangeArrowheads="1"/>
          </p:cNvSpPr>
          <p:nvPr/>
        </p:nvSpPr>
        <p:spPr bwMode="auto">
          <a:xfrm>
            <a:off x="1219200" y="4191000"/>
            <a:ext cx="11366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Source</a:t>
            </a:r>
          </a:p>
          <a:p>
            <a:r>
              <a:rPr lang="en-US" b="1"/>
              <a:t>Program</a:t>
            </a:r>
          </a:p>
          <a:p>
            <a:r>
              <a:rPr lang="en-US"/>
              <a:t>(i.e. C++)</a:t>
            </a:r>
          </a:p>
        </p:txBody>
      </p:sp>
      <p:sp>
        <p:nvSpPr>
          <p:cNvPr id="25612" name="Line 10"/>
          <p:cNvSpPr>
            <a:spLocks noChangeShapeType="1"/>
          </p:cNvSpPr>
          <p:nvPr/>
        </p:nvSpPr>
        <p:spPr bwMode="auto">
          <a:xfrm>
            <a:off x="2438400" y="4495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3" name="Line 11"/>
          <p:cNvSpPr>
            <a:spLocks noChangeShapeType="1"/>
          </p:cNvSpPr>
          <p:nvPr/>
        </p:nvSpPr>
        <p:spPr bwMode="auto">
          <a:xfrm>
            <a:off x="5791200" y="4495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4" name="Text Box 12"/>
          <p:cNvSpPr txBox="1">
            <a:spLocks noChangeArrowheads="1"/>
          </p:cNvSpPr>
          <p:nvPr/>
        </p:nvSpPr>
        <p:spPr bwMode="auto">
          <a:xfrm>
            <a:off x="6959600" y="4267200"/>
            <a:ext cx="12763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Machine</a:t>
            </a:r>
          </a:p>
          <a:p>
            <a:pPr algn="ctr"/>
            <a:r>
              <a:rPr lang="en-US" b="1"/>
              <a:t>Language</a:t>
            </a:r>
          </a:p>
          <a:p>
            <a:pPr algn="ctr"/>
            <a:r>
              <a:rPr lang="en-US"/>
              <a:t> </a:t>
            </a:r>
          </a:p>
        </p:txBody>
      </p:sp>
      <p:sp>
        <p:nvSpPr>
          <p:cNvPr id="25615" name="Text Box 13"/>
          <p:cNvSpPr txBox="1">
            <a:spLocks noChangeArrowheads="1"/>
          </p:cNvSpPr>
          <p:nvPr/>
        </p:nvSpPr>
        <p:spPr bwMode="auto">
          <a:xfrm>
            <a:off x="5638800" y="57912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 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F89D55-2FC2-4EED-AAB8-6872111BCA84}" type="slidenum">
              <a:rPr lang="en-US"/>
              <a:pPr/>
              <a:t>6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Compilers</a:t>
            </a:r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7848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The process of compilation and program execution take place in several phases: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r>
              <a:rPr lang="en-US" sz="2400" u="sng">
                <a:latin typeface="Times New Roman" pitchFamily="18" charset="0"/>
              </a:rPr>
              <a:t>Front end:</a:t>
            </a:r>
            <a:r>
              <a:rPr lang="en-US" sz="2400">
                <a:latin typeface="Times New Roman" pitchFamily="18" charset="0"/>
              </a:rPr>
              <a:t> Scanner 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 Parser  Semantic Analyzer</a:t>
            </a:r>
            <a:endParaRPr lang="en-US" sz="2400" u="sng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r>
              <a:rPr lang="en-US" sz="2400" u="sng">
                <a:latin typeface="Times New Roman" pitchFamily="18" charset="0"/>
              </a:rPr>
              <a:t>Back end:</a:t>
            </a:r>
            <a:r>
              <a:rPr lang="en-US" sz="2400">
                <a:latin typeface="Times New Roman" pitchFamily="18" charset="0"/>
              </a:rPr>
              <a:t> Code generator</a:t>
            </a:r>
          </a:p>
        </p:txBody>
      </p:sp>
      <p:sp>
        <p:nvSpPr>
          <p:cNvPr id="2765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5" name="Rectangle 5"/>
          <p:cNvSpPr>
            <a:spLocks noChangeArrowheads="1"/>
          </p:cNvSpPr>
          <p:nvPr/>
        </p:nvSpPr>
        <p:spPr bwMode="auto">
          <a:xfrm>
            <a:off x="2209800" y="4114800"/>
            <a:ext cx="15240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Rectangle 6"/>
          <p:cNvSpPr>
            <a:spLocks noChangeArrowheads="1"/>
          </p:cNvSpPr>
          <p:nvPr/>
        </p:nvSpPr>
        <p:spPr bwMode="auto">
          <a:xfrm>
            <a:off x="5334000" y="4114800"/>
            <a:ext cx="15240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Text Box 8"/>
          <p:cNvSpPr txBox="1">
            <a:spLocks noChangeArrowheads="1"/>
          </p:cNvSpPr>
          <p:nvPr/>
        </p:nvSpPr>
        <p:spPr bwMode="auto">
          <a:xfrm>
            <a:off x="2362200" y="4648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Front End</a:t>
            </a:r>
          </a:p>
        </p:txBody>
      </p:sp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5486400" y="4648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Back End</a:t>
            </a:r>
          </a:p>
        </p:txBody>
      </p:sp>
      <p:sp>
        <p:nvSpPr>
          <p:cNvPr id="27659" name="Line 10"/>
          <p:cNvSpPr>
            <a:spLocks noChangeShapeType="1"/>
          </p:cNvSpPr>
          <p:nvPr/>
        </p:nvSpPr>
        <p:spPr bwMode="auto">
          <a:xfrm>
            <a:off x="914400" y="4800600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0" name="Line 11"/>
          <p:cNvSpPr>
            <a:spLocks noChangeShapeType="1"/>
          </p:cNvSpPr>
          <p:nvPr/>
        </p:nvSpPr>
        <p:spPr bwMode="auto">
          <a:xfrm>
            <a:off x="3733800" y="48006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1" name="Line 12"/>
          <p:cNvSpPr>
            <a:spLocks noChangeShapeType="1"/>
          </p:cNvSpPr>
          <p:nvPr/>
        </p:nvSpPr>
        <p:spPr bwMode="auto">
          <a:xfrm>
            <a:off x="6858000" y="48006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2" name="Text Box 13"/>
          <p:cNvSpPr txBox="1">
            <a:spLocks noChangeArrowheads="1"/>
          </p:cNvSpPr>
          <p:nvPr/>
        </p:nvSpPr>
        <p:spPr bwMode="auto">
          <a:xfrm>
            <a:off x="1143000" y="4343400"/>
            <a:ext cx="9080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Source</a:t>
            </a:r>
          </a:p>
          <a:p>
            <a:endParaRPr lang="en-US"/>
          </a:p>
          <a:p>
            <a:r>
              <a:rPr lang="en-US"/>
              <a:t>Code</a:t>
            </a:r>
          </a:p>
        </p:txBody>
      </p:sp>
      <p:sp>
        <p:nvSpPr>
          <p:cNvPr id="27663" name="Text Box 14"/>
          <p:cNvSpPr txBox="1">
            <a:spLocks noChangeArrowheads="1"/>
          </p:cNvSpPr>
          <p:nvPr/>
        </p:nvSpPr>
        <p:spPr bwMode="auto">
          <a:xfrm>
            <a:off x="3810000" y="4343400"/>
            <a:ext cx="1454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Intermediate</a:t>
            </a:r>
          </a:p>
          <a:p>
            <a:endParaRPr lang="en-US"/>
          </a:p>
          <a:p>
            <a:r>
              <a:rPr lang="en-US"/>
              <a:t>     Code</a:t>
            </a:r>
          </a:p>
        </p:txBody>
      </p:sp>
      <p:sp>
        <p:nvSpPr>
          <p:cNvPr id="27664" name="Text Box 15"/>
          <p:cNvSpPr txBox="1">
            <a:spLocks noChangeArrowheads="1"/>
          </p:cNvSpPr>
          <p:nvPr/>
        </p:nvSpPr>
        <p:spPr bwMode="auto">
          <a:xfrm>
            <a:off x="7010400" y="4343400"/>
            <a:ext cx="8445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Target</a:t>
            </a:r>
          </a:p>
          <a:p>
            <a:endParaRPr lang="en-US"/>
          </a:p>
          <a:p>
            <a:r>
              <a:rPr lang="en-US"/>
              <a:t> 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969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44FA62-F42C-4F5E-9B03-BC0FEAD40377}" type="slidenum">
              <a:rPr lang="en-US"/>
              <a:pPr/>
              <a:t>7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Compilers</a:t>
            </a:r>
          </a:p>
        </p:txBody>
      </p:sp>
      <p:sp>
        <p:nvSpPr>
          <p:cNvPr id="29701" name="Line 4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2" name="Rectangle 5"/>
          <p:cNvSpPr>
            <a:spLocks noChangeArrowheads="1"/>
          </p:cNvSpPr>
          <p:nvPr/>
        </p:nvSpPr>
        <p:spPr bwMode="auto">
          <a:xfrm>
            <a:off x="381000" y="2667000"/>
            <a:ext cx="1295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9"/>
          <p:cNvSpPr>
            <a:spLocks noChangeArrowheads="1"/>
          </p:cNvSpPr>
          <p:nvPr/>
        </p:nvSpPr>
        <p:spPr bwMode="auto">
          <a:xfrm>
            <a:off x="2057400" y="2667000"/>
            <a:ext cx="1295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10"/>
          <p:cNvSpPr>
            <a:spLocks noChangeArrowheads="1"/>
          </p:cNvSpPr>
          <p:nvPr/>
        </p:nvSpPr>
        <p:spPr bwMode="auto">
          <a:xfrm>
            <a:off x="3733800" y="2667000"/>
            <a:ext cx="13716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Rectangle 11"/>
          <p:cNvSpPr>
            <a:spLocks noChangeArrowheads="1"/>
          </p:cNvSpPr>
          <p:nvPr/>
        </p:nvSpPr>
        <p:spPr bwMode="auto">
          <a:xfrm>
            <a:off x="6477000" y="2643188"/>
            <a:ext cx="1295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Rectangle 12"/>
          <p:cNvSpPr>
            <a:spLocks noChangeArrowheads="1"/>
          </p:cNvSpPr>
          <p:nvPr/>
        </p:nvSpPr>
        <p:spPr bwMode="auto">
          <a:xfrm>
            <a:off x="5105400" y="1219200"/>
            <a:ext cx="1295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Text Box 13"/>
          <p:cNvSpPr txBox="1">
            <a:spLocks noChangeArrowheads="1"/>
          </p:cNvSpPr>
          <p:nvPr/>
        </p:nvSpPr>
        <p:spPr bwMode="auto">
          <a:xfrm>
            <a:off x="533400" y="2919413"/>
            <a:ext cx="10064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Lexical</a:t>
            </a:r>
          </a:p>
          <a:p>
            <a:r>
              <a:rPr lang="en-US" sz="1600" b="1"/>
              <a:t>analyzer</a:t>
            </a:r>
          </a:p>
        </p:txBody>
      </p:sp>
      <p:sp>
        <p:nvSpPr>
          <p:cNvPr id="29708" name="Text Box 14"/>
          <p:cNvSpPr txBox="1">
            <a:spLocks noChangeArrowheads="1"/>
          </p:cNvSpPr>
          <p:nvPr/>
        </p:nvSpPr>
        <p:spPr bwMode="auto">
          <a:xfrm>
            <a:off x="2209800" y="2919413"/>
            <a:ext cx="10064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Syntax</a:t>
            </a:r>
          </a:p>
          <a:p>
            <a:r>
              <a:rPr lang="en-US" sz="1600" b="1"/>
              <a:t>analyzer</a:t>
            </a:r>
          </a:p>
        </p:txBody>
      </p:sp>
      <p:sp>
        <p:nvSpPr>
          <p:cNvPr id="29709" name="Text Box 15"/>
          <p:cNvSpPr txBox="1">
            <a:spLocks noChangeArrowheads="1"/>
          </p:cNvSpPr>
          <p:nvPr/>
        </p:nvSpPr>
        <p:spPr bwMode="auto">
          <a:xfrm>
            <a:off x="3733800" y="2590800"/>
            <a:ext cx="13938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Intermediate</a:t>
            </a:r>
          </a:p>
          <a:p>
            <a:r>
              <a:rPr lang="en-US" sz="1600" b="1"/>
              <a:t>     code </a:t>
            </a:r>
          </a:p>
          <a:p>
            <a:r>
              <a:rPr lang="en-US" sz="1600" b="1"/>
              <a:t>  generator</a:t>
            </a:r>
          </a:p>
          <a:p>
            <a:r>
              <a:rPr lang="en-US" sz="1600" b="1"/>
              <a:t> (semantic</a:t>
            </a:r>
          </a:p>
          <a:p>
            <a:r>
              <a:rPr lang="en-US" sz="1600" b="1"/>
              <a:t>  analyzer)</a:t>
            </a:r>
          </a:p>
        </p:txBody>
      </p:sp>
      <p:sp>
        <p:nvSpPr>
          <p:cNvPr id="29710" name="Text Box 16"/>
          <p:cNvSpPr txBox="1">
            <a:spLocks noChangeArrowheads="1"/>
          </p:cNvSpPr>
          <p:nvPr/>
        </p:nvSpPr>
        <p:spPr bwMode="auto">
          <a:xfrm>
            <a:off x="6477000" y="2819400"/>
            <a:ext cx="11207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Code</a:t>
            </a:r>
          </a:p>
          <a:p>
            <a:r>
              <a:rPr lang="en-US" sz="1600" b="1"/>
              <a:t>generator</a:t>
            </a:r>
          </a:p>
        </p:txBody>
      </p:sp>
      <p:sp>
        <p:nvSpPr>
          <p:cNvPr id="29711" name="Text Box 17"/>
          <p:cNvSpPr txBox="1">
            <a:spLocks noChangeArrowheads="1"/>
          </p:cNvSpPr>
          <p:nvPr/>
        </p:nvSpPr>
        <p:spPr bwMode="auto">
          <a:xfrm>
            <a:off x="5029200" y="1371600"/>
            <a:ext cx="12334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      Code</a:t>
            </a:r>
          </a:p>
          <a:p>
            <a:r>
              <a:rPr lang="en-US" sz="1600" b="1"/>
              <a:t>  Optimizer</a:t>
            </a:r>
          </a:p>
          <a:p>
            <a:r>
              <a:rPr lang="en-US" sz="1600" b="1"/>
              <a:t>  </a:t>
            </a:r>
            <a:r>
              <a:rPr lang="en-US" sz="1600" b="1">
                <a:solidFill>
                  <a:srgbClr val="FF0000"/>
                </a:solidFill>
              </a:rPr>
              <a:t>(optional)</a:t>
            </a:r>
          </a:p>
        </p:txBody>
      </p:sp>
      <p:sp>
        <p:nvSpPr>
          <p:cNvPr id="29712" name="Line 18"/>
          <p:cNvSpPr>
            <a:spLocks noChangeShapeType="1"/>
          </p:cNvSpPr>
          <p:nvPr/>
        </p:nvSpPr>
        <p:spPr bwMode="auto">
          <a:xfrm>
            <a:off x="1676400" y="3276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3" name="Line 19"/>
          <p:cNvSpPr>
            <a:spLocks noChangeShapeType="1"/>
          </p:cNvSpPr>
          <p:nvPr/>
        </p:nvSpPr>
        <p:spPr bwMode="auto">
          <a:xfrm>
            <a:off x="3352800" y="3276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4" name="Line 20"/>
          <p:cNvSpPr>
            <a:spLocks noChangeShapeType="1"/>
          </p:cNvSpPr>
          <p:nvPr/>
        </p:nvSpPr>
        <p:spPr bwMode="auto">
          <a:xfrm>
            <a:off x="5105400" y="3276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5" name="Line 21"/>
          <p:cNvSpPr>
            <a:spLocks noChangeShapeType="1"/>
          </p:cNvSpPr>
          <p:nvPr/>
        </p:nvSpPr>
        <p:spPr bwMode="auto">
          <a:xfrm>
            <a:off x="4343400" y="1752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6" name="Line 22"/>
          <p:cNvSpPr>
            <a:spLocks noChangeShapeType="1"/>
          </p:cNvSpPr>
          <p:nvPr/>
        </p:nvSpPr>
        <p:spPr bwMode="auto">
          <a:xfrm>
            <a:off x="4343400" y="1752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7" name="Line 23"/>
          <p:cNvSpPr>
            <a:spLocks noChangeShapeType="1"/>
          </p:cNvSpPr>
          <p:nvPr/>
        </p:nvSpPr>
        <p:spPr bwMode="auto">
          <a:xfrm>
            <a:off x="6400800" y="175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8" name="Line 24"/>
          <p:cNvSpPr>
            <a:spLocks noChangeShapeType="1"/>
          </p:cNvSpPr>
          <p:nvPr/>
        </p:nvSpPr>
        <p:spPr bwMode="auto">
          <a:xfrm>
            <a:off x="7086600" y="1752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9" name="Oval 25"/>
          <p:cNvSpPr>
            <a:spLocks noChangeArrowheads="1"/>
          </p:cNvSpPr>
          <p:nvPr/>
        </p:nvSpPr>
        <p:spPr bwMode="auto">
          <a:xfrm>
            <a:off x="381000" y="1371600"/>
            <a:ext cx="13716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0" name="Text Box 26"/>
          <p:cNvSpPr txBox="1">
            <a:spLocks noChangeArrowheads="1"/>
          </p:cNvSpPr>
          <p:nvPr/>
        </p:nvSpPr>
        <p:spPr bwMode="auto">
          <a:xfrm>
            <a:off x="609600" y="1447800"/>
            <a:ext cx="103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Source</a:t>
            </a:r>
          </a:p>
          <a:p>
            <a:r>
              <a:rPr lang="en-US"/>
              <a:t>program</a:t>
            </a:r>
          </a:p>
        </p:txBody>
      </p:sp>
      <p:sp>
        <p:nvSpPr>
          <p:cNvPr id="29721" name="Line 27"/>
          <p:cNvSpPr>
            <a:spLocks noChangeShapeType="1"/>
          </p:cNvSpPr>
          <p:nvPr/>
        </p:nvSpPr>
        <p:spPr bwMode="auto">
          <a:xfrm>
            <a:off x="1066800" y="2133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22" name="Text Box 28"/>
          <p:cNvSpPr txBox="1">
            <a:spLocks noChangeArrowheads="1"/>
          </p:cNvSpPr>
          <p:nvPr/>
        </p:nvSpPr>
        <p:spPr bwMode="auto">
          <a:xfrm>
            <a:off x="1203325" y="4151313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Lexical units</a:t>
            </a:r>
          </a:p>
          <a:p>
            <a:r>
              <a:rPr lang="en-US">
                <a:solidFill>
                  <a:srgbClr val="0000FF"/>
                </a:solidFill>
              </a:rPr>
              <a:t>   (Tokens)</a:t>
            </a:r>
          </a:p>
        </p:txBody>
      </p:sp>
      <p:sp>
        <p:nvSpPr>
          <p:cNvPr id="29723" name="Line 30"/>
          <p:cNvSpPr>
            <a:spLocks noChangeShapeType="1"/>
          </p:cNvSpPr>
          <p:nvPr/>
        </p:nvSpPr>
        <p:spPr bwMode="auto">
          <a:xfrm>
            <a:off x="1828800" y="3276600"/>
            <a:ext cx="0" cy="914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24" name="Text Box 31"/>
          <p:cNvSpPr txBox="1">
            <a:spLocks noChangeArrowheads="1"/>
          </p:cNvSpPr>
          <p:nvPr/>
        </p:nvSpPr>
        <p:spPr bwMode="auto">
          <a:xfrm>
            <a:off x="2895600" y="4267200"/>
            <a:ext cx="1352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Parse trees</a:t>
            </a:r>
          </a:p>
          <a:p>
            <a:r>
              <a:rPr lang="en-US">
                <a:solidFill>
                  <a:srgbClr val="0000FF"/>
                </a:solidFill>
              </a:rPr>
              <a:t>    </a:t>
            </a:r>
          </a:p>
        </p:txBody>
      </p:sp>
      <p:sp>
        <p:nvSpPr>
          <p:cNvPr id="29725" name="Line 32"/>
          <p:cNvSpPr>
            <a:spLocks noChangeShapeType="1"/>
          </p:cNvSpPr>
          <p:nvPr/>
        </p:nvSpPr>
        <p:spPr bwMode="auto">
          <a:xfrm>
            <a:off x="3505200" y="3276600"/>
            <a:ext cx="0" cy="914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26" name="Text Box 33"/>
          <p:cNvSpPr txBox="1">
            <a:spLocks noChangeArrowheads="1"/>
          </p:cNvSpPr>
          <p:nvPr/>
        </p:nvSpPr>
        <p:spPr bwMode="auto">
          <a:xfrm>
            <a:off x="5029200" y="4038600"/>
            <a:ext cx="145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Intermediate</a:t>
            </a:r>
          </a:p>
          <a:p>
            <a:r>
              <a:rPr lang="en-US">
                <a:solidFill>
                  <a:srgbClr val="0000FF"/>
                </a:solidFill>
              </a:rPr>
              <a:t>       code</a:t>
            </a:r>
          </a:p>
        </p:txBody>
      </p:sp>
      <p:sp>
        <p:nvSpPr>
          <p:cNvPr id="29727" name="Line 34"/>
          <p:cNvSpPr>
            <a:spLocks noChangeShapeType="1"/>
          </p:cNvSpPr>
          <p:nvPr/>
        </p:nvSpPr>
        <p:spPr bwMode="auto">
          <a:xfrm>
            <a:off x="5791200" y="3276600"/>
            <a:ext cx="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28" name="Oval 35"/>
          <p:cNvSpPr>
            <a:spLocks noChangeArrowheads="1"/>
          </p:cNvSpPr>
          <p:nvPr/>
        </p:nvSpPr>
        <p:spPr bwMode="auto">
          <a:xfrm>
            <a:off x="6324600" y="4953000"/>
            <a:ext cx="1676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Line 36"/>
          <p:cNvSpPr>
            <a:spLocks noChangeShapeType="1"/>
          </p:cNvSpPr>
          <p:nvPr/>
        </p:nvSpPr>
        <p:spPr bwMode="auto">
          <a:xfrm>
            <a:off x="7086600" y="38862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30" name="Text Box 37"/>
          <p:cNvSpPr txBox="1">
            <a:spLocks noChangeArrowheads="1"/>
          </p:cNvSpPr>
          <p:nvPr/>
        </p:nvSpPr>
        <p:spPr bwMode="auto">
          <a:xfrm>
            <a:off x="6553200" y="5181600"/>
            <a:ext cx="126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Computer</a:t>
            </a:r>
          </a:p>
        </p:txBody>
      </p:sp>
      <p:sp>
        <p:nvSpPr>
          <p:cNvPr id="29731" name="Text Box 39"/>
          <p:cNvSpPr txBox="1">
            <a:spLocks noChangeArrowheads="1"/>
          </p:cNvSpPr>
          <p:nvPr/>
        </p:nvSpPr>
        <p:spPr bwMode="auto">
          <a:xfrm>
            <a:off x="7689850" y="4114800"/>
            <a:ext cx="1123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Machine</a:t>
            </a:r>
          </a:p>
          <a:p>
            <a:r>
              <a:rPr lang="en-US">
                <a:solidFill>
                  <a:srgbClr val="0000FF"/>
                </a:solidFill>
              </a:rPr>
              <a:t>language</a:t>
            </a:r>
          </a:p>
        </p:txBody>
      </p:sp>
      <p:sp>
        <p:nvSpPr>
          <p:cNvPr id="29732" name="Line 40"/>
          <p:cNvSpPr>
            <a:spLocks noChangeShapeType="1"/>
          </p:cNvSpPr>
          <p:nvPr/>
        </p:nvSpPr>
        <p:spPr bwMode="auto">
          <a:xfrm flipH="1">
            <a:off x="7086600" y="4419600"/>
            <a:ext cx="609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33" name="Rectangle 41"/>
          <p:cNvSpPr>
            <a:spLocks noChangeArrowheads="1"/>
          </p:cNvSpPr>
          <p:nvPr/>
        </p:nvSpPr>
        <p:spPr bwMode="auto">
          <a:xfrm>
            <a:off x="762000" y="5029200"/>
            <a:ext cx="44196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34" name="Text Box 42"/>
          <p:cNvSpPr txBox="1">
            <a:spLocks noChangeArrowheads="1"/>
          </p:cNvSpPr>
          <p:nvPr/>
        </p:nvSpPr>
        <p:spPr bwMode="auto">
          <a:xfrm>
            <a:off x="2057400" y="5334000"/>
            <a:ext cx="160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Symbol table</a:t>
            </a:r>
          </a:p>
        </p:txBody>
      </p:sp>
      <p:sp>
        <p:nvSpPr>
          <p:cNvPr id="29735" name="Line 43"/>
          <p:cNvSpPr>
            <a:spLocks noChangeShapeType="1"/>
          </p:cNvSpPr>
          <p:nvPr/>
        </p:nvSpPr>
        <p:spPr bwMode="auto">
          <a:xfrm>
            <a:off x="1066800" y="38862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36" name="Line 44"/>
          <p:cNvSpPr>
            <a:spLocks noChangeShapeType="1"/>
          </p:cNvSpPr>
          <p:nvPr/>
        </p:nvSpPr>
        <p:spPr bwMode="auto">
          <a:xfrm>
            <a:off x="2743200" y="38862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37" name="Line 45"/>
          <p:cNvSpPr>
            <a:spLocks noChangeShapeType="1"/>
          </p:cNvSpPr>
          <p:nvPr/>
        </p:nvSpPr>
        <p:spPr bwMode="auto">
          <a:xfrm flipV="1">
            <a:off x="4495800" y="38862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38" name="Line 46"/>
          <p:cNvSpPr>
            <a:spLocks noChangeShapeType="1"/>
          </p:cNvSpPr>
          <p:nvPr/>
        </p:nvSpPr>
        <p:spPr bwMode="auto">
          <a:xfrm flipV="1">
            <a:off x="5181600" y="3886200"/>
            <a:ext cx="1676400" cy="1828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39" name="Line 47"/>
          <p:cNvSpPr>
            <a:spLocks noChangeShapeType="1"/>
          </p:cNvSpPr>
          <p:nvPr/>
        </p:nvSpPr>
        <p:spPr bwMode="auto">
          <a:xfrm flipV="1">
            <a:off x="10668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40" name="Line 48"/>
          <p:cNvSpPr>
            <a:spLocks noChangeShapeType="1"/>
          </p:cNvSpPr>
          <p:nvPr/>
        </p:nvSpPr>
        <p:spPr bwMode="auto">
          <a:xfrm flipV="1">
            <a:off x="27432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2565BA-7BC0-4DB0-84D5-EE473AB849CC}" type="slidenum">
              <a:rPr lang="en-US"/>
              <a:pPr/>
              <a:t>8</a:t>
            </a:fld>
            <a:endParaRPr lang="en-US"/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152400" y="762000"/>
            <a:ext cx="874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f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a </a:t>
            </a:r>
            <a:r>
              <a:rPr lang="en-US" b="1">
                <a:solidFill>
                  <a:srgbClr val="FF0000"/>
                </a:solidFill>
              </a:rPr>
              <a:t>| </a:t>
            </a:r>
            <a:r>
              <a:rPr lang="en-US" b="1"/>
              <a:t>h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r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e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n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h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e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i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t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: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=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3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2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+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c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e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l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s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 I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o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u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s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*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1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.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8 </a:t>
            </a:r>
            <a:r>
              <a:rPr lang="en-US" b="1">
                <a:solidFill>
                  <a:srgbClr val="FF0000"/>
                </a:solidFill>
              </a:rPr>
              <a:t>| </a:t>
            </a:r>
            <a:r>
              <a:rPr lang="en-US" b="1"/>
              <a:t>;</a:t>
            </a:r>
            <a:r>
              <a:rPr lang="en-US" b="1">
                <a:solidFill>
                  <a:srgbClr val="FF0000"/>
                </a:solidFill>
              </a:rPr>
              <a:t> |</a:t>
            </a:r>
          </a:p>
        </p:txBody>
      </p:sp>
      <p:sp>
        <p:nvSpPr>
          <p:cNvPr id="31749" name="Rectangle 9"/>
          <p:cNvSpPr>
            <a:spLocks noChangeArrowheads="1"/>
          </p:cNvSpPr>
          <p:nvPr/>
        </p:nvSpPr>
        <p:spPr bwMode="auto">
          <a:xfrm>
            <a:off x="3124200" y="1219200"/>
            <a:ext cx="2971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Text Box 10"/>
          <p:cNvSpPr txBox="1">
            <a:spLocks noChangeArrowheads="1"/>
          </p:cNvSpPr>
          <p:nvPr/>
        </p:nvSpPr>
        <p:spPr bwMode="auto">
          <a:xfrm>
            <a:off x="3200400" y="1219200"/>
            <a:ext cx="285115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Lexical analyzer (scanner)</a:t>
            </a:r>
          </a:p>
          <a:p>
            <a:pPr algn="ctr"/>
            <a:r>
              <a:rPr lang="en-US" sz="1000" b="1"/>
              <a:t>(converts from  character stream  into</a:t>
            </a:r>
          </a:p>
          <a:p>
            <a:pPr algn="ctr"/>
            <a:r>
              <a:rPr lang="en-US" sz="1000" b="1"/>
              <a:t> a stream of tokens.)</a:t>
            </a:r>
          </a:p>
        </p:txBody>
      </p:sp>
      <p:sp>
        <p:nvSpPr>
          <p:cNvPr id="31751" name="Text Box 12"/>
          <p:cNvSpPr txBox="1">
            <a:spLocks noChangeArrowheads="1"/>
          </p:cNvSpPr>
          <p:nvPr/>
        </p:nvSpPr>
        <p:spPr bwMode="auto">
          <a:xfrm>
            <a:off x="2879725" y="112713"/>
            <a:ext cx="3473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Fahrenheit := 32 + celsious * 1.8</a:t>
            </a:r>
          </a:p>
        </p:txBody>
      </p:sp>
      <p:sp>
        <p:nvSpPr>
          <p:cNvPr id="31752" name="Line 13"/>
          <p:cNvSpPr>
            <a:spLocks noChangeShapeType="1"/>
          </p:cNvSpPr>
          <p:nvPr/>
        </p:nvSpPr>
        <p:spPr bwMode="auto">
          <a:xfrm>
            <a:off x="4267200" y="457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3" name="Text Box 22"/>
          <p:cNvSpPr txBox="1">
            <a:spLocks noChangeArrowheads="1"/>
          </p:cNvSpPr>
          <p:nvPr/>
        </p:nvSpPr>
        <p:spPr bwMode="auto">
          <a:xfrm>
            <a:off x="3048000" y="2133600"/>
            <a:ext cx="518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[</a:t>
            </a:r>
            <a:r>
              <a:rPr lang="en-US" b="1"/>
              <a:t> id, 1 </a:t>
            </a:r>
            <a:r>
              <a:rPr lang="en-US" b="1">
                <a:solidFill>
                  <a:srgbClr val="FF0000"/>
                </a:solidFill>
              </a:rPr>
              <a:t>] [</a:t>
            </a:r>
            <a:r>
              <a:rPr lang="en-US" b="1"/>
              <a:t> : =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 int, 32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 +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id, 2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 *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int, 1.8</a:t>
            </a:r>
            <a:r>
              <a:rPr lang="en-US"/>
              <a:t>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;</a:t>
            </a:r>
            <a:r>
              <a:rPr lang="en-US" b="1">
                <a:solidFill>
                  <a:srgbClr val="FF0000"/>
                </a:solidFill>
              </a:rPr>
              <a:t> ]</a:t>
            </a:r>
          </a:p>
        </p:txBody>
      </p:sp>
      <p:sp>
        <p:nvSpPr>
          <p:cNvPr id="31754" name="Line 23"/>
          <p:cNvSpPr>
            <a:spLocks noChangeShapeType="1"/>
          </p:cNvSpPr>
          <p:nvPr/>
        </p:nvSpPr>
        <p:spPr bwMode="auto">
          <a:xfrm>
            <a:off x="381000" y="114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5" name="Line 24"/>
          <p:cNvSpPr>
            <a:spLocks noChangeShapeType="1"/>
          </p:cNvSpPr>
          <p:nvPr/>
        </p:nvSpPr>
        <p:spPr bwMode="auto">
          <a:xfrm>
            <a:off x="381000" y="1524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6" name="Text Box 28"/>
          <p:cNvSpPr txBox="1">
            <a:spLocks noChangeArrowheads="1"/>
          </p:cNvSpPr>
          <p:nvPr/>
        </p:nvSpPr>
        <p:spPr bwMode="auto">
          <a:xfrm>
            <a:off x="533400" y="22860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Symbol Table</a:t>
            </a:r>
          </a:p>
        </p:txBody>
      </p:sp>
      <p:sp>
        <p:nvSpPr>
          <p:cNvPr id="31757" name="Rectangle 29"/>
          <p:cNvSpPr>
            <a:spLocks noChangeArrowheads="1"/>
          </p:cNvSpPr>
          <p:nvPr/>
        </p:nvSpPr>
        <p:spPr bwMode="auto">
          <a:xfrm>
            <a:off x="549275" y="2706688"/>
            <a:ext cx="1600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Line 30"/>
          <p:cNvSpPr>
            <a:spLocks noChangeShapeType="1"/>
          </p:cNvSpPr>
          <p:nvPr/>
        </p:nvSpPr>
        <p:spPr bwMode="auto">
          <a:xfrm>
            <a:off x="549275" y="3240088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9" name="Line 31"/>
          <p:cNvSpPr>
            <a:spLocks noChangeShapeType="1"/>
          </p:cNvSpPr>
          <p:nvPr/>
        </p:nvSpPr>
        <p:spPr bwMode="auto">
          <a:xfrm>
            <a:off x="1616075" y="27066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0" name="Text Box 32"/>
          <p:cNvSpPr txBox="1">
            <a:spLocks noChangeArrowheads="1"/>
          </p:cNvSpPr>
          <p:nvPr/>
        </p:nvSpPr>
        <p:spPr bwMode="auto">
          <a:xfrm>
            <a:off x="549275" y="2859088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fahrenheit   real</a:t>
            </a:r>
          </a:p>
        </p:txBody>
      </p:sp>
      <p:sp>
        <p:nvSpPr>
          <p:cNvPr id="31761" name="Text Box 33"/>
          <p:cNvSpPr txBox="1">
            <a:spLocks noChangeArrowheads="1"/>
          </p:cNvSpPr>
          <p:nvPr/>
        </p:nvSpPr>
        <p:spPr bwMode="auto">
          <a:xfrm>
            <a:off x="533400" y="32766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celsious      real</a:t>
            </a:r>
          </a:p>
        </p:txBody>
      </p:sp>
      <p:sp>
        <p:nvSpPr>
          <p:cNvPr id="31762" name="Text Box 34"/>
          <p:cNvSpPr txBox="1">
            <a:spLocks noChangeArrowheads="1"/>
          </p:cNvSpPr>
          <p:nvPr/>
        </p:nvSpPr>
        <p:spPr bwMode="auto">
          <a:xfrm>
            <a:off x="244475" y="2706688"/>
            <a:ext cx="311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2</a:t>
            </a:r>
          </a:p>
        </p:txBody>
      </p:sp>
      <p:sp>
        <p:nvSpPr>
          <p:cNvPr id="31763" name="Line 36"/>
          <p:cNvSpPr>
            <a:spLocks noChangeShapeType="1"/>
          </p:cNvSpPr>
          <p:nvPr/>
        </p:nvSpPr>
        <p:spPr bwMode="auto">
          <a:xfrm flipH="1">
            <a:off x="2286000" y="1905000"/>
            <a:ext cx="914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4" name="Rectangle 40"/>
          <p:cNvSpPr>
            <a:spLocks noChangeArrowheads="1"/>
          </p:cNvSpPr>
          <p:nvPr/>
        </p:nvSpPr>
        <p:spPr bwMode="auto">
          <a:xfrm>
            <a:off x="3124200" y="2895600"/>
            <a:ext cx="2895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Text Box 41"/>
          <p:cNvSpPr txBox="1">
            <a:spLocks noChangeArrowheads="1"/>
          </p:cNvSpPr>
          <p:nvPr/>
        </p:nvSpPr>
        <p:spPr bwMode="auto">
          <a:xfrm>
            <a:off x="3124200" y="2895600"/>
            <a:ext cx="2967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Syntax analyzer (parser)</a:t>
            </a:r>
          </a:p>
          <a:p>
            <a:r>
              <a:rPr lang="en-US" sz="1000" b="1"/>
              <a:t>(Construct syntactic structure of the program)</a:t>
            </a:r>
          </a:p>
        </p:txBody>
      </p:sp>
      <p:sp>
        <p:nvSpPr>
          <p:cNvPr id="31766" name="Text Box 42"/>
          <p:cNvSpPr txBox="1">
            <a:spLocks noChangeArrowheads="1"/>
          </p:cNvSpPr>
          <p:nvPr/>
        </p:nvSpPr>
        <p:spPr bwMode="auto">
          <a:xfrm>
            <a:off x="2819400" y="3886200"/>
            <a:ext cx="63246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	: =</a:t>
            </a:r>
          </a:p>
          <a:p>
            <a:r>
              <a:rPr lang="en-US" b="1"/>
              <a:t> </a:t>
            </a:r>
          </a:p>
          <a:p>
            <a:r>
              <a:rPr lang="en-US" b="1"/>
              <a:t> id</a:t>
            </a:r>
            <a:r>
              <a:rPr lang="en-US" b="1" baseline="-25000"/>
              <a:t>1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 </a:t>
            </a:r>
            <a:r>
              <a:rPr lang="en-US" b="1"/>
              <a:t> 		+ </a:t>
            </a:r>
            <a:endParaRPr lang="en-US" b="1">
              <a:solidFill>
                <a:srgbClr val="FF0000"/>
              </a:solidFill>
            </a:endParaRPr>
          </a:p>
          <a:p>
            <a:endParaRPr lang="en-US" b="1">
              <a:solidFill>
                <a:srgbClr val="FF0000"/>
              </a:solidFill>
            </a:endParaRPr>
          </a:p>
          <a:p>
            <a:r>
              <a:rPr lang="en-US" b="1"/>
              <a:t> 	int</a:t>
            </a:r>
            <a:r>
              <a:rPr lang="en-US" b="1" baseline="-25000"/>
              <a:t>32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	           </a:t>
            </a:r>
            <a:r>
              <a:rPr lang="en-US" b="1"/>
              <a:t>*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 b="1">
                <a:solidFill>
                  <a:srgbClr val="FF0000"/>
                </a:solidFill>
              </a:rPr>
              <a:t>	</a:t>
            </a:r>
            <a:r>
              <a:rPr lang="en-US" b="1"/>
              <a:t>               id</a:t>
            </a:r>
            <a:r>
              <a:rPr lang="en-US" b="1" baseline="-25000"/>
              <a:t>2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	     </a:t>
            </a:r>
            <a:r>
              <a:rPr lang="en-US" b="1"/>
              <a:t>real </a:t>
            </a:r>
            <a:r>
              <a:rPr lang="en-US" b="1" baseline="-25000"/>
              <a:t>1.8</a:t>
            </a:r>
            <a:r>
              <a:rPr lang="en-US" b="1"/>
              <a:t> </a:t>
            </a:r>
          </a:p>
          <a:p>
            <a:endParaRPr lang="en-US" b="1"/>
          </a:p>
          <a:p>
            <a:r>
              <a:rPr lang="en-US" b="1"/>
              <a:t>		</a:t>
            </a:r>
          </a:p>
        </p:txBody>
      </p:sp>
      <p:sp>
        <p:nvSpPr>
          <p:cNvPr id="31767" name="Line 44"/>
          <p:cNvSpPr>
            <a:spLocks noChangeShapeType="1"/>
          </p:cNvSpPr>
          <p:nvPr/>
        </p:nvSpPr>
        <p:spPr bwMode="auto">
          <a:xfrm flipH="1">
            <a:off x="3352800" y="41910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8" name="Line 45"/>
          <p:cNvSpPr>
            <a:spLocks noChangeShapeType="1"/>
          </p:cNvSpPr>
          <p:nvPr/>
        </p:nvSpPr>
        <p:spPr bwMode="auto">
          <a:xfrm>
            <a:off x="4191000" y="4191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9" name="Line 46"/>
          <p:cNvSpPr>
            <a:spLocks noChangeShapeType="1"/>
          </p:cNvSpPr>
          <p:nvPr/>
        </p:nvSpPr>
        <p:spPr bwMode="auto">
          <a:xfrm flipH="1">
            <a:off x="4343400" y="4724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0" name="Line 47"/>
          <p:cNvSpPr>
            <a:spLocks noChangeShapeType="1"/>
          </p:cNvSpPr>
          <p:nvPr/>
        </p:nvSpPr>
        <p:spPr bwMode="auto">
          <a:xfrm>
            <a:off x="4953000" y="4724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1" name="Line 48"/>
          <p:cNvSpPr>
            <a:spLocks noChangeShapeType="1"/>
          </p:cNvSpPr>
          <p:nvPr/>
        </p:nvSpPr>
        <p:spPr bwMode="auto">
          <a:xfrm flipH="1">
            <a:off x="5029200" y="5181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2" name="Line 49"/>
          <p:cNvSpPr>
            <a:spLocks noChangeShapeType="1"/>
          </p:cNvSpPr>
          <p:nvPr/>
        </p:nvSpPr>
        <p:spPr bwMode="auto">
          <a:xfrm>
            <a:off x="5562600" y="51816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3" name="Rectangle 50"/>
          <p:cNvSpPr>
            <a:spLocks noChangeArrowheads="1"/>
          </p:cNvSpPr>
          <p:nvPr/>
        </p:nvSpPr>
        <p:spPr bwMode="auto">
          <a:xfrm>
            <a:off x="2743200" y="3886200"/>
            <a:ext cx="42672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4" name="Line 54"/>
          <p:cNvSpPr>
            <a:spLocks noChangeShapeType="1"/>
          </p:cNvSpPr>
          <p:nvPr/>
        </p:nvSpPr>
        <p:spPr bwMode="auto">
          <a:xfrm>
            <a:off x="4495800" y="3429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5" name="Line 55"/>
          <p:cNvSpPr>
            <a:spLocks noChangeShapeType="1"/>
          </p:cNvSpPr>
          <p:nvPr/>
        </p:nvSpPr>
        <p:spPr bwMode="auto">
          <a:xfrm>
            <a:off x="4495800" y="2590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6" name="Line 56"/>
          <p:cNvSpPr>
            <a:spLocks noChangeShapeType="1"/>
          </p:cNvSpPr>
          <p:nvPr/>
        </p:nvSpPr>
        <p:spPr bwMode="auto">
          <a:xfrm>
            <a:off x="4495800" y="1905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7" name="Line 57"/>
          <p:cNvSpPr>
            <a:spLocks noChangeShapeType="1"/>
          </p:cNvSpPr>
          <p:nvPr/>
        </p:nvSpPr>
        <p:spPr bwMode="auto">
          <a:xfrm flipH="1">
            <a:off x="2286000" y="31242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8" name="Text Box 58"/>
          <p:cNvSpPr txBox="1">
            <a:spLocks noChangeArrowheads="1"/>
          </p:cNvSpPr>
          <p:nvPr/>
        </p:nvSpPr>
        <p:spPr bwMode="auto">
          <a:xfrm>
            <a:off x="304800" y="0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FF"/>
                </a:solidFill>
              </a:rPr>
              <a:t>EXAMPLE:</a:t>
            </a:r>
          </a:p>
        </p:txBody>
      </p:sp>
      <p:sp>
        <p:nvSpPr>
          <p:cNvPr id="31779" name="Text Box 60"/>
          <p:cNvSpPr txBox="1">
            <a:spLocks noChangeArrowheads="1"/>
          </p:cNvSpPr>
          <p:nvPr/>
        </p:nvSpPr>
        <p:spPr bwMode="auto">
          <a:xfrm>
            <a:off x="1295400" y="1270000"/>
            <a:ext cx="931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Getchar()</a:t>
            </a:r>
          </a:p>
        </p:txBody>
      </p:sp>
      <p:sp>
        <p:nvSpPr>
          <p:cNvPr id="31780" name="Text Box 61"/>
          <p:cNvSpPr txBox="1">
            <a:spLocks noChangeArrowheads="1"/>
          </p:cNvSpPr>
          <p:nvPr/>
        </p:nvSpPr>
        <p:spPr bwMode="auto">
          <a:xfrm>
            <a:off x="533400" y="4165600"/>
            <a:ext cx="1709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name         attribute</a:t>
            </a:r>
          </a:p>
        </p:txBody>
      </p:sp>
      <p:sp>
        <p:nvSpPr>
          <p:cNvPr id="31781" name="Line 62"/>
          <p:cNvSpPr>
            <a:spLocks noChangeShapeType="1"/>
          </p:cNvSpPr>
          <p:nvPr/>
        </p:nvSpPr>
        <p:spPr bwMode="auto">
          <a:xfrm flipV="1">
            <a:off x="9144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82" name="Line 63"/>
          <p:cNvSpPr>
            <a:spLocks noChangeShapeType="1"/>
          </p:cNvSpPr>
          <p:nvPr/>
        </p:nvSpPr>
        <p:spPr bwMode="auto">
          <a:xfrm flipV="1">
            <a:off x="18288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83" name="Text Box 64"/>
          <p:cNvSpPr txBox="1">
            <a:spLocks noChangeArrowheads="1"/>
          </p:cNvSpPr>
          <p:nvPr/>
        </p:nvSpPr>
        <p:spPr bwMode="auto">
          <a:xfrm>
            <a:off x="6629400" y="2819400"/>
            <a:ext cx="1889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index in symbol table </a:t>
            </a:r>
          </a:p>
        </p:txBody>
      </p:sp>
      <p:sp>
        <p:nvSpPr>
          <p:cNvPr id="31784" name="Line 65"/>
          <p:cNvSpPr>
            <a:spLocks noChangeShapeType="1"/>
          </p:cNvSpPr>
          <p:nvPr/>
        </p:nvSpPr>
        <p:spPr bwMode="auto">
          <a:xfrm flipH="1" flipV="1">
            <a:off x="6324600" y="24384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5DC5D4-BD34-4A39-9F8C-4A6268C32F42}" type="slidenum">
              <a:rPr lang="en-US"/>
              <a:pPr/>
              <a:t>9</a:t>
            </a:fld>
            <a:endParaRPr lang="en-US"/>
          </a:p>
        </p:txBody>
      </p:sp>
      <p:sp>
        <p:nvSpPr>
          <p:cNvPr id="33796" name="Text Box 10"/>
          <p:cNvSpPr txBox="1">
            <a:spLocks noChangeArrowheads="1"/>
          </p:cNvSpPr>
          <p:nvPr/>
        </p:nvSpPr>
        <p:spPr bwMode="auto">
          <a:xfrm>
            <a:off x="533400" y="22860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Symbol Table</a:t>
            </a:r>
          </a:p>
        </p:txBody>
      </p:sp>
      <p:sp>
        <p:nvSpPr>
          <p:cNvPr id="33797" name="Rectangle 11"/>
          <p:cNvSpPr>
            <a:spLocks noChangeArrowheads="1"/>
          </p:cNvSpPr>
          <p:nvPr/>
        </p:nvSpPr>
        <p:spPr bwMode="auto">
          <a:xfrm>
            <a:off x="549275" y="2706688"/>
            <a:ext cx="1600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Line 12"/>
          <p:cNvSpPr>
            <a:spLocks noChangeShapeType="1"/>
          </p:cNvSpPr>
          <p:nvPr/>
        </p:nvSpPr>
        <p:spPr bwMode="auto">
          <a:xfrm>
            <a:off x="549275" y="3240088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799" name="Line 13"/>
          <p:cNvSpPr>
            <a:spLocks noChangeShapeType="1"/>
          </p:cNvSpPr>
          <p:nvPr/>
        </p:nvSpPr>
        <p:spPr bwMode="auto">
          <a:xfrm>
            <a:off x="1616075" y="27066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0" name="Text Box 14"/>
          <p:cNvSpPr txBox="1">
            <a:spLocks noChangeArrowheads="1"/>
          </p:cNvSpPr>
          <p:nvPr/>
        </p:nvSpPr>
        <p:spPr bwMode="auto">
          <a:xfrm>
            <a:off x="549275" y="2859088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fahrenheit   real</a:t>
            </a:r>
          </a:p>
        </p:txBody>
      </p:sp>
      <p:sp>
        <p:nvSpPr>
          <p:cNvPr id="33801" name="Text Box 15"/>
          <p:cNvSpPr txBox="1">
            <a:spLocks noChangeArrowheads="1"/>
          </p:cNvSpPr>
          <p:nvPr/>
        </p:nvSpPr>
        <p:spPr bwMode="auto">
          <a:xfrm>
            <a:off x="533400" y="32766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celsious      real</a:t>
            </a:r>
          </a:p>
        </p:txBody>
      </p:sp>
      <p:sp>
        <p:nvSpPr>
          <p:cNvPr id="33802" name="Text Box 16"/>
          <p:cNvSpPr txBox="1">
            <a:spLocks noChangeArrowheads="1"/>
          </p:cNvSpPr>
          <p:nvPr/>
        </p:nvSpPr>
        <p:spPr bwMode="auto">
          <a:xfrm>
            <a:off x="244475" y="2706688"/>
            <a:ext cx="311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2</a:t>
            </a:r>
          </a:p>
        </p:txBody>
      </p:sp>
      <p:sp>
        <p:nvSpPr>
          <p:cNvPr id="33803" name="Rectangle 18"/>
          <p:cNvSpPr>
            <a:spLocks noChangeArrowheads="1"/>
          </p:cNvSpPr>
          <p:nvPr/>
        </p:nvSpPr>
        <p:spPr bwMode="auto">
          <a:xfrm>
            <a:off x="3124200" y="2895600"/>
            <a:ext cx="2895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Text Box 19"/>
          <p:cNvSpPr txBox="1">
            <a:spLocks noChangeArrowheads="1"/>
          </p:cNvSpPr>
          <p:nvPr/>
        </p:nvSpPr>
        <p:spPr bwMode="auto">
          <a:xfrm>
            <a:off x="3505200" y="2895600"/>
            <a:ext cx="2025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Context analyzer  </a:t>
            </a:r>
          </a:p>
          <a:p>
            <a:endParaRPr lang="en-US"/>
          </a:p>
        </p:txBody>
      </p:sp>
      <p:sp>
        <p:nvSpPr>
          <p:cNvPr id="33805" name="Text Box 20"/>
          <p:cNvSpPr txBox="1">
            <a:spLocks noChangeArrowheads="1"/>
          </p:cNvSpPr>
          <p:nvPr/>
        </p:nvSpPr>
        <p:spPr bwMode="auto">
          <a:xfrm>
            <a:off x="2590800" y="228600"/>
            <a:ext cx="42672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	: =</a:t>
            </a:r>
          </a:p>
          <a:p>
            <a:r>
              <a:rPr lang="en-US" b="1"/>
              <a:t> </a:t>
            </a:r>
          </a:p>
          <a:p>
            <a:r>
              <a:rPr lang="en-US" b="1"/>
              <a:t> id</a:t>
            </a:r>
            <a:r>
              <a:rPr lang="en-US" b="1" baseline="-25000"/>
              <a:t>1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 </a:t>
            </a:r>
            <a:r>
              <a:rPr lang="en-US" b="1"/>
              <a:t> 		+ </a:t>
            </a:r>
            <a:endParaRPr lang="en-US" b="1">
              <a:solidFill>
                <a:srgbClr val="FF0000"/>
              </a:solidFill>
            </a:endParaRPr>
          </a:p>
          <a:p>
            <a:endParaRPr lang="en-US" b="1">
              <a:solidFill>
                <a:srgbClr val="FF0000"/>
              </a:solidFill>
            </a:endParaRPr>
          </a:p>
          <a:p>
            <a:r>
              <a:rPr lang="en-US" b="1"/>
              <a:t> 	int</a:t>
            </a:r>
            <a:r>
              <a:rPr lang="en-US" b="1" baseline="-25000"/>
              <a:t>32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	           </a:t>
            </a:r>
            <a:r>
              <a:rPr lang="en-US" b="1"/>
              <a:t>*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 b="1">
                <a:solidFill>
                  <a:srgbClr val="FF0000"/>
                </a:solidFill>
              </a:rPr>
              <a:t>	</a:t>
            </a:r>
            <a:r>
              <a:rPr lang="en-US" b="1"/>
              <a:t>               id</a:t>
            </a:r>
            <a:r>
              <a:rPr lang="en-US" b="1" baseline="-25000"/>
              <a:t>2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	       </a:t>
            </a:r>
            <a:r>
              <a:rPr lang="en-US" b="1"/>
              <a:t>real </a:t>
            </a:r>
            <a:r>
              <a:rPr lang="en-US" b="1" baseline="-25000"/>
              <a:t>1.8</a:t>
            </a:r>
            <a:r>
              <a:rPr lang="en-US" b="1"/>
              <a:t> </a:t>
            </a:r>
          </a:p>
          <a:p>
            <a:endParaRPr lang="en-US" b="1"/>
          </a:p>
          <a:p>
            <a:r>
              <a:rPr lang="en-US" b="1"/>
              <a:t>		</a:t>
            </a:r>
          </a:p>
        </p:txBody>
      </p:sp>
      <p:sp>
        <p:nvSpPr>
          <p:cNvPr id="33806" name="Line 28"/>
          <p:cNvSpPr>
            <a:spLocks noChangeShapeType="1"/>
          </p:cNvSpPr>
          <p:nvPr/>
        </p:nvSpPr>
        <p:spPr bwMode="auto">
          <a:xfrm>
            <a:off x="44958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7" name="Line 31"/>
          <p:cNvSpPr>
            <a:spLocks noChangeShapeType="1"/>
          </p:cNvSpPr>
          <p:nvPr/>
        </p:nvSpPr>
        <p:spPr bwMode="auto">
          <a:xfrm flipH="1">
            <a:off x="2286000" y="31242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8" name="Line 32"/>
          <p:cNvSpPr>
            <a:spLocks noChangeShapeType="1"/>
          </p:cNvSpPr>
          <p:nvPr/>
        </p:nvSpPr>
        <p:spPr bwMode="auto">
          <a:xfrm flipH="1">
            <a:off x="3124200" y="5334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9" name="Line 33"/>
          <p:cNvSpPr>
            <a:spLocks noChangeShapeType="1"/>
          </p:cNvSpPr>
          <p:nvPr/>
        </p:nvSpPr>
        <p:spPr bwMode="auto">
          <a:xfrm>
            <a:off x="3962400" y="5334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0" name="Line 34"/>
          <p:cNvSpPr>
            <a:spLocks noChangeShapeType="1"/>
          </p:cNvSpPr>
          <p:nvPr/>
        </p:nvSpPr>
        <p:spPr bwMode="auto">
          <a:xfrm flipH="1">
            <a:off x="4114800" y="10668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1" name="Line 35"/>
          <p:cNvSpPr>
            <a:spLocks noChangeShapeType="1"/>
          </p:cNvSpPr>
          <p:nvPr/>
        </p:nvSpPr>
        <p:spPr bwMode="auto">
          <a:xfrm>
            <a:off x="4724400" y="1066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2" name="Line 36"/>
          <p:cNvSpPr>
            <a:spLocks noChangeShapeType="1"/>
          </p:cNvSpPr>
          <p:nvPr/>
        </p:nvSpPr>
        <p:spPr bwMode="auto">
          <a:xfrm flipH="1">
            <a:off x="4800600" y="1524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3" name="Line 37"/>
          <p:cNvSpPr>
            <a:spLocks noChangeShapeType="1"/>
          </p:cNvSpPr>
          <p:nvPr/>
        </p:nvSpPr>
        <p:spPr bwMode="auto">
          <a:xfrm>
            <a:off x="5334000" y="15240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4" name="Rectangle 38"/>
          <p:cNvSpPr>
            <a:spLocks noChangeArrowheads="1"/>
          </p:cNvSpPr>
          <p:nvPr/>
        </p:nvSpPr>
        <p:spPr bwMode="auto">
          <a:xfrm>
            <a:off x="2590800" y="228600"/>
            <a:ext cx="42672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5" name="Line 39"/>
          <p:cNvSpPr>
            <a:spLocks noChangeShapeType="1"/>
          </p:cNvSpPr>
          <p:nvPr/>
        </p:nvSpPr>
        <p:spPr bwMode="auto">
          <a:xfrm flipH="1">
            <a:off x="3200400" y="42672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6" name="Line 40"/>
          <p:cNvSpPr>
            <a:spLocks noChangeShapeType="1"/>
          </p:cNvSpPr>
          <p:nvPr/>
        </p:nvSpPr>
        <p:spPr bwMode="auto">
          <a:xfrm>
            <a:off x="4038600" y="4267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7" name="Line 41"/>
          <p:cNvSpPr>
            <a:spLocks noChangeShapeType="1"/>
          </p:cNvSpPr>
          <p:nvPr/>
        </p:nvSpPr>
        <p:spPr bwMode="auto">
          <a:xfrm flipH="1">
            <a:off x="4191000" y="4800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8" name="Line 42"/>
          <p:cNvSpPr>
            <a:spLocks noChangeShapeType="1"/>
          </p:cNvSpPr>
          <p:nvPr/>
        </p:nvSpPr>
        <p:spPr bwMode="auto">
          <a:xfrm>
            <a:off x="4800600" y="4800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9" name="Line 43"/>
          <p:cNvSpPr>
            <a:spLocks noChangeShapeType="1"/>
          </p:cNvSpPr>
          <p:nvPr/>
        </p:nvSpPr>
        <p:spPr bwMode="auto">
          <a:xfrm flipH="1">
            <a:off x="4876800" y="52578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20" name="Line 44"/>
          <p:cNvSpPr>
            <a:spLocks noChangeShapeType="1"/>
          </p:cNvSpPr>
          <p:nvPr/>
        </p:nvSpPr>
        <p:spPr bwMode="auto">
          <a:xfrm>
            <a:off x="5410200" y="52578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21" name="Rectangle 45"/>
          <p:cNvSpPr>
            <a:spLocks noChangeArrowheads="1"/>
          </p:cNvSpPr>
          <p:nvPr/>
        </p:nvSpPr>
        <p:spPr bwMode="auto">
          <a:xfrm>
            <a:off x="2590800" y="3962400"/>
            <a:ext cx="42672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Line 46"/>
          <p:cNvSpPr>
            <a:spLocks noChangeShapeType="1"/>
          </p:cNvSpPr>
          <p:nvPr/>
        </p:nvSpPr>
        <p:spPr bwMode="auto">
          <a:xfrm>
            <a:off x="4495800" y="2438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23" name="Text Box 47"/>
          <p:cNvSpPr txBox="1">
            <a:spLocks noChangeArrowheads="1"/>
          </p:cNvSpPr>
          <p:nvPr/>
        </p:nvSpPr>
        <p:spPr bwMode="auto">
          <a:xfrm>
            <a:off x="3581400" y="4038600"/>
            <a:ext cx="393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:=</a:t>
            </a:r>
          </a:p>
        </p:txBody>
      </p:sp>
      <p:sp>
        <p:nvSpPr>
          <p:cNvPr id="33824" name="Text Box 48"/>
          <p:cNvSpPr txBox="1">
            <a:spLocks noChangeArrowheads="1"/>
          </p:cNvSpPr>
          <p:nvPr/>
        </p:nvSpPr>
        <p:spPr bwMode="auto">
          <a:xfrm>
            <a:off x="2879725" y="4532313"/>
            <a:ext cx="471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id</a:t>
            </a:r>
            <a:r>
              <a:rPr lang="en-US" b="1" baseline="-25000"/>
              <a:t>1</a:t>
            </a:r>
          </a:p>
        </p:txBody>
      </p:sp>
      <p:sp>
        <p:nvSpPr>
          <p:cNvPr id="33825" name="Text Box 49"/>
          <p:cNvSpPr txBox="1">
            <a:spLocks noChangeArrowheads="1"/>
          </p:cNvSpPr>
          <p:nvPr/>
        </p:nvSpPr>
        <p:spPr bwMode="auto">
          <a:xfrm>
            <a:off x="4479925" y="4532313"/>
            <a:ext cx="376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  <a:r>
              <a:rPr lang="en-US" b="1" baseline="-25000"/>
              <a:t>r</a:t>
            </a:r>
          </a:p>
        </p:txBody>
      </p:sp>
      <p:sp>
        <p:nvSpPr>
          <p:cNvPr id="33826" name="Text Box 50"/>
          <p:cNvSpPr txBox="1">
            <a:spLocks noChangeArrowheads="1"/>
          </p:cNvSpPr>
          <p:nvPr/>
        </p:nvSpPr>
        <p:spPr bwMode="auto">
          <a:xfrm>
            <a:off x="3581400" y="5029200"/>
            <a:ext cx="108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inttoreal</a:t>
            </a:r>
          </a:p>
        </p:txBody>
      </p:sp>
      <p:sp>
        <p:nvSpPr>
          <p:cNvPr id="33827" name="Text Box 51"/>
          <p:cNvSpPr txBox="1">
            <a:spLocks noChangeArrowheads="1"/>
          </p:cNvSpPr>
          <p:nvPr/>
        </p:nvSpPr>
        <p:spPr bwMode="auto">
          <a:xfrm>
            <a:off x="5105400" y="5029200"/>
            <a:ext cx="361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*r</a:t>
            </a:r>
          </a:p>
        </p:txBody>
      </p:sp>
      <p:sp>
        <p:nvSpPr>
          <p:cNvPr id="33828" name="Text Box 52"/>
          <p:cNvSpPr txBox="1">
            <a:spLocks noChangeArrowheads="1"/>
          </p:cNvSpPr>
          <p:nvPr/>
        </p:nvSpPr>
        <p:spPr bwMode="auto">
          <a:xfrm>
            <a:off x="4648200" y="5638800"/>
            <a:ext cx="471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id</a:t>
            </a:r>
            <a:r>
              <a:rPr lang="en-US" b="1" baseline="-25000"/>
              <a:t>2</a:t>
            </a:r>
          </a:p>
        </p:txBody>
      </p:sp>
      <p:sp>
        <p:nvSpPr>
          <p:cNvPr id="33829" name="Text Box 53"/>
          <p:cNvSpPr txBox="1">
            <a:spLocks noChangeArrowheads="1"/>
          </p:cNvSpPr>
          <p:nvPr/>
        </p:nvSpPr>
        <p:spPr bwMode="auto">
          <a:xfrm>
            <a:off x="5486400" y="5638800"/>
            <a:ext cx="865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real </a:t>
            </a:r>
            <a:r>
              <a:rPr lang="en-US" b="1" baseline="-25000"/>
              <a:t>1.8</a:t>
            </a:r>
          </a:p>
        </p:txBody>
      </p:sp>
      <p:sp>
        <p:nvSpPr>
          <p:cNvPr id="33830" name="Text Box 54"/>
          <p:cNvSpPr txBox="1">
            <a:spLocks noChangeArrowheads="1"/>
          </p:cNvSpPr>
          <p:nvPr/>
        </p:nvSpPr>
        <p:spPr bwMode="auto">
          <a:xfrm>
            <a:off x="3810000" y="5638800"/>
            <a:ext cx="631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int</a:t>
            </a:r>
            <a:r>
              <a:rPr lang="en-US" b="1" baseline="-25000"/>
              <a:t>32</a:t>
            </a:r>
          </a:p>
        </p:txBody>
      </p:sp>
      <p:sp>
        <p:nvSpPr>
          <p:cNvPr id="33831" name="Line 55"/>
          <p:cNvSpPr>
            <a:spLocks noChangeShapeType="1"/>
          </p:cNvSpPr>
          <p:nvPr/>
        </p:nvSpPr>
        <p:spPr bwMode="auto">
          <a:xfrm>
            <a:off x="4114800" y="5334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32" name="Text Box 56"/>
          <p:cNvSpPr txBox="1">
            <a:spLocks noChangeArrowheads="1"/>
          </p:cNvSpPr>
          <p:nvPr/>
        </p:nvSpPr>
        <p:spPr bwMode="auto">
          <a:xfrm>
            <a:off x="6629400" y="2895600"/>
            <a:ext cx="19669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Determines de type of </a:t>
            </a:r>
          </a:p>
          <a:p>
            <a:r>
              <a:rPr lang="en-US" sz="1400"/>
              <a:t>the identifier </a:t>
            </a:r>
          </a:p>
        </p:txBody>
      </p:sp>
      <p:sp>
        <p:nvSpPr>
          <p:cNvPr id="33833" name="Line 57"/>
          <p:cNvSpPr>
            <a:spLocks noChangeShapeType="1"/>
          </p:cNvSpPr>
          <p:nvPr/>
        </p:nvSpPr>
        <p:spPr bwMode="auto">
          <a:xfrm flipH="1">
            <a:off x="61722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13661</TotalTime>
  <Words>3178</Words>
  <Application>Microsoft Office PowerPoint</Application>
  <PresentationFormat>Presentación en pantalla (4:3)</PresentationFormat>
  <Paragraphs>1288</Paragraphs>
  <Slides>37</Slides>
  <Notes>33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4" baseType="lpstr">
      <vt:lpstr>Arial</vt:lpstr>
      <vt:lpstr>ＭＳ Ｐゴシック</vt:lpstr>
      <vt:lpstr>Times New Roman</vt:lpstr>
      <vt:lpstr>Wingdings</vt:lpstr>
      <vt:lpstr>Symbol</vt:lpstr>
      <vt:lpstr>Courier New</vt:lpstr>
      <vt:lpstr>Default Design</vt:lpstr>
      <vt:lpstr>COP 3402 Systems Software</vt:lpstr>
      <vt:lpstr>COP 3402 Systems Software</vt:lpstr>
      <vt:lpstr>Outline</vt:lpstr>
      <vt:lpstr> Compilers / Interpreters</vt:lpstr>
      <vt:lpstr> Compilers</vt:lpstr>
      <vt:lpstr>Compilers</vt:lpstr>
      <vt:lpstr>Compilers</vt:lpstr>
      <vt:lpstr>Diapositiva 8</vt:lpstr>
      <vt:lpstr>Diapositiva 9</vt:lpstr>
      <vt:lpstr>Diapositiva 10</vt:lpstr>
      <vt:lpstr>Diapositiva 11</vt:lpstr>
      <vt:lpstr>Diapositiva 12</vt:lpstr>
      <vt:lpstr>Compilers</vt:lpstr>
      <vt:lpstr>Compilers</vt:lpstr>
      <vt:lpstr>Compilers</vt:lpstr>
      <vt:lpstr>Compilers</vt:lpstr>
      <vt:lpstr>Compilers</vt:lpstr>
      <vt:lpstr>Interpreters</vt:lpstr>
      <vt:lpstr>Interpreters</vt:lpstr>
      <vt:lpstr>Hybrid implementation systems</vt:lpstr>
      <vt:lpstr>Interpreters</vt:lpstr>
      <vt:lpstr>PL/0 Symbols</vt:lpstr>
      <vt:lpstr>PL/0 Symbols</vt:lpstr>
      <vt:lpstr>PL/0 Symbols</vt:lpstr>
      <vt:lpstr>PL/0 Symbols</vt:lpstr>
      <vt:lpstr>PL/0 Symbols</vt:lpstr>
      <vt:lpstr>PL/0 Symbols</vt:lpstr>
      <vt:lpstr>Scanner</vt:lpstr>
      <vt:lpstr>Scanner</vt:lpstr>
      <vt:lpstr>Scanner</vt:lpstr>
      <vt:lpstr>Scanner</vt:lpstr>
      <vt:lpstr>Scanner</vt:lpstr>
      <vt:lpstr>Diapositiva 33</vt:lpstr>
      <vt:lpstr>Diapositiva 34</vt:lpstr>
      <vt:lpstr>Diapositiva 35</vt:lpstr>
      <vt:lpstr>Diapositiva 36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 Sanchez</cp:lastModifiedBy>
  <cp:revision>276</cp:revision>
  <cp:lastPrinted>2013-05-27T18:57:32Z</cp:lastPrinted>
  <dcterms:created xsi:type="dcterms:W3CDTF">2002-09-04T03:07:34Z</dcterms:created>
  <dcterms:modified xsi:type="dcterms:W3CDTF">2014-06-03T19:37:26Z</dcterms:modified>
</cp:coreProperties>
</file>