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8" r:id="rId3"/>
    <p:sldId id="337" r:id="rId4"/>
    <p:sldId id="357" r:id="rId5"/>
    <p:sldId id="361" r:id="rId6"/>
    <p:sldId id="358" r:id="rId7"/>
    <p:sldId id="367" r:id="rId8"/>
    <p:sldId id="360" r:id="rId9"/>
    <p:sldId id="364" r:id="rId10"/>
    <p:sldId id="368" r:id="rId11"/>
    <p:sldId id="372" r:id="rId12"/>
    <p:sldId id="359" r:id="rId13"/>
    <p:sldId id="362" r:id="rId14"/>
    <p:sldId id="363" r:id="rId15"/>
    <p:sldId id="370" r:id="rId16"/>
    <p:sldId id="371" r:id="rId17"/>
    <p:sldId id="365" r:id="rId18"/>
    <p:sldId id="366" r:id="rId19"/>
    <p:sldId id="373" r:id="rId20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FF0066"/>
    <a:srgbClr val="0099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34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4" Type="http://schemas.openxmlformats.org/officeDocument/2006/relationships/slide" Target="slides/slide5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2B7B2C-31ED-4EE8-B3C4-5F2BAD53BD8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9B43EBD2-BC10-40C5-9F5A-A3578FD2B7E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FA804-FA7B-4796-8C0E-FCA53D3622C1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6D887-F25F-4167-94A6-968A98F2E415}" type="slidenum">
              <a:rPr lang="en-US"/>
              <a:pPr/>
              <a:t>11</a:t>
            </a:fld>
            <a:endParaRPr 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3EDA7E-7D83-46F1-AF00-77BE9E972609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D50571-CEC9-41A3-8C1E-00C572200506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87F9E-22EF-4158-B6DA-05702EE6CC01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8C216-8328-4DF4-8CC0-C07CAA874B95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AE329-8FC7-4C8E-BC9E-4659C9C12611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B252E-E9CB-48FF-8AFD-F6F33E57F3DD}" type="slidenum">
              <a:rPr lang="en-US"/>
              <a:pPr/>
              <a:t>17</a:t>
            </a:fld>
            <a:endParaRPr lang="en-US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2F117F-9EF6-41CB-9DD1-871A7FE510B0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20D32-1ADB-4B4D-AC6A-765AF90D967B}" type="slidenum">
              <a:rPr lang="en-US"/>
              <a:pPr/>
              <a:t>19</a:t>
            </a:fld>
            <a:endParaRPr 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ED815-B53C-47C6-A67D-2133D4530EFC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E1D92-87B5-4DC3-94E2-A924C432A7C7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D26976-9359-40E5-A5F6-601B307AD4DD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EAF6AC-0C66-4CB7-9CC7-B79D4E0BC63E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97754B-CFC3-4958-A462-03F0649C0454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9753AE-CC3E-4728-BA42-BF0E513DD6E6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61FECA-1F20-4B11-99CB-3397B4ADA885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2BC600-72E6-4CA4-A375-155A23D26E86}" type="slidenum">
              <a:rPr lang="en-US"/>
              <a:pPr/>
              <a:t>10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E20D9-2F31-43CE-804A-B5B343CF9A5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824B89-34A8-41F2-B608-B9D2C552BB4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73F2CB-6220-426F-AF33-984039AC5B0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63199-2C5A-46EA-8159-1852FA3172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4D972-B764-414D-A689-5B68C67470B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3025B6-B49F-48B8-BF79-3F37B524354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487DD-25C4-483C-B672-99EDB06F290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DEA37-86FA-4795-A07C-CCCA53F9EA9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31067-0F0E-4E3F-B85C-628ED24848E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D23D1-5FF1-433E-A5E9-582D4720669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35F72-B748-4886-AC20-DE64934D286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8A057-485C-4C2F-9C12-E593CFC6430F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7162800" cy="2590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>
              <a:lnSpc>
                <a:spcPct val="8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>
              <a:lnSpc>
                <a:spcPct val="8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2770" name="Rectangle 17"/>
          <p:cNvSpPr>
            <a:spLocks noChangeArrowheads="1"/>
          </p:cNvSpPr>
          <p:nvPr/>
        </p:nvSpPr>
        <p:spPr bwMode="auto">
          <a:xfrm>
            <a:off x="5943600" y="2438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Line 18"/>
          <p:cNvSpPr>
            <a:spLocks noChangeShapeType="1"/>
          </p:cNvSpPr>
          <p:nvPr/>
        </p:nvSpPr>
        <p:spPr bwMode="auto">
          <a:xfrm flipV="1">
            <a:off x="5943600" y="3048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2" name="Line 19"/>
          <p:cNvSpPr>
            <a:spLocks noChangeShapeType="1"/>
          </p:cNvSpPr>
          <p:nvPr/>
        </p:nvSpPr>
        <p:spPr bwMode="auto">
          <a:xfrm flipV="1">
            <a:off x="59436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3" name="Line 20"/>
          <p:cNvSpPr>
            <a:spLocks noChangeShapeType="1"/>
          </p:cNvSpPr>
          <p:nvPr/>
        </p:nvSpPr>
        <p:spPr bwMode="auto">
          <a:xfrm flipV="1">
            <a:off x="5943600" y="4191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4" name="Line 21"/>
          <p:cNvSpPr>
            <a:spLocks noChangeShapeType="1"/>
          </p:cNvSpPr>
          <p:nvPr/>
        </p:nvSpPr>
        <p:spPr bwMode="auto">
          <a:xfrm flipV="1">
            <a:off x="59436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5" name="Line 22"/>
          <p:cNvSpPr>
            <a:spLocks noChangeShapeType="1"/>
          </p:cNvSpPr>
          <p:nvPr/>
        </p:nvSpPr>
        <p:spPr bwMode="auto">
          <a:xfrm flipV="1">
            <a:off x="5943600" y="5410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776" name="Text Box 23"/>
          <p:cNvSpPr txBox="1">
            <a:spLocks noChangeArrowheads="1"/>
          </p:cNvSpPr>
          <p:nvPr/>
        </p:nvSpPr>
        <p:spPr bwMode="auto">
          <a:xfrm>
            <a:off x="6477000" y="5562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2777" name="Text Box 24"/>
          <p:cNvSpPr txBox="1">
            <a:spLocks noChangeArrowheads="1"/>
          </p:cNvSpPr>
          <p:nvPr/>
        </p:nvSpPr>
        <p:spPr bwMode="auto">
          <a:xfrm>
            <a:off x="6324600" y="4953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2778" name="Text Box 28"/>
          <p:cNvSpPr txBox="1">
            <a:spLocks noChangeArrowheads="1"/>
          </p:cNvSpPr>
          <p:nvPr/>
        </p:nvSpPr>
        <p:spPr bwMode="auto">
          <a:xfrm>
            <a:off x="6918325" y="1716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2779" name="Text Box 29"/>
          <p:cNvSpPr txBox="1">
            <a:spLocks noChangeArrowheads="1"/>
          </p:cNvSpPr>
          <p:nvPr/>
        </p:nvSpPr>
        <p:spPr bwMode="auto">
          <a:xfrm>
            <a:off x="6705600" y="3733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Locals</a:t>
            </a:r>
          </a:p>
        </p:txBody>
      </p:sp>
      <p:sp>
        <p:nvSpPr>
          <p:cNvPr id="32780" name="Text Box 30"/>
          <p:cNvSpPr txBox="1">
            <a:spLocks noChangeArrowheads="1"/>
          </p:cNvSpPr>
          <p:nvPr/>
        </p:nvSpPr>
        <p:spPr bwMode="auto">
          <a:xfrm>
            <a:off x="6477000" y="3200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Parameters</a:t>
            </a:r>
          </a:p>
        </p:txBody>
      </p:sp>
      <p:sp>
        <p:nvSpPr>
          <p:cNvPr id="32781" name="Text Box 31"/>
          <p:cNvSpPr txBox="1">
            <a:spLocks noChangeArrowheads="1"/>
          </p:cNvSpPr>
          <p:nvPr/>
        </p:nvSpPr>
        <p:spPr bwMode="auto">
          <a:xfrm>
            <a:off x="6248400" y="2590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Functional value</a:t>
            </a:r>
          </a:p>
        </p:txBody>
      </p:sp>
      <p:sp>
        <p:nvSpPr>
          <p:cNvPr id="32782" name="Text Box 32"/>
          <p:cNvSpPr txBox="1">
            <a:spLocks noChangeArrowheads="1"/>
          </p:cNvSpPr>
          <p:nvPr/>
        </p:nvSpPr>
        <p:spPr bwMode="auto">
          <a:xfrm>
            <a:off x="228600" y="2209800"/>
            <a:ext cx="53784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Control Information: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Return Address: </a:t>
            </a:r>
            <a:r>
              <a:rPr lang="en-US"/>
              <a:t>Points, in the code segment, to</a:t>
            </a:r>
          </a:p>
          <a:p>
            <a:r>
              <a:rPr lang="en-US"/>
              <a:t>the next instruction to be executed after termination</a:t>
            </a:r>
          </a:p>
          <a:p>
            <a:r>
              <a:rPr lang="en-US"/>
              <a:t>of the current function or procedure.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Dynamic Link: </a:t>
            </a:r>
            <a:r>
              <a:rPr lang="en-US"/>
              <a:t>Points to the previous stack frame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Static Link: </a:t>
            </a:r>
            <a:r>
              <a:rPr lang="en-US"/>
              <a:t>Points to the stack frame  of the</a:t>
            </a:r>
          </a:p>
          <a:p>
            <a:r>
              <a:rPr lang="en-US"/>
              <a:t>procedure that statically encloses the current</a:t>
            </a:r>
          </a:p>
          <a:p>
            <a:r>
              <a:rPr lang="en-US"/>
              <a:t>function or procedure</a:t>
            </a:r>
          </a:p>
          <a:p>
            <a:r>
              <a:rPr lang="en-US"/>
              <a:t> </a:t>
            </a:r>
          </a:p>
        </p:txBody>
      </p:sp>
      <p:sp>
        <p:nvSpPr>
          <p:cNvPr id="32783" name="Text Box 33"/>
          <p:cNvSpPr txBox="1">
            <a:spLocks noChangeArrowheads="1"/>
          </p:cNvSpPr>
          <p:nvPr/>
        </p:nvSpPr>
        <p:spPr bwMode="auto">
          <a:xfrm>
            <a:off x="457200" y="23622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2784" name="Text Box 34"/>
          <p:cNvSpPr txBox="1">
            <a:spLocks noChangeArrowheads="1"/>
          </p:cNvSpPr>
          <p:nvPr/>
        </p:nvSpPr>
        <p:spPr bwMode="auto">
          <a:xfrm>
            <a:off x="6324600" y="4343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5943600" y="2438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 flipV="1">
            <a:off x="5943600" y="3048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 flipV="1">
            <a:off x="59436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 flipV="1">
            <a:off x="5943600" y="4191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2" name="Line 7"/>
          <p:cNvSpPr>
            <a:spLocks noChangeShapeType="1"/>
          </p:cNvSpPr>
          <p:nvPr/>
        </p:nvSpPr>
        <p:spPr bwMode="auto">
          <a:xfrm flipV="1">
            <a:off x="59436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3" name="Line 8"/>
          <p:cNvSpPr>
            <a:spLocks noChangeShapeType="1"/>
          </p:cNvSpPr>
          <p:nvPr/>
        </p:nvSpPr>
        <p:spPr bwMode="auto">
          <a:xfrm flipV="1">
            <a:off x="5943600" y="5410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6477000" y="5562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6324600" y="4953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6918325" y="1716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6705600" y="3733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Locals</a:t>
            </a:r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6477000" y="3200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Parameters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6248400" y="2590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</a:t>
            </a:r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152400" y="1066800"/>
            <a:ext cx="53784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value:</a:t>
            </a:r>
            <a:r>
              <a:rPr lang="en-US" b="1"/>
              <a:t> </a:t>
            </a:r>
            <a:r>
              <a:rPr lang="en-US"/>
              <a:t>Location to store the function</a:t>
            </a:r>
          </a:p>
          <a:p>
            <a:r>
              <a:rPr lang="en-US"/>
              <a:t>return value.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Parameters: </a:t>
            </a:r>
            <a:r>
              <a:rPr lang="en-US"/>
              <a:t>Space reserved  to store the actual </a:t>
            </a:r>
          </a:p>
          <a:p>
            <a:r>
              <a:rPr lang="en-US"/>
              <a:t>parameters of the function.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Locals: </a:t>
            </a:r>
            <a:r>
              <a:rPr lang="en-US"/>
              <a:t>Space reserved to store local variables</a:t>
            </a:r>
          </a:p>
          <a:p>
            <a:r>
              <a:rPr lang="en-US"/>
              <a:t>declared  within the procedure.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Return Address: </a:t>
            </a:r>
            <a:r>
              <a:rPr lang="en-US"/>
              <a:t>Points, in the code segment, to</a:t>
            </a:r>
          </a:p>
          <a:p>
            <a:r>
              <a:rPr lang="en-US"/>
              <a:t>the next instruction to be executed after termination</a:t>
            </a:r>
          </a:p>
          <a:p>
            <a:r>
              <a:rPr lang="en-US"/>
              <a:t>of the current function or procedure.</a:t>
            </a:r>
          </a:p>
          <a:p>
            <a:r>
              <a:rPr lang="en-US"/>
              <a:t> </a:t>
            </a:r>
          </a:p>
          <a:p>
            <a:r>
              <a:rPr lang="en-US" b="1">
                <a:solidFill>
                  <a:srgbClr val="0000FF"/>
                </a:solidFill>
              </a:rPr>
              <a:t>Dynamic Link: </a:t>
            </a:r>
            <a:r>
              <a:rPr lang="en-US"/>
              <a:t>Points to the previous stack frame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Static Link: </a:t>
            </a:r>
            <a:r>
              <a:rPr lang="en-US"/>
              <a:t>Points to the stack frame  of the</a:t>
            </a:r>
          </a:p>
          <a:p>
            <a:r>
              <a:rPr lang="en-US"/>
              <a:t>procedure that statically encloses the current</a:t>
            </a:r>
          </a:p>
          <a:p>
            <a:r>
              <a:rPr lang="en-US"/>
              <a:t>function or procedure </a:t>
            </a:r>
          </a:p>
          <a:p>
            <a:r>
              <a:rPr lang="en-US"/>
              <a:t> </a:t>
            </a: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457200" y="23622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6324600" y="4343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6"/>
          <p:cNvSpPr txBox="1">
            <a:spLocks noChangeArrowheads="1"/>
          </p:cNvSpPr>
          <p:nvPr/>
        </p:nvSpPr>
        <p:spPr bwMode="auto">
          <a:xfrm>
            <a:off x="228600" y="1676400"/>
            <a:ext cx="82232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The machine has two cycles known as fetch and execute. 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Fetch cycle: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In the fetch cycle an instruction is fetch from the code store (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 code[pc]</a:t>
            </a:r>
            <a:r>
              <a:rPr lang="en-US" altLang="ko-KR">
                <a:ea typeface="Gulim" pitchFamily="34" charset="-127"/>
              </a:rPr>
              <a:t>) </a:t>
            </a:r>
          </a:p>
          <a:p>
            <a:r>
              <a:rPr lang="en-US" altLang="ko-KR">
                <a:ea typeface="Gulim" pitchFamily="34" charset="-127"/>
              </a:rPr>
              <a:t>and the program counter is incremented by one (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pc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 pc + 1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Execute cycle: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In this cycle 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ir.op </a:t>
            </a:r>
            <a:r>
              <a:rPr lang="en-US" altLang="ko-KR">
                <a:ea typeface="Gulim" pitchFamily="34" charset="-127"/>
              </a:rPr>
              <a:t> indicates the operation to be executed. In case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ir.op = OPR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then the field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ir.m</a:t>
            </a:r>
            <a:r>
              <a:rPr lang="en-US" altLang="ko-KR">
                <a:ea typeface="Gulim" pitchFamily="34" charset="-127"/>
              </a:rPr>
              <a:t> is used to identified the operator and execute the appropriate </a:t>
            </a:r>
          </a:p>
          <a:p>
            <a:r>
              <a:rPr lang="en-US" altLang="ko-KR">
                <a:ea typeface="Gulim" pitchFamily="34" charset="-127"/>
              </a:rPr>
              <a:t>arithmetic or logical instruction</a:t>
            </a:r>
            <a:endParaRPr lang="en-US">
              <a:ea typeface="Gulim" pitchFamily="34" charset="-127"/>
            </a:endParaRPr>
          </a:p>
        </p:txBody>
      </p:sp>
      <p:sp>
        <p:nvSpPr>
          <p:cNvPr id="36866" name="Text Box 7"/>
          <p:cNvSpPr txBox="1">
            <a:spLocks noChangeArrowheads="1"/>
          </p:cNvSpPr>
          <p:nvPr/>
        </p:nvSpPr>
        <p:spPr bwMode="auto">
          <a:xfrm>
            <a:off x="958850" y="381000"/>
            <a:ext cx="6861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Back to the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P-machine!! </a:t>
            </a:r>
          </a:p>
          <a:p>
            <a:pPr algn="ctr"/>
            <a:r>
              <a:rPr lang="en-US" sz="4400" b="1">
                <a:solidFill>
                  <a:srgbClr val="0000FF"/>
                </a:solidFill>
              </a:rPr>
              <a:t>Instruction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726488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01 -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LIT 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Push constant value (literal)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onto 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02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OPR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( to be defined in the next slide)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03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LOD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Push from location at offset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in frame </a:t>
            </a:r>
            <a:r>
              <a:rPr lang="en-US" altLang="ko-KR" b="1">
                <a:ea typeface="Gulim" pitchFamily="34" charset="-127"/>
              </a:rPr>
              <a:t>L</a:t>
            </a:r>
            <a:r>
              <a:rPr lang="en-US" altLang="ko-KR">
                <a:ea typeface="Gulim" pitchFamily="34" charset="-127"/>
              </a:rPr>
              <a:t> levels down.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04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STO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Store in location at offset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in frame </a:t>
            </a:r>
            <a:r>
              <a:rPr lang="en-US" altLang="ko-KR" b="1">
                <a:ea typeface="Gulim" pitchFamily="34" charset="-127"/>
              </a:rPr>
              <a:t>L</a:t>
            </a:r>
            <a:r>
              <a:rPr lang="en-US" altLang="ko-KR">
                <a:ea typeface="Gulim" pitchFamily="34" charset="-127"/>
              </a:rPr>
              <a:t> levels down.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05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Call procedure at M (generates new block mark and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06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INC	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Allocate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locals (increment sp  by M), first three are </a:t>
            </a:r>
            <a:r>
              <a:rPr lang="en-US" altLang="ko-KR" b="1">
                <a:ea typeface="Gulim" pitchFamily="34" charset="-127"/>
              </a:rPr>
              <a:t>SL</a:t>
            </a:r>
            <a:r>
              <a:rPr lang="en-US" altLang="ko-KR">
                <a:ea typeface="Gulim" pitchFamily="34" charset="-127"/>
              </a:rPr>
              <a:t>, </a:t>
            </a:r>
            <a:r>
              <a:rPr lang="en-US" altLang="ko-KR" b="1">
                <a:ea typeface="Gulim" pitchFamily="34" charset="-127"/>
              </a:rPr>
              <a:t>DL</a:t>
            </a:r>
            <a:r>
              <a:rPr lang="en-US" altLang="ko-KR">
                <a:ea typeface="Gulim" pitchFamily="34" charset="-127"/>
              </a:rPr>
              <a:t>, </a:t>
            </a:r>
            <a:r>
              <a:rPr lang="en-US" altLang="ko-KR" b="1">
                <a:ea typeface="Gulim" pitchFamily="34" charset="-127"/>
              </a:rPr>
              <a:t>RA</a:t>
            </a:r>
            <a:r>
              <a:rPr lang="en-US" altLang="ko-KR">
                <a:ea typeface="Gulim" pitchFamily="34" charset="-127"/>
              </a:rPr>
              <a:t>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07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JMP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08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JPC  0, M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Jump to M if top of stack element is 0 </a:t>
            </a:r>
          </a:p>
          <a:p>
            <a:r>
              <a:rPr lang="en-US" altLang="ko-KR">
                <a:ea typeface="Gulim" pitchFamily="34" charset="-127"/>
              </a:rPr>
              <a:t>		  and decrement sp by one.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09 –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WRT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( print (stack[sp]) and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– 1</a:t>
            </a:r>
            <a:endParaRPr lang="en-US">
              <a:ea typeface="Gulim" pitchFamily="34" charset="-127"/>
            </a:endParaRPr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1828800" y="304800"/>
            <a:ext cx="4564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38916" name="Line 6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38041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02 - OPR:</a:t>
            </a: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RTN	0,0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Return operation</a:t>
            </a:r>
            <a:r>
              <a:rPr lang="en-US" altLang="ko-KR">
                <a:ea typeface="Gulim" pitchFamily="34" charset="-127"/>
              </a:rPr>
              <a:t> (i.e. return from subroutine)</a:t>
            </a:r>
          </a:p>
          <a:p>
            <a:endParaRPr lang="en-US" altLang="ja-JP"/>
          </a:p>
          <a:p>
            <a:r>
              <a:rPr lang="en-US" altLang="ja-JP" b="1">
                <a:solidFill>
                  <a:srgbClr val="0000FF"/>
                </a:solidFill>
              </a:rPr>
              <a:t>OPR	0,1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NEG</a:t>
            </a:r>
            <a:r>
              <a:rPr lang="en-US" altLang="ja-JP"/>
              <a:t>  ( - stack[sp] 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0,2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ADD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/>
              <a:t>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+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0,3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SUB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- stack[sp + 1])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0,4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MUL</a:t>
            </a:r>
            <a:r>
              <a:rPr lang="en-US" altLang="ja-JP"/>
              <a:t>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*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0,5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DIV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div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0,6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ODD</a:t>
            </a:r>
            <a:r>
              <a:rPr lang="en-US" altLang="ja-JP"/>
              <a:t>  (stack[sp]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 mod 2) or ord(odd(stack[sp]))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0,7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MOD</a:t>
            </a:r>
            <a:r>
              <a:rPr lang="en-US" altLang="ja-JP"/>
              <a:t>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mod stack[sp + 1])</a:t>
            </a:r>
          </a:p>
          <a:p>
            <a:r>
              <a:rPr lang="en-US" altLang="ja-JP"/>
              <a:t/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0,8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EQL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= =stack[sp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0,9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NEQ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!=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0,10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LSS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 &lt;  stack[sp + 1])  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0,11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LEQ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&lt;=  stack[sp + 1]) 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0,12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GTR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&gt;  stack[sp + 1])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0,13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GEQ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&gt;= stack[sp + 1])</a:t>
            </a:r>
            <a:endParaRPr lang="en-US"/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0964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5578475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01 -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LIT 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+1;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stack[sp] 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M; 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02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RTN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  sp  bp -1;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 pc  stack[sp + 3];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 bp  stack[sp + 2];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03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LOD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+1; </a:t>
            </a:r>
          </a:p>
          <a:p>
            <a:r>
              <a:rPr lang="en-US" altLang="ko-KR">
                <a:ea typeface="Gulim" pitchFamily="34" charset="-127"/>
              </a:rPr>
              <a:t>		   stack[sp]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stack[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];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04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STO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stack[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M]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  </a:t>
            </a:r>
            <a:r>
              <a:rPr lang="en-US" altLang="ko-KR">
                <a:ea typeface="Gulim" pitchFamily="34" charset="-127"/>
              </a:rPr>
              <a:t>stack[sp]; </a:t>
            </a:r>
          </a:p>
          <a:p>
            <a:r>
              <a:rPr lang="en-US" altLang="ko-KR">
                <a:ea typeface="Gulim" pitchFamily="34" charset="-127"/>
              </a:rPr>
              <a:t>		  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-1;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</p:txBody>
      </p:sp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0835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05 -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CAL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stack[sp + 1]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); 	 /* static link (SL)</a:t>
            </a:r>
          </a:p>
          <a:p>
            <a:r>
              <a:rPr lang="en-US" altLang="ko-KR">
                <a:ea typeface="Gulim" pitchFamily="34" charset="-127"/>
              </a:rPr>
              <a:t>                       	  stack[sp + 2]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bp;		 /*  dynamic link (DL)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	           	  stack[sp + 3]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pc	 	 /*  return address (RA)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                        	  bp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+ 1;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          	  pc 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;</a:t>
            </a:r>
            <a:endParaRPr lang="en-US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06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INC	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07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JMP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08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JPC  0, M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if </a:t>
            </a:r>
            <a:r>
              <a:rPr lang="en-US" altLang="ko-KR">
                <a:ea typeface="Gulim" pitchFamily="34" charset="-127"/>
              </a:rPr>
              <a:t>stack[sp] == 0 </a:t>
            </a:r>
            <a:r>
              <a:rPr lang="en-US" altLang="ko-KR" b="1">
                <a:ea typeface="Gulim" pitchFamily="34" charset="-127"/>
              </a:rPr>
              <a:t>then  </a:t>
            </a:r>
            <a:r>
              <a:rPr lang="en-US" altLang="ko-KR">
                <a:ea typeface="Gulim" pitchFamily="34" charset="-127"/>
              </a:rPr>
              <a:t>pc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M;</a:t>
            </a:r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		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- 1;</a:t>
            </a:r>
          </a:p>
          <a:p>
            <a:r>
              <a:rPr lang="en-US" altLang="ko-KR">
                <a:ea typeface="Gulim" pitchFamily="34" charset="-127"/>
              </a:rPr>
              <a:t>				         </a:t>
            </a:r>
            <a:endParaRPr lang="en-US" altLang="ko-KR" b="1">
              <a:ea typeface="Gulim" pitchFamily="34" charset="-127"/>
            </a:endParaRP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09 –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WRT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print (stack[sp]);</a:t>
            </a:r>
          </a:p>
          <a:p>
            <a:r>
              <a:rPr lang="en-US" altLang="ko-KR">
                <a:ea typeface="Gulim" pitchFamily="34" charset="-127"/>
              </a:rPr>
              <a:t>		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– 1;</a:t>
            </a:r>
            <a:endParaRPr lang="en-US">
              <a:ea typeface="Gulim" pitchFamily="34" charset="-127"/>
            </a:endParaRPr>
          </a:p>
        </p:txBody>
      </p:sp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2"/>
          <p:cNvSpPr txBox="1">
            <a:spLocks noChangeArrowheads="1"/>
          </p:cNvSpPr>
          <p:nvPr/>
        </p:nvSpPr>
        <p:spPr bwMode="auto">
          <a:xfrm>
            <a:off x="228600" y="1219200"/>
            <a:ext cx="45275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ea typeface="Gulim" pitchFamily="34" charset="-127"/>
              </a:rPr>
              <a:t>Programming example using PL/0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const</a:t>
            </a:r>
            <a:r>
              <a:rPr lang="en-US" altLang="ko-KR">
                <a:ea typeface="Gulim" pitchFamily="34" charset="-127"/>
              </a:rPr>
              <a:t> n = 13;	 </a:t>
            </a:r>
            <a:r>
              <a:rPr lang="en-US" altLang="ko-KR" b="1">
                <a:ea typeface="Gulim" pitchFamily="34" charset="-127"/>
              </a:rPr>
              <a:t>/* constant declaration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var</a:t>
            </a:r>
            <a:r>
              <a:rPr lang="en-US" altLang="ko-KR">
                <a:ea typeface="Gulim" pitchFamily="34" charset="-127"/>
              </a:rPr>
              <a:t> i,h;		 </a:t>
            </a:r>
            <a:r>
              <a:rPr lang="en-US" altLang="ko-KR" b="1">
                <a:ea typeface="Gulim" pitchFamily="34" charset="-127"/>
              </a:rPr>
              <a:t>/* variable declaration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procedure</a:t>
            </a:r>
            <a:r>
              <a:rPr lang="en-US" altLang="ko-KR">
                <a:ea typeface="Gulim" pitchFamily="34" charset="-127"/>
              </a:rPr>
              <a:t> sub;</a:t>
            </a:r>
          </a:p>
          <a:p>
            <a:r>
              <a:rPr lang="en-US" altLang="ko-KR">
                <a:ea typeface="Gulim" pitchFamily="34" charset="-127"/>
              </a:rPr>
              <a:t>  const k = 7;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  <a:r>
              <a:rPr lang="pt-BR" altLang="ko-KR">
                <a:ea typeface="Gulim" pitchFamily="34" charset="-127"/>
              </a:rPr>
              <a:t>var j,h;</a:t>
            </a:r>
          </a:p>
          <a:p>
            <a:r>
              <a:rPr lang="pt-BR" altLang="ko-KR">
                <a:ea typeface="Gulim" pitchFamily="34" charset="-127"/>
              </a:rPr>
              <a:t>  </a:t>
            </a:r>
            <a:r>
              <a:rPr lang="pt-BR" altLang="ko-KR" b="1">
                <a:ea typeface="Gulim" pitchFamily="34" charset="-127"/>
              </a:rPr>
              <a:t>begin		</a:t>
            </a:r>
          </a:p>
          <a:p>
            <a:r>
              <a:rPr lang="pt-BR" altLang="ko-KR">
                <a:ea typeface="Gulim" pitchFamily="34" charset="-127"/>
              </a:rPr>
              <a:t>    j:=n;		</a:t>
            </a:r>
          </a:p>
          <a:p>
            <a:r>
              <a:rPr lang="pt-BR" altLang="ko-KR">
                <a:ea typeface="Gulim" pitchFamily="34" charset="-127"/>
              </a:rPr>
              <a:t>    </a:t>
            </a:r>
            <a:r>
              <a:rPr lang="en-US" altLang="ko-KR">
                <a:ea typeface="Gulim" pitchFamily="34" charset="-127"/>
              </a:rPr>
              <a:t>i:=1;</a:t>
            </a:r>
          </a:p>
          <a:p>
            <a:r>
              <a:rPr lang="en-US" altLang="ko-KR">
                <a:ea typeface="Gulim" pitchFamily="34" charset="-127"/>
              </a:rPr>
              <a:t>    h:=k;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end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r>
              <a:rPr lang="en-US" altLang="ko-KR">
                <a:ea typeface="Gulim" pitchFamily="34" charset="-127"/>
              </a:rPr>
              <a:t>begin  </a:t>
            </a:r>
            <a:r>
              <a:rPr lang="en-US" altLang="ko-KR" b="1">
                <a:ea typeface="Gulim" pitchFamily="34" charset="-127"/>
              </a:rPr>
              <a:t>/* main starts here</a:t>
            </a:r>
          </a:p>
          <a:p>
            <a:r>
              <a:rPr lang="en-US" altLang="ko-KR">
                <a:ea typeface="Gulim" pitchFamily="34" charset="-127"/>
              </a:rPr>
              <a:t>  i:=3;</a:t>
            </a:r>
          </a:p>
          <a:p>
            <a:r>
              <a:rPr lang="en-US" altLang="ko-KR">
                <a:ea typeface="Gulim" pitchFamily="34" charset="-127"/>
              </a:rPr>
              <a:t>  h:=0;</a:t>
            </a:r>
          </a:p>
          <a:p>
            <a:r>
              <a:rPr lang="en-US" altLang="ko-KR">
                <a:ea typeface="Gulim" pitchFamily="34" charset="-127"/>
              </a:rPr>
              <a:t>  call sub;</a:t>
            </a:r>
          </a:p>
          <a:p>
            <a:r>
              <a:rPr lang="en-US" altLang="ko-KR">
                <a:ea typeface="Gulim" pitchFamily="34" charset="-127"/>
              </a:rPr>
              <a:t>end.</a:t>
            </a:r>
            <a:endParaRPr lang="en-US">
              <a:ea typeface="Gulim" pitchFamily="34" charset="-127"/>
            </a:endParaRPr>
          </a:p>
        </p:txBody>
      </p:sp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974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P-machine: Code generation</a:t>
            </a:r>
          </a:p>
        </p:txBody>
      </p:sp>
      <p:sp>
        <p:nvSpPr>
          <p:cNvPr id="47107" name="Text Box 6"/>
          <p:cNvSpPr txBox="1">
            <a:spLocks noChangeArrowheads="1"/>
          </p:cNvSpPr>
          <p:nvPr/>
        </p:nvSpPr>
        <p:spPr bwMode="auto">
          <a:xfrm>
            <a:off x="5089525" y="1255713"/>
            <a:ext cx="3930650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b="1"/>
              <a:t>P-code for the program on the left</a:t>
            </a:r>
          </a:p>
          <a:p>
            <a:endParaRPr lang="en-US"/>
          </a:p>
          <a:p>
            <a:r>
              <a:rPr lang="en-US"/>
              <a:t> 0 jmp 0 10		 </a:t>
            </a:r>
          </a:p>
          <a:p>
            <a:r>
              <a:rPr lang="en-US"/>
              <a:t> 1 jmp 0 2</a:t>
            </a:r>
          </a:p>
          <a:p>
            <a:r>
              <a:rPr lang="en-US"/>
              <a:t> 2 inc 0 5</a:t>
            </a:r>
          </a:p>
          <a:p>
            <a:r>
              <a:rPr lang="en-US"/>
              <a:t> 3 lit 0 13</a:t>
            </a:r>
          </a:p>
          <a:p>
            <a:r>
              <a:rPr lang="en-US"/>
              <a:t> 4 sto 0 3</a:t>
            </a:r>
          </a:p>
          <a:p>
            <a:r>
              <a:rPr lang="en-US"/>
              <a:t> 5 lit 0 1</a:t>
            </a:r>
          </a:p>
          <a:p>
            <a:r>
              <a:rPr lang="en-US"/>
              <a:t> 6 sto 1 3</a:t>
            </a:r>
          </a:p>
          <a:p>
            <a:r>
              <a:rPr lang="en-US"/>
              <a:t> 7 lit 0 7</a:t>
            </a:r>
          </a:p>
          <a:p>
            <a:r>
              <a:rPr lang="en-US"/>
              <a:t> 8 sto 0 4</a:t>
            </a:r>
          </a:p>
          <a:p>
            <a:r>
              <a:rPr lang="en-US"/>
              <a:t> 9 opr 0 0</a:t>
            </a:r>
          </a:p>
          <a:p>
            <a:r>
              <a:rPr lang="en-US"/>
              <a:t>10 inc 0 5</a:t>
            </a:r>
          </a:p>
          <a:p>
            <a:r>
              <a:rPr lang="en-US"/>
              <a:t>11 lit 0 3</a:t>
            </a:r>
          </a:p>
          <a:p>
            <a:r>
              <a:rPr lang="en-US"/>
              <a:t>12 sto 0 3</a:t>
            </a:r>
          </a:p>
          <a:p>
            <a:r>
              <a:rPr lang="en-US"/>
              <a:t>13 lit 0 0</a:t>
            </a:r>
          </a:p>
          <a:p>
            <a:r>
              <a:rPr lang="en-US"/>
              <a:t>14 sto 0 4</a:t>
            </a:r>
          </a:p>
          <a:p>
            <a:r>
              <a:rPr lang="en-US"/>
              <a:t>15 cal 0 2</a:t>
            </a:r>
          </a:p>
          <a:p>
            <a:r>
              <a:rPr lang="en-US"/>
              <a:t>16 opr 0 0</a:t>
            </a:r>
          </a:p>
        </p:txBody>
      </p:sp>
      <p:sp>
        <p:nvSpPr>
          <p:cNvPr id="47108" name="AutoShape 7"/>
          <p:cNvSpPr>
            <a:spLocks/>
          </p:cNvSpPr>
          <p:nvPr/>
        </p:nvSpPr>
        <p:spPr bwMode="auto">
          <a:xfrm>
            <a:off x="1981200" y="2819400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Text Box 8"/>
          <p:cNvSpPr txBox="1">
            <a:spLocks noChangeArrowheads="1"/>
          </p:cNvSpPr>
          <p:nvPr/>
        </p:nvSpPr>
        <p:spPr bwMode="auto">
          <a:xfrm>
            <a:off x="2438400" y="3581400"/>
            <a:ext cx="161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/* procedure</a:t>
            </a:r>
          </a:p>
          <a:p>
            <a:r>
              <a:rPr lang="en-US" altLang="ko-KR" b="1">
                <a:ea typeface="Gulim" pitchFamily="34" charset="-127"/>
              </a:rPr>
              <a:t>/* declaration</a:t>
            </a:r>
            <a:endParaRPr lang="en-US" b="1"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228600" y="1216025"/>
            <a:ext cx="71056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		</a:t>
            </a:r>
            <a:r>
              <a:rPr lang="en-US" altLang="ko-KR" b="1">
                <a:ea typeface="Gulim" pitchFamily="34" charset="-127"/>
              </a:rPr>
              <a:t>pc	bp	sp	stack</a:t>
            </a:r>
          </a:p>
          <a:p>
            <a:r>
              <a:rPr lang="en-US" altLang="ko-KR" b="1">
                <a:ea typeface="Gulim" pitchFamily="34" charset="-127"/>
              </a:rPr>
              <a:t>Initial values</a:t>
            </a:r>
            <a:r>
              <a:rPr lang="en-US" altLang="ko-KR">
                <a:ea typeface="Gulim" pitchFamily="34" charset="-127"/>
              </a:rPr>
              <a:t>	0	1	0	0 0 0 0 0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 0  jmp   0, 10	10	1	0	0 0 0 0 0</a:t>
            </a:r>
          </a:p>
          <a:p>
            <a:r>
              <a:rPr lang="en-US" altLang="ko-KR">
                <a:ea typeface="Gulim" pitchFamily="34" charset="-127"/>
              </a:rPr>
              <a:t>10 inc    0, 5	11	1	5	0 0 0 0 0		</a:t>
            </a:r>
          </a:p>
          <a:p>
            <a:r>
              <a:rPr lang="en-US" altLang="ko-KR">
                <a:ea typeface="Gulim" pitchFamily="34" charset="-127"/>
              </a:rPr>
              <a:t>11 lit      0, 3	12	1	6	0 0 0 0 0 3</a:t>
            </a:r>
          </a:p>
          <a:p>
            <a:r>
              <a:rPr lang="en-US" altLang="ko-KR">
                <a:ea typeface="Gulim" pitchFamily="34" charset="-127"/>
              </a:rPr>
              <a:t>12 sto    0, 3	13	1	5	0 0 0 3 0</a:t>
            </a:r>
          </a:p>
          <a:p>
            <a:r>
              <a:rPr lang="en-US" altLang="ko-KR">
                <a:ea typeface="Gulim" pitchFamily="34" charset="-127"/>
              </a:rPr>
              <a:t>13 lit      0, 0	14	1	6	0 0 0 3 0 0</a:t>
            </a:r>
          </a:p>
          <a:p>
            <a:r>
              <a:rPr lang="en-US" altLang="ko-KR">
                <a:ea typeface="Gulim" pitchFamily="34" charset="-127"/>
              </a:rPr>
              <a:t>14 sto    0, 4	15	1	5	0 0 0 3 0</a:t>
            </a:r>
          </a:p>
          <a:p>
            <a:r>
              <a:rPr lang="en-US" altLang="ko-KR">
                <a:ea typeface="Gulim" pitchFamily="34" charset="-127"/>
              </a:rPr>
              <a:t>15 cal    0, 2	2	6	5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 </a:t>
            </a:r>
            <a:r>
              <a:rPr lang="en-US" altLang="ko-KR">
                <a:ea typeface="Gulim" pitchFamily="34" charset="-127"/>
              </a:rPr>
              <a:t>1 1 16 </a:t>
            </a:r>
          </a:p>
          <a:p>
            <a:r>
              <a:rPr lang="en-US" altLang="ko-KR">
                <a:ea typeface="Gulim" pitchFamily="34" charset="-127"/>
              </a:rPr>
              <a:t> 2 inc     0, 5	3	6	10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1 1 16 0 0</a:t>
            </a:r>
          </a:p>
          <a:p>
            <a:r>
              <a:rPr lang="en-US" altLang="ko-KR">
                <a:ea typeface="Gulim" pitchFamily="34" charset="-127"/>
              </a:rPr>
              <a:t> 3 lit       0, 13	4	6	11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1 1 16 0 0 13</a:t>
            </a:r>
          </a:p>
          <a:p>
            <a:r>
              <a:rPr lang="en-US" altLang="ko-KR">
                <a:ea typeface="Gulim" pitchFamily="34" charset="-127"/>
              </a:rPr>
              <a:t> 4 sto     0, 3	5	6	10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</a:t>
            </a:r>
          </a:p>
          <a:p>
            <a:r>
              <a:rPr lang="en-US" altLang="ko-KR">
                <a:ea typeface="Gulim" pitchFamily="34" charset="-127"/>
              </a:rPr>
              <a:t> 5 lit       0, 1	6	6	11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1 1 16 13 0 1</a:t>
            </a:r>
          </a:p>
          <a:p>
            <a:r>
              <a:rPr lang="en-US" altLang="ko-KR">
                <a:ea typeface="Gulim" pitchFamily="34" charset="-127"/>
              </a:rPr>
              <a:t> 6 sto     1, 3	7	6	10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</a:t>
            </a:r>
          </a:p>
          <a:p>
            <a:r>
              <a:rPr lang="en-US" altLang="ko-KR">
                <a:ea typeface="Gulim" pitchFamily="34" charset="-127"/>
              </a:rPr>
              <a:t> 7 lit       0, 7	8	6	11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 </a:t>
            </a:r>
            <a:r>
              <a:rPr lang="en-US" altLang="ko-KR">
                <a:ea typeface="Gulim" pitchFamily="34" charset="-127"/>
              </a:rPr>
              <a:t>1 1 16 13 0 7</a:t>
            </a:r>
          </a:p>
          <a:p>
            <a:r>
              <a:rPr lang="en-US" altLang="ko-KR">
                <a:ea typeface="Gulim" pitchFamily="34" charset="-127"/>
              </a:rPr>
              <a:t> 8 sto     0, 4	9	6	10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1 1 16 13 7</a:t>
            </a:r>
          </a:p>
          <a:p>
            <a:r>
              <a:rPr lang="en-US" altLang="ko-KR">
                <a:ea typeface="Gulim" pitchFamily="34" charset="-127"/>
              </a:rPr>
              <a:t> 9 opr    0, 0	16	1	5	0 0 0 1 0</a:t>
            </a:r>
            <a:endParaRPr lang="en-US">
              <a:ea typeface="Gulim" pitchFamily="34" charset="-127"/>
            </a:endParaRPr>
          </a:p>
        </p:txBody>
      </p:sp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14300" y="228600"/>
            <a:ext cx="8470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49155" name="Text Box 5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7315200" y="914400"/>
            <a:ext cx="2301875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 0 jmp  0 10	 </a:t>
            </a:r>
          </a:p>
          <a:p>
            <a:r>
              <a:rPr lang="en-US"/>
              <a:t> 1 jmp  0 2</a:t>
            </a:r>
          </a:p>
          <a:p>
            <a:r>
              <a:rPr lang="en-US"/>
              <a:t> 2 inc   0 5</a:t>
            </a:r>
          </a:p>
          <a:p>
            <a:r>
              <a:rPr lang="en-US"/>
              <a:t> 3 lit     0 13</a:t>
            </a:r>
          </a:p>
          <a:p>
            <a:r>
              <a:rPr lang="en-US"/>
              <a:t> 4 sto   0 3</a:t>
            </a:r>
          </a:p>
          <a:p>
            <a:r>
              <a:rPr lang="en-US"/>
              <a:t> 5 lit     0 1</a:t>
            </a:r>
          </a:p>
          <a:p>
            <a:r>
              <a:rPr lang="en-US"/>
              <a:t> 6 sto   1 3</a:t>
            </a:r>
          </a:p>
          <a:p>
            <a:r>
              <a:rPr lang="en-US"/>
              <a:t> 7 lit     0 7</a:t>
            </a:r>
          </a:p>
          <a:p>
            <a:r>
              <a:rPr lang="en-US"/>
              <a:t> 8 sto   0 4</a:t>
            </a:r>
          </a:p>
          <a:p>
            <a:r>
              <a:rPr lang="en-US"/>
              <a:t> 9 opr   0 0</a:t>
            </a:r>
          </a:p>
          <a:p>
            <a:r>
              <a:rPr lang="en-US"/>
              <a:t>10 inc  0 5</a:t>
            </a:r>
          </a:p>
          <a:p>
            <a:r>
              <a:rPr lang="en-US"/>
              <a:t>11 lit    0 3</a:t>
            </a:r>
          </a:p>
          <a:p>
            <a:r>
              <a:rPr lang="en-US"/>
              <a:t>12 sto  0 3</a:t>
            </a:r>
          </a:p>
          <a:p>
            <a:r>
              <a:rPr lang="en-US"/>
              <a:t>13 lit    0 0</a:t>
            </a:r>
          </a:p>
          <a:p>
            <a:r>
              <a:rPr lang="en-US"/>
              <a:t>14 sto  0 4</a:t>
            </a:r>
          </a:p>
          <a:p>
            <a:r>
              <a:rPr lang="en-US"/>
              <a:t>15 cal  0 2</a:t>
            </a:r>
          </a:p>
          <a:p>
            <a:r>
              <a:rPr lang="en-US"/>
              <a:t>16 opr  0 0</a:t>
            </a:r>
          </a:p>
        </p:txBody>
      </p:sp>
      <p:sp>
        <p:nvSpPr>
          <p:cNvPr id="49157" name="Line 8"/>
          <p:cNvSpPr>
            <a:spLocks noChangeShapeType="1"/>
          </p:cNvSpPr>
          <p:nvPr/>
        </p:nvSpPr>
        <p:spPr bwMode="auto">
          <a:xfrm>
            <a:off x="7315200" y="1447800"/>
            <a:ext cx="0" cy="4724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58" name="Text Box 9"/>
          <p:cNvSpPr txBox="1">
            <a:spLocks noChangeArrowheads="1"/>
          </p:cNvSpPr>
          <p:nvPr/>
        </p:nvSpPr>
        <p:spPr bwMode="auto">
          <a:xfrm>
            <a:off x="7527925" y="1103313"/>
            <a:ext cx="71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0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8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6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2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0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162800" cy="4191000"/>
          </a:xfrm>
          <a:noFill/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Virtual Machines </a:t>
            </a:r>
          </a:p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as  instruction</a:t>
            </a:r>
          </a:p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 interpreters</a:t>
            </a:r>
          </a:p>
          <a:p>
            <a:pPr eaLnBrk="1" hangingPunct="1"/>
            <a:r>
              <a:rPr lang="en-US" sz="4400" b="1" smtClean="0">
                <a:solidFill>
                  <a:srgbClr val="FF0000"/>
                </a:solidFill>
                <a:ea typeface="ＭＳ Ｐゴシック" pitchFamily="34" charset="-128"/>
              </a:rPr>
              <a:t>(The End)</a:t>
            </a:r>
          </a:p>
          <a:p>
            <a:pPr eaLnBrk="1" hangingPunct="1"/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3366FF"/>
                </a:solidFill>
              </a:rPr>
              <a:t>COP 3402 Systems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162800" cy="29940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Virtual Machines 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as  instruction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 interpreters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3366FF"/>
                </a:solidFill>
              </a:rPr>
              <a:t>COP 3402 Systems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911EA6-968B-491F-A40E-901FFC89A21E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Virtual machines as software 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P-code: instruction set architecture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The instruction format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Assembly language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"/>
            <a:ext cx="72390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P-code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457200" y="1905000"/>
            <a:ext cx="8478838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The Pseudo-code  machine is a software (virtual) </a:t>
            </a:r>
          </a:p>
          <a:p>
            <a:r>
              <a:rPr lang="en-US" sz="2400" b="1"/>
              <a:t>machine that implements the instruction set architecture </a:t>
            </a:r>
          </a:p>
          <a:p>
            <a:r>
              <a:rPr lang="en-US" sz="2400" b="1"/>
              <a:t>of a computer. </a:t>
            </a:r>
          </a:p>
          <a:p>
            <a:endParaRPr lang="en-US" sz="2400" b="1"/>
          </a:p>
          <a:p>
            <a:r>
              <a:rPr lang="en-US" sz="2400" b="1"/>
              <a:t>P-code was implemented in the 70s to generate </a:t>
            </a:r>
          </a:p>
          <a:p>
            <a:r>
              <a:rPr lang="en-US" sz="2400" b="1"/>
              <a:t>intermediate code for Pascal compilers. </a:t>
            </a:r>
          </a:p>
          <a:p>
            <a:endParaRPr lang="en-US" sz="2400" b="1"/>
          </a:p>
          <a:p>
            <a:r>
              <a:rPr lang="en-US" sz="2400" b="1"/>
              <a:t>Another example of a virtual machine is the JVM </a:t>
            </a:r>
          </a:p>
          <a:p>
            <a:r>
              <a:rPr lang="en-US" sz="2400" b="1"/>
              <a:t>(Java Virtual Machine) whose intermediate language </a:t>
            </a:r>
          </a:p>
          <a:p>
            <a:r>
              <a:rPr lang="en-US" sz="2400" b="1"/>
              <a:t>is commonly referred to as Java bytecode.</a:t>
            </a:r>
          </a:p>
          <a:p>
            <a:endParaRPr lang="en-US" sz="2400" b="1"/>
          </a:p>
          <a:p>
            <a:r>
              <a:rPr lang="en-US" b="1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171450" y="1905000"/>
            <a:ext cx="897255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The ISA of the PM/0 has 22 instructions and the instruction format has </a:t>
            </a:r>
          </a:p>
          <a:p>
            <a:r>
              <a:rPr lang="en-US" altLang="ko-KR" b="1">
                <a:ea typeface="Gulim" pitchFamily="34" charset="-127"/>
              </a:rPr>
              <a:t>three components &lt;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op, l, m</a:t>
            </a:r>
            <a:r>
              <a:rPr lang="en-US" altLang="ko-KR" b="1">
                <a:ea typeface="Gulim" pitchFamily="34" charset="-127"/>
              </a:rPr>
              <a:t>&gt;: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</a:t>
            </a:r>
            <a:r>
              <a:rPr lang="en-US" altLang="ko-KR">
                <a:ea typeface="Gulim" pitchFamily="34" charset="-127"/>
              </a:rPr>
              <a:t>    </a:t>
            </a:r>
            <a:r>
              <a:rPr lang="en-US" altLang="ko-KR" b="1">
                <a:ea typeface="Gulim" pitchFamily="34" charset="-127"/>
              </a:rPr>
              <a:t>is the operation code.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 </a:t>
            </a:r>
            <a:r>
              <a:rPr lang="en-US" altLang="ko-KR" b="1">
                <a:ea typeface="Gulim" pitchFamily="34" charset="-127"/>
              </a:rPr>
              <a:t>      indicates the lexicographical level.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M</a:t>
            </a:r>
            <a:r>
              <a:rPr lang="en-US" altLang="ko-KR" b="1">
                <a:ea typeface="Gulim" pitchFamily="34" charset="-127"/>
              </a:rPr>
              <a:t>      depending of the opcode it indicates:</a:t>
            </a:r>
          </a:p>
          <a:p>
            <a:r>
              <a:rPr lang="en-US" altLang="ko-KR" b="1">
                <a:ea typeface="Gulim" pitchFamily="34" charset="-127"/>
              </a:rPr>
              <a:t>         - A number (instructions: LIT, INT).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A program address (instructions: JMP, JPC, CAL).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A data address (instructions: LOD, STO)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The identity of the operator OPR(i.e.  OPR  0, 2 (ADD) or  OPR 0,  4 (MUL)).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</p:txBody>
      </p:sp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990600" y="381000"/>
            <a:ext cx="7140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The P-machine Instruction format (PM/0)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"/>
            <a:ext cx="68580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 code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3342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The interpreter of the P-machine(PM/0) consists of: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 store named </a:t>
            </a:r>
            <a:r>
              <a:rPr lang="en-US" altLang="ko-KR" b="1">
                <a:ea typeface="Gulim" pitchFamily="34" charset="-127"/>
              </a:rPr>
              <a:t>“stack”</a:t>
            </a:r>
            <a:r>
              <a:rPr lang="en-US" altLang="ko-KR">
                <a:ea typeface="Gulim" pitchFamily="34" charset="-127"/>
              </a:rPr>
              <a:t> organized as a stack.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A </a:t>
            </a:r>
            <a:r>
              <a:rPr lang="en-US" altLang="ko-KR" b="1">
                <a:ea typeface="Gulim" pitchFamily="34" charset="-127"/>
              </a:rPr>
              <a:t>“code”</a:t>
            </a:r>
            <a:r>
              <a:rPr lang="en-US" altLang="ko-KR">
                <a:ea typeface="Gulim" pitchFamily="34" charset="-127"/>
              </a:rPr>
              <a:t> store that contains the instructions.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 b="1">
                <a:ea typeface="Gulim" pitchFamily="34" charset="-127"/>
              </a:rPr>
              <a:t>The CPU has four registers: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Register </a:t>
            </a:r>
            <a:r>
              <a:rPr lang="en-US" altLang="ko-KR" b="1">
                <a:ea typeface="Gulim" pitchFamily="34" charset="-127"/>
              </a:rPr>
              <a:t>“bp”</a:t>
            </a:r>
            <a:r>
              <a:rPr lang="en-US" altLang="ko-KR">
                <a:ea typeface="Gulim" pitchFamily="34" charset="-127"/>
              </a:rPr>
              <a:t> points to the base of the current </a:t>
            </a:r>
            <a:r>
              <a:rPr lang="en-US" altLang="ko-KR" b="1" u="sng">
                <a:ea typeface="Gulim" pitchFamily="34" charset="-127"/>
              </a:rPr>
              <a:t>activation record (AR)</a:t>
            </a:r>
          </a:p>
          <a:p>
            <a:r>
              <a:rPr lang="en-US" altLang="ko-KR">
                <a:ea typeface="Gulim" pitchFamily="34" charset="-127"/>
              </a:rPr>
              <a:t>in the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Register </a:t>
            </a:r>
            <a:r>
              <a:rPr lang="en-US" altLang="ko-KR" b="1">
                <a:ea typeface="Gulim" pitchFamily="34" charset="-127"/>
              </a:rPr>
              <a:t>“sp”</a:t>
            </a:r>
            <a:r>
              <a:rPr lang="en-US" altLang="ko-KR">
                <a:ea typeface="Gulim" pitchFamily="34" charset="-127"/>
              </a:rPr>
              <a:t> points to the top of the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 program counter or instruction pointer (</a:t>
            </a:r>
            <a:r>
              <a:rPr lang="en-US" altLang="ko-KR" b="1">
                <a:ea typeface="Gulim" pitchFamily="34" charset="-127"/>
              </a:rPr>
              <a:t>pc</a:t>
            </a:r>
            <a:r>
              <a:rPr lang="en-US" altLang="ko-KR">
                <a:ea typeface="Gulim" pitchFamily="34" charset="-127"/>
              </a:rPr>
              <a:t>)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An instruction register (</a:t>
            </a:r>
            <a:r>
              <a:rPr lang="en-US" altLang="ko-KR" b="1">
                <a:ea typeface="Gulim" pitchFamily="34" charset="-127"/>
              </a:rPr>
              <a:t>ir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  <a:p>
            <a:r>
              <a:rPr lang="en-US" b="1">
                <a:ea typeface="Gulim" pitchFamily="34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41197-8859-4C6F-8EE9-B6160584668B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 code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1676400" y="1600200"/>
            <a:ext cx="2133600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1676400" y="4343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2209800" y="48768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457200" y="25908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5181600" y="2743200"/>
            <a:ext cx="3048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6324600" y="21336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CPU</a:t>
            </a:r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5486400" y="2971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5486400" y="43434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2"/>
          <p:cNvSpPr>
            <a:spLocks noChangeArrowheads="1"/>
          </p:cNvSpPr>
          <p:nvPr/>
        </p:nvSpPr>
        <p:spPr bwMode="auto">
          <a:xfrm>
            <a:off x="5486400" y="3657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5638800" y="3657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BP</a:t>
            </a:r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5638800" y="29718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SP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5638800" y="4343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PC</a:t>
            </a:r>
          </a:p>
        </p:txBody>
      </p:sp>
      <p:sp>
        <p:nvSpPr>
          <p:cNvPr id="27665" name="Line 16"/>
          <p:cNvSpPr>
            <a:spLocks noChangeShapeType="1"/>
          </p:cNvSpPr>
          <p:nvPr/>
        </p:nvSpPr>
        <p:spPr bwMode="auto">
          <a:xfrm flipH="1">
            <a:off x="3810000" y="4572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6" name="Line 17"/>
          <p:cNvSpPr>
            <a:spLocks noChangeShapeType="1"/>
          </p:cNvSpPr>
          <p:nvPr/>
        </p:nvSpPr>
        <p:spPr bwMode="auto">
          <a:xfrm>
            <a:off x="1676400" y="35052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7" name="Line 18"/>
          <p:cNvSpPr>
            <a:spLocks noChangeShapeType="1"/>
          </p:cNvSpPr>
          <p:nvPr/>
        </p:nvSpPr>
        <p:spPr bwMode="auto">
          <a:xfrm>
            <a:off x="1676400" y="26670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8" name="Text Box 19"/>
          <p:cNvSpPr txBox="1">
            <a:spLocks noChangeArrowheads="1"/>
          </p:cNvSpPr>
          <p:nvPr/>
        </p:nvSpPr>
        <p:spPr bwMode="auto">
          <a:xfrm>
            <a:off x="1981200" y="37338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AR or Frame</a:t>
            </a:r>
          </a:p>
        </p:txBody>
      </p:sp>
      <p:sp>
        <p:nvSpPr>
          <p:cNvPr id="27669" name="Text Box 20"/>
          <p:cNvSpPr txBox="1">
            <a:spLocks noChangeArrowheads="1"/>
          </p:cNvSpPr>
          <p:nvPr/>
        </p:nvSpPr>
        <p:spPr bwMode="auto">
          <a:xfrm>
            <a:off x="1981200" y="28956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AR or Frame</a:t>
            </a:r>
          </a:p>
        </p:txBody>
      </p:sp>
      <p:sp>
        <p:nvSpPr>
          <p:cNvPr id="27670" name="Line 21"/>
          <p:cNvSpPr>
            <a:spLocks noChangeShapeType="1"/>
          </p:cNvSpPr>
          <p:nvPr/>
        </p:nvSpPr>
        <p:spPr bwMode="auto">
          <a:xfrm flipH="1" flipV="1">
            <a:off x="3810000" y="35052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71" name="Line 22"/>
          <p:cNvSpPr>
            <a:spLocks noChangeShapeType="1"/>
          </p:cNvSpPr>
          <p:nvPr/>
        </p:nvSpPr>
        <p:spPr bwMode="auto">
          <a:xfrm flipH="1" flipV="1">
            <a:off x="3810000" y="2667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72" name="Rectangle 23"/>
          <p:cNvSpPr>
            <a:spLocks noChangeArrowheads="1"/>
          </p:cNvSpPr>
          <p:nvPr/>
        </p:nvSpPr>
        <p:spPr bwMode="auto">
          <a:xfrm>
            <a:off x="7010400" y="43434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7162800" y="43434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6"/>
          <p:cNvSpPr txBox="1">
            <a:spLocks noChangeArrowheads="1"/>
          </p:cNvSpPr>
          <p:nvPr/>
        </p:nvSpPr>
        <p:spPr bwMode="auto">
          <a:xfrm>
            <a:off x="1219200" y="304800"/>
            <a:ext cx="661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28674" name="Rectangle 7"/>
          <p:cNvSpPr>
            <a:spLocks noChangeArrowheads="1"/>
          </p:cNvSpPr>
          <p:nvPr/>
        </p:nvSpPr>
        <p:spPr bwMode="auto">
          <a:xfrm>
            <a:off x="6172200" y="1219200"/>
            <a:ext cx="2209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Line 8"/>
          <p:cNvSpPr>
            <a:spLocks noChangeShapeType="1"/>
          </p:cNvSpPr>
          <p:nvPr/>
        </p:nvSpPr>
        <p:spPr bwMode="auto">
          <a:xfrm>
            <a:off x="6172200" y="4953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6" name="Line 10"/>
          <p:cNvSpPr>
            <a:spLocks noChangeShapeType="1"/>
          </p:cNvSpPr>
          <p:nvPr/>
        </p:nvSpPr>
        <p:spPr bwMode="auto">
          <a:xfrm>
            <a:off x="61722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7" name="Line 11"/>
          <p:cNvSpPr>
            <a:spLocks noChangeShapeType="1"/>
          </p:cNvSpPr>
          <p:nvPr/>
        </p:nvSpPr>
        <p:spPr bwMode="auto">
          <a:xfrm>
            <a:off x="61722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8" name="Line 12"/>
          <p:cNvSpPr>
            <a:spLocks noChangeShapeType="1"/>
          </p:cNvSpPr>
          <p:nvPr/>
        </p:nvSpPr>
        <p:spPr bwMode="auto">
          <a:xfrm flipV="1">
            <a:off x="7239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7010400" y="3810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0" name="Text Box 15"/>
          <p:cNvSpPr txBox="1">
            <a:spLocks noChangeArrowheads="1"/>
          </p:cNvSpPr>
          <p:nvPr/>
        </p:nvSpPr>
        <p:spPr bwMode="auto">
          <a:xfrm>
            <a:off x="7010400" y="44958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1" name="Text Box 16"/>
          <p:cNvSpPr txBox="1">
            <a:spLocks noChangeArrowheads="1"/>
          </p:cNvSpPr>
          <p:nvPr/>
        </p:nvSpPr>
        <p:spPr bwMode="auto">
          <a:xfrm>
            <a:off x="7010400" y="2895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2" name="Text Box 17"/>
          <p:cNvSpPr txBox="1">
            <a:spLocks noChangeArrowheads="1"/>
          </p:cNvSpPr>
          <p:nvPr/>
        </p:nvSpPr>
        <p:spPr bwMode="auto">
          <a:xfrm>
            <a:off x="7010400" y="2286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28683" name="Text Box 18"/>
          <p:cNvSpPr txBox="1">
            <a:spLocks noChangeArrowheads="1"/>
          </p:cNvSpPr>
          <p:nvPr/>
        </p:nvSpPr>
        <p:spPr bwMode="auto">
          <a:xfrm>
            <a:off x="6781800" y="54102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28684" name="Line 19"/>
          <p:cNvSpPr>
            <a:spLocks noChangeShapeType="1"/>
          </p:cNvSpPr>
          <p:nvPr/>
        </p:nvSpPr>
        <p:spPr bwMode="auto">
          <a:xfrm>
            <a:off x="6172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5" name="Line 20"/>
          <p:cNvSpPr>
            <a:spLocks noChangeShapeType="1"/>
          </p:cNvSpPr>
          <p:nvPr/>
        </p:nvSpPr>
        <p:spPr bwMode="auto">
          <a:xfrm>
            <a:off x="61722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6" name="Text Box 21"/>
          <p:cNvSpPr txBox="1">
            <a:spLocks noChangeArrowheads="1"/>
          </p:cNvSpPr>
          <p:nvPr/>
        </p:nvSpPr>
        <p:spPr bwMode="auto">
          <a:xfrm>
            <a:off x="381000" y="1676400"/>
            <a:ext cx="454342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What is an activation record?</a:t>
            </a:r>
          </a:p>
          <a:p>
            <a:pPr>
              <a:buFontTx/>
              <a:buChar char="•"/>
            </a:pPr>
            <a:endParaRPr lang="en-US"/>
          </a:p>
          <a:p>
            <a:pPr>
              <a:buFontTx/>
              <a:buChar char="•"/>
            </a:pPr>
            <a:r>
              <a:rPr lang="en-US"/>
              <a:t>Activation record or stack frame is the </a:t>
            </a:r>
          </a:p>
          <a:p>
            <a:r>
              <a:rPr lang="en-US"/>
              <a:t>name given to a data structure which </a:t>
            </a:r>
          </a:p>
          <a:p>
            <a:r>
              <a:rPr lang="en-US"/>
              <a:t>is inserted in the stack, each time a </a:t>
            </a:r>
          </a:p>
          <a:p>
            <a:r>
              <a:rPr lang="en-US"/>
              <a:t>procedure or function is called.</a:t>
            </a:r>
          </a:p>
          <a:p>
            <a:endParaRPr lang="en-US"/>
          </a:p>
          <a:p>
            <a:endParaRPr lang="en-US"/>
          </a:p>
          <a:p>
            <a:pPr>
              <a:buFontTx/>
              <a:buChar char="•"/>
            </a:pPr>
            <a:r>
              <a:rPr lang="en-US"/>
              <a:t>The data structure contains information to </a:t>
            </a:r>
          </a:p>
          <a:p>
            <a:r>
              <a:rPr lang="en-US"/>
              <a:t>control  sub-routines program execution.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8687" name="Text Box 22"/>
          <p:cNvSpPr txBox="1">
            <a:spLocks noChangeArrowheads="1"/>
          </p:cNvSpPr>
          <p:nvPr/>
        </p:nvSpPr>
        <p:spPr bwMode="auto">
          <a:xfrm>
            <a:off x="4876800" y="2895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28688" name="AutoShape 23"/>
          <p:cNvSpPr>
            <a:spLocks/>
          </p:cNvSpPr>
          <p:nvPr/>
        </p:nvSpPr>
        <p:spPr bwMode="auto">
          <a:xfrm>
            <a:off x="5715000" y="1219200"/>
            <a:ext cx="381000" cy="3733800"/>
          </a:xfrm>
          <a:prstGeom prst="leftBrace">
            <a:avLst>
              <a:gd name="adj1" fmla="val 8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6172200" y="1219200"/>
            <a:ext cx="2209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Line 4"/>
          <p:cNvSpPr>
            <a:spLocks noChangeShapeType="1"/>
          </p:cNvSpPr>
          <p:nvPr/>
        </p:nvSpPr>
        <p:spPr bwMode="auto">
          <a:xfrm>
            <a:off x="6172200" y="4953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61722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61722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 flipV="1">
            <a:off x="7239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7010400" y="3810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010400" y="44958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7010400" y="2895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7010400" y="2286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30731" name="Text Box 12"/>
          <p:cNvSpPr txBox="1">
            <a:spLocks noChangeArrowheads="1"/>
          </p:cNvSpPr>
          <p:nvPr/>
        </p:nvSpPr>
        <p:spPr bwMode="auto">
          <a:xfrm>
            <a:off x="6781800" y="54102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30732" name="Line 13"/>
          <p:cNvSpPr>
            <a:spLocks noChangeShapeType="1"/>
          </p:cNvSpPr>
          <p:nvPr/>
        </p:nvSpPr>
        <p:spPr bwMode="auto">
          <a:xfrm>
            <a:off x="6172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3" name="Line 14"/>
          <p:cNvSpPr>
            <a:spLocks noChangeShapeType="1"/>
          </p:cNvSpPr>
          <p:nvPr/>
        </p:nvSpPr>
        <p:spPr bwMode="auto">
          <a:xfrm>
            <a:off x="61722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876800" y="2895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30735" name="AutoShape 17"/>
          <p:cNvSpPr>
            <a:spLocks/>
          </p:cNvSpPr>
          <p:nvPr/>
        </p:nvSpPr>
        <p:spPr bwMode="auto">
          <a:xfrm>
            <a:off x="5715000" y="1219200"/>
            <a:ext cx="381000" cy="3733800"/>
          </a:xfrm>
          <a:prstGeom prst="leftBrace">
            <a:avLst>
              <a:gd name="adj1" fmla="val 8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8"/>
          <p:cNvSpPr>
            <a:spLocks noChangeArrowheads="1"/>
          </p:cNvSpPr>
          <p:nvPr/>
        </p:nvSpPr>
        <p:spPr bwMode="auto">
          <a:xfrm>
            <a:off x="1219200" y="2819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9"/>
          <p:cNvSpPr>
            <a:spLocks noChangeShapeType="1"/>
          </p:cNvSpPr>
          <p:nvPr/>
        </p:nvSpPr>
        <p:spPr bwMode="auto">
          <a:xfrm flipV="1">
            <a:off x="1219200" y="3429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8" name="Line 20"/>
          <p:cNvSpPr>
            <a:spLocks noChangeShapeType="1"/>
          </p:cNvSpPr>
          <p:nvPr/>
        </p:nvSpPr>
        <p:spPr bwMode="auto">
          <a:xfrm flipV="1">
            <a:off x="1219200" y="4038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9" name="Line 21"/>
          <p:cNvSpPr>
            <a:spLocks noChangeShapeType="1"/>
          </p:cNvSpPr>
          <p:nvPr/>
        </p:nvSpPr>
        <p:spPr bwMode="auto">
          <a:xfrm flipV="1">
            <a:off x="1219200" y="4572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0" name="Line 22"/>
          <p:cNvSpPr>
            <a:spLocks noChangeShapeType="1"/>
          </p:cNvSpPr>
          <p:nvPr/>
        </p:nvSpPr>
        <p:spPr bwMode="auto">
          <a:xfrm flipV="1">
            <a:off x="1219200" y="5181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1" name="Line 23"/>
          <p:cNvSpPr>
            <a:spLocks noChangeShapeType="1"/>
          </p:cNvSpPr>
          <p:nvPr/>
        </p:nvSpPr>
        <p:spPr bwMode="auto">
          <a:xfrm flipV="1">
            <a:off x="1219200" y="5791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2" name="Text Box 24"/>
          <p:cNvSpPr txBox="1">
            <a:spLocks noChangeArrowheads="1"/>
          </p:cNvSpPr>
          <p:nvPr/>
        </p:nvSpPr>
        <p:spPr bwMode="auto">
          <a:xfrm>
            <a:off x="1752600" y="5943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30743" name="Text Box 25"/>
          <p:cNvSpPr txBox="1">
            <a:spLocks noChangeArrowheads="1"/>
          </p:cNvSpPr>
          <p:nvPr/>
        </p:nvSpPr>
        <p:spPr bwMode="auto">
          <a:xfrm>
            <a:off x="1600200" y="5334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1600200" y="4724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>
            <a:off x="3962400" y="2819400"/>
            <a:ext cx="304800" cy="3581400"/>
          </a:xfrm>
          <a:prstGeom prst="rightBrace">
            <a:avLst>
              <a:gd name="adj1" fmla="val 97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Line 28"/>
          <p:cNvSpPr>
            <a:spLocks noChangeShapeType="1"/>
          </p:cNvSpPr>
          <p:nvPr/>
        </p:nvSpPr>
        <p:spPr bwMode="auto">
          <a:xfrm flipV="1">
            <a:off x="4343400" y="3962400"/>
            <a:ext cx="17526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47" name="Text Box 29"/>
          <p:cNvSpPr txBox="1">
            <a:spLocks noChangeArrowheads="1"/>
          </p:cNvSpPr>
          <p:nvPr/>
        </p:nvSpPr>
        <p:spPr bwMode="auto">
          <a:xfrm>
            <a:off x="2193925" y="2097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30748" name="Text Box 30"/>
          <p:cNvSpPr txBox="1">
            <a:spLocks noChangeArrowheads="1"/>
          </p:cNvSpPr>
          <p:nvPr/>
        </p:nvSpPr>
        <p:spPr bwMode="auto">
          <a:xfrm>
            <a:off x="1981200" y="4114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Locals</a:t>
            </a:r>
          </a:p>
        </p:txBody>
      </p:sp>
      <p:sp>
        <p:nvSpPr>
          <p:cNvPr id="30749" name="Text Box 31"/>
          <p:cNvSpPr txBox="1">
            <a:spLocks noChangeArrowheads="1"/>
          </p:cNvSpPr>
          <p:nvPr/>
        </p:nvSpPr>
        <p:spPr bwMode="auto">
          <a:xfrm>
            <a:off x="1752600" y="3581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Parameters</a:t>
            </a:r>
          </a:p>
        </p:txBody>
      </p:sp>
      <p:sp>
        <p:nvSpPr>
          <p:cNvPr id="30750" name="Text Box 32"/>
          <p:cNvSpPr txBox="1">
            <a:spLocks noChangeArrowheads="1"/>
          </p:cNvSpPr>
          <p:nvPr/>
        </p:nvSpPr>
        <p:spPr bwMode="auto">
          <a:xfrm>
            <a:off x="1524000" y="2971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11826</TotalTime>
  <Words>915</Words>
  <Application>Microsoft Office PowerPoint</Application>
  <PresentationFormat>Presentación en pantalla (4:3)</PresentationFormat>
  <Paragraphs>351</Paragraphs>
  <Slides>19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ＭＳ Ｐゴシック</vt:lpstr>
      <vt:lpstr>Times New Roman</vt:lpstr>
      <vt:lpstr>Gulim</vt:lpstr>
      <vt:lpstr>Wingdings</vt:lpstr>
      <vt:lpstr>Default Design</vt:lpstr>
      <vt:lpstr>COP 3402 Systems Software</vt:lpstr>
      <vt:lpstr>Diapositiva 2</vt:lpstr>
      <vt:lpstr>Outline</vt:lpstr>
      <vt:lpstr> </vt:lpstr>
      <vt:lpstr>Diapositiva 5</vt:lpstr>
      <vt:lpstr> </vt:lpstr>
      <vt:lpstr>Virtual Machine: P- code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194</cp:revision>
  <dcterms:created xsi:type="dcterms:W3CDTF">2002-09-04T03:07:34Z</dcterms:created>
  <dcterms:modified xsi:type="dcterms:W3CDTF">2014-05-20T16:46:46Z</dcterms:modified>
</cp:coreProperties>
</file>