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8" r:id="rId14"/>
    <p:sldId id="268" r:id="rId15"/>
    <p:sldId id="269" r:id="rId16"/>
    <p:sldId id="297"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6858000" cy="9199563"/>
  <p:defaultTextStyle>
    <a:defPPr>
      <a:defRPr lang="en-GB"/>
    </a:defPPr>
    <a:lvl1pPr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1pPr>
    <a:lvl2pPr marL="742950" indent="-28575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2pPr>
    <a:lvl3pPr marL="11430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3pPr>
    <a:lvl4pPr marL="16002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4pPr>
    <a:lvl5pPr marL="2057400" indent="-228600" algn="l" defTabSz="457200" rtl="0" fontAlgn="base">
      <a:spcBef>
        <a:spcPct val="0"/>
      </a:spcBef>
      <a:spcAft>
        <a:spcPct val="0"/>
      </a:spcAft>
      <a:buClr>
        <a:srgbClr val="000000"/>
      </a:buClr>
      <a:buSzPct val="100000"/>
      <a:buFont typeface="Times New Roman" pitchFamily="-105" charset="0"/>
      <a:defRPr kern="1200">
        <a:solidFill>
          <a:schemeClr val="bg1"/>
        </a:solidFill>
        <a:latin typeface="Arial" charset="0"/>
        <a:ea typeface="Lucida Sans Unicode" pitchFamily="-105" charset="-52"/>
        <a:cs typeface="Lucida Sans Unicode" pitchFamily="-105" charset="-52"/>
      </a:defRPr>
    </a:lvl5pPr>
    <a:lvl6pPr marL="2286000" algn="l" defTabSz="914400" rtl="0" eaLnBrk="1" latinLnBrk="0" hangingPunct="1">
      <a:defRPr kern="1200">
        <a:solidFill>
          <a:schemeClr val="bg1"/>
        </a:solidFill>
        <a:latin typeface="Arial" charset="0"/>
        <a:ea typeface="Lucida Sans Unicode" pitchFamily="-105" charset="-52"/>
        <a:cs typeface="Lucida Sans Unicode" pitchFamily="-105" charset="-52"/>
      </a:defRPr>
    </a:lvl6pPr>
    <a:lvl7pPr marL="2743200" algn="l" defTabSz="914400" rtl="0" eaLnBrk="1" latinLnBrk="0" hangingPunct="1">
      <a:defRPr kern="1200">
        <a:solidFill>
          <a:schemeClr val="bg1"/>
        </a:solidFill>
        <a:latin typeface="Arial" charset="0"/>
        <a:ea typeface="Lucida Sans Unicode" pitchFamily="-105" charset="-52"/>
        <a:cs typeface="Lucida Sans Unicode" pitchFamily="-105" charset="-52"/>
      </a:defRPr>
    </a:lvl7pPr>
    <a:lvl8pPr marL="3200400" algn="l" defTabSz="914400" rtl="0" eaLnBrk="1" latinLnBrk="0" hangingPunct="1">
      <a:defRPr kern="1200">
        <a:solidFill>
          <a:schemeClr val="bg1"/>
        </a:solidFill>
        <a:latin typeface="Arial" charset="0"/>
        <a:ea typeface="Lucida Sans Unicode" pitchFamily="-105" charset="-52"/>
        <a:cs typeface="Lucida Sans Unicode" pitchFamily="-105" charset="-52"/>
      </a:defRPr>
    </a:lvl8pPr>
    <a:lvl9pPr marL="3657600" algn="l" defTabSz="914400" rtl="0" eaLnBrk="1" latinLnBrk="0" hangingPunct="1">
      <a:defRPr kern="1200">
        <a:solidFill>
          <a:schemeClr val="bg1"/>
        </a:solidFill>
        <a:latin typeface="Arial" charset="0"/>
        <a:ea typeface="Lucida Sans Unicode" pitchFamily="-105" charset="-52"/>
        <a:cs typeface="Lucida Sans Unicode" pitchFamily="-105" charset="-5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3" d="100"/>
          <a:sy n="103" d="100"/>
        </p:scale>
        <p:origin x="-336" y="-2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printerSettings" Target="printerSettings/printerSettings1.bin"/><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tableStyles" Target="tableStyles.xml"/><Relationship Id="rId44" Type="http://schemas.openxmlformats.org/officeDocument/2006/relationships/notesMaster" Target="notesMasters/notesMaster1.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presProps" Target="presProps.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viewProps" Target="viewProps.xml"/><Relationship Id="rId48" Type="http://schemas.openxmlformats.org/officeDocument/2006/relationships/theme" Target="theme/theme1.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99563"/>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99563"/>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Text Box 5"/>
          <p:cNvSpPr txBox="1">
            <a:spLocks noChangeArrowheads="1"/>
          </p:cNvSpPr>
          <p:nvPr/>
        </p:nvSpPr>
        <p:spPr bwMode="auto">
          <a:xfrm>
            <a:off x="0" y="0"/>
            <a:ext cx="2971800" cy="460375"/>
          </a:xfrm>
          <a:prstGeom prst="rect">
            <a:avLst/>
          </a:prstGeom>
          <a:noFill/>
          <a:ln w="9525">
            <a:noFill/>
            <a:round/>
            <a:headEnd/>
            <a:tailEnd/>
          </a:ln>
          <a:effectLst/>
        </p:spPr>
        <p:txBody>
          <a:bodyPr wrap="none" anchor="ctr"/>
          <a:lstStyle/>
          <a:p>
            <a:endParaRPr lang="en-US"/>
          </a:p>
        </p:txBody>
      </p:sp>
      <p:sp>
        <p:nvSpPr>
          <p:cNvPr id="2054" name="Text Box 6"/>
          <p:cNvSpPr txBox="1">
            <a:spLocks noChangeArrowheads="1"/>
          </p:cNvSpPr>
          <p:nvPr/>
        </p:nvSpPr>
        <p:spPr bwMode="auto">
          <a:xfrm>
            <a:off x="3886200" y="0"/>
            <a:ext cx="2971800" cy="460375"/>
          </a:xfrm>
          <a:prstGeom prst="rect">
            <a:avLst/>
          </a:prstGeom>
          <a:noFill/>
          <a:ln w="9525">
            <a:noFill/>
            <a:round/>
            <a:headEnd/>
            <a:tailEnd/>
          </a:ln>
          <a:effectLst/>
        </p:spPr>
        <p:txBody>
          <a:bodyPr wrap="none" anchor="ctr"/>
          <a:lstStyle/>
          <a:p>
            <a:endParaRPr lang="en-US"/>
          </a:p>
        </p:txBody>
      </p:sp>
      <p:sp>
        <p:nvSpPr>
          <p:cNvPr id="13320" name="Rectangle 7"/>
          <p:cNvSpPr>
            <a:spLocks noGrp="1" noRot="1" noChangeAspect="1" noChangeArrowheads="1"/>
          </p:cNvSpPr>
          <p:nvPr>
            <p:ph type="sldImg"/>
          </p:nvPr>
        </p:nvSpPr>
        <p:spPr bwMode="auto">
          <a:xfrm>
            <a:off x="1122363" y="692150"/>
            <a:ext cx="4605337" cy="345440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12813" y="4383088"/>
            <a:ext cx="5026025" cy="4148137"/>
          </a:xfrm>
          <a:prstGeom prst="rect">
            <a:avLst/>
          </a:prstGeom>
          <a:noFill/>
          <a:ln w="9525">
            <a:noFill/>
            <a:round/>
            <a:headEnd/>
            <a:tailEnd/>
          </a:ln>
          <a:effectLst/>
        </p:spPr>
        <p:txBody>
          <a:bodyPr vert="horz" wrap="square" lIns="91800" tIns="46080" rIns="91800" bIns="46080" numCol="1" anchor="t" anchorCtr="0" compatLnSpc="1">
            <a:prstTxWarp prst="textNoShape">
              <a:avLst/>
            </a:prstTxWarp>
          </a:bodyPr>
          <a:lstStyle/>
          <a:p>
            <a:pPr lvl="0"/>
            <a:endParaRPr lang="en-US" smtClean="0"/>
          </a:p>
        </p:txBody>
      </p:sp>
      <p:sp>
        <p:nvSpPr>
          <p:cNvPr id="2057" name="Text Box 9"/>
          <p:cNvSpPr txBox="1">
            <a:spLocks noChangeArrowheads="1"/>
          </p:cNvSpPr>
          <p:nvPr/>
        </p:nvSpPr>
        <p:spPr bwMode="auto">
          <a:xfrm>
            <a:off x="0" y="8766175"/>
            <a:ext cx="2971800" cy="460375"/>
          </a:xfrm>
          <a:prstGeom prst="rect">
            <a:avLst/>
          </a:prstGeom>
          <a:noFill/>
          <a:ln w="9525">
            <a:noFill/>
            <a:round/>
            <a:headEnd/>
            <a:tailEnd/>
          </a:ln>
          <a:effectLst/>
        </p:spPr>
        <p:txBody>
          <a:bodyPr wrap="none" anchor="ctr"/>
          <a:lstStyle/>
          <a:p>
            <a:endParaRPr lang="en-US"/>
          </a:p>
        </p:txBody>
      </p:sp>
      <p:sp>
        <p:nvSpPr>
          <p:cNvPr id="2058" name="Rectangle 10"/>
          <p:cNvSpPr>
            <a:spLocks noGrp="1" noChangeArrowheads="1"/>
          </p:cNvSpPr>
          <p:nvPr>
            <p:ph type="sldNum"/>
          </p:nvPr>
        </p:nvSpPr>
        <p:spPr bwMode="auto">
          <a:xfrm>
            <a:off x="3886200" y="8766175"/>
            <a:ext cx="2965450" cy="454025"/>
          </a:xfrm>
          <a:prstGeom prst="rect">
            <a:avLst/>
          </a:prstGeom>
          <a:noFill/>
          <a:ln w="9525">
            <a:noFill/>
            <a:round/>
            <a:headEnd/>
            <a:tailEnd/>
          </a:ln>
          <a:effectLst/>
        </p:spPr>
        <p:txBody>
          <a:bodyPr vert="horz" wrap="square" lIns="91800" tIns="46080" rIns="91800" bIns="4608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05" charset="0"/>
              </a:defRPr>
            </a:lvl1pPr>
          </a:lstStyle>
          <a:p>
            <a:fld id="{6A22D0E6-9081-491D-A97D-1A74CEE34655}" type="slidenum">
              <a:rPr lang="en-US"/>
              <a:pPr/>
              <a:t>‹#›</a:t>
            </a:fld>
            <a:endParaRPr lang="en-US"/>
          </a:p>
        </p:txBody>
      </p:sp>
    </p:spTree>
    <p:extLst>
      <p:ext uri="{BB962C8B-B14F-4D97-AF65-F5344CB8AC3E}">
        <p14:creationId xmlns:p14="http://schemas.microsoft.com/office/powerpoint/2010/main" val="35514860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ＭＳ Ｐゴシック" pitchFamily="-105" charset="-128"/>
      </a:defRPr>
    </a:lvl1pPr>
    <a:lvl2pPr marL="37931725" indent="-37474525"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05" charset="0"/>
      <a:defRPr sz="1200" kern="1200">
        <a:solidFill>
          <a:srgbClr val="000000"/>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37EFC7D4-091C-47D1-84EE-1E0DCBF51C4E}" type="slidenum">
              <a:rPr lang="en-US"/>
              <a:pPr/>
              <a:t>1</a:t>
            </a:fld>
            <a:endParaRPr lang="en-US"/>
          </a:p>
        </p:txBody>
      </p:sp>
      <p:sp>
        <p:nvSpPr>
          <p:cNvPr id="15363"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25FD63A-E89E-4AC6-8337-3214A566A414}"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a:solidFill>
                <a:srgbClr val="000000"/>
              </a:solidFill>
              <a:latin typeface="Times New Roman" pitchFamily="-105" charset="0"/>
            </a:endParaRPr>
          </a:p>
        </p:txBody>
      </p:sp>
      <p:sp>
        <p:nvSpPr>
          <p:cNvPr id="15364"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5365"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0"/>
          <p:cNvSpPr>
            <a:spLocks noGrp="1" noChangeArrowheads="1"/>
          </p:cNvSpPr>
          <p:nvPr>
            <p:ph type="sldNum" sz="quarter"/>
          </p:nvPr>
        </p:nvSpPr>
        <p:spPr>
          <a:noFill/>
        </p:spPr>
        <p:txBody>
          <a:bodyPr/>
          <a:lstStyle/>
          <a:p>
            <a:fld id="{B20E0844-F529-4678-8309-819BE8AE7894}" type="slidenum">
              <a:rPr lang="en-US"/>
              <a:pPr/>
              <a:t>10</a:t>
            </a:fld>
            <a:endParaRPr lang="en-US"/>
          </a:p>
        </p:txBody>
      </p:sp>
      <p:sp>
        <p:nvSpPr>
          <p:cNvPr id="337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37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0"/>
          <p:cNvSpPr>
            <a:spLocks noGrp="1" noChangeArrowheads="1"/>
          </p:cNvSpPr>
          <p:nvPr>
            <p:ph type="sldNum" sz="quarter"/>
          </p:nvPr>
        </p:nvSpPr>
        <p:spPr>
          <a:noFill/>
        </p:spPr>
        <p:txBody>
          <a:bodyPr/>
          <a:lstStyle/>
          <a:p>
            <a:fld id="{653FFF7B-B3B3-4A8A-8D84-C2B4B27DA785}" type="slidenum">
              <a:rPr lang="en-US"/>
              <a:pPr/>
              <a:t>11</a:t>
            </a:fld>
            <a:endParaRPr lang="en-US"/>
          </a:p>
        </p:txBody>
      </p:sp>
      <p:sp>
        <p:nvSpPr>
          <p:cNvPr id="358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58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807F78B2-4884-442F-969E-F9B71F174388}" type="slidenum">
              <a:rPr lang="en-US"/>
              <a:pPr/>
              <a:t>12</a:t>
            </a:fld>
            <a:endParaRPr lang="en-US"/>
          </a:p>
        </p:txBody>
      </p:sp>
      <p:sp>
        <p:nvSpPr>
          <p:cNvPr id="378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78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0"/>
          <p:cNvSpPr>
            <a:spLocks noGrp="1" noChangeArrowheads="1"/>
          </p:cNvSpPr>
          <p:nvPr>
            <p:ph type="sldNum" sz="quarter"/>
          </p:nvPr>
        </p:nvSpPr>
        <p:spPr>
          <a:noFill/>
        </p:spPr>
        <p:txBody>
          <a:bodyPr/>
          <a:lstStyle/>
          <a:p>
            <a:fld id="{B3A4E24B-FE18-48F5-A0A2-BE994A1A0BBA}" type="slidenum">
              <a:rPr lang="en-US"/>
              <a:pPr/>
              <a:t>13</a:t>
            </a:fld>
            <a:endParaRPr lang="en-US"/>
          </a:p>
        </p:txBody>
      </p:sp>
      <p:sp>
        <p:nvSpPr>
          <p:cNvPr id="39939"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9940"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0"/>
          <p:cNvSpPr>
            <a:spLocks noGrp="1" noChangeArrowheads="1"/>
          </p:cNvSpPr>
          <p:nvPr>
            <p:ph type="sldNum" sz="quarter"/>
          </p:nvPr>
        </p:nvSpPr>
        <p:spPr>
          <a:noFill/>
        </p:spPr>
        <p:txBody>
          <a:bodyPr/>
          <a:lstStyle/>
          <a:p>
            <a:fld id="{987B4AEB-5FBA-48A9-9285-73261CDCC8DA}" type="slidenum">
              <a:rPr lang="en-US"/>
              <a:pPr/>
              <a:t>14</a:t>
            </a:fld>
            <a:endParaRPr lang="en-US"/>
          </a:p>
        </p:txBody>
      </p:sp>
      <p:sp>
        <p:nvSpPr>
          <p:cNvPr id="4198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198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0"/>
          <p:cNvSpPr>
            <a:spLocks noGrp="1" noChangeArrowheads="1"/>
          </p:cNvSpPr>
          <p:nvPr>
            <p:ph type="sldNum" sz="quarter"/>
          </p:nvPr>
        </p:nvSpPr>
        <p:spPr>
          <a:noFill/>
        </p:spPr>
        <p:txBody>
          <a:bodyPr/>
          <a:lstStyle/>
          <a:p>
            <a:fld id="{62A6DDB7-F956-4298-A016-0A9F1825BBB2}" type="slidenum">
              <a:rPr lang="en-US"/>
              <a:pPr/>
              <a:t>15</a:t>
            </a:fld>
            <a:endParaRPr lang="en-US"/>
          </a:p>
        </p:txBody>
      </p:sp>
      <p:sp>
        <p:nvSpPr>
          <p:cNvPr id="440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40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0"/>
          <p:cNvSpPr>
            <a:spLocks noGrp="1" noChangeArrowheads="1"/>
          </p:cNvSpPr>
          <p:nvPr>
            <p:ph type="sldNum" sz="quarter"/>
          </p:nvPr>
        </p:nvSpPr>
        <p:spPr>
          <a:noFill/>
        </p:spPr>
        <p:txBody>
          <a:bodyPr/>
          <a:lstStyle/>
          <a:p>
            <a:fld id="{73D268ED-5D30-4EF3-95D0-F945FB2A38AF}" type="slidenum">
              <a:rPr lang="en-US"/>
              <a:pPr/>
              <a:t>16</a:t>
            </a:fld>
            <a:endParaRPr lang="en-US"/>
          </a:p>
        </p:txBody>
      </p:sp>
      <p:sp>
        <p:nvSpPr>
          <p:cNvPr id="46083" name="Text Box 2"/>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6084"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0"/>
          <p:cNvSpPr>
            <a:spLocks noGrp="1" noChangeArrowheads="1"/>
          </p:cNvSpPr>
          <p:nvPr>
            <p:ph type="sldNum" sz="quarter"/>
          </p:nvPr>
        </p:nvSpPr>
        <p:spPr>
          <a:noFill/>
        </p:spPr>
        <p:txBody>
          <a:bodyPr/>
          <a:lstStyle/>
          <a:p>
            <a:fld id="{82DAEBCC-514F-4B0F-B59E-62EDED86B9B4}" type="slidenum">
              <a:rPr lang="en-US"/>
              <a:pPr/>
              <a:t>17</a:t>
            </a:fld>
            <a:endParaRPr lang="en-US"/>
          </a:p>
        </p:txBody>
      </p:sp>
      <p:sp>
        <p:nvSpPr>
          <p:cNvPr id="4813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4813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0"/>
          <p:cNvSpPr>
            <a:spLocks noGrp="1" noChangeArrowheads="1"/>
          </p:cNvSpPr>
          <p:nvPr>
            <p:ph type="sldNum" sz="quarter"/>
          </p:nvPr>
        </p:nvSpPr>
        <p:spPr>
          <a:noFill/>
        </p:spPr>
        <p:txBody>
          <a:bodyPr/>
          <a:lstStyle/>
          <a:p>
            <a:fld id="{00EA9D3C-BC9F-424F-B6FD-3561854D9318}" type="slidenum">
              <a:rPr lang="en-US"/>
              <a:pPr/>
              <a:t>18</a:t>
            </a:fld>
            <a:endParaRPr lang="en-US"/>
          </a:p>
        </p:txBody>
      </p:sp>
      <p:sp>
        <p:nvSpPr>
          <p:cNvPr id="5017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018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0"/>
          <p:cNvSpPr>
            <a:spLocks noGrp="1" noChangeArrowheads="1"/>
          </p:cNvSpPr>
          <p:nvPr>
            <p:ph type="sldNum" sz="quarter"/>
          </p:nvPr>
        </p:nvSpPr>
        <p:spPr>
          <a:noFill/>
        </p:spPr>
        <p:txBody>
          <a:bodyPr/>
          <a:lstStyle/>
          <a:p>
            <a:fld id="{03D9D4EA-2ECC-4880-985F-28E8A603F6BD}" type="slidenum">
              <a:rPr lang="en-US"/>
              <a:pPr/>
              <a:t>19</a:t>
            </a:fld>
            <a:endParaRPr lang="en-US"/>
          </a:p>
        </p:txBody>
      </p:sp>
      <p:sp>
        <p:nvSpPr>
          <p:cNvPr id="5222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222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853E3C-3CF8-4606-BE6E-D95005B5678C}" type="slidenum">
              <a:rPr lang="en-US"/>
              <a:pPr/>
              <a:t>2</a:t>
            </a:fld>
            <a:endParaRPr lang="en-US"/>
          </a:p>
        </p:txBody>
      </p:sp>
      <p:sp>
        <p:nvSpPr>
          <p:cNvPr id="174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74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0"/>
          <p:cNvSpPr>
            <a:spLocks noGrp="1" noChangeArrowheads="1"/>
          </p:cNvSpPr>
          <p:nvPr>
            <p:ph type="sldNum" sz="quarter"/>
          </p:nvPr>
        </p:nvSpPr>
        <p:spPr>
          <a:noFill/>
        </p:spPr>
        <p:txBody>
          <a:bodyPr/>
          <a:lstStyle/>
          <a:p>
            <a:fld id="{0DCEFDD3-F3E3-43ED-AE9C-F1C6F3119998}" type="slidenum">
              <a:rPr lang="en-US"/>
              <a:pPr/>
              <a:t>20</a:t>
            </a:fld>
            <a:endParaRPr lang="en-US"/>
          </a:p>
        </p:txBody>
      </p:sp>
      <p:sp>
        <p:nvSpPr>
          <p:cNvPr id="5427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427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5F9D798B-5FDA-4620-A360-DDB8FA389A4D}" type="slidenum">
              <a:rPr lang="en-US"/>
              <a:pPr/>
              <a:t>21</a:t>
            </a:fld>
            <a:endParaRPr lang="en-US"/>
          </a:p>
        </p:txBody>
      </p:sp>
      <p:sp>
        <p:nvSpPr>
          <p:cNvPr id="5632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632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0"/>
          <p:cNvSpPr>
            <a:spLocks noGrp="1" noChangeArrowheads="1"/>
          </p:cNvSpPr>
          <p:nvPr>
            <p:ph type="sldNum" sz="quarter"/>
          </p:nvPr>
        </p:nvSpPr>
        <p:spPr>
          <a:noFill/>
        </p:spPr>
        <p:txBody>
          <a:bodyPr/>
          <a:lstStyle/>
          <a:p>
            <a:fld id="{5FB84C78-0CD9-4989-B770-C6868B823E52}" type="slidenum">
              <a:rPr lang="en-US"/>
              <a:pPr/>
              <a:t>22</a:t>
            </a:fld>
            <a:endParaRPr lang="en-US"/>
          </a:p>
        </p:txBody>
      </p:sp>
      <p:sp>
        <p:nvSpPr>
          <p:cNvPr id="5837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5837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0"/>
          <p:cNvSpPr>
            <a:spLocks noGrp="1" noChangeArrowheads="1"/>
          </p:cNvSpPr>
          <p:nvPr>
            <p:ph type="sldNum" sz="quarter"/>
          </p:nvPr>
        </p:nvSpPr>
        <p:spPr>
          <a:noFill/>
        </p:spPr>
        <p:txBody>
          <a:bodyPr/>
          <a:lstStyle/>
          <a:p>
            <a:fld id="{D2383216-8197-432C-AC58-5B230926CB5F}" type="slidenum">
              <a:rPr lang="en-US"/>
              <a:pPr/>
              <a:t>23</a:t>
            </a:fld>
            <a:endParaRPr lang="en-US"/>
          </a:p>
        </p:txBody>
      </p:sp>
      <p:sp>
        <p:nvSpPr>
          <p:cNvPr id="6041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042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0"/>
          <p:cNvSpPr>
            <a:spLocks noGrp="1" noChangeArrowheads="1"/>
          </p:cNvSpPr>
          <p:nvPr>
            <p:ph type="sldNum" sz="quarter"/>
          </p:nvPr>
        </p:nvSpPr>
        <p:spPr>
          <a:noFill/>
        </p:spPr>
        <p:txBody>
          <a:bodyPr/>
          <a:lstStyle/>
          <a:p>
            <a:fld id="{675765EE-5D23-4FFA-81CE-97B24EF8A3E5}" type="slidenum">
              <a:rPr lang="en-US"/>
              <a:pPr/>
              <a:t>24</a:t>
            </a:fld>
            <a:endParaRPr lang="en-US"/>
          </a:p>
        </p:txBody>
      </p:sp>
      <p:sp>
        <p:nvSpPr>
          <p:cNvPr id="6246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246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0"/>
          <p:cNvSpPr>
            <a:spLocks noGrp="1" noChangeArrowheads="1"/>
          </p:cNvSpPr>
          <p:nvPr>
            <p:ph type="sldNum" sz="quarter"/>
          </p:nvPr>
        </p:nvSpPr>
        <p:spPr>
          <a:noFill/>
        </p:spPr>
        <p:txBody>
          <a:bodyPr/>
          <a:lstStyle/>
          <a:p>
            <a:fld id="{14584880-E3CC-44A9-9227-FE9D664F12F9}" type="slidenum">
              <a:rPr lang="en-US"/>
              <a:pPr/>
              <a:t>25</a:t>
            </a:fld>
            <a:endParaRPr lang="en-US"/>
          </a:p>
        </p:txBody>
      </p:sp>
      <p:sp>
        <p:nvSpPr>
          <p:cNvPr id="6451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451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0"/>
          <p:cNvSpPr>
            <a:spLocks noGrp="1" noChangeArrowheads="1"/>
          </p:cNvSpPr>
          <p:nvPr>
            <p:ph type="sldNum" sz="quarter"/>
          </p:nvPr>
        </p:nvSpPr>
        <p:spPr>
          <a:noFill/>
        </p:spPr>
        <p:txBody>
          <a:bodyPr/>
          <a:lstStyle/>
          <a:p>
            <a:fld id="{3D5081A8-AAEE-4695-B295-035F47CDFC96}" type="slidenum">
              <a:rPr lang="en-US"/>
              <a:pPr/>
              <a:t>26</a:t>
            </a:fld>
            <a:endParaRPr lang="en-US"/>
          </a:p>
        </p:txBody>
      </p:sp>
      <p:sp>
        <p:nvSpPr>
          <p:cNvPr id="6656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656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0"/>
          <p:cNvSpPr>
            <a:spLocks noGrp="1" noChangeArrowheads="1"/>
          </p:cNvSpPr>
          <p:nvPr>
            <p:ph type="sldNum" sz="quarter"/>
          </p:nvPr>
        </p:nvSpPr>
        <p:spPr>
          <a:noFill/>
        </p:spPr>
        <p:txBody>
          <a:bodyPr/>
          <a:lstStyle/>
          <a:p>
            <a:fld id="{7BC1D71E-F30E-4B11-AEC5-E6C5D6D4E108}" type="slidenum">
              <a:rPr lang="en-US"/>
              <a:pPr/>
              <a:t>27</a:t>
            </a:fld>
            <a:endParaRPr lang="en-US"/>
          </a:p>
        </p:txBody>
      </p:sp>
      <p:sp>
        <p:nvSpPr>
          <p:cNvPr id="6861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861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0"/>
          <p:cNvSpPr>
            <a:spLocks noGrp="1" noChangeArrowheads="1"/>
          </p:cNvSpPr>
          <p:nvPr>
            <p:ph type="sldNum" sz="quarter"/>
          </p:nvPr>
        </p:nvSpPr>
        <p:spPr>
          <a:noFill/>
        </p:spPr>
        <p:txBody>
          <a:bodyPr/>
          <a:lstStyle/>
          <a:p>
            <a:fld id="{6F87A299-FE6D-4443-AC46-888D4868C4D4}" type="slidenum">
              <a:rPr lang="en-US"/>
              <a:pPr/>
              <a:t>28</a:t>
            </a:fld>
            <a:endParaRPr lang="en-US"/>
          </a:p>
        </p:txBody>
      </p:sp>
      <p:sp>
        <p:nvSpPr>
          <p:cNvPr id="7065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066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0"/>
          <p:cNvSpPr>
            <a:spLocks noGrp="1" noChangeArrowheads="1"/>
          </p:cNvSpPr>
          <p:nvPr>
            <p:ph type="sldNum" sz="quarter"/>
          </p:nvPr>
        </p:nvSpPr>
        <p:spPr>
          <a:noFill/>
        </p:spPr>
        <p:txBody>
          <a:bodyPr/>
          <a:lstStyle/>
          <a:p>
            <a:fld id="{DFD7A7D3-47D4-43FB-B1EE-1A5716138DBC}" type="slidenum">
              <a:rPr lang="en-US"/>
              <a:pPr/>
              <a:t>29</a:t>
            </a:fld>
            <a:endParaRPr lang="en-US"/>
          </a:p>
        </p:txBody>
      </p:sp>
      <p:sp>
        <p:nvSpPr>
          <p:cNvPr id="727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27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0CECFFCE-29C3-4C56-95D6-9F4B15436520}" type="slidenum">
              <a:rPr lang="en-US"/>
              <a:pPr/>
              <a:t>3</a:t>
            </a:fld>
            <a:endParaRPr lang="en-US"/>
          </a:p>
        </p:txBody>
      </p:sp>
      <p:sp>
        <p:nvSpPr>
          <p:cNvPr id="19459"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115A4B2-0727-4AFE-88FA-0D081270BD9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a:solidFill>
                <a:srgbClr val="000000"/>
              </a:solidFill>
              <a:latin typeface="Times New Roman" pitchFamily="-105" charset="0"/>
            </a:endParaRPr>
          </a:p>
        </p:txBody>
      </p:sp>
      <p:sp>
        <p:nvSpPr>
          <p:cNvPr id="19460"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19461"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0"/>
          <p:cNvSpPr>
            <a:spLocks noGrp="1" noChangeArrowheads="1"/>
          </p:cNvSpPr>
          <p:nvPr>
            <p:ph type="sldNum" sz="quarter"/>
          </p:nvPr>
        </p:nvSpPr>
        <p:spPr>
          <a:noFill/>
        </p:spPr>
        <p:txBody>
          <a:bodyPr/>
          <a:lstStyle/>
          <a:p>
            <a:fld id="{E08D06FE-924A-49A6-AD8B-613F917F9641}" type="slidenum">
              <a:rPr lang="en-US"/>
              <a:pPr/>
              <a:t>30</a:t>
            </a:fld>
            <a:endParaRPr lang="en-US"/>
          </a:p>
        </p:txBody>
      </p:sp>
      <p:sp>
        <p:nvSpPr>
          <p:cNvPr id="747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47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0"/>
          <p:cNvSpPr>
            <a:spLocks noGrp="1" noChangeArrowheads="1"/>
          </p:cNvSpPr>
          <p:nvPr>
            <p:ph type="sldNum" sz="quarter"/>
          </p:nvPr>
        </p:nvSpPr>
        <p:spPr>
          <a:noFill/>
        </p:spPr>
        <p:txBody>
          <a:bodyPr/>
          <a:lstStyle/>
          <a:p>
            <a:fld id="{BBDC0F3F-39DD-4FBC-97AF-7A7A433C8880}" type="slidenum">
              <a:rPr lang="en-US"/>
              <a:pPr/>
              <a:t>31</a:t>
            </a:fld>
            <a:endParaRPr lang="en-US"/>
          </a:p>
        </p:txBody>
      </p:sp>
      <p:sp>
        <p:nvSpPr>
          <p:cNvPr id="768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68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0"/>
          <p:cNvSpPr>
            <a:spLocks noGrp="1" noChangeArrowheads="1"/>
          </p:cNvSpPr>
          <p:nvPr>
            <p:ph type="sldNum" sz="quarter"/>
          </p:nvPr>
        </p:nvSpPr>
        <p:spPr>
          <a:noFill/>
        </p:spPr>
        <p:txBody>
          <a:bodyPr/>
          <a:lstStyle/>
          <a:p>
            <a:fld id="{5754E6A9-C169-4210-8C23-A22112DA81B8}" type="slidenum">
              <a:rPr lang="en-US"/>
              <a:pPr/>
              <a:t>32</a:t>
            </a:fld>
            <a:endParaRPr lang="en-US"/>
          </a:p>
        </p:txBody>
      </p:sp>
      <p:sp>
        <p:nvSpPr>
          <p:cNvPr id="788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788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0"/>
          <p:cNvSpPr>
            <a:spLocks noGrp="1" noChangeArrowheads="1"/>
          </p:cNvSpPr>
          <p:nvPr>
            <p:ph type="sldNum" sz="quarter"/>
          </p:nvPr>
        </p:nvSpPr>
        <p:spPr>
          <a:noFill/>
        </p:spPr>
        <p:txBody>
          <a:bodyPr/>
          <a:lstStyle/>
          <a:p>
            <a:fld id="{42615AFF-3B41-415C-887E-E7B997AA8527}" type="slidenum">
              <a:rPr lang="en-US"/>
              <a:pPr/>
              <a:t>33</a:t>
            </a:fld>
            <a:endParaRPr lang="en-US"/>
          </a:p>
        </p:txBody>
      </p:sp>
      <p:sp>
        <p:nvSpPr>
          <p:cNvPr id="808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09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0"/>
          <p:cNvSpPr>
            <a:spLocks noGrp="1" noChangeArrowheads="1"/>
          </p:cNvSpPr>
          <p:nvPr>
            <p:ph type="sldNum" sz="quarter"/>
          </p:nvPr>
        </p:nvSpPr>
        <p:spPr>
          <a:noFill/>
        </p:spPr>
        <p:txBody>
          <a:bodyPr/>
          <a:lstStyle/>
          <a:p>
            <a:fld id="{D5C4EA4F-E436-408E-9670-376DF772AF90}" type="slidenum">
              <a:rPr lang="en-US"/>
              <a:pPr/>
              <a:t>34</a:t>
            </a:fld>
            <a:endParaRPr lang="en-US"/>
          </a:p>
        </p:txBody>
      </p:sp>
      <p:sp>
        <p:nvSpPr>
          <p:cNvPr id="829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29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0"/>
          <p:cNvSpPr>
            <a:spLocks noGrp="1" noChangeArrowheads="1"/>
          </p:cNvSpPr>
          <p:nvPr>
            <p:ph type="sldNum" sz="quarter"/>
          </p:nvPr>
        </p:nvSpPr>
        <p:spPr>
          <a:noFill/>
        </p:spPr>
        <p:txBody>
          <a:bodyPr/>
          <a:lstStyle/>
          <a:p>
            <a:fld id="{68D73C57-6D23-44E9-A078-5E8F6B7FA6D2}" type="slidenum">
              <a:rPr lang="en-US"/>
              <a:pPr/>
              <a:t>35</a:t>
            </a:fld>
            <a:endParaRPr lang="en-US"/>
          </a:p>
        </p:txBody>
      </p:sp>
      <p:sp>
        <p:nvSpPr>
          <p:cNvPr id="8499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499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0"/>
          <p:cNvSpPr>
            <a:spLocks noGrp="1" noChangeArrowheads="1"/>
          </p:cNvSpPr>
          <p:nvPr>
            <p:ph type="sldNum" sz="quarter"/>
          </p:nvPr>
        </p:nvSpPr>
        <p:spPr>
          <a:noFill/>
        </p:spPr>
        <p:txBody>
          <a:bodyPr/>
          <a:lstStyle/>
          <a:p>
            <a:fld id="{FE0E0208-F3CC-4276-82D6-72E40D374E15}" type="slidenum">
              <a:rPr lang="en-US"/>
              <a:pPr/>
              <a:t>36</a:t>
            </a:fld>
            <a:endParaRPr lang="en-US"/>
          </a:p>
        </p:txBody>
      </p:sp>
      <p:sp>
        <p:nvSpPr>
          <p:cNvPr id="8704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704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0"/>
          <p:cNvSpPr>
            <a:spLocks noGrp="1" noChangeArrowheads="1"/>
          </p:cNvSpPr>
          <p:nvPr>
            <p:ph type="sldNum" sz="quarter"/>
          </p:nvPr>
        </p:nvSpPr>
        <p:spPr>
          <a:noFill/>
        </p:spPr>
        <p:txBody>
          <a:bodyPr/>
          <a:lstStyle/>
          <a:p>
            <a:fld id="{1E91E2B7-E524-4C16-BA98-916E4FA047EA}" type="slidenum">
              <a:rPr lang="en-US"/>
              <a:pPr/>
              <a:t>37</a:t>
            </a:fld>
            <a:endParaRPr lang="en-US"/>
          </a:p>
        </p:txBody>
      </p:sp>
      <p:sp>
        <p:nvSpPr>
          <p:cNvPr id="8909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909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0"/>
          <p:cNvSpPr>
            <a:spLocks noGrp="1" noChangeArrowheads="1"/>
          </p:cNvSpPr>
          <p:nvPr>
            <p:ph type="sldNum" sz="quarter"/>
          </p:nvPr>
        </p:nvSpPr>
        <p:spPr>
          <a:noFill/>
        </p:spPr>
        <p:txBody>
          <a:bodyPr/>
          <a:lstStyle/>
          <a:p>
            <a:fld id="{3BDD857E-C80B-4134-90AF-A99A2840E0C8}" type="slidenum">
              <a:rPr lang="en-US"/>
              <a:pPr/>
              <a:t>38</a:t>
            </a:fld>
            <a:endParaRPr lang="en-US"/>
          </a:p>
        </p:txBody>
      </p:sp>
      <p:sp>
        <p:nvSpPr>
          <p:cNvPr id="9113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114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0"/>
          <p:cNvSpPr>
            <a:spLocks noGrp="1" noChangeArrowheads="1"/>
          </p:cNvSpPr>
          <p:nvPr>
            <p:ph type="sldNum" sz="quarter"/>
          </p:nvPr>
        </p:nvSpPr>
        <p:spPr>
          <a:noFill/>
        </p:spPr>
        <p:txBody>
          <a:bodyPr/>
          <a:lstStyle/>
          <a:p>
            <a:fld id="{4AD57671-CD87-427C-8967-DC30468466E5}" type="slidenum">
              <a:rPr lang="en-US"/>
              <a:pPr/>
              <a:t>39</a:t>
            </a:fld>
            <a:endParaRPr lang="en-US"/>
          </a:p>
        </p:txBody>
      </p:sp>
      <p:sp>
        <p:nvSpPr>
          <p:cNvPr id="93187"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830CDF3-36BA-44E6-A538-7DA8F0AB97E1}"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39</a:t>
            </a:fld>
            <a:endParaRPr lang="en-US" sz="1200">
              <a:solidFill>
                <a:srgbClr val="000000"/>
              </a:solidFill>
              <a:latin typeface="Times New Roman" pitchFamily="-105" charset="0"/>
            </a:endParaRPr>
          </a:p>
        </p:txBody>
      </p:sp>
      <p:sp>
        <p:nvSpPr>
          <p:cNvPr id="93188"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3189"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E9674877-105C-4617-9F18-90340F12FA2A}" type="slidenum">
              <a:rPr lang="en-US"/>
              <a:pPr/>
              <a:t>4</a:t>
            </a:fld>
            <a:endParaRPr lang="en-US"/>
          </a:p>
        </p:txBody>
      </p:sp>
      <p:sp>
        <p:nvSpPr>
          <p:cNvPr id="2150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150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18949438-7409-447E-A4D6-823E35EA0100}" type="slidenum">
              <a:rPr lang="en-US"/>
              <a:pPr/>
              <a:t>40</a:t>
            </a:fld>
            <a:endParaRPr lang="en-US"/>
          </a:p>
        </p:txBody>
      </p:sp>
      <p:sp>
        <p:nvSpPr>
          <p:cNvPr id="9523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523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0"/>
          <p:cNvSpPr>
            <a:spLocks noGrp="1" noChangeArrowheads="1"/>
          </p:cNvSpPr>
          <p:nvPr>
            <p:ph type="sldNum" sz="quarter"/>
          </p:nvPr>
        </p:nvSpPr>
        <p:spPr>
          <a:noFill/>
        </p:spPr>
        <p:txBody>
          <a:bodyPr/>
          <a:lstStyle/>
          <a:p>
            <a:fld id="{C2F78817-888D-4087-B903-29B0E7E361FD}" type="slidenum">
              <a:rPr lang="en-US"/>
              <a:pPr/>
              <a:t>41</a:t>
            </a:fld>
            <a:endParaRPr lang="en-US"/>
          </a:p>
        </p:txBody>
      </p:sp>
      <p:sp>
        <p:nvSpPr>
          <p:cNvPr id="9728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728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10"/>
          <p:cNvSpPr>
            <a:spLocks noGrp="1" noChangeArrowheads="1"/>
          </p:cNvSpPr>
          <p:nvPr>
            <p:ph type="sldNum" sz="quarter"/>
          </p:nvPr>
        </p:nvSpPr>
        <p:spPr>
          <a:noFill/>
        </p:spPr>
        <p:txBody>
          <a:bodyPr/>
          <a:lstStyle/>
          <a:p>
            <a:fld id="{035DF01F-7ED6-4AF5-B7AF-D13CF2103527}" type="slidenum">
              <a:rPr lang="en-US"/>
              <a:pPr/>
              <a:t>42</a:t>
            </a:fld>
            <a:endParaRPr lang="en-US"/>
          </a:p>
        </p:txBody>
      </p:sp>
      <p:sp>
        <p:nvSpPr>
          <p:cNvPr id="99331" name="Text Box 1"/>
          <p:cNvSpPr txBox="1">
            <a:spLocks noChangeArrowheads="1"/>
          </p:cNvSpPr>
          <p:nvPr/>
        </p:nvSpPr>
        <p:spPr bwMode="auto">
          <a:xfrm>
            <a:off x="3886200" y="8767763"/>
            <a:ext cx="2971800" cy="460375"/>
          </a:xfrm>
          <a:prstGeom prst="rect">
            <a:avLst/>
          </a:prstGeom>
          <a:noFill/>
          <a:ln w="9525">
            <a:noFill/>
            <a:round/>
            <a:headEnd/>
            <a:tailEnd/>
          </a:ln>
        </p:spPr>
        <p:txBody>
          <a:bodyPr lIns="91800" tIns="46080" rIns="91800" bIns="46080" anchor="b"/>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23B6DB7-BCBC-4BC7-AB4F-9EB083EB8587}" type="slidenum">
              <a:rPr lang="en-US" sz="1200">
                <a:solidFill>
                  <a:srgbClr val="000000"/>
                </a:solidFill>
                <a:latin typeface="Times New Roman" pitchFamily="-105" charset="0"/>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42</a:t>
            </a:fld>
            <a:endParaRPr lang="en-US" sz="1200">
              <a:solidFill>
                <a:srgbClr val="000000"/>
              </a:solidFill>
              <a:latin typeface="Times New Roman" pitchFamily="-105" charset="0"/>
            </a:endParaRPr>
          </a:p>
        </p:txBody>
      </p:sp>
      <p:sp>
        <p:nvSpPr>
          <p:cNvPr id="99332" name="Text Box 2"/>
          <p:cNvSpPr txBox="1">
            <a:spLocks noChangeArrowheads="1"/>
          </p:cNvSpPr>
          <p:nvPr/>
        </p:nvSpPr>
        <p:spPr bwMode="auto">
          <a:xfrm>
            <a:off x="1122363" y="692150"/>
            <a:ext cx="4613275"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99333" name="Text Box 3"/>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0"/>
          <p:cNvSpPr>
            <a:spLocks noGrp="1" noChangeArrowheads="1"/>
          </p:cNvSpPr>
          <p:nvPr>
            <p:ph type="sldNum" sz="quarter"/>
          </p:nvPr>
        </p:nvSpPr>
        <p:spPr>
          <a:noFill/>
        </p:spPr>
        <p:txBody>
          <a:bodyPr/>
          <a:lstStyle/>
          <a:p>
            <a:fld id="{3CE0F112-10CF-403A-B60F-D3F8D3F8EF4F}" type="slidenum">
              <a:rPr lang="en-US"/>
              <a:pPr/>
              <a:t>5</a:t>
            </a:fld>
            <a:endParaRPr lang="en-US"/>
          </a:p>
        </p:txBody>
      </p:sp>
      <p:sp>
        <p:nvSpPr>
          <p:cNvPr id="23555"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3556"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0"/>
          <p:cNvSpPr>
            <a:spLocks noGrp="1" noChangeArrowheads="1"/>
          </p:cNvSpPr>
          <p:nvPr>
            <p:ph type="sldNum" sz="quarter"/>
          </p:nvPr>
        </p:nvSpPr>
        <p:spPr>
          <a:noFill/>
        </p:spPr>
        <p:txBody>
          <a:bodyPr/>
          <a:lstStyle/>
          <a:p>
            <a:fld id="{973C7661-84B0-485D-83B3-64DE846A03E4}" type="slidenum">
              <a:rPr lang="en-US"/>
              <a:pPr/>
              <a:t>6</a:t>
            </a:fld>
            <a:endParaRPr lang="en-US"/>
          </a:p>
        </p:txBody>
      </p:sp>
      <p:sp>
        <p:nvSpPr>
          <p:cNvPr id="25603"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5604"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0"/>
          <p:cNvSpPr>
            <a:spLocks noGrp="1" noChangeArrowheads="1"/>
          </p:cNvSpPr>
          <p:nvPr>
            <p:ph type="sldNum" sz="quarter"/>
          </p:nvPr>
        </p:nvSpPr>
        <p:spPr>
          <a:noFill/>
        </p:spPr>
        <p:txBody>
          <a:bodyPr/>
          <a:lstStyle/>
          <a:p>
            <a:fld id="{65EB4357-F66F-4065-A02D-93B902BAD402}" type="slidenum">
              <a:rPr lang="en-US"/>
              <a:pPr/>
              <a:t>7</a:t>
            </a:fld>
            <a:endParaRPr lang="en-US"/>
          </a:p>
        </p:txBody>
      </p:sp>
      <p:sp>
        <p:nvSpPr>
          <p:cNvPr id="27651"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7652"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0"/>
          <p:cNvSpPr>
            <a:spLocks noGrp="1" noChangeArrowheads="1"/>
          </p:cNvSpPr>
          <p:nvPr>
            <p:ph type="sldNum" sz="quarter"/>
          </p:nvPr>
        </p:nvSpPr>
        <p:spPr>
          <a:noFill/>
        </p:spPr>
        <p:txBody>
          <a:bodyPr/>
          <a:lstStyle/>
          <a:p>
            <a:fld id="{B15BFDA4-1023-4A1F-83E1-6F7A5DFFE7F8}" type="slidenum">
              <a:rPr lang="en-US"/>
              <a:pPr/>
              <a:t>8</a:t>
            </a:fld>
            <a:endParaRPr lang="en-US"/>
          </a:p>
        </p:txBody>
      </p:sp>
      <p:sp>
        <p:nvSpPr>
          <p:cNvPr id="29699"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29700"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0"/>
          <p:cNvSpPr>
            <a:spLocks noGrp="1" noChangeArrowheads="1"/>
          </p:cNvSpPr>
          <p:nvPr>
            <p:ph type="sldNum" sz="quarter"/>
          </p:nvPr>
        </p:nvSpPr>
        <p:spPr>
          <a:noFill/>
        </p:spPr>
        <p:txBody>
          <a:bodyPr/>
          <a:lstStyle/>
          <a:p>
            <a:fld id="{2970EEA6-C894-4B27-A6F1-6CCA500D56F3}" type="slidenum">
              <a:rPr lang="en-US"/>
              <a:pPr/>
              <a:t>9</a:t>
            </a:fld>
            <a:endParaRPr lang="en-US"/>
          </a:p>
        </p:txBody>
      </p:sp>
      <p:sp>
        <p:nvSpPr>
          <p:cNvPr id="31747" name="Text Box 1"/>
          <p:cNvSpPr txBox="1">
            <a:spLocks noChangeArrowheads="1"/>
          </p:cNvSpPr>
          <p:nvPr/>
        </p:nvSpPr>
        <p:spPr bwMode="auto">
          <a:xfrm>
            <a:off x="1120775" y="692150"/>
            <a:ext cx="4616450" cy="346075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31748" name="Text Box 2"/>
          <p:cNvSpPr>
            <a:spLocks noGrp="1" noChangeArrowheads="1"/>
          </p:cNvSpPr>
          <p:nvPr>
            <p:ph type="body"/>
          </p:nvPr>
        </p:nvSpPr>
        <p:spPr>
          <a:xfrm>
            <a:off x="912813" y="4383088"/>
            <a:ext cx="5027612" cy="4151312"/>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4757F2C-4D21-4AB2-A99F-8544829364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7E8B1576-EA98-4DC7-8585-C0A059C623B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274638"/>
            <a:ext cx="2055812" cy="5845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5038" cy="5845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FC052AE0-3E9D-417A-B85D-36112F2890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ECB2DE33-335E-4C3E-B40C-AC4ABACCD29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Eurípides Montagne</a:t>
            </a:r>
          </a:p>
        </p:txBody>
      </p:sp>
      <p:sp>
        <p:nvSpPr>
          <p:cNvPr id="5"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6" name="Rectangle 5"/>
          <p:cNvSpPr>
            <a:spLocks noGrp="1" noChangeArrowheads="1"/>
          </p:cNvSpPr>
          <p:nvPr>
            <p:ph type="sldNum" idx="12"/>
          </p:nvPr>
        </p:nvSpPr>
        <p:spPr>
          <a:ln/>
        </p:spPr>
        <p:txBody>
          <a:bodyPr/>
          <a:lstStyle>
            <a:lvl1pPr>
              <a:defRPr/>
            </a:lvl1pPr>
          </a:lstStyle>
          <a:p>
            <a:fld id="{3DCAEC1C-8986-49DC-80B1-B0E3BBFB7E6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542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1ECF1E9-B88D-4670-BC84-6588BDDE07C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r>
              <a:rPr lang="en-US"/>
              <a:t>Eurípides Montagne</a:t>
            </a:r>
          </a:p>
        </p:txBody>
      </p:sp>
      <p:sp>
        <p:nvSpPr>
          <p:cNvPr id="8"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9" name="Rectangle 5"/>
          <p:cNvSpPr>
            <a:spLocks noGrp="1" noChangeArrowheads="1"/>
          </p:cNvSpPr>
          <p:nvPr>
            <p:ph type="sldNum" idx="12"/>
          </p:nvPr>
        </p:nvSpPr>
        <p:spPr>
          <a:ln/>
        </p:spPr>
        <p:txBody>
          <a:bodyPr/>
          <a:lstStyle>
            <a:lvl1pPr>
              <a:defRPr/>
            </a:lvl1pPr>
          </a:lstStyle>
          <a:p>
            <a:fld id="{7AC41568-346F-4089-AD18-451512A2C2E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r>
              <a:rPr lang="en-US"/>
              <a:t>Eurípides Montagne</a:t>
            </a:r>
          </a:p>
        </p:txBody>
      </p:sp>
      <p:sp>
        <p:nvSpPr>
          <p:cNvPr id="4"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5" name="Rectangle 5"/>
          <p:cNvSpPr>
            <a:spLocks noGrp="1" noChangeArrowheads="1"/>
          </p:cNvSpPr>
          <p:nvPr>
            <p:ph type="sldNum" idx="12"/>
          </p:nvPr>
        </p:nvSpPr>
        <p:spPr>
          <a:ln/>
        </p:spPr>
        <p:txBody>
          <a:bodyPr/>
          <a:lstStyle>
            <a:lvl1pPr>
              <a:defRPr/>
            </a:lvl1pPr>
          </a:lstStyle>
          <a:p>
            <a:fld id="{C1121C48-6130-410A-B88F-8A5B55DC84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Eurípides Montagne</a:t>
            </a:r>
          </a:p>
        </p:txBody>
      </p:sp>
      <p:sp>
        <p:nvSpPr>
          <p:cNvPr id="3"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4" name="Rectangle 5"/>
          <p:cNvSpPr>
            <a:spLocks noGrp="1" noChangeArrowheads="1"/>
          </p:cNvSpPr>
          <p:nvPr>
            <p:ph type="sldNum" idx="12"/>
          </p:nvPr>
        </p:nvSpPr>
        <p:spPr>
          <a:ln/>
        </p:spPr>
        <p:txBody>
          <a:bodyPr/>
          <a:lstStyle>
            <a:lvl1pPr>
              <a:defRPr/>
            </a:lvl1pPr>
          </a:lstStyle>
          <a:p>
            <a:fld id="{6C7C9E40-57CE-4731-9C18-56B72A6F070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0FAADF01-5B0A-4DEE-A898-E692697795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r>
              <a:rPr lang="en-US"/>
              <a:t>Eurípides Montagne</a:t>
            </a:r>
          </a:p>
        </p:txBody>
      </p:sp>
      <p:sp>
        <p:nvSpPr>
          <p:cNvPr id="6" name="Rectangle 4"/>
          <p:cNvSpPr>
            <a:spLocks noGrp="1" noChangeArrowheads="1"/>
          </p:cNvSpPr>
          <p:nvPr>
            <p:ph type="ftr" idx="11"/>
          </p:nvPr>
        </p:nvSpPr>
        <p:spPr>
          <a:ln/>
        </p:spPr>
        <p:txBody>
          <a:bodyPr/>
          <a:lstStyle>
            <a:lvl1pPr>
              <a:defRPr/>
            </a:lvl1pPr>
          </a:lstStyle>
          <a:p>
            <a:pPr>
              <a:defRPr/>
            </a:pPr>
            <a:r>
              <a:rPr lang="en-US"/>
              <a:t>University of Central Florida</a:t>
            </a:r>
          </a:p>
        </p:txBody>
      </p:sp>
      <p:sp>
        <p:nvSpPr>
          <p:cNvPr id="7" name="Rectangle 5"/>
          <p:cNvSpPr>
            <a:spLocks noGrp="1" noChangeArrowheads="1"/>
          </p:cNvSpPr>
          <p:nvPr>
            <p:ph type="sldNum" idx="12"/>
          </p:nvPr>
        </p:nvSpPr>
        <p:spPr>
          <a:ln/>
        </p:spPr>
        <p:txBody>
          <a:bodyPr/>
          <a:lstStyle>
            <a:lvl1pPr>
              <a:defRPr/>
            </a:lvl1pPr>
          </a:lstStyle>
          <a:p>
            <a:fld id="{C2274D66-2736-4889-B801-E86B79E682E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32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3250" cy="45196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defRPr sz="1400">
                <a:solidFill>
                  <a:srgbClr val="000000"/>
                </a:solidFill>
              </a:defRPr>
            </a:lvl1pPr>
          </a:lstStyle>
          <a:p>
            <a:r>
              <a:rPr lang="en-US"/>
              <a:t>Eurípides Montagne</a:t>
            </a:r>
          </a:p>
        </p:txBody>
      </p:sp>
      <p:sp>
        <p:nvSpPr>
          <p:cNvPr id="1028" name="Rectangle 4"/>
          <p:cNvSpPr>
            <a:spLocks noGrp="1" noChangeArrowheads="1"/>
          </p:cNvSpPr>
          <p:nvPr>
            <p:ph type="ftr"/>
          </p:nvPr>
        </p:nvSpPr>
        <p:spPr bwMode="auto">
          <a:xfrm>
            <a:off x="3124200" y="6245225"/>
            <a:ext cx="2889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Arial" pitchFamily="-105" charset="0"/>
              </a:defRPr>
            </a:lvl1pPr>
          </a:lstStyle>
          <a:p>
            <a:pPr>
              <a:defRPr/>
            </a:pPr>
            <a:r>
              <a:rPr lang="en-US"/>
              <a:t>University of Central Florida</a:t>
            </a:r>
          </a:p>
        </p:txBody>
      </p:sp>
      <p:sp>
        <p:nvSpPr>
          <p:cNvPr id="1029" name="Rectangle 5"/>
          <p:cNvSpPr>
            <a:spLocks noGrp="1" noChangeArrowheads="1"/>
          </p:cNvSpPr>
          <p:nvPr>
            <p:ph type="sldNum"/>
          </p:nvPr>
        </p:nvSpPr>
        <p:spPr bwMode="auto">
          <a:xfrm>
            <a:off x="6553200" y="6245225"/>
            <a:ext cx="2127250" cy="4699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defRPr sz="1400">
                <a:solidFill>
                  <a:srgbClr val="000000"/>
                </a:solidFill>
              </a:defRPr>
            </a:lvl1pPr>
          </a:lstStyle>
          <a:p>
            <a:fld id="{FDC0681A-3B85-4A39-8B0D-6E7428C406B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2pPr>
      <a:lvl3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3pPr>
      <a:lvl4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4pPr>
      <a:lvl5pPr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5pPr>
      <a:lvl6pPr marL="25146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6pPr>
      <a:lvl7pPr marL="29718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7pPr>
      <a:lvl8pPr marL="34290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8pPr>
      <a:lvl9pPr marL="3886200" indent="-228600" algn="ctr" defTabSz="457200" rtl="0" eaLnBrk="0" fontAlgn="base" hangingPunct="0">
        <a:spcBef>
          <a:spcPct val="0"/>
        </a:spcBef>
        <a:spcAft>
          <a:spcPct val="0"/>
        </a:spcAft>
        <a:buClr>
          <a:srgbClr val="000000"/>
        </a:buClr>
        <a:buSzPct val="100000"/>
        <a:buFont typeface="Times New Roman" pitchFamily="-105" charset="0"/>
        <a:defRPr sz="4400">
          <a:solidFill>
            <a:srgbClr val="000000"/>
          </a:solidFill>
          <a:latin typeface="Arial" pitchFamily="-105" charset="0"/>
          <a:ea typeface="Lucida Sans Unicode" pitchFamily="-105" charset="-52"/>
          <a:cs typeface="Lucida Sans Unicode" pitchFamily="-105" charset="-52"/>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05"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05"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05"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05"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533400" y="609600"/>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4339" name="Text Box 2"/>
          <p:cNvSpPr txBox="1">
            <a:spLocks noChangeArrowheads="1"/>
          </p:cNvSpPr>
          <p:nvPr/>
        </p:nvSpPr>
        <p:spPr bwMode="auto">
          <a:xfrm>
            <a:off x="762000" y="1828800"/>
            <a:ext cx="7848600" cy="3192463"/>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Euripides Montagne</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University of Central Florida</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27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27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36E1D41-CE32-4EE1-B1A8-66171CCB386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10</a:t>
            </a:fld>
            <a:endParaRPr lang="en-US" sz="1400">
              <a:solidFill>
                <a:srgbClr val="000000"/>
              </a:solidFill>
            </a:endParaRPr>
          </a:p>
        </p:txBody>
      </p:sp>
      <p:sp>
        <p:nvSpPr>
          <p:cNvPr id="3277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1</a:t>
            </a:r>
          </a:p>
        </p:txBody>
      </p:sp>
      <p:sp>
        <p:nvSpPr>
          <p:cNvPr id="32774" name="Text Box 5"/>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Given registers PC and MAR, the transfer of the contents of PC into MAR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MAR</a:t>
            </a:r>
            <a:r>
              <a:rPr lang="en-US" sz="2400">
                <a:solidFill>
                  <a:srgbClr val="0000FF"/>
                </a:solidFill>
                <a:latin typeface="Wingdings" pitchFamily="-105" charset="2"/>
              </a:rPr>
              <a:t></a:t>
            </a:r>
            <a:r>
              <a:rPr lang="en-US" sz="2400">
                <a:solidFill>
                  <a:srgbClr val="0000FF"/>
                </a:solidFill>
              </a:rPr>
              <a:t>PC</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2775" name="Rectangle 6"/>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2776" name="Line 7"/>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2777" name="Line 8"/>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2778" name="Line 9"/>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2779" name="Rectangle 10"/>
          <p:cNvSpPr>
            <a:spLocks noChangeArrowheads="1"/>
          </p:cNvSpPr>
          <p:nvPr/>
        </p:nvSpPr>
        <p:spPr bwMode="auto">
          <a:xfrm>
            <a:off x="5600700" y="1981200"/>
            <a:ext cx="1087438" cy="303213"/>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2780" name="Rectangle 11"/>
          <p:cNvSpPr>
            <a:spLocks noChangeArrowheads="1"/>
          </p:cNvSpPr>
          <p:nvPr/>
        </p:nvSpPr>
        <p:spPr bwMode="auto">
          <a:xfrm>
            <a:off x="5600700" y="25273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2781" name="Rectangle 12"/>
          <p:cNvSpPr>
            <a:spLocks noChangeArrowheads="1"/>
          </p:cNvSpPr>
          <p:nvPr/>
        </p:nvSpPr>
        <p:spPr bwMode="auto">
          <a:xfrm>
            <a:off x="5600700" y="4471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2782" name="Rectangle 13"/>
          <p:cNvSpPr>
            <a:spLocks noChangeArrowheads="1"/>
          </p:cNvSpPr>
          <p:nvPr/>
        </p:nvSpPr>
        <p:spPr bwMode="auto">
          <a:xfrm>
            <a:off x="3890963" y="4471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2783" name="Rectangle 14"/>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2784" name="Line 15"/>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2785" name="Line 16"/>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2786" name="Line 17"/>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2787" name="Line 18"/>
          <p:cNvSpPr>
            <a:spLocks noChangeShapeType="1"/>
          </p:cNvSpPr>
          <p:nvPr/>
        </p:nvSpPr>
        <p:spPr bwMode="auto">
          <a:xfrm>
            <a:off x="6299200" y="2284413"/>
            <a:ext cx="1588" cy="242887"/>
          </a:xfrm>
          <a:prstGeom prst="line">
            <a:avLst/>
          </a:prstGeom>
          <a:noFill/>
          <a:ln w="28575">
            <a:solidFill>
              <a:srgbClr val="0000FF"/>
            </a:solidFill>
            <a:miter lim="800000"/>
            <a:headEnd/>
            <a:tailEnd type="triangle" w="med" len="med"/>
          </a:ln>
        </p:spPr>
        <p:txBody>
          <a:bodyPr/>
          <a:lstStyle/>
          <a:p>
            <a:endParaRPr lang="en-US"/>
          </a:p>
        </p:txBody>
      </p:sp>
      <p:sp>
        <p:nvSpPr>
          <p:cNvPr id="32788" name="Line 19"/>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2789" name="Line 20"/>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0" name="Line 21"/>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2791" name="Line 22"/>
          <p:cNvSpPr>
            <a:spLocks noChangeShapeType="1"/>
          </p:cNvSpPr>
          <p:nvPr/>
        </p:nvSpPr>
        <p:spPr bwMode="auto">
          <a:xfrm flipH="1">
            <a:off x="5205413" y="4652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2792" name="AutoShape 23"/>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2793" name="Line 24"/>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2794" name="Line 25"/>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2795" name="Line 26"/>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2796" name="Line 27"/>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2797" name="Line 28"/>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2798" name="AutoShape 29"/>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2799" name="Line 30"/>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2800" name="Line 31"/>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2801" name="Line 32"/>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2802" name="Line 33"/>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2803" name="Line 34"/>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2804" name="Line 35"/>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2805" name="Line 36"/>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2806" name="Line 37"/>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2807" name="Text Box 38"/>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48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48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B95DF39-7878-470E-9DFD-705CD44C175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11</a:t>
            </a:fld>
            <a:endParaRPr lang="en-US" sz="1400">
              <a:solidFill>
                <a:srgbClr val="000000"/>
              </a:solidFill>
            </a:endParaRPr>
          </a:p>
        </p:txBody>
      </p:sp>
      <p:sp>
        <p:nvSpPr>
          <p:cNvPr id="348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a:t>
            </a:r>
          </a:p>
        </p:txBody>
      </p:sp>
      <p:sp>
        <p:nvSpPr>
          <p:cNvPr id="34822" name="Text Box 5"/>
          <p:cNvSpPr txBox="1">
            <a:spLocks noChangeArrowheads="1"/>
          </p:cNvSpPr>
          <p:nvPr/>
        </p:nvSpPr>
        <p:spPr bwMode="auto">
          <a:xfrm>
            <a:off x="685800" y="2209800"/>
            <a:ext cx="3886200" cy="4419600"/>
          </a:xfrm>
          <a:prstGeom prst="rect">
            <a:avLst/>
          </a:prstGeom>
          <a:noFill/>
          <a:ln w="9525">
            <a:noFill/>
            <a:round/>
            <a:headEnd/>
            <a:tailEnd/>
          </a:ln>
        </p:spPr>
        <p:txBody>
          <a:bodyPr/>
          <a:lstStyle/>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To transfer information from a memory location to the register MDR, we use:</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MDR</a:t>
            </a:r>
            <a:r>
              <a:rPr lang="en-US" sz="2400">
                <a:solidFill>
                  <a:srgbClr val="0000FF"/>
                </a:solidFill>
                <a:latin typeface="Wingdings" pitchFamily="-105" charset="2"/>
              </a:rPr>
              <a:t></a:t>
            </a:r>
            <a:r>
              <a:rPr lang="en-US" sz="2400">
                <a:solidFill>
                  <a:srgbClr val="0000FF"/>
                </a:solidFill>
              </a:rPr>
              <a:t>MEM[MAR]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99CC00"/>
              </a:solidFill>
            </a:endParaRPr>
          </a:p>
          <a:p>
            <a:pPr marL="336550" indent="-336550">
              <a:lnSpc>
                <a:spcPct val="9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The address of the memory location has been stored previously into the MAR register</a:t>
            </a:r>
          </a:p>
          <a:p>
            <a:pPr marL="336550" indent="-336550">
              <a:lnSpc>
                <a:spcPct val="9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
        <p:nvSpPr>
          <p:cNvPr id="34823" name="Rectangle 6"/>
          <p:cNvSpPr>
            <a:spLocks noChangeArrowheads="1"/>
          </p:cNvSpPr>
          <p:nvPr/>
        </p:nvSpPr>
        <p:spPr bwMode="auto">
          <a:xfrm>
            <a:off x="6362700" y="22098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4824" name="Rectangle 7"/>
          <p:cNvSpPr>
            <a:spLocks noChangeArrowheads="1"/>
          </p:cNvSpPr>
          <p:nvPr/>
        </p:nvSpPr>
        <p:spPr bwMode="auto">
          <a:xfrm>
            <a:off x="6362700" y="2755900"/>
            <a:ext cx="1087438" cy="3048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4825" name="Rectangle 8"/>
          <p:cNvSpPr>
            <a:spLocks noChangeArrowheads="1"/>
          </p:cNvSpPr>
          <p:nvPr/>
        </p:nvSpPr>
        <p:spPr bwMode="auto">
          <a:xfrm>
            <a:off x="6362700" y="4700588"/>
            <a:ext cx="1165225"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4826" name="Rectangle 9"/>
          <p:cNvSpPr>
            <a:spLocks noChangeArrowheads="1"/>
          </p:cNvSpPr>
          <p:nvPr/>
        </p:nvSpPr>
        <p:spPr bwMode="auto">
          <a:xfrm>
            <a:off x="4652963" y="47005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4827" name="Rectangle 10"/>
          <p:cNvSpPr>
            <a:spLocks noChangeArrowheads="1"/>
          </p:cNvSpPr>
          <p:nvPr/>
        </p:nvSpPr>
        <p:spPr bwMode="auto">
          <a:xfrm>
            <a:off x="6019800" y="3352800"/>
            <a:ext cx="2057400" cy="762000"/>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MEMORY(MEM)</a:t>
            </a:r>
          </a:p>
        </p:txBody>
      </p:sp>
      <p:sp>
        <p:nvSpPr>
          <p:cNvPr id="34828" name="Line 11"/>
          <p:cNvSpPr>
            <a:spLocks noChangeShapeType="1"/>
          </p:cNvSpPr>
          <p:nvPr/>
        </p:nvSpPr>
        <p:spPr bwMode="auto">
          <a:xfrm>
            <a:off x="7061200" y="3060700"/>
            <a:ext cx="1588" cy="303213"/>
          </a:xfrm>
          <a:prstGeom prst="line">
            <a:avLst/>
          </a:prstGeom>
          <a:noFill/>
          <a:ln w="19050">
            <a:solidFill>
              <a:srgbClr val="0000FF"/>
            </a:solidFill>
            <a:miter lim="800000"/>
            <a:headEnd/>
            <a:tailEnd type="triangle" w="med" len="med"/>
          </a:ln>
        </p:spPr>
        <p:txBody>
          <a:bodyPr/>
          <a:lstStyle/>
          <a:p>
            <a:endParaRPr lang="en-US"/>
          </a:p>
        </p:txBody>
      </p:sp>
      <p:sp>
        <p:nvSpPr>
          <p:cNvPr id="34829" name="Line 12"/>
          <p:cNvSpPr>
            <a:spLocks noChangeShapeType="1"/>
          </p:cNvSpPr>
          <p:nvPr/>
        </p:nvSpPr>
        <p:spPr bwMode="auto">
          <a:xfrm>
            <a:off x="7061200" y="25130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34830" name="Line 13"/>
          <p:cNvSpPr>
            <a:spLocks noChangeShapeType="1"/>
          </p:cNvSpPr>
          <p:nvPr/>
        </p:nvSpPr>
        <p:spPr bwMode="auto">
          <a:xfrm flipV="1">
            <a:off x="5197475" y="2325688"/>
            <a:ext cx="1588" cy="2381250"/>
          </a:xfrm>
          <a:prstGeom prst="line">
            <a:avLst/>
          </a:prstGeom>
          <a:noFill/>
          <a:ln w="9360">
            <a:solidFill>
              <a:srgbClr val="000000"/>
            </a:solidFill>
            <a:miter lim="800000"/>
            <a:headEnd/>
            <a:tailEnd/>
          </a:ln>
        </p:spPr>
        <p:txBody>
          <a:bodyPr/>
          <a:lstStyle/>
          <a:p>
            <a:endParaRPr lang="en-US"/>
          </a:p>
        </p:txBody>
      </p:sp>
      <p:sp>
        <p:nvSpPr>
          <p:cNvPr id="34831" name="Line 14"/>
          <p:cNvSpPr>
            <a:spLocks noChangeShapeType="1"/>
          </p:cNvSpPr>
          <p:nvPr/>
        </p:nvSpPr>
        <p:spPr bwMode="auto">
          <a:xfrm>
            <a:off x="5197475" y="23320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2" name="Line 15"/>
          <p:cNvSpPr>
            <a:spLocks noChangeShapeType="1"/>
          </p:cNvSpPr>
          <p:nvPr/>
        </p:nvSpPr>
        <p:spPr bwMode="auto">
          <a:xfrm>
            <a:off x="5197475" y="29384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4833" name="Line 16"/>
          <p:cNvSpPr>
            <a:spLocks noChangeShapeType="1"/>
          </p:cNvSpPr>
          <p:nvPr/>
        </p:nvSpPr>
        <p:spPr bwMode="auto">
          <a:xfrm flipH="1">
            <a:off x="5967413" y="48815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34834" name="AutoShape 17"/>
          <p:cNvSpPr>
            <a:spLocks noChangeArrowheads="1"/>
          </p:cNvSpPr>
          <p:nvPr/>
        </p:nvSpPr>
        <p:spPr bwMode="auto">
          <a:xfrm>
            <a:off x="7239000" y="54102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4835" name="Line 18"/>
          <p:cNvSpPr>
            <a:spLocks noChangeShapeType="1"/>
          </p:cNvSpPr>
          <p:nvPr/>
        </p:nvSpPr>
        <p:spPr bwMode="auto">
          <a:xfrm>
            <a:off x="7916863" y="61579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4836" name="Line 19"/>
          <p:cNvSpPr>
            <a:spLocks noChangeShapeType="1"/>
          </p:cNvSpPr>
          <p:nvPr/>
        </p:nvSpPr>
        <p:spPr bwMode="auto">
          <a:xfrm>
            <a:off x="7683500" y="5429250"/>
            <a:ext cx="233363" cy="363538"/>
          </a:xfrm>
          <a:prstGeom prst="line">
            <a:avLst/>
          </a:prstGeom>
          <a:noFill/>
          <a:ln w="9360">
            <a:solidFill>
              <a:srgbClr val="000000"/>
            </a:solidFill>
            <a:miter lim="800000"/>
            <a:headEnd/>
            <a:tailEnd/>
          </a:ln>
        </p:spPr>
        <p:txBody>
          <a:bodyPr/>
          <a:lstStyle/>
          <a:p>
            <a:endParaRPr lang="en-US"/>
          </a:p>
        </p:txBody>
      </p:sp>
      <p:sp>
        <p:nvSpPr>
          <p:cNvPr id="34837" name="Line 20"/>
          <p:cNvSpPr>
            <a:spLocks noChangeShapeType="1"/>
          </p:cNvSpPr>
          <p:nvPr/>
        </p:nvSpPr>
        <p:spPr bwMode="auto">
          <a:xfrm flipH="1">
            <a:off x="7910513" y="5429250"/>
            <a:ext cx="168275" cy="363538"/>
          </a:xfrm>
          <a:prstGeom prst="line">
            <a:avLst/>
          </a:prstGeom>
          <a:noFill/>
          <a:ln w="9360">
            <a:solidFill>
              <a:srgbClr val="000000"/>
            </a:solidFill>
            <a:miter lim="800000"/>
            <a:headEnd/>
            <a:tailEnd/>
          </a:ln>
        </p:spPr>
        <p:txBody>
          <a:bodyPr/>
          <a:lstStyle/>
          <a:p>
            <a:endParaRPr lang="en-US"/>
          </a:p>
        </p:txBody>
      </p:sp>
      <p:sp>
        <p:nvSpPr>
          <p:cNvPr id="34838" name="Line 21"/>
          <p:cNvSpPr>
            <a:spLocks noChangeShapeType="1"/>
          </p:cNvSpPr>
          <p:nvPr/>
        </p:nvSpPr>
        <p:spPr bwMode="auto">
          <a:xfrm>
            <a:off x="7450138" y="50038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4839" name="Line 22"/>
          <p:cNvSpPr>
            <a:spLocks noChangeShapeType="1"/>
          </p:cNvSpPr>
          <p:nvPr/>
        </p:nvSpPr>
        <p:spPr bwMode="auto">
          <a:xfrm>
            <a:off x="8382000" y="50038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4840" name="AutoShape 23"/>
          <p:cNvSpPr>
            <a:spLocks noChangeArrowheads="1"/>
          </p:cNvSpPr>
          <p:nvPr/>
        </p:nvSpPr>
        <p:spPr bwMode="auto">
          <a:xfrm rot="10800000">
            <a:off x="4425950" y="52641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4841" name="Line 24"/>
          <p:cNvSpPr>
            <a:spLocks noChangeShapeType="1"/>
          </p:cNvSpPr>
          <p:nvPr/>
        </p:nvSpPr>
        <p:spPr bwMode="auto">
          <a:xfrm>
            <a:off x="4964113" y="4700588"/>
            <a:ext cx="1587" cy="303212"/>
          </a:xfrm>
          <a:prstGeom prst="line">
            <a:avLst/>
          </a:prstGeom>
          <a:noFill/>
          <a:ln w="9360">
            <a:solidFill>
              <a:srgbClr val="000000"/>
            </a:solidFill>
            <a:miter lim="800000"/>
            <a:headEnd/>
            <a:tailEnd/>
          </a:ln>
        </p:spPr>
        <p:txBody>
          <a:bodyPr/>
          <a:lstStyle/>
          <a:p>
            <a:endParaRPr lang="en-US"/>
          </a:p>
        </p:txBody>
      </p:sp>
      <p:sp>
        <p:nvSpPr>
          <p:cNvPr id="34842" name="Line 25"/>
          <p:cNvSpPr>
            <a:spLocks noChangeShapeType="1"/>
          </p:cNvSpPr>
          <p:nvPr/>
        </p:nvSpPr>
        <p:spPr bwMode="auto">
          <a:xfrm>
            <a:off x="4808538" y="50038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4843" name="Line 26"/>
          <p:cNvSpPr>
            <a:spLocks noChangeShapeType="1"/>
          </p:cNvSpPr>
          <p:nvPr/>
        </p:nvSpPr>
        <p:spPr bwMode="auto">
          <a:xfrm>
            <a:off x="5334000" y="5715000"/>
            <a:ext cx="17463" cy="139700"/>
          </a:xfrm>
          <a:prstGeom prst="line">
            <a:avLst/>
          </a:prstGeom>
          <a:noFill/>
          <a:ln w="9360">
            <a:solidFill>
              <a:srgbClr val="000000"/>
            </a:solidFill>
            <a:miter lim="800000"/>
            <a:headEnd/>
            <a:tailEnd/>
          </a:ln>
        </p:spPr>
        <p:txBody>
          <a:bodyPr/>
          <a:lstStyle/>
          <a:p>
            <a:endParaRPr lang="en-US"/>
          </a:p>
        </p:txBody>
      </p:sp>
      <p:sp>
        <p:nvSpPr>
          <p:cNvPr id="34844" name="Line 27"/>
          <p:cNvSpPr>
            <a:spLocks noChangeShapeType="1"/>
          </p:cNvSpPr>
          <p:nvPr/>
        </p:nvSpPr>
        <p:spPr bwMode="auto">
          <a:xfrm>
            <a:off x="5351463" y="58547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4845" name="Line 28"/>
          <p:cNvSpPr>
            <a:spLocks noChangeShapeType="1"/>
          </p:cNvSpPr>
          <p:nvPr/>
        </p:nvSpPr>
        <p:spPr bwMode="auto">
          <a:xfrm>
            <a:off x="5119688" y="5672138"/>
            <a:ext cx="4762" cy="365125"/>
          </a:xfrm>
          <a:prstGeom prst="line">
            <a:avLst/>
          </a:prstGeom>
          <a:noFill/>
          <a:ln w="9360">
            <a:solidFill>
              <a:srgbClr val="000000"/>
            </a:solidFill>
            <a:miter lim="800000"/>
            <a:headEnd/>
            <a:tailEnd/>
          </a:ln>
        </p:spPr>
        <p:txBody>
          <a:bodyPr/>
          <a:lstStyle/>
          <a:p>
            <a:endParaRPr lang="en-US"/>
          </a:p>
        </p:txBody>
      </p:sp>
      <p:sp>
        <p:nvSpPr>
          <p:cNvPr id="34846" name="Line 29"/>
          <p:cNvSpPr>
            <a:spLocks noChangeShapeType="1"/>
          </p:cNvSpPr>
          <p:nvPr/>
        </p:nvSpPr>
        <p:spPr bwMode="auto">
          <a:xfrm>
            <a:off x="5124450" y="60372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4847" name="Line 30"/>
          <p:cNvSpPr>
            <a:spLocks noChangeShapeType="1"/>
          </p:cNvSpPr>
          <p:nvPr/>
        </p:nvSpPr>
        <p:spPr bwMode="auto">
          <a:xfrm>
            <a:off x="7650163" y="48990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4848" name="Line 31"/>
          <p:cNvSpPr>
            <a:spLocks noChangeShapeType="1"/>
          </p:cNvSpPr>
          <p:nvPr/>
        </p:nvSpPr>
        <p:spPr bwMode="auto">
          <a:xfrm flipH="1">
            <a:off x="7545388" y="48990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4849" name="Text Box 32"/>
          <p:cNvSpPr txBox="1">
            <a:spLocks noChangeArrowheads="1"/>
          </p:cNvSpPr>
          <p:nvPr/>
        </p:nvSpPr>
        <p:spPr bwMode="auto">
          <a:xfrm>
            <a:off x="4724400" y="53340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34850" name="Rectangle 33"/>
          <p:cNvSpPr>
            <a:spLocks noChangeArrowheads="1"/>
          </p:cNvSpPr>
          <p:nvPr/>
        </p:nvSpPr>
        <p:spPr bwMode="auto">
          <a:xfrm>
            <a:off x="8134350" y="4724400"/>
            <a:ext cx="1009650"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4851" name="Line 34"/>
          <p:cNvSpPr>
            <a:spLocks noChangeShapeType="1"/>
          </p:cNvSpPr>
          <p:nvPr/>
        </p:nvSpPr>
        <p:spPr bwMode="auto">
          <a:xfrm flipV="1">
            <a:off x="7086600" y="3879850"/>
            <a:ext cx="1588" cy="774700"/>
          </a:xfrm>
          <a:prstGeom prst="line">
            <a:avLst/>
          </a:prstGeom>
          <a:noFill/>
          <a:ln w="19050">
            <a:solidFill>
              <a:srgbClr val="0000FF"/>
            </a:solidFill>
            <a:miter lim="800000"/>
            <a:headEnd/>
            <a:tailEnd type="triangle" w="med" len="med"/>
          </a:ln>
        </p:spPr>
        <p:txBody>
          <a:bodyPr/>
          <a:lstStyle/>
          <a:p>
            <a:endParaRPr lang="en-US"/>
          </a:p>
        </p:txBody>
      </p:sp>
      <p:sp>
        <p:nvSpPr>
          <p:cNvPr id="34852" name="Line 35"/>
          <p:cNvSpPr>
            <a:spLocks noChangeShapeType="1"/>
          </p:cNvSpPr>
          <p:nvPr/>
        </p:nvSpPr>
        <p:spPr bwMode="auto">
          <a:xfrm>
            <a:off x="7086600" y="4343400"/>
            <a:ext cx="1588" cy="381000"/>
          </a:xfrm>
          <a:prstGeom prst="line">
            <a:avLst/>
          </a:prstGeom>
          <a:noFill/>
          <a:ln w="19050">
            <a:solidFill>
              <a:srgbClr val="0000FF"/>
            </a:solidFill>
            <a:miter lim="800000"/>
            <a:headEnd/>
            <a:tailEnd type="triangle" w="med" len="med"/>
          </a:ln>
        </p:spPr>
        <p:txBody>
          <a:bodyPr/>
          <a:lstStyle/>
          <a:p>
            <a:endParaRPr lang="en-US"/>
          </a:p>
        </p:txBody>
      </p:sp>
      <p:sp>
        <p:nvSpPr>
          <p:cNvPr id="34853" name="Rectangle 36"/>
          <p:cNvSpPr>
            <a:spLocks noChangeArrowheads="1"/>
          </p:cNvSpPr>
          <p:nvPr/>
        </p:nvSpPr>
        <p:spPr bwMode="auto">
          <a:xfrm>
            <a:off x="6019800" y="3733800"/>
            <a:ext cx="2057400" cy="152400"/>
          </a:xfrm>
          <a:prstGeom prst="rect">
            <a:avLst/>
          </a:prstGeom>
          <a:solidFill>
            <a:schemeClr val="accent1"/>
          </a:solidFill>
          <a:ln w="12600">
            <a:solidFill>
              <a:srgbClr val="0000FF"/>
            </a:solidFill>
            <a:miter lim="800000"/>
            <a:headEnd/>
            <a:tailEnd/>
          </a:ln>
        </p:spPr>
        <p:txBody>
          <a:bodyPr wrap="none" anchor="ctr"/>
          <a:lstStyle/>
          <a:p>
            <a:endParaRPr lang="en-US"/>
          </a:p>
        </p:txBody>
      </p:sp>
      <p:sp>
        <p:nvSpPr>
          <p:cNvPr id="34854" name="Line 37"/>
          <p:cNvSpPr>
            <a:spLocks noChangeShapeType="1"/>
          </p:cNvSpPr>
          <p:nvPr/>
        </p:nvSpPr>
        <p:spPr bwMode="auto">
          <a:xfrm flipH="1">
            <a:off x="8070850" y="3733800"/>
            <a:ext cx="393700" cy="1588"/>
          </a:xfrm>
          <a:prstGeom prst="line">
            <a:avLst/>
          </a:prstGeom>
          <a:noFill/>
          <a:ln w="9360">
            <a:solidFill>
              <a:srgbClr val="000000"/>
            </a:solidFill>
            <a:miter lim="800000"/>
            <a:headEnd/>
            <a:tailEnd type="triangle" w="med" len="med"/>
          </a:ln>
        </p:spPr>
        <p:txBody>
          <a:bodyPr/>
          <a:lstStyle/>
          <a:p>
            <a:endParaRPr lang="en-US"/>
          </a:p>
        </p:txBody>
      </p:sp>
      <p:sp>
        <p:nvSpPr>
          <p:cNvPr id="34855" name="Text Box 38"/>
          <p:cNvSpPr txBox="1">
            <a:spLocks noChangeArrowheads="1"/>
          </p:cNvSpPr>
          <p:nvPr/>
        </p:nvSpPr>
        <p:spPr bwMode="auto">
          <a:xfrm>
            <a:off x="8153400" y="3505200"/>
            <a:ext cx="1219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68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68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A761001-7E45-460E-9B42-849F3B8DBF5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12</a:t>
            </a:fld>
            <a:endParaRPr lang="en-US" sz="1400">
              <a:solidFill>
                <a:srgbClr val="000000"/>
              </a:solidFill>
            </a:endParaRPr>
          </a:p>
        </p:txBody>
      </p:sp>
      <p:sp>
        <p:nvSpPr>
          <p:cNvPr id="368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2 (Cont.)</a:t>
            </a:r>
          </a:p>
        </p:txBody>
      </p:sp>
      <p:sp>
        <p:nvSpPr>
          <p:cNvPr id="3687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To transfer information from the MDR register to a memory location, we use:  </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a:t>
            </a:r>
            <a:r>
              <a:rPr lang="en-US" sz="3200">
                <a:solidFill>
                  <a:srgbClr val="0000FF"/>
                </a:solidFill>
              </a:rPr>
              <a:t>MEM [MAR] </a:t>
            </a:r>
            <a:r>
              <a:rPr lang="en-US" sz="3200">
                <a:solidFill>
                  <a:srgbClr val="0000FF"/>
                </a:solidFill>
                <a:latin typeface="Wingdings" pitchFamily="-105" charset="2"/>
              </a:rPr>
              <a:t></a:t>
            </a:r>
            <a:r>
              <a:rPr lang="en-US" sz="3200">
                <a:solidFill>
                  <a:srgbClr val="0000FF"/>
                </a:solidFill>
              </a:rPr>
              <a:t>MDR</a:t>
            </a:r>
          </a:p>
          <a:p>
            <a:pPr marL="336550" indent="-336550">
              <a:spcBef>
                <a:spcPts val="4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99CC00"/>
                </a:solidFill>
              </a:rPr>
              <a:t>	</a:t>
            </a:r>
            <a:r>
              <a:rPr lang="en-US" sz="1600">
                <a:solidFill>
                  <a:srgbClr val="000000"/>
                </a:solidFill>
              </a:rPr>
              <a:t>*see previous slide for diagram</a:t>
            </a: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address of the memory location has been previously stored into the MAR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8915"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8916"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44BC1-EF29-42D0-A9D5-95F82A4820C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13</a:t>
            </a:fld>
            <a:endParaRPr lang="en-US" sz="1400">
              <a:solidFill>
                <a:srgbClr val="000000"/>
              </a:solidFill>
            </a:endParaRPr>
          </a:p>
        </p:txBody>
      </p:sp>
      <p:sp>
        <p:nvSpPr>
          <p:cNvPr id="38917"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3</a:t>
            </a:r>
          </a:p>
        </p:txBody>
      </p:sp>
      <p:sp>
        <p:nvSpPr>
          <p:cNvPr id="38918" name="Text Box 6"/>
          <p:cNvSpPr txBox="1">
            <a:spLocks noChangeArrowheads="1"/>
          </p:cNvSpPr>
          <p:nvPr/>
        </p:nvSpPr>
        <p:spPr bwMode="auto">
          <a:xfrm>
            <a:off x="457200" y="1600200"/>
            <a:ext cx="3497263" cy="4525963"/>
          </a:xfrm>
          <a:prstGeom prst="rect">
            <a:avLst/>
          </a:prstGeom>
          <a:noFill/>
          <a:ln w="9525">
            <a:noFill/>
            <a:round/>
            <a:headEnd/>
            <a:tailEnd/>
          </a:ln>
        </p:spPr>
        <p:txBody>
          <a:bodyPr/>
          <a:lstStyle/>
          <a:p>
            <a:pPr marL="336550" indent="-336550">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Transferring the contents of MDR into IR is indicated as:</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a:solidFill>
                  <a:srgbClr val="0000FF"/>
                </a:solidFill>
              </a:rPr>
              <a:t>  IR</a:t>
            </a:r>
            <a:r>
              <a:rPr lang="en-US" sz="2400">
                <a:solidFill>
                  <a:srgbClr val="0000FF"/>
                </a:solidFill>
                <a:latin typeface="Wingdings" pitchFamily="-105" charset="2"/>
              </a:rPr>
              <a:t></a:t>
            </a:r>
            <a:r>
              <a:rPr lang="en-US" sz="2400">
                <a:solidFill>
                  <a:srgbClr val="0000FF"/>
                </a:solidFill>
              </a:rPr>
              <a:t>MDR</a:t>
            </a:r>
          </a:p>
          <a:p>
            <a:pPr marL="336550" indent="-336550">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FF"/>
              </a:solidFill>
            </a:endParaRPr>
          </a:p>
        </p:txBody>
      </p:sp>
      <p:sp>
        <p:nvSpPr>
          <p:cNvPr id="38919" name="Rectangle 7"/>
          <p:cNvSpPr>
            <a:spLocks noChangeArrowheads="1"/>
          </p:cNvSpPr>
          <p:nvPr/>
        </p:nvSpPr>
        <p:spPr bwMode="auto">
          <a:xfrm>
            <a:off x="7388225" y="4471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38920" name="Line 8"/>
          <p:cNvSpPr>
            <a:spLocks noChangeShapeType="1"/>
          </p:cNvSpPr>
          <p:nvPr/>
        </p:nvSpPr>
        <p:spPr bwMode="auto">
          <a:xfrm>
            <a:off x="7154863" y="6172200"/>
            <a:ext cx="1165225" cy="1588"/>
          </a:xfrm>
          <a:prstGeom prst="line">
            <a:avLst/>
          </a:prstGeom>
          <a:noFill/>
          <a:ln w="9360">
            <a:solidFill>
              <a:srgbClr val="000000"/>
            </a:solidFill>
            <a:miter lim="800000"/>
            <a:headEnd/>
            <a:tailEnd/>
          </a:ln>
        </p:spPr>
        <p:txBody>
          <a:bodyPr/>
          <a:lstStyle/>
          <a:p>
            <a:endParaRPr lang="en-US"/>
          </a:p>
        </p:txBody>
      </p:sp>
      <p:sp>
        <p:nvSpPr>
          <p:cNvPr id="38921" name="Line 9"/>
          <p:cNvSpPr>
            <a:spLocks noChangeShapeType="1"/>
          </p:cNvSpPr>
          <p:nvPr/>
        </p:nvSpPr>
        <p:spPr bwMode="auto">
          <a:xfrm flipV="1">
            <a:off x="8320088" y="4768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38922" name="Line 10"/>
          <p:cNvSpPr>
            <a:spLocks noChangeShapeType="1"/>
          </p:cNvSpPr>
          <p:nvPr/>
        </p:nvSpPr>
        <p:spPr bwMode="auto">
          <a:xfrm flipV="1">
            <a:off x="6299200" y="3797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38923" name="Rectangle 11"/>
          <p:cNvSpPr>
            <a:spLocks noChangeArrowheads="1"/>
          </p:cNvSpPr>
          <p:nvPr/>
        </p:nvSpPr>
        <p:spPr bwMode="auto">
          <a:xfrm>
            <a:off x="5600700" y="1981200"/>
            <a:ext cx="1087438" cy="303213"/>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38924" name="Rectangle 12"/>
          <p:cNvSpPr>
            <a:spLocks noChangeArrowheads="1"/>
          </p:cNvSpPr>
          <p:nvPr/>
        </p:nvSpPr>
        <p:spPr bwMode="auto">
          <a:xfrm>
            <a:off x="5600700" y="2527300"/>
            <a:ext cx="1087438" cy="304800"/>
          </a:xfrm>
          <a:prstGeom prst="rect">
            <a:avLst/>
          </a:prstGeom>
          <a:solidFill>
            <a:srgbClr val="FFFFFF"/>
          </a:solidFill>
          <a:ln w="12700">
            <a:solidFill>
              <a:schemeClr val="tx1"/>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38925" name="Rectangle 13"/>
          <p:cNvSpPr>
            <a:spLocks noChangeArrowheads="1"/>
          </p:cNvSpPr>
          <p:nvPr/>
        </p:nvSpPr>
        <p:spPr bwMode="auto">
          <a:xfrm>
            <a:off x="5600700" y="4471988"/>
            <a:ext cx="1165225"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38926" name="Rectangle 14"/>
          <p:cNvSpPr>
            <a:spLocks noChangeArrowheads="1"/>
          </p:cNvSpPr>
          <p:nvPr/>
        </p:nvSpPr>
        <p:spPr bwMode="auto">
          <a:xfrm>
            <a:off x="3890963" y="4471988"/>
            <a:ext cx="1320800" cy="303212"/>
          </a:xfrm>
          <a:prstGeom prst="rect">
            <a:avLst/>
          </a:prstGeom>
          <a:solidFill>
            <a:srgbClr val="FFFFFF"/>
          </a:solidFill>
          <a:ln w="28575">
            <a:solidFill>
              <a:srgbClr val="3333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38927" name="Rectangle 15"/>
          <p:cNvSpPr>
            <a:spLocks noChangeArrowheads="1"/>
          </p:cNvSpPr>
          <p:nvPr/>
        </p:nvSpPr>
        <p:spPr bwMode="auto">
          <a:xfrm>
            <a:off x="5289550" y="3135313"/>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38928" name="Line 16"/>
          <p:cNvSpPr>
            <a:spLocks noChangeShapeType="1"/>
          </p:cNvSpPr>
          <p:nvPr/>
        </p:nvSpPr>
        <p:spPr bwMode="auto">
          <a:xfrm>
            <a:off x="6299200" y="4349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38929" name="Line 17"/>
          <p:cNvSpPr>
            <a:spLocks noChangeShapeType="1"/>
          </p:cNvSpPr>
          <p:nvPr/>
        </p:nvSpPr>
        <p:spPr bwMode="auto">
          <a:xfrm flipV="1">
            <a:off x="6299200" y="3979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38930" name="Line 18"/>
          <p:cNvSpPr>
            <a:spLocks noChangeShapeType="1"/>
          </p:cNvSpPr>
          <p:nvPr/>
        </p:nvSpPr>
        <p:spPr bwMode="auto">
          <a:xfrm>
            <a:off x="6299200" y="2832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38931" name="Line 19"/>
          <p:cNvSpPr>
            <a:spLocks noChangeShapeType="1"/>
          </p:cNvSpPr>
          <p:nvPr/>
        </p:nvSpPr>
        <p:spPr bwMode="auto">
          <a:xfrm>
            <a:off x="6299200" y="2284413"/>
            <a:ext cx="1588" cy="242887"/>
          </a:xfrm>
          <a:prstGeom prst="line">
            <a:avLst/>
          </a:prstGeom>
          <a:noFill/>
          <a:ln w="12700">
            <a:solidFill>
              <a:schemeClr val="tx1"/>
            </a:solidFill>
            <a:miter lim="800000"/>
            <a:headEnd/>
            <a:tailEnd type="triangle" w="med" len="med"/>
          </a:ln>
        </p:spPr>
        <p:txBody>
          <a:bodyPr/>
          <a:lstStyle/>
          <a:p>
            <a:endParaRPr lang="en-US"/>
          </a:p>
        </p:txBody>
      </p:sp>
      <p:sp>
        <p:nvSpPr>
          <p:cNvPr id="38932" name="Line 20"/>
          <p:cNvSpPr>
            <a:spLocks noChangeShapeType="1"/>
          </p:cNvSpPr>
          <p:nvPr/>
        </p:nvSpPr>
        <p:spPr bwMode="auto">
          <a:xfrm flipV="1">
            <a:off x="4435475" y="2097088"/>
            <a:ext cx="1588" cy="2381250"/>
          </a:xfrm>
          <a:prstGeom prst="line">
            <a:avLst/>
          </a:prstGeom>
          <a:noFill/>
          <a:ln w="9360">
            <a:solidFill>
              <a:srgbClr val="000000"/>
            </a:solidFill>
            <a:miter lim="800000"/>
            <a:headEnd/>
            <a:tailEnd/>
          </a:ln>
        </p:spPr>
        <p:txBody>
          <a:bodyPr/>
          <a:lstStyle/>
          <a:p>
            <a:endParaRPr lang="en-US"/>
          </a:p>
        </p:txBody>
      </p:sp>
      <p:sp>
        <p:nvSpPr>
          <p:cNvPr id="38933" name="Line 21"/>
          <p:cNvSpPr>
            <a:spLocks noChangeShapeType="1"/>
          </p:cNvSpPr>
          <p:nvPr/>
        </p:nvSpPr>
        <p:spPr bwMode="auto">
          <a:xfrm>
            <a:off x="4435475" y="21034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4" name="Line 22"/>
          <p:cNvSpPr>
            <a:spLocks noChangeShapeType="1"/>
          </p:cNvSpPr>
          <p:nvPr/>
        </p:nvSpPr>
        <p:spPr bwMode="auto">
          <a:xfrm>
            <a:off x="4435475" y="27098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38935" name="Line 23"/>
          <p:cNvSpPr>
            <a:spLocks noChangeShapeType="1"/>
          </p:cNvSpPr>
          <p:nvPr/>
        </p:nvSpPr>
        <p:spPr bwMode="auto">
          <a:xfrm flipH="1">
            <a:off x="5205413" y="4652963"/>
            <a:ext cx="401637" cy="1587"/>
          </a:xfrm>
          <a:prstGeom prst="line">
            <a:avLst/>
          </a:prstGeom>
          <a:noFill/>
          <a:ln w="19050">
            <a:solidFill>
              <a:srgbClr val="3333FF"/>
            </a:solidFill>
            <a:miter lim="800000"/>
            <a:headEnd/>
            <a:tailEnd type="triangle" w="med" len="med"/>
          </a:ln>
        </p:spPr>
        <p:txBody>
          <a:bodyPr/>
          <a:lstStyle/>
          <a:p>
            <a:endParaRPr lang="en-US"/>
          </a:p>
        </p:txBody>
      </p:sp>
      <p:sp>
        <p:nvSpPr>
          <p:cNvPr id="38936" name="AutoShape 24"/>
          <p:cNvSpPr>
            <a:spLocks noChangeArrowheads="1"/>
          </p:cNvSpPr>
          <p:nvPr/>
        </p:nvSpPr>
        <p:spPr bwMode="auto">
          <a:xfrm>
            <a:off x="6477000" y="5181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38937" name="Line 25"/>
          <p:cNvSpPr>
            <a:spLocks noChangeShapeType="1"/>
          </p:cNvSpPr>
          <p:nvPr/>
        </p:nvSpPr>
        <p:spPr bwMode="auto">
          <a:xfrm>
            <a:off x="7154863" y="5929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38938" name="Line 26"/>
          <p:cNvSpPr>
            <a:spLocks noChangeShapeType="1"/>
          </p:cNvSpPr>
          <p:nvPr/>
        </p:nvSpPr>
        <p:spPr bwMode="auto">
          <a:xfrm>
            <a:off x="6921500" y="5200650"/>
            <a:ext cx="233363" cy="363538"/>
          </a:xfrm>
          <a:prstGeom prst="line">
            <a:avLst/>
          </a:prstGeom>
          <a:noFill/>
          <a:ln w="9360">
            <a:solidFill>
              <a:srgbClr val="000000"/>
            </a:solidFill>
            <a:miter lim="800000"/>
            <a:headEnd/>
            <a:tailEnd/>
          </a:ln>
        </p:spPr>
        <p:txBody>
          <a:bodyPr/>
          <a:lstStyle/>
          <a:p>
            <a:endParaRPr lang="en-US"/>
          </a:p>
        </p:txBody>
      </p:sp>
      <p:sp>
        <p:nvSpPr>
          <p:cNvPr id="38939" name="Line 27"/>
          <p:cNvSpPr>
            <a:spLocks noChangeShapeType="1"/>
          </p:cNvSpPr>
          <p:nvPr/>
        </p:nvSpPr>
        <p:spPr bwMode="auto">
          <a:xfrm flipH="1">
            <a:off x="7148513" y="5200650"/>
            <a:ext cx="168275" cy="363538"/>
          </a:xfrm>
          <a:prstGeom prst="line">
            <a:avLst/>
          </a:prstGeom>
          <a:noFill/>
          <a:ln w="9360">
            <a:solidFill>
              <a:srgbClr val="000000"/>
            </a:solidFill>
            <a:miter lim="800000"/>
            <a:headEnd/>
            <a:tailEnd/>
          </a:ln>
        </p:spPr>
        <p:txBody>
          <a:bodyPr/>
          <a:lstStyle/>
          <a:p>
            <a:endParaRPr lang="en-US"/>
          </a:p>
        </p:txBody>
      </p:sp>
      <p:sp>
        <p:nvSpPr>
          <p:cNvPr id="38940" name="Line 28"/>
          <p:cNvSpPr>
            <a:spLocks noChangeShapeType="1"/>
          </p:cNvSpPr>
          <p:nvPr/>
        </p:nvSpPr>
        <p:spPr bwMode="auto">
          <a:xfrm>
            <a:off x="6688138" y="4775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38941" name="Line 29"/>
          <p:cNvSpPr>
            <a:spLocks noChangeShapeType="1"/>
          </p:cNvSpPr>
          <p:nvPr/>
        </p:nvSpPr>
        <p:spPr bwMode="auto">
          <a:xfrm>
            <a:off x="7620000" y="4775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38942" name="AutoShape 30"/>
          <p:cNvSpPr>
            <a:spLocks noChangeArrowheads="1"/>
          </p:cNvSpPr>
          <p:nvPr/>
        </p:nvSpPr>
        <p:spPr bwMode="auto">
          <a:xfrm rot="10800000">
            <a:off x="3663950" y="5035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38943" name="Line 31"/>
          <p:cNvSpPr>
            <a:spLocks noChangeShapeType="1"/>
          </p:cNvSpPr>
          <p:nvPr/>
        </p:nvSpPr>
        <p:spPr bwMode="auto">
          <a:xfrm>
            <a:off x="4202113" y="4471988"/>
            <a:ext cx="1587" cy="303212"/>
          </a:xfrm>
          <a:prstGeom prst="line">
            <a:avLst/>
          </a:prstGeom>
          <a:noFill/>
          <a:ln w="9360">
            <a:solidFill>
              <a:srgbClr val="000000"/>
            </a:solidFill>
            <a:miter lim="800000"/>
            <a:headEnd/>
            <a:tailEnd/>
          </a:ln>
        </p:spPr>
        <p:txBody>
          <a:bodyPr/>
          <a:lstStyle/>
          <a:p>
            <a:endParaRPr lang="en-US"/>
          </a:p>
        </p:txBody>
      </p:sp>
      <p:sp>
        <p:nvSpPr>
          <p:cNvPr id="38944" name="Line 32"/>
          <p:cNvSpPr>
            <a:spLocks noChangeShapeType="1"/>
          </p:cNvSpPr>
          <p:nvPr/>
        </p:nvSpPr>
        <p:spPr bwMode="auto">
          <a:xfrm>
            <a:off x="4046538" y="4775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38945" name="Line 33"/>
          <p:cNvSpPr>
            <a:spLocks noChangeShapeType="1"/>
          </p:cNvSpPr>
          <p:nvPr/>
        </p:nvSpPr>
        <p:spPr bwMode="auto">
          <a:xfrm>
            <a:off x="4572000" y="5486400"/>
            <a:ext cx="17463" cy="139700"/>
          </a:xfrm>
          <a:prstGeom prst="line">
            <a:avLst/>
          </a:prstGeom>
          <a:noFill/>
          <a:ln w="9360">
            <a:solidFill>
              <a:srgbClr val="000000"/>
            </a:solidFill>
            <a:miter lim="800000"/>
            <a:headEnd/>
            <a:tailEnd/>
          </a:ln>
        </p:spPr>
        <p:txBody>
          <a:bodyPr/>
          <a:lstStyle/>
          <a:p>
            <a:endParaRPr lang="en-US"/>
          </a:p>
        </p:txBody>
      </p:sp>
      <p:sp>
        <p:nvSpPr>
          <p:cNvPr id="38946" name="Line 34"/>
          <p:cNvSpPr>
            <a:spLocks noChangeShapeType="1"/>
          </p:cNvSpPr>
          <p:nvPr/>
        </p:nvSpPr>
        <p:spPr bwMode="auto">
          <a:xfrm>
            <a:off x="4589463" y="56261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38947" name="Line 35"/>
          <p:cNvSpPr>
            <a:spLocks noChangeShapeType="1"/>
          </p:cNvSpPr>
          <p:nvPr/>
        </p:nvSpPr>
        <p:spPr bwMode="auto">
          <a:xfrm>
            <a:off x="4357688" y="5443538"/>
            <a:ext cx="4762" cy="365125"/>
          </a:xfrm>
          <a:prstGeom prst="line">
            <a:avLst/>
          </a:prstGeom>
          <a:noFill/>
          <a:ln w="9360">
            <a:solidFill>
              <a:srgbClr val="000000"/>
            </a:solidFill>
            <a:miter lim="800000"/>
            <a:headEnd/>
            <a:tailEnd/>
          </a:ln>
        </p:spPr>
        <p:txBody>
          <a:bodyPr/>
          <a:lstStyle/>
          <a:p>
            <a:endParaRPr lang="en-US"/>
          </a:p>
        </p:txBody>
      </p:sp>
      <p:sp>
        <p:nvSpPr>
          <p:cNvPr id="38948" name="Line 36"/>
          <p:cNvSpPr>
            <a:spLocks noChangeShapeType="1"/>
          </p:cNvSpPr>
          <p:nvPr/>
        </p:nvSpPr>
        <p:spPr bwMode="auto">
          <a:xfrm>
            <a:off x="4362450" y="58086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38949" name="Line 37"/>
          <p:cNvSpPr>
            <a:spLocks noChangeShapeType="1"/>
          </p:cNvSpPr>
          <p:nvPr/>
        </p:nvSpPr>
        <p:spPr bwMode="auto">
          <a:xfrm>
            <a:off x="6888163" y="4670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38950" name="Line 38"/>
          <p:cNvSpPr>
            <a:spLocks noChangeShapeType="1"/>
          </p:cNvSpPr>
          <p:nvPr/>
        </p:nvSpPr>
        <p:spPr bwMode="auto">
          <a:xfrm flipH="1">
            <a:off x="6783388" y="4670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38951" name="Text Box 39"/>
          <p:cNvSpPr txBox="1">
            <a:spLocks noChangeArrowheads="1"/>
          </p:cNvSpPr>
          <p:nvPr/>
        </p:nvSpPr>
        <p:spPr bwMode="auto">
          <a:xfrm>
            <a:off x="3962400" y="5105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096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096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95B8A06-0E4A-4514-9F85-772D06C4CA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14</a:t>
            </a:fld>
            <a:endParaRPr lang="en-US" sz="1400">
              <a:solidFill>
                <a:srgbClr val="000000"/>
              </a:solidFill>
            </a:endParaRPr>
          </a:p>
        </p:txBody>
      </p:sp>
      <p:sp>
        <p:nvSpPr>
          <p:cNvPr id="4096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Register Properties</a:t>
            </a:r>
          </a:p>
        </p:txBody>
      </p:sp>
      <p:sp>
        <p:nvSpPr>
          <p:cNvPr id="40966" name="Text Box 5"/>
          <p:cNvSpPr txBox="1">
            <a:spLocks noChangeArrowheads="1"/>
          </p:cNvSpPr>
          <p:nvPr/>
        </p:nvSpPr>
        <p:spPr bwMode="auto">
          <a:xfrm>
            <a:off x="457200" y="1600200"/>
            <a:ext cx="8229600" cy="4681538"/>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Register (IR) has two fields: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		Operation (OP) and the ADDRESS.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These fields can be accessed using the selector operator “</a:t>
            </a:r>
            <a:r>
              <a:rPr lang="en-US" sz="4400" b="1">
                <a:solidFill>
                  <a:srgbClr val="000000"/>
                </a:solidFill>
              </a:rPr>
              <a:t>.</a:t>
            </a:r>
            <a:r>
              <a:rPr lang="en-US" sz="3200">
                <a:solidFill>
                  <a:srgbClr val="000000"/>
                </a:solidFill>
              </a:rPr>
              <a:t>”</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30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30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EE62C523-260D-4B22-A714-5583E1644F0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15</a:t>
            </a:fld>
            <a:endParaRPr lang="en-US" sz="1400">
              <a:solidFill>
                <a:srgbClr val="000000"/>
              </a:solidFill>
            </a:endParaRPr>
          </a:p>
        </p:txBody>
      </p:sp>
      <p:sp>
        <p:nvSpPr>
          <p:cNvPr id="430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a:t>
            </a:r>
          </a:p>
        </p:txBody>
      </p:sp>
      <p:sp>
        <p:nvSpPr>
          <p:cNvPr id="4301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90000"/>
              </a:lnSpc>
              <a:spcBef>
                <a:spcPts val="600"/>
              </a:spcBef>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FF"/>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portion of the field is accessed as 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The operation field of the IR register is sent out to the DECODER using:</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			</a:t>
            </a:r>
            <a:r>
              <a:rPr lang="en-US" sz="2400">
                <a:solidFill>
                  <a:srgbClr val="0000FF"/>
                </a:solidFill>
              </a:rPr>
              <a:t>DECODER</a:t>
            </a:r>
            <a:r>
              <a:rPr lang="en-US" sz="2400">
                <a:solidFill>
                  <a:srgbClr val="0000FF"/>
                </a:solidFill>
                <a:latin typeface="Wingdings" pitchFamily="-105" charset="2"/>
              </a:rPr>
              <a:t></a:t>
            </a:r>
            <a:r>
              <a:rPr lang="en-US" sz="2400">
                <a:solidFill>
                  <a:srgbClr val="0000FF"/>
                </a:solidFill>
              </a:rPr>
              <a:t>IR.OP</a:t>
            </a:r>
          </a:p>
          <a:p>
            <a:pPr marL="336550" indent="-336550">
              <a:lnSpc>
                <a:spcPct val="90000"/>
              </a:lnSpc>
              <a:spcBef>
                <a:spcPts val="600"/>
              </a:spcBef>
              <a:buClrTx/>
              <a:buSzTx/>
              <a:buFontTx/>
              <a:buNone/>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endParaRPr lang="en-US" sz="2400">
              <a:solidFill>
                <a:srgbClr val="000000"/>
              </a:solidFill>
            </a:endParaRPr>
          </a:p>
          <a:p>
            <a:pPr marL="336550" indent="-336550">
              <a:lnSpc>
                <a:spcPct val="90000"/>
              </a:lnSpc>
              <a:spcBef>
                <a:spcPts val="600"/>
              </a:spcBef>
              <a:buFont typeface="Arial" charset="0"/>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pPr>
            <a:r>
              <a:rPr lang="en-US" sz="2400">
                <a:solidFill>
                  <a:srgbClr val="000000"/>
                </a:solidFill>
              </a:rPr>
              <a:t>DECODER: If the value of IR.OP==00, then the decoder can be set to execute the fetch cycle again.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5059" name="Text Box 3"/>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5060" name="Text Box 4"/>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77467B0-4638-4A0B-80C6-1FAC1A5F1AD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16</a:t>
            </a:fld>
            <a:endParaRPr lang="en-US" sz="1400">
              <a:solidFill>
                <a:srgbClr val="000000"/>
              </a:solidFill>
            </a:endParaRPr>
          </a:p>
        </p:txBody>
      </p:sp>
      <p:sp>
        <p:nvSpPr>
          <p:cNvPr id="45061" name="Text Box 5"/>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Data Movement 4 Cont.</a:t>
            </a:r>
          </a:p>
        </p:txBody>
      </p:sp>
      <p:sp>
        <p:nvSpPr>
          <p:cNvPr id="45062" name="Text Box 6"/>
          <p:cNvSpPr txBox="1">
            <a:spLocks noChangeArrowheads="1"/>
          </p:cNvSpPr>
          <p:nvPr/>
        </p:nvSpPr>
        <p:spPr bwMode="auto">
          <a:xfrm>
            <a:off x="5067300" y="1511300"/>
            <a:ext cx="3381375" cy="10334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DECODER</a:t>
            </a:r>
            <a:r>
              <a:rPr lang="en-US" sz="2800" b="1">
                <a:solidFill>
                  <a:srgbClr val="0000FF"/>
                </a:solidFill>
                <a:latin typeface="Wingdings" pitchFamily="-105" charset="2"/>
              </a:rPr>
              <a:t></a:t>
            </a:r>
            <a:r>
              <a:rPr lang="en-US" sz="2800" b="1">
                <a:solidFill>
                  <a:srgbClr val="0000FF"/>
                </a:solidFill>
              </a:rPr>
              <a:t>IR.OP</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endParaRPr>
          </a:p>
        </p:txBody>
      </p:sp>
      <p:sp>
        <p:nvSpPr>
          <p:cNvPr id="45063" name="Line 7"/>
          <p:cNvSpPr>
            <a:spLocks noChangeShapeType="1"/>
          </p:cNvSpPr>
          <p:nvPr/>
        </p:nvSpPr>
        <p:spPr bwMode="auto">
          <a:xfrm flipV="1">
            <a:off x="3898900" y="34036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45064" name="Rectangle 8"/>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45065" name="Rectangle 9"/>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45066" name="Rectangle 10"/>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45067" name="Rectangle 11"/>
          <p:cNvSpPr>
            <a:spLocks noChangeArrowheads="1"/>
          </p:cNvSpPr>
          <p:nvPr/>
        </p:nvSpPr>
        <p:spPr bwMode="auto">
          <a:xfrm>
            <a:off x="1490663" y="4078288"/>
            <a:ext cx="1320800" cy="303212"/>
          </a:xfrm>
          <a:prstGeom prst="rect">
            <a:avLst/>
          </a:prstGeom>
          <a:solidFill>
            <a:srgbClr val="FFFFFF"/>
          </a:solidFill>
          <a:ln w="28575">
            <a:solidFill>
              <a:srgbClr val="0000FF"/>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45068" name="Rectangle 12"/>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45069" name="Line 13"/>
          <p:cNvSpPr>
            <a:spLocks noChangeShapeType="1"/>
          </p:cNvSpPr>
          <p:nvPr/>
        </p:nvSpPr>
        <p:spPr bwMode="auto">
          <a:xfrm>
            <a:off x="3898900" y="2438400"/>
            <a:ext cx="25400" cy="368300"/>
          </a:xfrm>
          <a:prstGeom prst="line">
            <a:avLst/>
          </a:prstGeom>
          <a:noFill/>
          <a:ln w="9360">
            <a:solidFill>
              <a:srgbClr val="000000"/>
            </a:solidFill>
            <a:miter lim="800000"/>
            <a:headEnd/>
            <a:tailEnd type="triangle" w="med" len="med"/>
          </a:ln>
        </p:spPr>
        <p:txBody>
          <a:bodyPr/>
          <a:lstStyle/>
          <a:p>
            <a:endParaRPr lang="en-US"/>
          </a:p>
        </p:txBody>
      </p:sp>
      <p:sp>
        <p:nvSpPr>
          <p:cNvPr id="45070" name="Line 14"/>
          <p:cNvSpPr>
            <a:spLocks noChangeShapeType="1"/>
          </p:cNvSpPr>
          <p:nvPr/>
        </p:nvSpPr>
        <p:spPr bwMode="auto">
          <a:xfrm>
            <a:off x="3898900" y="18907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45071" name="Line 15"/>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45072" name="Line 16"/>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3" name="Line 17"/>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45074" name="Line 18"/>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45075" name="AutoShape 19"/>
          <p:cNvSpPr>
            <a:spLocks noChangeArrowheads="1"/>
          </p:cNvSpPr>
          <p:nvPr/>
        </p:nvSpPr>
        <p:spPr bwMode="auto">
          <a:xfrm>
            <a:off x="4076700" y="47879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45076" name="Line 20"/>
          <p:cNvSpPr>
            <a:spLocks noChangeShapeType="1"/>
          </p:cNvSpPr>
          <p:nvPr/>
        </p:nvSpPr>
        <p:spPr bwMode="auto">
          <a:xfrm>
            <a:off x="4521200" y="4806950"/>
            <a:ext cx="233363" cy="363538"/>
          </a:xfrm>
          <a:prstGeom prst="line">
            <a:avLst/>
          </a:prstGeom>
          <a:noFill/>
          <a:ln w="9360">
            <a:solidFill>
              <a:srgbClr val="000000"/>
            </a:solidFill>
            <a:miter lim="800000"/>
            <a:headEnd/>
            <a:tailEnd/>
          </a:ln>
        </p:spPr>
        <p:txBody>
          <a:bodyPr/>
          <a:lstStyle/>
          <a:p>
            <a:endParaRPr lang="en-US"/>
          </a:p>
        </p:txBody>
      </p:sp>
      <p:sp>
        <p:nvSpPr>
          <p:cNvPr id="45077" name="Line 21"/>
          <p:cNvSpPr>
            <a:spLocks noChangeShapeType="1"/>
          </p:cNvSpPr>
          <p:nvPr/>
        </p:nvSpPr>
        <p:spPr bwMode="auto">
          <a:xfrm flipH="1">
            <a:off x="4748213" y="4806950"/>
            <a:ext cx="168275" cy="363538"/>
          </a:xfrm>
          <a:prstGeom prst="line">
            <a:avLst/>
          </a:prstGeom>
          <a:noFill/>
          <a:ln w="9360">
            <a:solidFill>
              <a:srgbClr val="000000"/>
            </a:solidFill>
            <a:miter lim="800000"/>
            <a:headEnd/>
            <a:tailEnd/>
          </a:ln>
        </p:spPr>
        <p:txBody>
          <a:bodyPr/>
          <a:lstStyle/>
          <a:p>
            <a:endParaRPr lang="en-US"/>
          </a:p>
        </p:txBody>
      </p:sp>
      <p:sp>
        <p:nvSpPr>
          <p:cNvPr id="45078" name="Line 22"/>
          <p:cNvSpPr>
            <a:spLocks noChangeShapeType="1"/>
          </p:cNvSpPr>
          <p:nvPr/>
        </p:nvSpPr>
        <p:spPr bwMode="auto">
          <a:xfrm>
            <a:off x="4287838" y="43815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45079" name="Line 23"/>
          <p:cNvSpPr>
            <a:spLocks noChangeShapeType="1"/>
          </p:cNvSpPr>
          <p:nvPr/>
        </p:nvSpPr>
        <p:spPr bwMode="auto">
          <a:xfrm>
            <a:off x="5219700" y="43815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45080" name="AutoShape 24"/>
          <p:cNvSpPr>
            <a:spLocks noChangeArrowheads="1"/>
          </p:cNvSpPr>
          <p:nvPr/>
        </p:nvSpPr>
        <p:spPr bwMode="auto">
          <a:xfrm rot="10800000">
            <a:off x="1263650" y="4641850"/>
            <a:ext cx="1398588" cy="425450"/>
          </a:xfrm>
          <a:prstGeom prst="flowChartManualOperation">
            <a:avLst/>
          </a:prstGeom>
          <a:solidFill>
            <a:srgbClr val="FFFFFF"/>
          </a:solidFill>
          <a:ln w="28575">
            <a:solidFill>
              <a:srgbClr val="0000FF"/>
            </a:solidFill>
            <a:miter lim="800000"/>
            <a:headEnd/>
            <a:tailEnd/>
          </a:ln>
        </p:spPr>
        <p:txBody>
          <a:bodyPr rot="10800000" wrap="none" anchor="ctr"/>
          <a:lstStyle/>
          <a:p>
            <a:endParaRPr lang="en-US"/>
          </a:p>
        </p:txBody>
      </p:sp>
      <p:sp>
        <p:nvSpPr>
          <p:cNvPr id="45081" name="Line 25"/>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45082" name="Line 26"/>
          <p:cNvSpPr>
            <a:spLocks noChangeShapeType="1"/>
          </p:cNvSpPr>
          <p:nvPr/>
        </p:nvSpPr>
        <p:spPr bwMode="auto">
          <a:xfrm>
            <a:off x="1646238" y="4381500"/>
            <a:ext cx="1587" cy="242888"/>
          </a:xfrm>
          <a:prstGeom prst="line">
            <a:avLst/>
          </a:prstGeom>
          <a:noFill/>
          <a:ln w="19050">
            <a:solidFill>
              <a:srgbClr val="0000FF"/>
            </a:solidFill>
            <a:miter lim="800000"/>
            <a:headEnd/>
            <a:tailEnd type="triangle" w="med" len="med"/>
          </a:ln>
        </p:spPr>
        <p:txBody>
          <a:bodyPr/>
          <a:lstStyle/>
          <a:p>
            <a:endParaRPr lang="en-US"/>
          </a:p>
        </p:txBody>
      </p:sp>
      <p:sp>
        <p:nvSpPr>
          <p:cNvPr id="45083" name="Line 27"/>
          <p:cNvSpPr>
            <a:spLocks noChangeShapeType="1"/>
          </p:cNvSpPr>
          <p:nvPr/>
        </p:nvSpPr>
        <p:spPr bwMode="auto">
          <a:xfrm>
            <a:off x="2171700" y="5092700"/>
            <a:ext cx="17463" cy="139700"/>
          </a:xfrm>
          <a:prstGeom prst="line">
            <a:avLst/>
          </a:prstGeom>
          <a:noFill/>
          <a:ln w="9360">
            <a:solidFill>
              <a:srgbClr val="000000"/>
            </a:solidFill>
            <a:miter lim="800000"/>
            <a:headEnd/>
            <a:tailEnd/>
          </a:ln>
        </p:spPr>
        <p:txBody>
          <a:bodyPr/>
          <a:lstStyle/>
          <a:p>
            <a:endParaRPr lang="en-US"/>
          </a:p>
        </p:txBody>
      </p:sp>
      <p:sp>
        <p:nvSpPr>
          <p:cNvPr id="45084" name="Line 28"/>
          <p:cNvSpPr>
            <a:spLocks noChangeShapeType="1"/>
          </p:cNvSpPr>
          <p:nvPr/>
        </p:nvSpPr>
        <p:spPr bwMode="auto">
          <a:xfrm>
            <a:off x="2189163" y="5232400"/>
            <a:ext cx="2020887" cy="1588"/>
          </a:xfrm>
          <a:prstGeom prst="line">
            <a:avLst/>
          </a:prstGeom>
          <a:noFill/>
          <a:ln w="9360">
            <a:solidFill>
              <a:srgbClr val="000000"/>
            </a:solidFill>
            <a:miter lim="800000"/>
            <a:headEnd/>
            <a:tailEnd type="triangle" w="med" len="med"/>
          </a:ln>
        </p:spPr>
        <p:txBody>
          <a:bodyPr/>
          <a:lstStyle/>
          <a:p>
            <a:endParaRPr lang="en-US"/>
          </a:p>
        </p:txBody>
      </p:sp>
      <p:sp>
        <p:nvSpPr>
          <p:cNvPr id="45085" name="Line 29"/>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45086" name="Line 30"/>
          <p:cNvSpPr>
            <a:spLocks noChangeShapeType="1"/>
          </p:cNvSpPr>
          <p:nvPr/>
        </p:nvSpPr>
        <p:spPr bwMode="auto">
          <a:xfrm>
            <a:off x="1962150" y="5414963"/>
            <a:ext cx="2330450" cy="1587"/>
          </a:xfrm>
          <a:prstGeom prst="line">
            <a:avLst/>
          </a:prstGeom>
          <a:noFill/>
          <a:ln w="9360">
            <a:solidFill>
              <a:srgbClr val="000000"/>
            </a:solidFill>
            <a:miter lim="800000"/>
            <a:headEnd/>
            <a:tailEnd type="triangle" w="med" len="med"/>
          </a:ln>
        </p:spPr>
        <p:txBody>
          <a:bodyPr/>
          <a:lstStyle/>
          <a:p>
            <a:endParaRPr lang="en-US"/>
          </a:p>
        </p:txBody>
      </p:sp>
      <p:sp>
        <p:nvSpPr>
          <p:cNvPr id="45087" name="Line 31"/>
          <p:cNvSpPr>
            <a:spLocks noChangeShapeType="1"/>
          </p:cNvSpPr>
          <p:nvPr/>
        </p:nvSpPr>
        <p:spPr bwMode="auto">
          <a:xfrm>
            <a:off x="4487863" y="42767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45088" name="Line 32"/>
          <p:cNvSpPr>
            <a:spLocks noChangeShapeType="1"/>
          </p:cNvSpPr>
          <p:nvPr/>
        </p:nvSpPr>
        <p:spPr bwMode="auto">
          <a:xfrm flipH="1">
            <a:off x="4383088" y="42767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45089" name="Text Box 33"/>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45090" name="Rectangle 34"/>
          <p:cNvSpPr>
            <a:spLocks noChangeArrowheads="1"/>
          </p:cNvSpPr>
          <p:nvPr/>
        </p:nvSpPr>
        <p:spPr bwMode="auto">
          <a:xfrm>
            <a:off x="4972050" y="41021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45091" name="Line 35"/>
          <p:cNvSpPr>
            <a:spLocks noChangeShapeType="1"/>
          </p:cNvSpPr>
          <p:nvPr/>
        </p:nvSpPr>
        <p:spPr bwMode="auto">
          <a:xfrm flipV="1">
            <a:off x="3924300" y="3486150"/>
            <a:ext cx="1588" cy="546100"/>
          </a:xfrm>
          <a:prstGeom prst="line">
            <a:avLst/>
          </a:prstGeom>
          <a:noFill/>
          <a:ln w="9360">
            <a:solidFill>
              <a:srgbClr val="000000"/>
            </a:solidFill>
            <a:miter lim="800000"/>
            <a:headEnd/>
            <a:tailEnd type="triangle" w="med" len="med"/>
          </a:ln>
        </p:spPr>
        <p:txBody>
          <a:bodyPr/>
          <a:lstStyle/>
          <a:p>
            <a:endParaRPr lang="en-US"/>
          </a:p>
        </p:txBody>
      </p:sp>
      <p:sp>
        <p:nvSpPr>
          <p:cNvPr id="45092" name="Line 36"/>
          <p:cNvSpPr>
            <a:spLocks noChangeShapeType="1"/>
          </p:cNvSpPr>
          <p:nvPr/>
        </p:nvSpPr>
        <p:spPr bwMode="auto">
          <a:xfrm>
            <a:off x="3924300" y="37211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45093" name="Line 37"/>
          <p:cNvSpPr>
            <a:spLocks noChangeShapeType="1"/>
          </p:cNvSpPr>
          <p:nvPr/>
        </p:nvSpPr>
        <p:spPr bwMode="auto">
          <a:xfrm flipH="1" flipV="1">
            <a:off x="7270750" y="4248150"/>
            <a:ext cx="50800" cy="1625600"/>
          </a:xfrm>
          <a:prstGeom prst="line">
            <a:avLst/>
          </a:prstGeom>
          <a:noFill/>
          <a:ln w="9360">
            <a:solidFill>
              <a:srgbClr val="000000"/>
            </a:solidFill>
            <a:miter lim="800000"/>
            <a:headEnd/>
            <a:tailEnd type="triangle" w="med" len="med"/>
          </a:ln>
        </p:spPr>
        <p:txBody>
          <a:bodyPr/>
          <a:lstStyle/>
          <a:p>
            <a:endParaRPr lang="en-US"/>
          </a:p>
        </p:txBody>
      </p:sp>
      <p:sp>
        <p:nvSpPr>
          <p:cNvPr id="45094" name="Line 38"/>
          <p:cNvSpPr>
            <a:spLocks noChangeShapeType="1"/>
          </p:cNvSpPr>
          <p:nvPr/>
        </p:nvSpPr>
        <p:spPr bwMode="auto">
          <a:xfrm flipH="1">
            <a:off x="6051550" y="4254500"/>
            <a:ext cx="1231900" cy="1588"/>
          </a:xfrm>
          <a:prstGeom prst="line">
            <a:avLst/>
          </a:prstGeom>
          <a:noFill/>
          <a:ln w="9360">
            <a:solidFill>
              <a:srgbClr val="000000"/>
            </a:solidFill>
            <a:miter lim="800000"/>
            <a:headEnd/>
            <a:tailEnd type="triangle" w="med" len="med"/>
          </a:ln>
        </p:spPr>
        <p:txBody>
          <a:bodyPr/>
          <a:lstStyle/>
          <a:p>
            <a:endParaRPr lang="en-US"/>
          </a:p>
        </p:txBody>
      </p:sp>
      <p:sp>
        <p:nvSpPr>
          <p:cNvPr id="45095" name="Line 39"/>
          <p:cNvSpPr>
            <a:spLocks noChangeShapeType="1"/>
          </p:cNvSpPr>
          <p:nvPr/>
        </p:nvSpPr>
        <p:spPr bwMode="auto">
          <a:xfrm>
            <a:off x="4724400" y="5867400"/>
            <a:ext cx="2590800" cy="1588"/>
          </a:xfrm>
          <a:prstGeom prst="line">
            <a:avLst/>
          </a:prstGeom>
          <a:noFill/>
          <a:ln w="9360">
            <a:solidFill>
              <a:srgbClr val="000000"/>
            </a:solidFill>
            <a:miter lim="800000"/>
            <a:headEnd/>
            <a:tailEnd/>
          </a:ln>
        </p:spPr>
        <p:txBody>
          <a:bodyPr/>
          <a:lstStyle/>
          <a:p>
            <a:endParaRPr lang="en-US"/>
          </a:p>
        </p:txBody>
      </p:sp>
      <p:sp>
        <p:nvSpPr>
          <p:cNvPr id="45096" name="Line 40"/>
          <p:cNvSpPr>
            <a:spLocks noChangeShapeType="1"/>
          </p:cNvSpPr>
          <p:nvPr/>
        </p:nvSpPr>
        <p:spPr bwMode="auto">
          <a:xfrm flipV="1">
            <a:off x="4724400" y="5480050"/>
            <a:ext cx="1588" cy="393700"/>
          </a:xfrm>
          <a:prstGeom prst="line">
            <a:avLst/>
          </a:prstGeom>
          <a:noFill/>
          <a:ln w="9360">
            <a:solidFill>
              <a:srgbClr val="0000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710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710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548913F-E3DC-4246-9015-285AD7FF30D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17</a:t>
            </a:fld>
            <a:endParaRPr lang="en-US" sz="1400">
              <a:solidFill>
                <a:srgbClr val="000000"/>
              </a:solidFill>
            </a:endParaRPr>
          </a:p>
        </p:txBody>
      </p:sp>
      <p:sp>
        <p:nvSpPr>
          <p:cNvPr id="4710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4711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a:solidFill>
                  <a:srgbClr val="000000"/>
                </a:solidFill>
              </a:rPr>
              <a:t>The Instruction Cycle has 2 components.</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Fetch Cycle</a:t>
            </a:r>
            <a:r>
              <a:rPr lang="en-US" sz="3200">
                <a:solidFill>
                  <a:srgbClr val="000000"/>
                </a:solidFill>
              </a:rPr>
              <a:t> which retrieves the instruction from memory.</a:t>
            </a:r>
          </a:p>
          <a:p>
            <a:pPr marL="336550" indent="-336550">
              <a:spcBef>
                <a:spcPts val="8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3200">
              <a:solidFill>
                <a:srgbClr val="000000"/>
              </a:solidFill>
            </a:endParaRPr>
          </a:p>
          <a:p>
            <a:pPr marL="336550" indent="-336550">
              <a:spcBef>
                <a:spcPts val="8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3200" u="sng">
                <a:solidFill>
                  <a:srgbClr val="000000"/>
                </a:solidFill>
              </a:rPr>
              <a:t>Execution Cycle</a:t>
            </a:r>
            <a:r>
              <a:rPr lang="en-US" sz="3200">
                <a:solidFill>
                  <a:srgbClr val="000000"/>
                </a:solidFill>
              </a:rPr>
              <a:t> which carries out the execution of the instruction retrieved.</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4915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4915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C3434C2-F66D-4D32-9908-0CE75A3B1C6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18</a:t>
            </a:fld>
            <a:endParaRPr lang="en-US" sz="1400">
              <a:solidFill>
                <a:srgbClr val="000000"/>
              </a:solidFill>
            </a:endParaRPr>
          </a:p>
        </p:txBody>
      </p:sp>
      <p:sp>
        <p:nvSpPr>
          <p:cNvPr id="4915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00 </a:t>
            </a:r>
            <a:r>
              <a:rPr lang="en-US" sz="4400" b="1" u="sng">
                <a:solidFill>
                  <a:srgbClr val="0000FF"/>
                </a:solidFill>
              </a:rPr>
              <a:t>Fetch Cycle</a:t>
            </a:r>
          </a:p>
        </p:txBody>
      </p:sp>
      <p:sp>
        <p:nvSpPr>
          <p:cNvPr id="49158"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1.MAR </a:t>
            </a:r>
            <a:r>
              <a:rPr lang="en-US" sz="2800">
                <a:solidFill>
                  <a:srgbClr val="0000FF"/>
                </a:solidFill>
                <a:latin typeface="Wingdings" pitchFamily="-105" charset="2"/>
              </a:rPr>
              <a:t></a:t>
            </a:r>
            <a:r>
              <a:rPr lang="en-US" sz="2800">
                <a:solidFill>
                  <a:srgbClr val="0000FF"/>
                </a:solidFill>
              </a:rPr>
              <a:t>PC</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2.MDR </a:t>
            </a:r>
            <a:r>
              <a:rPr lang="en-US" sz="2800">
                <a:solidFill>
                  <a:srgbClr val="0000FF"/>
                </a:solidFill>
                <a:latin typeface="Wingdings" pitchFamily="-105" charset="2"/>
              </a:rPr>
              <a:t></a:t>
            </a:r>
            <a:r>
              <a:rPr lang="en-US" sz="2800">
                <a:solidFill>
                  <a:srgbClr val="0000FF"/>
                </a:solidFill>
              </a:rPr>
              <a:t>MEM[MAR]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3.IR </a:t>
            </a:r>
            <a:r>
              <a:rPr lang="en-US" sz="2800">
                <a:solidFill>
                  <a:srgbClr val="0000FF"/>
                </a:solidFill>
                <a:latin typeface="Wingdings" pitchFamily="-105" charset="2"/>
              </a:rPr>
              <a:t></a:t>
            </a:r>
            <a:r>
              <a:rPr lang="en-US" sz="2800">
                <a:solidFill>
                  <a:srgbClr val="0000FF"/>
                </a:solidFill>
              </a:rPr>
              <a:t>MDR</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4.PC </a:t>
            </a:r>
            <a:r>
              <a:rPr lang="en-US" sz="2800">
                <a:solidFill>
                  <a:srgbClr val="0000FF"/>
                </a:solidFill>
                <a:latin typeface="Wingdings" pitchFamily="-105" charset="2"/>
              </a:rPr>
              <a:t></a:t>
            </a:r>
            <a:r>
              <a:rPr lang="en-US" sz="2800">
                <a:solidFill>
                  <a:srgbClr val="0000FF"/>
                </a:solidFill>
              </a:rPr>
              <a:t>PC+1</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FF"/>
                </a:solidFill>
              </a:rPr>
              <a:t>5.DECODER </a:t>
            </a:r>
            <a:r>
              <a:rPr lang="en-US" sz="2800">
                <a:solidFill>
                  <a:srgbClr val="0000FF"/>
                </a:solidFill>
                <a:latin typeface="Wingdings" pitchFamily="-105" charset="2"/>
              </a:rPr>
              <a:t></a:t>
            </a:r>
            <a:r>
              <a:rPr lang="en-US" sz="2800">
                <a:solidFill>
                  <a:srgbClr val="0000FF"/>
                </a:solidFill>
              </a:rPr>
              <a:t>IR.OP</a:t>
            </a:r>
          </a:p>
        </p:txBody>
      </p:sp>
      <p:sp>
        <p:nvSpPr>
          <p:cNvPr id="49159"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a:p>
            <a:pPr>
              <a:spcBef>
                <a:spcPts val="600"/>
              </a:spcBef>
              <a:tabLst>
                <a:tab pos="528638" algn="l"/>
                <a:tab pos="985838" algn="l"/>
                <a:tab pos="1443038" algn="l"/>
                <a:tab pos="1900238" algn="l"/>
                <a:tab pos="2357438" algn="l"/>
                <a:tab pos="2814638" algn="l"/>
                <a:tab pos="3271838" algn="l"/>
                <a:tab pos="3729038" algn="l"/>
                <a:tab pos="4186238" algn="l"/>
                <a:tab pos="4643438" algn="l"/>
                <a:tab pos="5100638" algn="l"/>
                <a:tab pos="5557838" algn="l"/>
                <a:tab pos="6015038" algn="l"/>
                <a:tab pos="6472238" algn="l"/>
                <a:tab pos="6929438" algn="l"/>
                <a:tab pos="7386638" algn="l"/>
                <a:tab pos="7843838" algn="l"/>
                <a:tab pos="8301038" algn="l"/>
                <a:tab pos="8758238" algn="l"/>
                <a:tab pos="9215438" algn="l"/>
                <a:tab pos="9672638" algn="l"/>
              </a:tabLst>
            </a:pPr>
            <a:endParaRPr lang="en-US" sz="2400">
              <a:solidFill>
                <a:srgbClr val="000000"/>
              </a:solidFill>
            </a:endParaRPr>
          </a:p>
        </p:txBody>
      </p:sp>
      <p:sp>
        <p:nvSpPr>
          <p:cNvPr id="49160" name="Text Box 7"/>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contents of PC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into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value stored in MDR to IR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Increment PC Register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120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120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D16988C-9400-46D6-8519-3B944C06E7F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19</a:t>
            </a:fld>
            <a:endParaRPr lang="en-US" sz="1400">
              <a:solidFill>
                <a:srgbClr val="000000"/>
              </a:solidFill>
            </a:endParaRPr>
          </a:p>
        </p:txBody>
      </p:sp>
      <p:sp>
        <p:nvSpPr>
          <p:cNvPr id="5120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01 </a:t>
            </a:r>
            <a:r>
              <a:rPr lang="en-US" sz="4400" b="1" u="sng">
                <a:solidFill>
                  <a:srgbClr val="0000FF"/>
                </a:solidFill>
              </a:rPr>
              <a:t>LOAD</a:t>
            </a:r>
          </a:p>
        </p:txBody>
      </p:sp>
      <p:sp>
        <p:nvSpPr>
          <p:cNvPr id="51206"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1207"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Load the content of a memory location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register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63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63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82091D7-CE07-4213-82AC-32B560F7379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a:solidFill>
                <a:srgbClr val="000000"/>
              </a:solidFill>
            </a:endParaRPr>
          </a:p>
        </p:txBody>
      </p:sp>
      <p:sp>
        <p:nvSpPr>
          <p:cNvPr id="16389" name="Rectangle 4"/>
          <p:cNvSpPr>
            <a:spLocks noChangeArrowheads="1"/>
          </p:cNvSpPr>
          <p:nvPr/>
        </p:nvSpPr>
        <p:spPr bwMode="auto">
          <a:xfrm>
            <a:off x="533400" y="609600"/>
            <a:ext cx="7772400" cy="1470025"/>
          </a:xfrm>
          <a:prstGeom prst="rect">
            <a:avLst/>
          </a:prstGeom>
          <a:noFill/>
          <a:ln w="9525">
            <a:noFill/>
            <a:round/>
            <a:headEnd/>
            <a:tailEnd/>
          </a:ln>
        </p:spPr>
        <p:txBody>
          <a:bodyPr lIns="90000" tIns="46800" rIns="90000" bIns="46800"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COP 3402 Systems Software</a:t>
            </a:r>
          </a:p>
        </p:txBody>
      </p:sp>
      <p:sp>
        <p:nvSpPr>
          <p:cNvPr id="16390" name="Rectangle 5"/>
          <p:cNvSpPr>
            <a:spLocks noChangeArrowheads="1"/>
          </p:cNvSpPr>
          <p:nvPr/>
        </p:nvSpPr>
        <p:spPr bwMode="auto">
          <a:xfrm>
            <a:off x="914400" y="2667000"/>
            <a:ext cx="7162800" cy="2994025"/>
          </a:xfrm>
          <a:prstGeom prst="rect">
            <a:avLst/>
          </a:prstGeom>
          <a:solidFill>
            <a:srgbClr val="FFFFFF"/>
          </a:solidFill>
          <a:ln w="9525">
            <a:noFill/>
            <a:round/>
            <a:headEnd/>
            <a:tailEnd/>
          </a:ln>
        </p:spPr>
        <p:txBody>
          <a:bodyPr lIns="90000" tIns="46800" rIns="90000" bIns="46800"/>
          <a:lstStyle/>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The processor as an instruction interpreter.</a:t>
            </a:r>
          </a:p>
          <a:p>
            <a:pPr algn="ctr">
              <a:lnSpc>
                <a:spcPct val="90000"/>
              </a:lnSpc>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325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325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684BBC9-A106-45E5-BB6E-58B633E90C7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20</a:t>
            </a:fld>
            <a:endParaRPr lang="en-US" sz="1400">
              <a:solidFill>
                <a:srgbClr val="000000"/>
              </a:solidFill>
            </a:endParaRPr>
          </a:p>
        </p:txBody>
      </p:sp>
      <p:sp>
        <p:nvSpPr>
          <p:cNvPr id="5325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02 </a:t>
            </a:r>
            <a:r>
              <a:rPr lang="en-US" sz="4400" b="1" u="sng">
                <a:solidFill>
                  <a:srgbClr val="0000FF"/>
                </a:solidFill>
              </a:rPr>
              <a:t>ADD</a:t>
            </a:r>
          </a:p>
        </p:txBody>
      </p:sp>
      <p:sp>
        <p:nvSpPr>
          <p:cNvPr id="53254"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 </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MEM[MAR]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A </a:t>
            </a:r>
            <a:r>
              <a:rPr lang="en-US" sz="2800">
                <a:solidFill>
                  <a:srgbClr val="0000FF"/>
                </a:solidFill>
                <a:latin typeface="Wingdings" pitchFamily="-105" charset="2"/>
              </a:rPr>
              <a:t></a:t>
            </a:r>
            <a:r>
              <a:rPr lang="en-US" sz="2800">
                <a:solidFill>
                  <a:srgbClr val="0000FF"/>
                </a:solidFill>
              </a:rPr>
              <a:t>A + 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3255"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Copy the IR address value field into MAR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Load content of memory location to MDR</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Add contents of MDR and A register and store result into A</a:t>
            </a:r>
          </a:p>
          <a:p>
            <a:pPr marL="527050" indent="-527050">
              <a:spcBef>
                <a:spcPts val="6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4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529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530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209882A-2075-4902-812A-98F735D7D40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21</a:t>
            </a:fld>
            <a:endParaRPr lang="en-US" sz="1400">
              <a:solidFill>
                <a:srgbClr val="000000"/>
              </a:solidFill>
            </a:endParaRPr>
          </a:p>
        </p:txBody>
      </p:sp>
      <p:sp>
        <p:nvSpPr>
          <p:cNvPr id="5530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03 </a:t>
            </a:r>
            <a:r>
              <a:rPr lang="en-US" sz="4400" b="1" u="sng">
                <a:solidFill>
                  <a:srgbClr val="0000FF"/>
                </a:solidFill>
              </a:rPr>
              <a:t>STORE</a:t>
            </a:r>
          </a:p>
        </p:txBody>
      </p:sp>
      <p:sp>
        <p:nvSpPr>
          <p:cNvPr id="55302"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MAR </a:t>
            </a:r>
            <a:r>
              <a:rPr lang="en-US" sz="2800">
                <a:solidFill>
                  <a:srgbClr val="0000FF"/>
                </a:solidFill>
                <a:latin typeface="Wingdings" pitchFamily="-105" charset="2"/>
              </a:rPr>
              <a:t></a:t>
            </a:r>
            <a:r>
              <a:rPr lang="en-US" sz="2800">
                <a:solidFill>
                  <a:srgbClr val="0000FF"/>
                </a:solidFill>
              </a:rPr>
              <a:t>IR.ADDR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MDR </a:t>
            </a:r>
            <a:r>
              <a:rPr lang="en-US" sz="2800">
                <a:solidFill>
                  <a:srgbClr val="0000FF"/>
                </a:solidFill>
                <a:latin typeface="Wingdings" pitchFamily="-105" charset="2"/>
              </a:rPr>
              <a:t></a:t>
            </a:r>
            <a:r>
              <a:rPr lang="en-US" sz="2800">
                <a:solidFill>
                  <a:srgbClr val="0000FF"/>
                </a:solidFill>
              </a:rPr>
              <a:t>A</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MEM[MAR] </a:t>
            </a:r>
            <a:r>
              <a:rPr lang="en-US" sz="2800">
                <a:solidFill>
                  <a:srgbClr val="0000FF"/>
                </a:solidFill>
                <a:latin typeface="Wingdings" pitchFamily="-105" charset="2"/>
              </a:rPr>
              <a:t></a:t>
            </a:r>
            <a:r>
              <a:rPr lang="en-US" sz="2800">
                <a:solidFill>
                  <a:srgbClr val="0000FF"/>
                </a:solidFill>
              </a:rPr>
              <a:t>MDR</a:t>
            </a:r>
          </a:p>
          <a:p>
            <a:pPr marL="527050" indent="-527050">
              <a:spcBef>
                <a:spcPts val="700"/>
              </a:spcBef>
              <a:buClr>
                <a:srgbClr val="0000FF"/>
              </a:buClr>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FF"/>
                </a:solidFill>
              </a:rPr>
              <a:t>DECODER </a:t>
            </a:r>
            <a:r>
              <a:rPr lang="en-US" sz="2800">
                <a:solidFill>
                  <a:srgbClr val="0000FF"/>
                </a:solidFill>
                <a:latin typeface="Wingdings" pitchFamily="-105" charset="2"/>
              </a:rPr>
              <a:t></a:t>
            </a:r>
            <a:r>
              <a:rPr lang="en-US" sz="2800">
                <a:solidFill>
                  <a:srgbClr val="0000FF"/>
                </a:solidFill>
              </a:rPr>
              <a:t>00</a:t>
            </a:r>
          </a:p>
        </p:txBody>
      </p:sp>
      <p:sp>
        <p:nvSpPr>
          <p:cNvPr id="55303"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the IR address value field into MAR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A register contents into MDR</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Copy content of MDR into a memory location</a:t>
            </a:r>
          </a:p>
          <a:p>
            <a:pPr marL="527050" indent="-527050">
              <a:lnSpc>
                <a:spcPct val="90000"/>
              </a:lnSpc>
              <a:spcBef>
                <a:spcPts val="700"/>
              </a:spcBef>
              <a:buFont typeface="Times New Roman" pitchFamily="-105" charset="0"/>
              <a:buAutoNum type="arabicPeriod"/>
              <a:tabLst>
                <a:tab pos="527050" algn="l"/>
                <a:tab pos="984250" algn="l"/>
                <a:tab pos="1441450" algn="l"/>
                <a:tab pos="1898650" algn="l"/>
                <a:tab pos="2355850" algn="l"/>
                <a:tab pos="2813050" algn="l"/>
                <a:tab pos="3270250" algn="l"/>
                <a:tab pos="3727450" algn="l"/>
                <a:tab pos="4184650" algn="l"/>
                <a:tab pos="4641850" algn="l"/>
                <a:tab pos="5099050" algn="l"/>
                <a:tab pos="5556250" algn="l"/>
                <a:tab pos="6013450" algn="l"/>
                <a:tab pos="6470650" algn="l"/>
                <a:tab pos="6927850" algn="l"/>
                <a:tab pos="7385050" algn="l"/>
                <a:tab pos="7842250" algn="l"/>
                <a:tab pos="8299450" algn="l"/>
                <a:tab pos="8756650" algn="l"/>
                <a:tab pos="9213850" algn="l"/>
                <a:tab pos="9671050" algn="l"/>
              </a:tabLst>
            </a:pPr>
            <a:r>
              <a:rPr lang="en-US" sz="2800">
                <a:solidFill>
                  <a:srgbClr val="000000"/>
                </a:solidFill>
              </a:rPr>
              <a:t>Set Decoder to execute fetch cycle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734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734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17D63E2-0ACD-429A-86B9-89DC3FA9A0B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22</a:t>
            </a:fld>
            <a:endParaRPr lang="en-US" sz="1400">
              <a:solidFill>
                <a:srgbClr val="000000"/>
              </a:solidFill>
            </a:endParaRPr>
          </a:p>
        </p:txBody>
      </p:sp>
      <p:sp>
        <p:nvSpPr>
          <p:cNvPr id="5734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Execution:  07 </a:t>
            </a:r>
            <a:r>
              <a:rPr lang="en-US" sz="4400" b="1" u="sng">
                <a:solidFill>
                  <a:srgbClr val="0000FF"/>
                </a:solidFill>
              </a:rPr>
              <a:t>HALT</a:t>
            </a:r>
          </a:p>
        </p:txBody>
      </p:sp>
      <p:sp>
        <p:nvSpPr>
          <p:cNvPr id="57350" name="Text Box 5"/>
          <p:cNvSpPr txBox="1">
            <a:spLocks noChangeArrowheads="1"/>
          </p:cNvSpPr>
          <p:nvPr/>
        </p:nvSpPr>
        <p:spPr bwMode="auto">
          <a:xfrm>
            <a:off x="457200" y="1600200"/>
            <a:ext cx="4035425"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rPr>
              <a:t>1.  STOP</a:t>
            </a:r>
          </a:p>
        </p:txBody>
      </p:sp>
      <p:sp>
        <p:nvSpPr>
          <p:cNvPr id="57351" name="Text Box 6"/>
          <p:cNvSpPr txBox="1">
            <a:spLocks noChangeArrowheads="1"/>
          </p:cNvSpPr>
          <p:nvPr/>
        </p:nvSpPr>
        <p:spPr bwMode="auto">
          <a:xfrm>
            <a:off x="4649788" y="1600200"/>
            <a:ext cx="4037012" cy="4525963"/>
          </a:xfrm>
          <a:prstGeom prst="rect">
            <a:avLst/>
          </a:prstGeom>
          <a:noFill/>
          <a:ln w="9525">
            <a:noFill/>
            <a:round/>
            <a:headEnd/>
            <a:tailEnd/>
          </a:ln>
        </p:spPr>
        <p:txBody>
          <a:bodyPr/>
          <a:lstStyle/>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rPr>
              <a:t>1.  Program ends normally</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5939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5939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6656B97-2891-4ABF-A1DE-1B0328D8F0CF}"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23</a:t>
            </a:fld>
            <a:endParaRPr lang="en-US" sz="1400">
              <a:solidFill>
                <a:srgbClr val="000000"/>
              </a:solidFill>
            </a:endParaRPr>
          </a:p>
        </p:txBody>
      </p:sp>
      <p:sp>
        <p:nvSpPr>
          <p:cNvPr id="59397" name="Rectangle 4"/>
          <p:cNvSpPr>
            <a:spLocks noChangeArrowheads="1"/>
          </p:cNvSpPr>
          <p:nvPr/>
        </p:nvSpPr>
        <p:spPr bwMode="auto">
          <a:xfrm>
            <a:off x="838200" y="2209800"/>
            <a:ext cx="3902075" cy="3881438"/>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00 </a:t>
            </a:r>
            <a:r>
              <a:rPr lang="en-US" sz="2000" b="1" u="sng">
                <a:solidFill>
                  <a:srgbClr val="000000"/>
                </a:solidFill>
                <a:latin typeface="Times New Roman" pitchFamily="-105" charset="0"/>
              </a:rPr>
              <a:t>Fetch </a:t>
            </a:r>
            <a:r>
              <a:rPr lang="en-US" sz="2000" b="1">
                <a:solidFill>
                  <a:srgbClr val="000000"/>
                </a:solidFill>
                <a:latin typeface="Times New Roman" pitchFamily="-105" charset="0"/>
              </a:rPr>
              <a:t>(hidden instruction)</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t>
            </a:r>
            <a:r>
              <a:rPr lang="en-US" sz="2000" b="1">
                <a:solidFill>
                  <a:srgbClr val="969696"/>
                </a:solidFill>
                <a:latin typeface="Times New Roman" pitchFamily="-105" charset="0"/>
              </a:rPr>
              <a:t>MAR </a:t>
            </a:r>
            <a:r>
              <a:rPr lang="en-US" sz="2000" b="1">
                <a:solidFill>
                  <a:srgbClr val="969696"/>
                </a:solidFill>
                <a:latin typeface="Wingdings" pitchFamily="-105" charset="2"/>
              </a:rPr>
              <a:t></a:t>
            </a:r>
            <a:r>
              <a:rPr lang="en-US" sz="2000" b="1">
                <a:solidFill>
                  <a:srgbClr val="969696"/>
                </a:solidFill>
                <a:latin typeface="Times New Roman" pitchFamily="-105" charset="0"/>
              </a:rPr>
              <a:t>PC</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MDR </a:t>
            </a:r>
            <a:r>
              <a:rPr lang="en-US" sz="2000" b="1">
                <a:solidFill>
                  <a:srgbClr val="969696"/>
                </a:solidFill>
                <a:latin typeface="Wingdings" pitchFamily="-105" charset="2"/>
              </a:rPr>
              <a:t></a:t>
            </a:r>
            <a:r>
              <a:rPr lang="en-US" sz="2000" b="1">
                <a:solidFill>
                  <a:srgbClr val="969696"/>
                </a:solidFill>
                <a:latin typeface="Times New Roman" pitchFamily="-105" charset="0"/>
              </a:rPr>
              <a:t>MEM[MAR]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IR </a:t>
            </a:r>
            <a:r>
              <a:rPr lang="en-US" sz="2000" b="1">
                <a:solidFill>
                  <a:srgbClr val="969696"/>
                </a:solidFill>
                <a:latin typeface="Wingdings" pitchFamily="-105" charset="2"/>
              </a:rPr>
              <a:t></a:t>
            </a:r>
            <a:r>
              <a:rPr lang="en-US" sz="2000" b="1">
                <a:solidFill>
                  <a:srgbClr val="969696"/>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PC </a:t>
            </a:r>
            <a:r>
              <a:rPr lang="en-US" sz="2000" b="1">
                <a:solidFill>
                  <a:srgbClr val="969696"/>
                </a:solidFill>
                <a:latin typeface="Wingdings" pitchFamily="-105" charset="2"/>
              </a:rPr>
              <a:t></a:t>
            </a:r>
            <a:r>
              <a:rPr lang="en-US" sz="2000" b="1">
                <a:solidFill>
                  <a:srgbClr val="969696"/>
                </a:solidFill>
                <a:latin typeface="Times New Roman" pitchFamily="-105" charset="0"/>
              </a:rPr>
              <a:t>PC+1</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969696"/>
                </a:solidFill>
                <a:latin typeface="Times New Roman" pitchFamily="-105" charset="0"/>
              </a:rPr>
              <a:t>	DECODER </a:t>
            </a:r>
            <a:r>
              <a:rPr lang="en-US" sz="2000" b="1">
                <a:solidFill>
                  <a:srgbClr val="969696"/>
                </a:solidFill>
                <a:latin typeface="Wingdings" pitchFamily="-105" charset="2"/>
              </a:rPr>
              <a:t></a:t>
            </a:r>
            <a:r>
              <a:rPr lang="en-US" sz="2000" b="1">
                <a:solidFill>
                  <a:srgbClr val="969696"/>
                </a:solidFill>
                <a:latin typeface="Times New Roman" pitchFamily="-105" charset="0"/>
              </a:rPr>
              <a:t>IR.OP</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02 </a:t>
            </a:r>
            <a:r>
              <a:rPr lang="en-US" sz="2000" b="1" u="sng">
                <a:solidFill>
                  <a:srgbClr val="0000FF"/>
                </a:solidFill>
                <a:latin typeface="Times New Roman" pitchFamily="-105" charset="0"/>
              </a:rPr>
              <a:t>Add</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A + MDR</a:t>
            </a:r>
          </a:p>
          <a:p>
            <a:pPr>
              <a:lnSpc>
                <a:spcPct val="9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p:txBody>
      </p:sp>
      <p:sp>
        <p:nvSpPr>
          <p:cNvPr id="59398" name="Rectangle 5"/>
          <p:cNvSpPr>
            <a:spLocks noChangeArrowheads="1"/>
          </p:cNvSpPr>
          <p:nvPr/>
        </p:nvSpPr>
        <p:spPr bwMode="auto">
          <a:xfrm>
            <a:off x="4876800" y="2133600"/>
            <a:ext cx="3903663" cy="4038600"/>
          </a:xfrm>
          <a:prstGeom prst="rect">
            <a:avLst/>
          </a:prstGeom>
          <a:noFill/>
          <a:ln w="9525">
            <a:noFill/>
            <a:round/>
            <a:headEnd/>
            <a:tailEnd/>
          </a:ln>
        </p:spPr>
        <p:txBody>
          <a:bodyPr lIns="90000" tIns="46800" rIns="90000" bIns="46800"/>
          <a:lstStyle/>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01 </a:t>
            </a:r>
            <a:r>
              <a:rPr lang="en-US" sz="2000" b="1" u="sng">
                <a:solidFill>
                  <a:srgbClr val="0000FF"/>
                </a:solidFill>
                <a:latin typeface="Times New Roman" pitchFamily="-105" charset="0"/>
              </a:rPr>
              <a:t>Load</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3366"/>
                </a:solidFill>
                <a:latin typeface="Times New Roman" pitchFamily="-105" charset="0"/>
              </a:rPr>
              <a:t>	</a:t>
            </a:r>
            <a:r>
              <a:rPr lang="en-US" sz="2000" b="1">
                <a:solidFill>
                  <a:srgbClr val="000000"/>
                </a:solidFill>
                <a:latin typeface="Times New Roman" pitchFamily="-105" charset="0"/>
              </a:rPr>
              <a:t>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MEM[MAR]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A </a:t>
            </a:r>
            <a:r>
              <a:rPr lang="en-US" sz="2000" b="1">
                <a:solidFill>
                  <a:srgbClr val="000000"/>
                </a:solidFill>
                <a:latin typeface="Wingdings" pitchFamily="-105" charset="2"/>
              </a:rPr>
              <a:t></a:t>
            </a:r>
            <a:r>
              <a:rPr lang="en-US" sz="2000" b="1">
                <a:solidFill>
                  <a:srgbClr val="000000"/>
                </a:solidFill>
                <a:latin typeface="Times New Roman" pitchFamily="-105" charset="0"/>
              </a:rPr>
              <a:t> 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a:t>
            </a:r>
            <a:r>
              <a:rPr lang="en-US" sz="2000" b="1">
                <a:solidFill>
                  <a:srgbClr val="000000"/>
                </a:solidFill>
                <a:latin typeface="Wingdings" pitchFamily="-105" charset="2"/>
              </a:rPr>
              <a:t></a:t>
            </a:r>
            <a:r>
              <a:rPr lang="en-US" sz="2000">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03 </a:t>
            </a:r>
            <a:r>
              <a:rPr lang="en-US" sz="2000" b="1" u="sng">
                <a:solidFill>
                  <a:srgbClr val="0000FF"/>
                </a:solidFill>
                <a:latin typeface="Times New Roman" pitchFamily="-105" charset="0"/>
              </a:rPr>
              <a:t>Store</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MAR</a:t>
            </a:r>
            <a:r>
              <a:rPr lang="en-US" sz="2000" b="1">
                <a:solidFill>
                  <a:srgbClr val="000000"/>
                </a:solidFill>
                <a:latin typeface="Wingdings" pitchFamily="-105" charset="2"/>
              </a:rPr>
              <a:t></a:t>
            </a:r>
            <a:r>
              <a:rPr lang="en-US" sz="2000" b="1">
                <a:solidFill>
                  <a:srgbClr val="000000"/>
                </a:solidFill>
                <a:latin typeface="Times New Roman" pitchFamily="-105" charset="0"/>
              </a:rPr>
              <a:t>IR.Address</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MDR </a:t>
            </a:r>
            <a:r>
              <a:rPr lang="en-US" sz="2000" b="1">
                <a:solidFill>
                  <a:srgbClr val="000000"/>
                </a:solidFill>
                <a:latin typeface="Wingdings" pitchFamily="-105" charset="2"/>
              </a:rPr>
              <a:t></a:t>
            </a:r>
            <a:r>
              <a:rPr lang="en-US" sz="2000" b="1">
                <a:solidFill>
                  <a:srgbClr val="000000"/>
                </a:solidFill>
                <a:latin typeface="Times New Roman" pitchFamily="-105" charset="0"/>
              </a:rPr>
              <a:t>A</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MEM[MAR] </a:t>
            </a:r>
            <a:r>
              <a:rPr lang="en-US" sz="2000" b="1">
                <a:solidFill>
                  <a:srgbClr val="000000"/>
                </a:solidFill>
                <a:latin typeface="Wingdings" pitchFamily="-105" charset="2"/>
              </a:rPr>
              <a:t></a:t>
            </a:r>
            <a:r>
              <a:rPr lang="en-US" sz="2000" b="1">
                <a:solidFill>
                  <a:srgbClr val="000000"/>
                </a:solidFill>
                <a:latin typeface="Times New Roman" pitchFamily="-105" charset="0"/>
              </a:rPr>
              <a:t>MDR</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latin typeface="Times New Roman" pitchFamily="-105" charset="0"/>
              </a:rPr>
              <a:t>	DECODER </a:t>
            </a:r>
            <a:r>
              <a:rPr lang="en-US" sz="2000" b="1">
                <a:solidFill>
                  <a:srgbClr val="000000"/>
                </a:solidFill>
                <a:latin typeface="Wingdings" pitchFamily="-105" charset="2"/>
              </a:rPr>
              <a:t></a:t>
            </a:r>
            <a:r>
              <a:rPr lang="en-US" sz="2000" b="1">
                <a:solidFill>
                  <a:srgbClr val="000000"/>
                </a:solidFill>
                <a:latin typeface="Times New Roman" pitchFamily="-105" charset="0"/>
              </a:rPr>
              <a:t>00</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FF"/>
                </a:solidFill>
                <a:latin typeface="Times New Roman" pitchFamily="-105" charset="0"/>
              </a:rPr>
              <a:t>07 </a:t>
            </a:r>
            <a:r>
              <a:rPr lang="en-US" sz="2000" b="1" u="sng">
                <a:solidFill>
                  <a:srgbClr val="0000FF"/>
                </a:solidFill>
                <a:latin typeface="Times New Roman" pitchFamily="-105" charset="0"/>
              </a:rPr>
              <a:t>Halt</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a:solidFill>
                  <a:srgbClr val="000000"/>
                </a:solidFill>
                <a:latin typeface="Times New Roman" pitchFamily="-105" charset="0"/>
              </a:rPr>
              <a:t> </a:t>
            </a:r>
          </a:p>
          <a:p>
            <a:pPr>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000">
              <a:solidFill>
                <a:srgbClr val="000000"/>
              </a:solidFill>
              <a:latin typeface="Times New Roman" pitchFamily="-105" charset="0"/>
            </a:endParaRPr>
          </a:p>
        </p:txBody>
      </p:sp>
      <p:sp>
        <p:nvSpPr>
          <p:cNvPr id="59399" name="Rectangle 6"/>
          <p:cNvSpPr>
            <a:spLocks noChangeArrowheads="1"/>
          </p:cNvSpPr>
          <p:nvPr/>
        </p:nvSpPr>
        <p:spPr bwMode="auto">
          <a:xfrm>
            <a:off x="2058988" y="838200"/>
            <a:ext cx="320675" cy="7635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latin typeface="Times New Roman" pitchFamily="-105" charset="0"/>
              </a:rPr>
              <a:t> </a:t>
            </a:r>
          </a:p>
        </p:txBody>
      </p:sp>
      <p:sp>
        <p:nvSpPr>
          <p:cNvPr id="59400" name="Text Box 7"/>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Instruction Set Architecture</a:t>
            </a:r>
            <a:br>
              <a:rPr lang="en-US" sz="4000" b="1">
                <a:solidFill>
                  <a:srgbClr val="0000FF"/>
                </a:solidFill>
              </a:rPr>
            </a:br>
            <a:r>
              <a:rPr lang="en-US" sz="4000" b="1">
                <a:solidFill>
                  <a:srgbClr val="0000FF"/>
                </a:solidFill>
              </a:rPr>
              <a:t>(ISA)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144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144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032D4CB-9003-4E03-91FA-88CB58C949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24</a:t>
            </a:fld>
            <a:endParaRPr lang="en-US" sz="1400">
              <a:solidFill>
                <a:srgbClr val="000000"/>
              </a:solidFill>
            </a:endParaRPr>
          </a:p>
        </p:txBody>
      </p:sp>
      <p:sp>
        <p:nvSpPr>
          <p:cNvPr id="61445"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One Address Architecture</a:t>
            </a:r>
            <a:br>
              <a:rPr lang="en-US" sz="4000" b="1">
                <a:solidFill>
                  <a:srgbClr val="0000FF"/>
                </a:solidFill>
              </a:rPr>
            </a:br>
            <a:r>
              <a:rPr lang="en-US" sz="4000" b="1">
                <a:solidFill>
                  <a:srgbClr val="0000FF"/>
                </a:solidFill>
              </a:rPr>
              <a:t>(instruction format)</a:t>
            </a:r>
          </a:p>
        </p:txBody>
      </p:sp>
      <p:sp>
        <p:nvSpPr>
          <p:cNvPr id="61446" name="Text Box 5"/>
          <p:cNvSpPr txBox="1">
            <a:spLocks noChangeArrowheads="1"/>
          </p:cNvSpPr>
          <p:nvPr/>
        </p:nvSpPr>
        <p:spPr bwMode="auto">
          <a:xfrm>
            <a:off x="762000" y="2133600"/>
            <a:ext cx="7958138" cy="2747963"/>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is: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61447" name="Rectangle 6"/>
          <p:cNvSpPr>
            <a:spLocks noChangeArrowheads="1"/>
          </p:cNvSpPr>
          <p:nvPr/>
        </p:nvSpPr>
        <p:spPr bwMode="auto">
          <a:xfrm>
            <a:off x="2286000" y="4114800"/>
            <a:ext cx="4876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61448" name="Line 7"/>
          <p:cNvSpPr>
            <a:spLocks noChangeShapeType="1"/>
          </p:cNvSpPr>
          <p:nvPr/>
        </p:nvSpPr>
        <p:spPr bwMode="auto">
          <a:xfrm>
            <a:off x="4495800" y="4114800"/>
            <a:ext cx="1588" cy="1219200"/>
          </a:xfrm>
          <a:prstGeom prst="line">
            <a:avLst/>
          </a:prstGeom>
          <a:noFill/>
          <a:ln w="9360">
            <a:solidFill>
              <a:srgbClr val="000000"/>
            </a:solidFill>
            <a:miter lim="800000"/>
            <a:headEnd/>
            <a:tailEnd/>
          </a:ln>
        </p:spPr>
        <p:txBody>
          <a:bodyPr/>
          <a:lstStyle/>
          <a:p>
            <a:endParaRPr lang="en-US"/>
          </a:p>
        </p:txBody>
      </p:sp>
      <p:sp>
        <p:nvSpPr>
          <p:cNvPr id="61449" name="Text Box 8"/>
          <p:cNvSpPr txBox="1">
            <a:spLocks noChangeArrowheads="1"/>
          </p:cNvSpPr>
          <p:nvPr/>
        </p:nvSpPr>
        <p:spPr bwMode="auto">
          <a:xfrm>
            <a:off x="3279775" y="35814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0" name="Text Box 9"/>
          <p:cNvSpPr txBox="1">
            <a:spLocks noChangeArrowheads="1"/>
          </p:cNvSpPr>
          <p:nvPr/>
        </p:nvSpPr>
        <p:spPr bwMode="auto">
          <a:xfrm>
            <a:off x="5033963" y="35814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ADDRESS</a:t>
            </a:r>
          </a:p>
        </p:txBody>
      </p:sp>
      <p:sp>
        <p:nvSpPr>
          <p:cNvPr id="61451" name="Text Box 10"/>
          <p:cNvSpPr txBox="1">
            <a:spLocks noChangeArrowheads="1"/>
          </p:cNvSpPr>
          <p:nvPr/>
        </p:nvSpPr>
        <p:spPr bwMode="auto">
          <a:xfrm>
            <a:off x="2822575" y="4495800"/>
            <a:ext cx="1204913"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LOAD</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
        <p:nvSpPr>
          <p:cNvPr id="61452" name="Text Box 11"/>
          <p:cNvSpPr txBox="1">
            <a:spLocks noChangeArrowheads="1"/>
          </p:cNvSpPr>
          <p:nvPr/>
        </p:nvSpPr>
        <p:spPr bwMode="auto">
          <a:xfrm>
            <a:off x="4572000" y="4495800"/>
            <a:ext cx="2497138"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FF"/>
                </a:solidFill>
                <a:latin typeface="Times New Roman" pitchFamily="-105" charset="0"/>
              </a:rPr>
              <a:t>0000 0000 0010</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FF"/>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349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349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2DE4D51-4B4A-426C-A805-1A746DA045B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25</a:t>
            </a:fld>
            <a:endParaRPr lang="en-US" sz="1400">
              <a:solidFill>
                <a:srgbClr val="000000"/>
              </a:solidFill>
            </a:endParaRPr>
          </a:p>
        </p:txBody>
      </p:sp>
      <p:sp>
        <p:nvSpPr>
          <p:cNvPr id="6349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FF"/>
                </a:solidFill>
              </a:rPr>
              <a:t>Instruction Set Architecture</a:t>
            </a:r>
          </a:p>
        </p:txBody>
      </p:sp>
      <p:sp>
        <p:nvSpPr>
          <p:cNvPr id="63494"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01 - LOAD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Loads the contents of memory location “X” into the A (A stands for Accumulator).</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02 - ADD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The data value stored at address “X” is added to the A and the result is stored back in the A.</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03 - STORE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Store the contents of the A into memory location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a:solidFill>
                  <a:srgbClr val="0000FF"/>
                </a:solidFill>
              </a:rPr>
              <a:t>04 - SUB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Subtracts the value located at address “X” from the A and stored the result back in the A.</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553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554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98A2F13-EEB6-4D6F-A96F-6C78636D9A30}"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26</a:t>
            </a:fld>
            <a:endParaRPr lang="en-US" sz="1400">
              <a:solidFill>
                <a:srgbClr val="000000"/>
              </a:solidFill>
            </a:endParaRPr>
          </a:p>
        </p:txBody>
      </p:sp>
      <p:sp>
        <p:nvSpPr>
          <p:cNvPr id="6554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5542" name="Text Box 5"/>
          <p:cNvSpPr txBox="1">
            <a:spLocks noChangeArrowheads="1"/>
          </p:cNvSpPr>
          <p:nvPr/>
        </p:nvSpPr>
        <p:spPr bwMode="auto">
          <a:xfrm>
            <a:off x="685800" y="1371600"/>
            <a:ext cx="7958138" cy="4641850"/>
          </a:xfrm>
          <a:prstGeom prst="rect">
            <a:avLst/>
          </a:prstGeom>
          <a:noFill/>
          <a:ln w="9525">
            <a:noFill/>
            <a:round/>
            <a:headEnd/>
            <a:tailEnd/>
          </a:ln>
        </p:spPr>
        <p:txBody>
          <a:bodyPr/>
          <a:lstStyle/>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05 - IN &lt;</a:t>
            </a:r>
            <a:r>
              <a:rPr lang="en-US" sz="2400" b="1">
                <a:solidFill>
                  <a:srgbClr val="FF0000"/>
                </a:solidFill>
              </a:rPr>
              <a:t>Device #</a:t>
            </a:r>
            <a:r>
              <a:rPr lang="en-US" sz="2400" b="1">
                <a:solidFill>
                  <a:srgbClr val="0000FF"/>
                </a:solidFill>
              </a:rPr>
              <a:t>&gt;</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A value from the input device is transferred into the AC.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p>
          <a:p>
            <a:pPr marL="336550" indent="-336550">
              <a:lnSpc>
                <a:spcPct val="80000"/>
              </a:lnSpc>
              <a:spcBef>
                <a:spcPts val="600"/>
              </a:spcBef>
              <a:buClr>
                <a:srgbClr val="0000FF"/>
              </a:buClr>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FF"/>
                </a:solidFill>
              </a:rPr>
              <a:t>06 - OUT &lt;</a:t>
            </a:r>
            <a:r>
              <a:rPr lang="en-US" sz="2400" b="1">
                <a:solidFill>
                  <a:srgbClr val="FF0000"/>
                </a:solidFill>
              </a:rPr>
              <a:t>Device #</a:t>
            </a:r>
            <a:r>
              <a:rPr lang="en-US" sz="2400" b="1">
                <a:solidFill>
                  <a:srgbClr val="0000FF"/>
                </a:solidFill>
              </a:rPr>
              <a:t>&gt; 	</a:t>
            </a:r>
            <a:r>
              <a:rPr lang="en-US" sz="2400" b="1">
                <a:solidFill>
                  <a:srgbClr val="000000"/>
                </a:solidFill>
              </a:rPr>
              <a:t>	</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a:t>
            </a:r>
            <a:r>
              <a:rPr lang="en-US" sz="2000">
                <a:solidFill>
                  <a:srgbClr val="000000"/>
                </a:solidFill>
              </a:rPr>
              <a:t>Print out the contents of the AC in the output device.</a:t>
            </a:r>
          </a:p>
          <a:p>
            <a:pPr marL="336550" indent="-336550">
              <a:lnSpc>
                <a:spcPct val="80000"/>
              </a:lnSpc>
              <a:spcBef>
                <a:spcPts val="5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000" b="1">
              <a:solidFill>
                <a:srgbClr val="000000"/>
              </a:solidFill>
            </a:endParaRPr>
          </a:p>
          <a:p>
            <a:pPr marL="336550" indent="-336550">
              <a:lnSpc>
                <a:spcPct val="80000"/>
              </a:lnSpc>
              <a:spcBef>
                <a:spcPts val="600"/>
              </a:spcBef>
              <a:buFont typeface="Arial" charset="0"/>
              <a:buChar char="•"/>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b="1">
                <a:solidFill>
                  <a:srgbClr val="000000"/>
                </a:solidFill>
              </a:rPr>
              <a:t>	</a:t>
            </a:r>
            <a:r>
              <a:rPr lang="en-US" sz="2400" b="1" u="sng">
                <a:solidFill>
                  <a:srgbClr val="FF0000"/>
                </a:solidFill>
              </a:rPr>
              <a:t>Device #</a:t>
            </a:r>
            <a:r>
              <a:rPr lang="en-US" sz="2400" b="1">
                <a:solidFill>
                  <a:srgbClr val="FF0000"/>
                </a:solidFill>
              </a:rPr>
              <a:t>		</a:t>
            </a:r>
            <a:r>
              <a:rPr lang="en-US" sz="2400" b="1" u="sng">
                <a:solidFill>
                  <a:srgbClr val="FF0000"/>
                </a:solidFill>
              </a:rPr>
              <a:t>Device	</a:t>
            </a:r>
            <a:r>
              <a:rPr lang="en-US" sz="2400" u="sng">
                <a:solidFill>
                  <a:srgbClr val="FF0000"/>
                </a:solidFill>
              </a:rPr>
              <a:t> </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5			Keyboard</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7			Printer</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FF0000"/>
                </a:solidFill>
              </a:rPr>
              <a:t>		    </a:t>
            </a:r>
            <a:r>
              <a:rPr lang="en-US" sz="2400" b="1">
                <a:solidFill>
                  <a:srgbClr val="FF0000"/>
                </a:solidFill>
              </a:rPr>
              <a:t>9			Screen</a:t>
            </a: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endParaRPr lang="en-US" sz="2400">
              <a:solidFill>
                <a:srgbClr val="FF0000"/>
              </a:solidFill>
            </a:endParaRPr>
          </a:p>
          <a:p>
            <a:pPr marL="336550" indent="-336550">
              <a:lnSpc>
                <a:spcPct val="80000"/>
              </a:lnSpc>
              <a:spcBef>
                <a:spcPts val="600"/>
              </a:spcBef>
              <a:buClrTx/>
              <a:buSzTx/>
              <a:buFontTx/>
              <a:buNone/>
              <a:tabLst>
                <a:tab pos="901700" algn="l"/>
                <a:tab pos="1816100" algn="l"/>
                <a:tab pos="2730500" algn="l"/>
                <a:tab pos="3644900" algn="l"/>
                <a:tab pos="4559300" algn="l"/>
                <a:tab pos="5473700" algn="l"/>
                <a:tab pos="6388100" algn="l"/>
                <a:tab pos="7302500" algn="l"/>
                <a:tab pos="8216900" algn="l"/>
                <a:tab pos="9131300" algn="l"/>
                <a:tab pos="10045700" algn="l"/>
                <a:tab pos="10048875" algn="l"/>
                <a:tab pos="10506075" algn="l"/>
                <a:tab pos="10509250" algn="l"/>
                <a:tab pos="10512425" algn="l"/>
              </a:tabLst>
            </a:pPr>
            <a:r>
              <a:rPr lang="en-US" sz="2400">
                <a:solidFill>
                  <a:srgbClr val="000000"/>
                </a:solidFill>
              </a:rPr>
              <a:t>	For instance you can write:  </a:t>
            </a:r>
            <a:r>
              <a:rPr lang="en-US" sz="2400" b="1">
                <a:solidFill>
                  <a:srgbClr val="000000"/>
                </a:solidFill>
              </a:rPr>
              <a:t>003  IN &lt;5&gt; “23”</a:t>
            </a:r>
            <a:r>
              <a:rPr lang="en-US" sz="2400">
                <a:solidFill>
                  <a:srgbClr val="000000"/>
                </a:solidFill>
              </a:rPr>
              <a:t>  where “23” is the value you are typing in.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758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758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04B0F2-168F-42AF-9BC3-2594FA4FF65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27</a:t>
            </a:fld>
            <a:endParaRPr lang="en-US" sz="1400">
              <a:solidFill>
                <a:srgbClr val="000000"/>
              </a:solidFill>
            </a:endParaRPr>
          </a:p>
        </p:txBody>
      </p:sp>
      <p:sp>
        <p:nvSpPr>
          <p:cNvPr id="6758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67590"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07 - Halt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The machine stops execution of the program.</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00"/>
                </a:solidFill>
              </a:rPr>
              <a:t>	(Return to the O.S)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08 - JMP &lt;X&gt;</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Causes an  unconditional branch to address “X”. </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PC </a:t>
            </a:r>
            <a:r>
              <a:rPr lang="en-US" sz="2000" dirty="0">
                <a:solidFill>
                  <a:srgbClr val="000000"/>
                </a:solidFill>
                <a:latin typeface="Wingdings" pitchFamily="-105" charset="2"/>
              </a:rPr>
              <a:t></a:t>
            </a:r>
            <a:r>
              <a:rPr lang="en-US" sz="2000" dirty="0">
                <a:solidFill>
                  <a:srgbClr val="000000"/>
                </a:solidFill>
              </a:rPr>
              <a:t> X</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b="1" dirty="0">
              <a:solidFill>
                <a:srgbClr val="000000"/>
              </a:solidFill>
            </a:endParaRPr>
          </a:p>
          <a:p>
            <a:pPr marL="336550" indent="-336550">
              <a:lnSpc>
                <a:spcPct val="80000"/>
              </a:lnSpc>
              <a:spcBef>
                <a:spcPts val="500"/>
              </a:spcBef>
              <a:buClr>
                <a:srgbClr val="0000FF"/>
              </a:buClr>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b="1" dirty="0">
                <a:solidFill>
                  <a:srgbClr val="0000FF"/>
                </a:solidFill>
              </a:rPr>
              <a:t>09 - SKIPZ</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If the contents of  </a:t>
            </a:r>
            <a:r>
              <a:rPr lang="en-US" sz="2000" dirty="0" smtClean="0">
                <a:solidFill>
                  <a:srgbClr val="000000"/>
                </a:solidFill>
              </a:rPr>
              <a:t>Accumulator = 0 then PC=PC+1 ( </a:t>
            </a:r>
            <a:r>
              <a:rPr lang="en-US" sz="2000" dirty="0">
                <a:solidFill>
                  <a:srgbClr val="000000"/>
                </a:solidFill>
              </a:rPr>
              <a:t>the next instruction is </a:t>
            </a:r>
            <a:r>
              <a:rPr lang="en-US" sz="2000" dirty="0" smtClean="0">
                <a:solidFill>
                  <a:srgbClr val="000000"/>
                </a:solidFill>
              </a:rPr>
              <a:t>skipped).</a:t>
            </a:r>
            <a:endParaRPr lang="en-US" sz="2000" dirty="0">
              <a:solidFill>
                <a:srgbClr val="000000"/>
              </a:solidFill>
            </a:endParaRPr>
          </a:p>
          <a:p>
            <a:pPr marL="336550" indent="-336550">
              <a:lnSpc>
                <a:spcPct val="80000"/>
              </a:lnSpc>
              <a:spcBef>
                <a:spcPts val="45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dirty="0">
                <a:solidFill>
                  <a:srgbClr val="000000"/>
                </a:solidFill>
              </a:rPr>
              <a:t>	</a:t>
            </a:r>
            <a:r>
              <a:rPr lang="en-US" dirty="0">
                <a:solidFill>
                  <a:srgbClr val="FF0000"/>
                </a:solidFill>
              </a:rPr>
              <a:t>(If the output of the ALU equals zero, the Z flag is set to </a:t>
            </a:r>
            <a:r>
              <a:rPr lang="en-US" dirty="0" smtClean="0">
                <a:solidFill>
                  <a:srgbClr val="FF0000"/>
                </a:solidFill>
              </a:rPr>
              <a:t>1. In this machine we test the flag and if Z = 1 the next instruction is </a:t>
            </a:r>
            <a:r>
              <a:rPr lang="en-US" dirty="0" err="1" smtClean="0">
                <a:solidFill>
                  <a:srgbClr val="FF0000"/>
                </a:solidFill>
              </a:rPr>
              <a:t>skiped</a:t>
            </a:r>
            <a:r>
              <a:rPr lang="en-US" dirty="0" smtClean="0">
                <a:solidFill>
                  <a:srgbClr val="FF0000"/>
                </a:solidFill>
              </a:rPr>
              <a:t> (pc= pc + 1)</a:t>
            </a:r>
            <a:endParaRPr lang="en-US" dirty="0">
              <a:solidFill>
                <a:srgbClr val="FF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696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696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9AF9EE3D-5BE7-44AD-A35C-CC7B6247524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28</a:t>
            </a:fld>
            <a:endParaRPr lang="en-US" sz="1400">
              <a:solidFill>
                <a:srgbClr val="000000"/>
              </a:solidFill>
            </a:endParaRPr>
          </a:p>
        </p:txBody>
      </p:sp>
      <p:sp>
        <p:nvSpPr>
          <p:cNvPr id="69637" name="Line 4"/>
          <p:cNvSpPr>
            <a:spLocks noChangeShapeType="1"/>
          </p:cNvSpPr>
          <p:nvPr/>
        </p:nvSpPr>
        <p:spPr bwMode="auto">
          <a:xfrm flipV="1">
            <a:off x="4546600" y="3416300"/>
            <a:ext cx="1588" cy="255588"/>
          </a:xfrm>
          <a:prstGeom prst="line">
            <a:avLst/>
          </a:prstGeom>
          <a:noFill/>
          <a:ln w="9360">
            <a:solidFill>
              <a:srgbClr val="000000"/>
            </a:solidFill>
            <a:miter lim="800000"/>
            <a:headEnd/>
            <a:tailEnd type="triangle" w="med" len="med"/>
          </a:ln>
        </p:spPr>
        <p:txBody>
          <a:bodyPr/>
          <a:lstStyle/>
          <a:p>
            <a:endParaRPr lang="en-US"/>
          </a:p>
        </p:txBody>
      </p:sp>
      <p:sp>
        <p:nvSpPr>
          <p:cNvPr id="69638" name="Rectangle 5"/>
          <p:cNvSpPr>
            <a:spLocks noChangeArrowheads="1"/>
          </p:cNvSpPr>
          <p:nvPr/>
        </p:nvSpPr>
        <p:spPr bwMode="auto">
          <a:xfrm>
            <a:off x="3848100" y="21463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69639" name="Rectangle 6"/>
          <p:cNvSpPr>
            <a:spLocks noChangeArrowheads="1"/>
          </p:cNvSpPr>
          <p:nvPr/>
        </p:nvSpPr>
        <p:spPr bwMode="auto">
          <a:xfrm>
            <a:off x="5635625" y="4090988"/>
            <a:ext cx="100965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69640" name="Rectangle 7"/>
          <p:cNvSpPr>
            <a:spLocks noChangeArrowheads="1"/>
          </p:cNvSpPr>
          <p:nvPr/>
        </p:nvSpPr>
        <p:spPr bwMode="auto">
          <a:xfrm>
            <a:off x="3848100" y="40909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69641" name="Rectangle 8"/>
          <p:cNvSpPr>
            <a:spLocks noChangeArrowheads="1"/>
          </p:cNvSpPr>
          <p:nvPr/>
        </p:nvSpPr>
        <p:spPr bwMode="auto">
          <a:xfrm>
            <a:off x="2138363" y="40909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69642" name="Rectangle 9"/>
          <p:cNvSpPr>
            <a:spLocks noChangeArrowheads="1"/>
          </p:cNvSpPr>
          <p:nvPr/>
        </p:nvSpPr>
        <p:spPr bwMode="auto">
          <a:xfrm>
            <a:off x="3505200" y="2743200"/>
            <a:ext cx="2098675" cy="8509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MEMORY</a:t>
            </a:r>
          </a:p>
        </p:txBody>
      </p:sp>
      <p:sp>
        <p:nvSpPr>
          <p:cNvPr id="69643" name="Line 10"/>
          <p:cNvSpPr>
            <a:spLocks noChangeShapeType="1"/>
          </p:cNvSpPr>
          <p:nvPr/>
        </p:nvSpPr>
        <p:spPr bwMode="auto">
          <a:xfrm>
            <a:off x="4546600" y="3968750"/>
            <a:ext cx="1588" cy="122238"/>
          </a:xfrm>
          <a:prstGeom prst="line">
            <a:avLst/>
          </a:prstGeom>
          <a:noFill/>
          <a:ln w="9360">
            <a:solidFill>
              <a:srgbClr val="000000"/>
            </a:solidFill>
            <a:miter lim="800000"/>
            <a:headEnd/>
            <a:tailEnd type="triangle" w="med" len="med"/>
          </a:ln>
        </p:spPr>
        <p:txBody>
          <a:bodyPr/>
          <a:lstStyle/>
          <a:p>
            <a:endParaRPr lang="en-US"/>
          </a:p>
        </p:txBody>
      </p:sp>
      <p:sp>
        <p:nvSpPr>
          <p:cNvPr id="69644" name="Line 11"/>
          <p:cNvSpPr>
            <a:spLocks noChangeShapeType="1"/>
          </p:cNvSpPr>
          <p:nvPr/>
        </p:nvSpPr>
        <p:spPr bwMode="auto">
          <a:xfrm flipV="1">
            <a:off x="4546600" y="3598863"/>
            <a:ext cx="1588" cy="376237"/>
          </a:xfrm>
          <a:prstGeom prst="line">
            <a:avLst/>
          </a:prstGeom>
          <a:noFill/>
          <a:ln w="9360">
            <a:solidFill>
              <a:srgbClr val="000000"/>
            </a:solidFill>
            <a:miter lim="800000"/>
            <a:headEnd/>
            <a:tailEnd type="triangle" w="med" len="med"/>
          </a:ln>
        </p:spPr>
        <p:txBody>
          <a:bodyPr/>
          <a:lstStyle/>
          <a:p>
            <a:endParaRPr lang="en-US"/>
          </a:p>
        </p:txBody>
      </p:sp>
      <p:sp>
        <p:nvSpPr>
          <p:cNvPr id="69645" name="Line 12"/>
          <p:cNvSpPr>
            <a:spLocks noChangeShapeType="1"/>
          </p:cNvSpPr>
          <p:nvPr/>
        </p:nvSpPr>
        <p:spPr bwMode="auto">
          <a:xfrm>
            <a:off x="4546600" y="2451100"/>
            <a:ext cx="1588" cy="303213"/>
          </a:xfrm>
          <a:prstGeom prst="line">
            <a:avLst/>
          </a:prstGeom>
          <a:noFill/>
          <a:ln w="9360">
            <a:solidFill>
              <a:srgbClr val="000000"/>
            </a:solidFill>
            <a:miter lim="800000"/>
            <a:headEnd/>
            <a:tailEnd type="triangle" w="med" len="med"/>
          </a:ln>
        </p:spPr>
        <p:txBody>
          <a:bodyPr/>
          <a:lstStyle/>
          <a:p>
            <a:endParaRPr lang="en-US"/>
          </a:p>
        </p:txBody>
      </p:sp>
      <p:sp>
        <p:nvSpPr>
          <p:cNvPr id="69646" name="Line 13"/>
          <p:cNvSpPr>
            <a:spLocks noChangeShapeType="1"/>
          </p:cNvSpPr>
          <p:nvPr/>
        </p:nvSpPr>
        <p:spPr bwMode="auto">
          <a:xfrm>
            <a:off x="4546600" y="1903413"/>
            <a:ext cx="1588" cy="242887"/>
          </a:xfrm>
          <a:prstGeom prst="line">
            <a:avLst/>
          </a:prstGeom>
          <a:noFill/>
          <a:ln w="9360">
            <a:solidFill>
              <a:srgbClr val="000000"/>
            </a:solidFill>
            <a:miter lim="800000"/>
            <a:headEnd/>
            <a:tailEnd type="triangle" w="med" len="med"/>
          </a:ln>
        </p:spPr>
        <p:txBody>
          <a:bodyPr/>
          <a:lstStyle/>
          <a:p>
            <a:endParaRPr lang="en-US"/>
          </a:p>
        </p:txBody>
      </p:sp>
      <p:sp>
        <p:nvSpPr>
          <p:cNvPr id="69647" name="Line 14"/>
          <p:cNvSpPr>
            <a:spLocks noChangeShapeType="1"/>
          </p:cNvSpPr>
          <p:nvPr/>
        </p:nvSpPr>
        <p:spPr bwMode="auto">
          <a:xfrm>
            <a:off x="2743200" y="1752600"/>
            <a:ext cx="1066800" cy="1588"/>
          </a:xfrm>
          <a:prstGeom prst="line">
            <a:avLst/>
          </a:prstGeom>
          <a:noFill/>
          <a:ln w="9360">
            <a:solidFill>
              <a:srgbClr val="000000"/>
            </a:solidFill>
            <a:miter lim="800000"/>
            <a:headEnd/>
            <a:tailEnd type="triangle" w="med" len="med"/>
          </a:ln>
        </p:spPr>
        <p:txBody>
          <a:bodyPr/>
          <a:lstStyle/>
          <a:p>
            <a:endParaRPr lang="en-US"/>
          </a:p>
        </p:txBody>
      </p:sp>
      <p:sp>
        <p:nvSpPr>
          <p:cNvPr id="69648" name="Line 15"/>
          <p:cNvSpPr>
            <a:spLocks noChangeShapeType="1"/>
          </p:cNvSpPr>
          <p:nvPr/>
        </p:nvSpPr>
        <p:spPr bwMode="auto">
          <a:xfrm flipH="1">
            <a:off x="3452813" y="42719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69649" name="AutoShape 16"/>
          <p:cNvSpPr>
            <a:spLocks noChangeArrowheads="1"/>
          </p:cNvSpPr>
          <p:nvPr/>
        </p:nvSpPr>
        <p:spPr bwMode="auto">
          <a:xfrm>
            <a:off x="47244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69650" name="Line 17"/>
          <p:cNvSpPr>
            <a:spLocks noChangeShapeType="1"/>
          </p:cNvSpPr>
          <p:nvPr/>
        </p:nvSpPr>
        <p:spPr bwMode="auto">
          <a:xfrm>
            <a:off x="5402263" y="5791200"/>
            <a:ext cx="1165225" cy="1588"/>
          </a:xfrm>
          <a:prstGeom prst="line">
            <a:avLst/>
          </a:prstGeom>
          <a:noFill/>
          <a:ln w="9360">
            <a:solidFill>
              <a:srgbClr val="000000"/>
            </a:solidFill>
            <a:miter lim="800000"/>
            <a:headEnd/>
            <a:tailEnd/>
          </a:ln>
        </p:spPr>
        <p:txBody>
          <a:bodyPr/>
          <a:lstStyle/>
          <a:p>
            <a:endParaRPr lang="en-US"/>
          </a:p>
        </p:txBody>
      </p:sp>
      <p:sp>
        <p:nvSpPr>
          <p:cNvPr id="69651" name="Line 18"/>
          <p:cNvSpPr>
            <a:spLocks noChangeShapeType="1"/>
          </p:cNvSpPr>
          <p:nvPr/>
        </p:nvSpPr>
        <p:spPr bwMode="auto">
          <a:xfrm flipV="1">
            <a:off x="6567488" y="4387850"/>
            <a:ext cx="1587" cy="1409700"/>
          </a:xfrm>
          <a:prstGeom prst="line">
            <a:avLst/>
          </a:prstGeom>
          <a:noFill/>
          <a:ln w="9360">
            <a:solidFill>
              <a:srgbClr val="000000"/>
            </a:solidFill>
            <a:miter lim="800000"/>
            <a:headEnd/>
            <a:tailEnd type="triangle" w="med" len="med"/>
          </a:ln>
        </p:spPr>
        <p:txBody>
          <a:bodyPr/>
          <a:lstStyle/>
          <a:p>
            <a:endParaRPr lang="en-US"/>
          </a:p>
        </p:txBody>
      </p:sp>
      <p:sp>
        <p:nvSpPr>
          <p:cNvPr id="69652" name="Line 19"/>
          <p:cNvSpPr>
            <a:spLocks noChangeShapeType="1"/>
          </p:cNvSpPr>
          <p:nvPr/>
        </p:nvSpPr>
        <p:spPr bwMode="auto">
          <a:xfrm>
            <a:off x="5402263" y="5548313"/>
            <a:ext cx="1587" cy="242887"/>
          </a:xfrm>
          <a:prstGeom prst="line">
            <a:avLst/>
          </a:prstGeom>
          <a:noFill/>
          <a:ln w="9360">
            <a:solidFill>
              <a:srgbClr val="000000"/>
            </a:solidFill>
            <a:miter lim="800000"/>
            <a:headEnd/>
            <a:tailEnd type="triangle" w="med" len="med"/>
          </a:ln>
        </p:spPr>
        <p:txBody>
          <a:bodyPr/>
          <a:lstStyle/>
          <a:p>
            <a:endParaRPr lang="en-US"/>
          </a:p>
        </p:txBody>
      </p:sp>
      <p:sp>
        <p:nvSpPr>
          <p:cNvPr id="69653" name="Line 20"/>
          <p:cNvSpPr>
            <a:spLocks noChangeShapeType="1"/>
          </p:cNvSpPr>
          <p:nvPr/>
        </p:nvSpPr>
        <p:spPr bwMode="auto">
          <a:xfrm>
            <a:off x="5168900" y="4819650"/>
            <a:ext cx="233363" cy="363538"/>
          </a:xfrm>
          <a:prstGeom prst="line">
            <a:avLst/>
          </a:prstGeom>
          <a:noFill/>
          <a:ln w="9360">
            <a:solidFill>
              <a:srgbClr val="000000"/>
            </a:solidFill>
            <a:miter lim="800000"/>
            <a:headEnd/>
            <a:tailEnd/>
          </a:ln>
        </p:spPr>
        <p:txBody>
          <a:bodyPr/>
          <a:lstStyle/>
          <a:p>
            <a:endParaRPr lang="en-US"/>
          </a:p>
        </p:txBody>
      </p:sp>
      <p:sp>
        <p:nvSpPr>
          <p:cNvPr id="69654" name="Line 21"/>
          <p:cNvSpPr>
            <a:spLocks noChangeShapeType="1"/>
          </p:cNvSpPr>
          <p:nvPr/>
        </p:nvSpPr>
        <p:spPr bwMode="auto">
          <a:xfrm flipH="1">
            <a:off x="5395913" y="4819650"/>
            <a:ext cx="168275" cy="363538"/>
          </a:xfrm>
          <a:prstGeom prst="line">
            <a:avLst/>
          </a:prstGeom>
          <a:noFill/>
          <a:ln w="9360">
            <a:solidFill>
              <a:srgbClr val="000000"/>
            </a:solidFill>
            <a:miter lim="800000"/>
            <a:headEnd/>
            <a:tailEnd/>
          </a:ln>
        </p:spPr>
        <p:txBody>
          <a:bodyPr/>
          <a:lstStyle/>
          <a:p>
            <a:endParaRPr lang="en-US"/>
          </a:p>
        </p:txBody>
      </p:sp>
      <p:sp>
        <p:nvSpPr>
          <p:cNvPr id="69655" name="Line 22"/>
          <p:cNvSpPr>
            <a:spLocks noChangeShapeType="1"/>
          </p:cNvSpPr>
          <p:nvPr/>
        </p:nvSpPr>
        <p:spPr bwMode="auto">
          <a:xfrm>
            <a:off x="4935538" y="4394200"/>
            <a:ext cx="1587" cy="425450"/>
          </a:xfrm>
          <a:prstGeom prst="line">
            <a:avLst/>
          </a:prstGeom>
          <a:noFill/>
          <a:ln w="9360">
            <a:solidFill>
              <a:srgbClr val="000000"/>
            </a:solidFill>
            <a:miter lim="800000"/>
            <a:headEnd/>
            <a:tailEnd type="triangle" w="med" len="med"/>
          </a:ln>
        </p:spPr>
        <p:txBody>
          <a:bodyPr/>
          <a:lstStyle/>
          <a:p>
            <a:endParaRPr lang="en-US"/>
          </a:p>
        </p:txBody>
      </p:sp>
      <p:sp>
        <p:nvSpPr>
          <p:cNvPr id="69656" name="Line 23"/>
          <p:cNvSpPr>
            <a:spLocks noChangeShapeType="1"/>
          </p:cNvSpPr>
          <p:nvPr/>
        </p:nvSpPr>
        <p:spPr bwMode="auto">
          <a:xfrm>
            <a:off x="5867400" y="4394200"/>
            <a:ext cx="1588" cy="425450"/>
          </a:xfrm>
          <a:prstGeom prst="line">
            <a:avLst/>
          </a:prstGeom>
          <a:noFill/>
          <a:ln w="9360">
            <a:solidFill>
              <a:srgbClr val="000000"/>
            </a:solidFill>
            <a:miter lim="800000"/>
            <a:headEnd/>
            <a:tailEnd type="triangle" w="med" len="med"/>
          </a:ln>
        </p:spPr>
        <p:txBody>
          <a:bodyPr/>
          <a:lstStyle/>
          <a:p>
            <a:endParaRPr lang="en-US"/>
          </a:p>
        </p:txBody>
      </p:sp>
      <p:sp>
        <p:nvSpPr>
          <p:cNvPr id="69657" name="AutoShape 24"/>
          <p:cNvSpPr>
            <a:spLocks noChangeArrowheads="1"/>
          </p:cNvSpPr>
          <p:nvPr/>
        </p:nvSpPr>
        <p:spPr bwMode="auto">
          <a:xfrm rot="10800000">
            <a:off x="1911350" y="4654550"/>
            <a:ext cx="1398588" cy="425450"/>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69658" name="Line 25"/>
          <p:cNvSpPr>
            <a:spLocks noChangeShapeType="1"/>
          </p:cNvSpPr>
          <p:nvPr/>
        </p:nvSpPr>
        <p:spPr bwMode="auto">
          <a:xfrm>
            <a:off x="2449513" y="4090988"/>
            <a:ext cx="1587" cy="303212"/>
          </a:xfrm>
          <a:prstGeom prst="line">
            <a:avLst/>
          </a:prstGeom>
          <a:noFill/>
          <a:ln w="9360">
            <a:solidFill>
              <a:srgbClr val="000000"/>
            </a:solidFill>
            <a:miter lim="800000"/>
            <a:headEnd/>
            <a:tailEnd/>
          </a:ln>
        </p:spPr>
        <p:txBody>
          <a:bodyPr/>
          <a:lstStyle/>
          <a:p>
            <a:endParaRPr lang="en-US"/>
          </a:p>
        </p:txBody>
      </p:sp>
      <p:sp>
        <p:nvSpPr>
          <p:cNvPr id="69659" name="Line 26"/>
          <p:cNvSpPr>
            <a:spLocks noChangeShapeType="1"/>
          </p:cNvSpPr>
          <p:nvPr/>
        </p:nvSpPr>
        <p:spPr bwMode="auto">
          <a:xfrm>
            <a:off x="2293938" y="43942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69660" name="Line 27"/>
          <p:cNvSpPr>
            <a:spLocks noChangeShapeType="1"/>
          </p:cNvSpPr>
          <p:nvPr/>
        </p:nvSpPr>
        <p:spPr bwMode="auto">
          <a:xfrm>
            <a:off x="2895600" y="5181600"/>
            <a:ext cx="2020888" cy="1588"/>
          </a:xfrm>
          <a:prstGeom prst="line">
            <a:avLst/>
          </a:prstGeom>
          <a:noFill/>
          <a:ln w="9360">
            <a:solidFill>
              <a:srgbClr val="000000"/>
            </a:solidFill>
            <a:miter lim="800000"/>
            <a:headEnd/>
            <a:tailEnd type="triangle" w="med" len="med"/>
          </a:ln>
        </p:spPr>
        <p:txBody>
          <a:bodyPr/>
          <a:lstStyle/>
          <a:p>
            <a:endParaRPr lang="en-US"/>
          </a:p>
        </p:txBody>
      </p:sp>
      <p:sp>
        <p:nvSpPr>
          <p:cNvPr id="69661" name="Line 28"/>
          <p:cNvSpPr>
            <a:spLocks noChangeShapeType="1"/>
          </p:cNvSpPr>
          <p:nvPr/>
        </p:nvSpPr>
        <p:spPr bwMode="auto">
          <a:xfrm>
            <a:off x="2667000" y="5334000"/>
            <a:ext cx="2330450" cy="1588"/>
          </a:xfrm>
          <a:prstGeom prst="line">
            <a:avLst/>
          </a:prstGeom>
          <a:noFill/>
          <a:ln w="9360">
            <a:solidFill>
              <a:srgbClr val="000000"/>
            </a:solidFill>
            <a:miter lim="800000"/>
            <a:headEnd/>
            <a:tailEnd type="triangle" w="med" len="med"/>
          </a:ln>
        </p:spPr>
        <p:txBody>
          <a:bodyPr/>
          <a:lstStyle/>
          <a:p>
            <a:endParaRPr lang="en-US"/>
          </a:p>
        </p:txBody>
      </p:sp>
      <p:sp>
        <p:nvSpPr>
          <p:cNvPr id="69662" name="Line 29"/>
          <p:cNvSpPr>
            <a:spLocks noChangeShapeType="1"/>
          </p:cNvSpPr>
          <p:nvPr/>
        </p:nvSpPr>
        <p:spPr bwMode="auto">
          <a:xfrm>
            <a:off x="5135563" y="4289425"/>
            <a:ext cx="484187" cy="1588"/>
          </a:xfrm>
          <a:prstGeom prst="line">
            <a:avLst/>
          </a:prstGeom>
          <a:noFill/>
          <a:ln w="9360">
            <a:solidFill>
              <a:srgbClr val="000000"/>
            </a:solidFill>
            <a:miter lim="800000"/>
            <a:headEnd/>
            <a:tailEnd type="triangle" w="med" len="med"/>
          </a:ln>
        </p:spPr>
        <p:txBody>
          <a:bodyPr/>
          <a:lstStyle/>
          <a:p>
            <a:endParaRPr lang="en-US"/>
          </a:p>
        </p:txBody>
      </p:sp>
      <p:sp>
        <p:nvSpPr>
          <p:cNvPr id="69663" name="Line 30"/>
          <p:cNvSpPr>
            <a:spLocks noChangeShapeType="1"/>
          </p:cNvSpPr>
          <p:nvPr/>
        </p:nvSpPr>
        <p:spPr bwMode="auto">
          <a:xfrm flipH="1">
            <a:off x="5030788" y="4289425"/>
            <a:ext cx="111125" cy="1588"/>
          </a:xfrm>
          <a:prstGeom prst="line">
            <a:avLst/>
          </a:prstGeom>
          <a:noFill/>
          <a:ln w="9360">
            <a:solidFill>
              <a:srgbClr val="000000"/>
            </a:solidFill>
            <a:miter lim="800000"/>
            <a:headEnd/>
            <a:tailEnd type="triangle" w="med" len="med"/>
          </a:ln>
        </p:spPr>
        <p:txBody>
          <a:bodyPr/>
          <a:lstStyle/>
          <a:p>
            <a:endParaRPr lang="en-US"/>
          </a:p>
        </p:txBody>
      </p:sp>
      <p:sp>
        <p:nvSpPr>
          <p:cNvPr id="69664" name="Text Box 31"/>
          <p:cNvSpPr txBox="1">
            <a:spLocks noChangeArrowheads="1"/>
          </p:cNvSpPr>
          <p:nvPr/>
        </p:nvSpPr>
        <p:spPr bwMode="auto">
          <a:xfrm>
            <a:off x="2209800" y="47244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69665" name="Line 32"/>
          <p:cNvSpPr>
            <a:spLocks noChangeShapeType="1"/>
          </p:cNvSpPr>
          <p:nvPr/>
        </p:nvSpPr>
        <p:spPr bwMode="auto">
          <a:xfrm flipV="1">
            <a:off x="2667000" y="5099050"/>
            <a:ext cx="1588" cy="241300"/>
          </a:xfrm>
          <a:prstGeom prst="line">
            <a:avLst/>
          </a:prstGeom>
          <a:noFill/>
          <a:ln w="9360">
            <a:solidFill>
              <a:srgbClr val="000000"/>
            </a:solidFill>
            <a:miter lim="800000"/>
            <a:headEnd/>
            <a:tailEnd/>
          </a:ln>
        </p:spPr>
        <p:txBody>
          <a:bodyPr/>
          <a:lstStyle/>
          <a:p>
            <a:endParaRPr lang="en-US"/>
          </a:p>
        </p:txBody>
      </p:sp>
      <p:sp>
        <p:nvSpPr>
          <p:cNvPr id="69666" name="Line 33"/>
          <p:cNvSpPr>
            <a:spLocks noChangeShapeType="1"/>
          </p:cNvSpPr>
          <p:nvPr/>
        </p:nvSpPr>
        <p:spPr bwMode="auto">
          <a:xfrm flipV="1">
            <a:off x="2895600" y="5099050"/>
            <a:ext cx="1588" cy="88900"/>
          </a:xfrm>
          <a:prstGeom prst="line">
            <a:avLst/>
          </a:prstGeom>
          <a:noFill/>
          <a:ln w="9360">
            <a:solidFill>
              <a:srgbClr val="000000"/>
            </a:solidFill>
            <a:miter lim="800000"/>
            <a:headEnd/>
            <a:tailEnd/>
          </a:ln>
        </p:spPr>
        <p:txBody>
          <a:bodyPr/>
          <a:lstStyle/>
          <a:p>
            <a:endParaRPr lang="en-US"/>
          </a:p>
        </p:txBody>
      </p:sp>
      <p:sp>
        <p:nvSpPr>
          <p:cNvPr id="69667" name="Rectangle 34"/>
          <p:cNvSpPr>
            <a:spLocks noChangeArrowheads="1"/>
          </p:cNvSpPr>
          <p:nvPr/>
        </p:nvSpPr>
        <p:spPr bwMode="auto">
          <a:xfrm>
            <a:off x="3848100" y="16002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69668" name="Text Box 35"/>
          <p:cNvSpPr txBox="1">
            <a:spLocks noChangeArrowheads="1"/>
          </p:cNvSpPr>
          <p:nvPr/>
        </p:nvSpPr>
        <p:spPr bwMode="auto">
          <a:xfrm>
            <a:off x="457200" y="282575"/>
            <a:ext cx="8229600" cy="1189038"/>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FF"/>
                </a:solidFill>
              </a:rPr>
              <a:t>If the output of the ALU equals zero, the Z flag is set to 1</a:t>
            </a:r>
          </a:p>
        </p:txBody>
      </p:sp>
      <p:sp>
        <p:nvSpPr>
          <p:cNvPr id="69669" name="Line 36"/>
          <p:cNvSpPr>
            <a:spLocks noChangeShapeType="1"/>
          </p:cNvSpPr>
          <p:nvPr/>
        </p:nvSpPr>
        <p:spPr bwMode="auto">
          <a:xfrm>
            <a:off x="6553200" y="4648200"/>
            <a:ext cx="838200" cy="1588"/>
          </a:xfrm>
          <a:prstGeom prst="line">
            <a:avLst/>
          </a:prstGeom>
          <a:noFill/>
          <a:ln w="9360">
            <a:solidFill>
              <a:srgbClr val="CC3300"/>
            </a:solidFill>
            <a:miter lim="800000"/>
            <a:headEnd/>
            <a:tailEnd/>
          </a:ln>
        </p:spPr>
        <p:txBody>
          <a:bodyPr/>
          <a:lstStyle/>
          <a:p>
            <a:endParaRPr lang="en-US"/>
          </a:p>
        </p:txBody>
      </p:sp>
      <p:sp>
        <p:nvSpPr>
          <p:cNvPr id="69670" name="AutoShape 37"/>
          <p:cNvSpPr>
            <a:spLocks noChangeArrowheads="1"/>
          </p:cNvSpPr>
          <p:nvPr/>
        </p:nvSpPr>
        <p:spPr bwMode="auto">
          <a:xfrm>
            <a:off x="7086600" y="4953000"/>
            <a:ext cx="1398588" cy="425450"/>
          </a:xfrm>
          <a:prstGeom prst="flowChartManualOperation">
            <a:avLst/>
          </a:prstGeom>
          <a:solidFill>
            <a:srgbClr val="FFFFFF"/>
          </a:solidFill>
          <a:ln w="9360">
            <a:solidFill>
              <a:srgbClr val="CC3300"/>
            </a:solidFill>
            <a:miter lim="800000"/>
            <a:headEnd/>
            <a:tailEnd/>
          </a:ln>
        </p:spPr>
        <p:txBody>
          <a:bodyPr wrap="none" anchor="ctr"/>
          <a:lstStyle/>
          <a:p>
            <a:endParaRPr lang="en-US"/>
          </a:p>
        </p:txBody>
      </p:sp>
      <p:sp>
        <p:nvSpPr>
          <p:cNvPr id="69671" name="Line 38"/>
          <p:cNvSpPr>
            <a:spLocks noChangeShapeType="1"/>
          </p:cNvSpPr>
          <p:nvPr/>
        </p:nvSpPr>
        <p:spPr bwMode="auto">
          <a:xfrm>
            <a:off x="7391400" y="4648200"/>
            <a:ext cx="1588" cy="304800"/>
          </a:xfrm>
          <a:prstGeom prst="line">
            <a:avLst/>
          </a:prstGeom>
          <a:noFill/>
          <a:ln w="9360">
            <a:solidFill>
              <a:srgbClr val="CC3300"/>
            </a:solidFill>
            <a:miter lim="800000"/>
            <a:headEnd/>
            <a:tailEnd type="triangle" w="med" len="med"/>
          </a:ln>
        </p:spPr>
        <p:txBody>
          <a:bodyPr/>
          <a:lstStyle/>
          <a:p>
            <a:endParaRPr lang="en-US"/>
          </a:p>
        </p:txBody>
      </p:sp>
      <p:sp>
        <p:nvSpPr>
          <p:cNvPr id="69672" name="Text Box 39"/>
          <p:cNvSpPr txBox="1">
            <a:spLocks noChangeArrowheads="1"/>
          </p:cNvSpPr>
          <p:nvPr/>
        </p:nvSpPr>
        <p:spPr bwMode="auto">
          <a:xfrm>
            <a:off x="7848600" y="4191000"/>
            <a:ext cx="3048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0</a:t>
            </a:r>
          </a:p>
        </p:txBody>
      </p:sp>
      <p:sp>
        <p:nvSpPr>
          <p:cNvPr id="69673" name="Line 40"/>
          <p:cNvSpPr>
            <a:spLocks noChangeShapeType="1"/>
          </p:cNvSpPr>
          <p:nvPr/>
        </p:nvSpPr>
        <p:spPr bwMode="auto">
          <a:xfrm>
            <a:off x="8001000" y="4572000"/>
            <a:ext cx="1588" cy="381000"/>
          </a:xfrm>
          <a:prstGeom prst="line">
            <a:avLst/>
          </a:prstGeom>
          <a:noFill/>
          <a:ln w="9360">
            <a:solidFill>
              <a:srgbClr val="CC3300"/>
            </a:solidFill>
            <a:miter lim="800000"/>
            <a:headEnd/>
            <a:tailEnd type="triangle" w="med" len="med"/>
          </a:ln>
        </p:spPr>
        <p:txBody>
          <a:bodyPr/>
          <a:lstStyle/>
          <a:p>
            <a:endParaRPr lang="en-US"/>
          </a:p>
        </p:txBody>
      </p:sp>
      <p:sp>
        <p:nvSpPr>
          <p:cNvPr id="69674" name="Text Box 41"/>
          <p:cNvSpPr txBox="1">
            <a:spLocks noChangeArrowheads="1"/>
          </p:cNvSpPr>
          <p:nvPr/>
        </p:nvSpPr>
        <p:spPr bwMode="auto">
          <a:xfrm>
            <a:off x="7392988" y="4953000"/>
            <a:ext cx="644525" cy="33655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A = 0</a:t>
            </a:r>
          </a:p>
        </p:txBody>
      </p:sp>
      <p:sp>
        <p:nvSpPr>
          <p:cNvPr id="69675" name="Text Box 42"/>
          <p:cNvSpPr txBox="1">
            <a:spLocks noChangeArrowheads="1"/>
          </p:cNvSpPr>
          <p:nvPr/>
        </p:nvSpPr>
        <p:spPr bwMode="auto">
          <a:xfrm>
            <a:off x="7543800" y="5638800"/>
            <a:ext cx="609600" cy="336550"/>
          </a:xfrm>
          <a:prstGeom prst="rect">
            <a:avLst/>
          </a:prstGeom>
          <a:noFill/>
          <a:ln w="9360">
            <a:solidFill>
              <a:srgbClr val="CC3300"/>
            </a:solidFill>
            <a:miter lim="800000"/>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CC3300"/>
                </a:solidFill>
                <a:latin typeface="Times New Roman" pitchFamily="-105" charset="0"/>
              </a:rPr>
              <a:t>Z</a:t>
            </a:r>
          </a:p>
        </p:txBody>
      </p:sp>
      <p:sp>
        <p:nvSpPr>
          <p:cNvPr id="69676" name="Line 43"/>
          <p:cNvSpPr>
            <a:spLocks noChangeShapeType="1"/>
          </p:cNvSpPr>
          <p:nvPr/>
        </p:nvSpPr>
        <p:spPr bwMode="auto">
          <a:xfrm>
            <a:off x="7772400" y="5410200"/>
            <a:ext cx="1588" cy="228600"/>
          </a:xfrm>
          <a:prstGeom prst="line">
            <a:avLst/>
          </a:prstGeom>
          <a:noFill/>
          <a:ln w="9360">
            <a:solidFill>
              <a:srgbClr val="CC3300"/>
            </a:solidFill>
            <a:miter lim="800000"/>
            <a:headEnd/>
            <a:tailEnd type="triangle" w="med" len="med"/>
          </a:ln>
        </p:spPr>
        <p:txBody>
          <a:bodyPr/>
          <a:lstStyle/>
          <a:p>
            <a:endParaRPr lang="en-US"/>
          </a:p>
        </p:txBody>
      </p:sp>
      <p:sp>
        <p:nvSpPr>
          <p:cNvPr id="69677" name="Line 44"/>
          <p:cNvSpPr>
            <a:spLocks noChangeShapeType="1"/>
          </p:cNvSpPr>
          <p:nvPr/>
        </p:nvSpPr>
        <p:spPr bwMode="auto">
          <a:xfrm flipV="1">
            <a:off x="2743200" y="1746250"/>
            <a:ext cx="1588" cy="2298700"/>
          </a:xfrm>
          <a:prstGeom prst="line">
            <a:avLst/>
          </a:prstGeom>
          <a:noFill/>
          <a:ln w="9360">
            <a:solidFill>
              <a:srgbClr val="000000"/>
            </a:solidFill>
            <a:miter lim="800000"/>
            <a:headEnd/>
            <a:tailEnd/>
          </a:ln>
        </p:spPr>
        <p:txBody>
          <a:bodyPr/>
          <a:lstStyle/>
          <a:p>
            <a:endParaRPr lang="en-US"/>
          </a:p>
        </p:txBody>
      </p:sp>
      <p:sp>
        <p:nvSpPr>
          <p:cNvPr id="69678" name="Line 45"/>
          <p:cNvSpPr>
            <a:spLocks noChangeShapeType="1"/>
          </p:cNvSpPr>
          <p:nvPr/>
        </p:nvSpPr>
        <p:spPr bwMode="auto">
          <a:xfrm>
            <a:off x="2743200" y="2286000"/>
            <a:ext cx="1143000" cy="1588"/>
          </a:xfrm>
          <a:prstGeom prst="line">
            <a:avLst/>
          </a:prstGeom>
          <a:noFill/>
          <a:ln w="9360">
            <a:solidFill>
              <a:srgbClr val="000000"/>
            </a:solidFill>
            <a:miter lim="800000"/>
            <a:headEnd/>
            <a:tailEnd type="triangle" w="med" len="med"/>
          </a:ln>
        </p:spPr>
        <p:txBody>
          <a:bodyPr/>
          <a:lstStyle/>
          <a:p>
            <a:endParaRPr lang="en-US"/>
          </a:p>
        </p:txBody>
      </p:sp>
      <p:sp>
        <p:nvSpPr>
          <p:cNvPr id="69679" name="Text Box 46"/>
          <p:cNvSpPr txBox="1">
            <a:spLocks noChangeArrowheads="1"/>
          </p:cNvSpPr>
          <p:nvPr/>
        </p:nvSpPr>
        <p:spPr bwMode="auto">
          <a:xfrm>
            <a:off x="5867400" y="3276600"/>
            <a:ext cx="255587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Z =Condition Code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16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16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A59860BE-A653-45B3-B29A-F06F07A1447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29</a:t>
            </a:fld>
            <a:endParaRPr lang="en-US" sz="1400">
              <a:solidFill>
                <a:srgbClr val="000000"/>
              </a:solidFill>
            </a:endParaRPr>
          </a:p>
        </p:txBody>
      </p:sp>
      <p:sp>
        <p:nvSpPr>
          <p:cNvPr id="716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Set Architecture</a:t>
            </a:r>
          </a:p>
        </p:txBody>
      </p:sp>
      <p:sp>
        <p:nvSpPr>
          <p:cNvPr id="71686" name="Text Box 5"/>
          <p:cNvSpPr txBox="1">
            <a:spLocks noChangeArrowheads="1"/>
          </p:cNvSpPr>
          <p:nvPr/>
        </p:nvSpPr>
        <p:spPr bwMode="auto">
          <a:xfrm>
            <a:off x="457200" y="1949450"/>
            <a:ext cx="8229600" cy="4176713"/>
          </a:xfrm>
          <a:prstGeom prst="rect">
            <a:avLst/>
          </a:prstGeom>
          <a:noFill/>
          <a:ln w="9525">
            <a:noFill/>
            <a:round/>
            <a:headEnd/>
            <a:tailEnd/>
          </a:ln>
        </p:spPr>
        <p:txBody>
          <a:bodyPr/>
          <a:lstStyle/>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For this tiny assembly language, we are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using only one condition code (CC) Z = 0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Condition codes indicate the result of the most</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recent arithmetic operation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a:p>
            <a:pPr marL="336550" indent="-336550">
              <a:lnSpc>
                <a:spcPct val="80000"/>
              </a:lnSpc>
              <a:spcBef>
                <a:spcPts val="6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Two more flags (CC) can be incorporated to test negative and positives values: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G = 1  Positive value</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Z = 1  Zero</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L = 1  Negative value</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1843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1843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180CD65-C782-4A30-9E11-232F1061201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a:solidFill>
                <a:srgbClr val="000000"/>
              </a:solidFill>
            </a:endParaRPr>
          </a:p>
        </p:txBody>
      </p:sp>
      <p:sp>
        <p:nvSpPr>
          <p:cNvPr id="1843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Outline</a:t>
            </a:r>
          </a:p>
        </p:txBody>
      </p:sp>
      <p:sp>
        <p:nvSpPr>
          <p:cNvPr id="18438" name="Text Box 5"/>
          <p:cNvSpPr txBox="1">
            <a:spLocks noChangeArrowheads="1"/>
          </p:cNvSpPr>
          <p:nvPr/>
        </p:nvSpPr>
        <p:spPr bwMode="auto">
          <a:xfrm>
            <a:off x="914400" y="2514600"/>
            <a:ext cx="7848600" cy="4413250"/>
          </a:xfrm>
          <a:prstGeom prst="rect">
            <a:avLst/>
          </a:prstGeom>
          <a:noFill/>
          <a:ln w="9525">
            <a:noFill/>
            <a:round/>
            <a:headEnd/>
            <a:tailEnd/>
          </a:ln>
        </p:spPr>
        <p:txBody>
          <a:bodyPr lIns="90000" tIns="46800" rIns="90000" bIns="46800">
            <a:spAutoFit/>
          </a:bodyPr>
          <a:lstStyle/>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structure of a tiny computer.</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 program as an isolated system.</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The instruction format.</a:t>
            </a:r>
          </a:p>
          <a:p>
            <a:pPr marL="457200" indent="-457200">
              <a:spcBef>
                <a:spcPts val="1750"/>
              </a:spcBef>
              <a:buClr>
                <a:srgbClr val="0000FF"/>
              </a:buClr>
              <a:buFont typeface="Times New Roman" pitchFamily="-105" charset="0"/>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800" b="1">
                <a:solidFill>
                  <a:srgbClr val="0000FF"/>
                </a:solidFill>
                <a:latin typeface="Times New Roman" pitchFamily="-105" charset="0"/>
              </a:rPr>
              <a:t>Assembly language.</a:t>
            </a: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a:p>
            <a:pPr marL="457200" indent="-457200">
              <a:spcBef>
                <a:spcPts val="1750"/>
              </a:spcBef>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800">
              <a:solidFill>
                <a:srgbClr val="000000"/>
              </a:solidFill>
              <a:latin typeface="Times New Roman" pitchFamily="-105"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37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37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1E00BA2-2E51-44CE-A0B3-84804A26EA7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30</a:t>
            </a:fld>
            <a:endParaRPr lang="en-US" sz="1400">
              <a:solidFill>
                <a:srgbClr val="000000"/>
              </a:solidFill>
            </a:endParaRPr>
          </a:p>
        </p:txBody>
      </p:sp>
      <p:sp>
        <p:nvSpPr>
          <p:cNvPr id="7373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Program State Word</a:t>
            </a:r>
            <a:br>
              <a:rPr lang="en-US" sz="4000" b="1">
                <a:solidFill>
                  <a:srgbClr val="0000FF"/>
                </a:solidFill>
              </a:rPr>
            </a:br>
            <a:r>
              <a:rPr lang="en-US" sz="4000" b="1">
                <a:solidFill>
                  <a:srgbClr val="0000FF"/>
                </a:solidFill>
              </a:rPr>
              <a:t>(condition codes - CC)</a:t>
            </a:r>
          </a:p>
        </p:txBody>
      </p:sp>
      <p:sp>
        <p:nvSpPr>
          <p:cNvPr id="73734" name="Rectangle 5"/>
          <p:cNvSpPr>
            <a:spLocks noChangeArrowheads="1"/>
          </p:cNvSpPr>
          <p:nvPr/>
        </p:nvSpPr>
        <p:spPr bwMode="auto">
          <a:xfrm>
            <a:off x="609600" y="2895600"/>
            <a:ext cx="7924800" cy="1447800"/>
          </a:xfrm>
          <a:prstGeom prst="rect">
            <a:avLst/>
          </a:prstGeom>
          <a:solidFill>
            <a:srgbClr val="FFFFFF"/>
          </a:solidFill>
          <a:ln w="28440">
            <a:solidFill>
              <a:srgbClr val="000000"/>
            </a:solidFill>
            <a:miter lim="800000"/>
            <a:headEnd/>
            <a:tailEnd/>
          </a:ln>
        </p:spPr>
        <p:txBody>
          <a:bodyPr wrap="none" anchor="ctr"/>
          <a:lstStyle/>
          <a:p>
            <a:endParaRPr lang="en-US"/>
          </a:p>
        </p:txBody>
      </p:sp>
      <p:sp>
        <p:nvSpPr>
          <p:cNvPr id="73735" name="Line 6"/>
          <p:cNvSpPr>
            <a:spLocks noChangeShapeType="1"/>
          </p:cNvSpPr>
          <p:nvPr/>
        </p:nvSpPr>
        <p:spPr bwMode="auto">
          <a:xfrm>
            <a:off x="1447800" y="2895600"/>
            <a:ext cx="1588" cy="1447800"/>
          </a:xfrm>
          <a:prstGeom prst="line">
            <a:avLst/>
          </a:prstGeom>
          <a:noFill/>
          <a:ln w="9360">
            <a:solidFill>
              <a:srgbClr val="000000"/>
            </a:solidFill>
            <a:miter lim="800000"/>
            <a:headEnd/>
            <a:tailEnd/>
          </a:ln>
        </p:spPr>
        <p:txBody>
          <a:bodyPr/>
          <a:lstStyle/>
          <a:p>
            <a:endParaRPr lang="en-US"/>
          </a:p>
        </p:txBody>
      </p:sp>
      <p:sp>
        <p:nvSpPr>
          <p:cNvPr id="73736" name="Line 7"/>
          <p:cNvSpPr>
            <a:spLocks noChangeShapeType="1"/>
          </p:cNvSpPr>
          <p:nvPr/>
        </p:nvSpPr>
        <p:spPr bwMode="auto">
          <a:xfrm>
            <a:off x="7696200" y="2895600"/>
            <a:ext cx="1588" cy="1447800"/>
          </a:xfrm>
          <a:prstGeom prst="line">
            <a:avLst/>
          </a:prstGeom>
          <a:noFill/>
          <a:ln w="9360">
            <a:solidFill>
              <a:srgbClr val="000000"/>
            </a:solidFill>
            <a:miter lim="800000"/>
            <a:headEnd/>
            <a:tailEnd/>
          </a:ln>
        </p:spPr>
        <p:txBody>
          <a:bodyPr/>
          <a:lstStyle/>
          <a:p>
            <a:endParaRPr lang="en-US"/>
          </a:p>
        </p:txBody>
      </p:sp>
      <p:sp>
        <p:nvSpPr>
          <p:cNvPr id="73737" name="Line 8"/>
          <p:cNvSpPr>
            <a:spLocks noChangeShapeType="1"/>
          </p:cNvSpPr>
          <p:nvPr/>
        </p:nvSpPr>
        <p:spPr bwMode="auto">
          <a:xfrm>
            <a:off x="4648200" y="2895600"/>
            <a:ext cx="1588" cy="1447800"/>
          </a:xfrm>
          <a:prstGeom prst="line">
            <a:avLst/>
          </a:prstGeom>
          <a:noFill/>
          <a:ln w="9360">
            <a:solidFill>
              <a:srgbClr val="000000"/>
            </a:solidFill>
            <a:miter lim="800000"/>
            <a:headEnd/>
            <a:tailEnd/>
          </a:ln>
        </p:spPr>
        <p:txBody>
          <a:bodyPr/>
          <a:lstStyle/>
          <a:p>
            <a:endParaRPr lang="en-US"/>
          </a:p>
        </p:txBody>
      </p:sp>
      <p:sp>
        <p:nvSpPr>
          <p:cNvPr id="73738" name="Line 9"/>
          <p:cNvSpPr>
            <a:spLocks noChangeShapeType="1"/>
          </p:cNvSpPr>
          <p:nvPr/>
        </p:nvSpPr>
        <p:spPr bwMode="auto">
          <a:xfrm>
            <a:off x="1447800" y="3352800"/>
            <a:ext cx="6248400" cy="1588"/>
          </a:xfrm>
          <a:prstGeom prst="line">
            <a:avLst/>
          </a:prstGeom>
          <a:noFill/>
          <a:ln w="9360">
            <a:solidFill>
              <a:srgbClr val="000000"/>
            </a:solidFill>
            <a:miter lim="800000"/>
            <a:headEnd/>
            <a:tailEnd/>
          </a:ln>
        </p:spPr>
        <p:txBody>
          <a:bodyPr/>
          <a:lstStyle/>
          <a:p>
            <a:endParaRPr lang="en-US"/>
          </a:p>
        </p:txBody>
      </p:sp>
      <p:sp>
        <p:nvSpPr>
          <p:cNvPr id="73739" name="Line 10"/>
          <p:cNvSpPr>
            <a:spLocks noChangeShapeType="1"/>
          </p:cNvSpPr>
          <p:nvPr/>
        </p:nvSpPr>
        <p:spPr bwMode="auto">
          <a:xfrm>
            <a:off x="1981200" y="3352800"/>
            <a:ext cx="1588" cy="990600"/>
          </a:xfrm>
          <a:prstGeom prst="line">
            <a:avLst/>
          </a:prstGeom>
          <a:noFill/>
          <a:ln w="9360">
            <a:solidFill>
              <a:srgbClr val="000000"/>
            </a:solidFill>
            <a:miter lim="800000"/>
            <a:headEnd/>
            <a:tailEnd/>
          </a:ln>
        </p:spPr>
        <p:txBody>
          <a:bodyPr/>
          <a:lstStyle/>
          <a:p>
            <a:endParaRPr lang="en-US"/>
          </a:p>
        </p:txBody>
      </p:sp>
      <p:sp>
        <p:nvSpPr>
          <p:cNvPr id="73740" name="Line 11"/>
          <p:cNvSpPr>
            <a:spLocks noChangeShapeType="1"/>
          </p:cNvSpPr>
          <p:nvPr/>
        </p:nvSpPr>
        <p:spPr bwMode="auto">
          <a:xfrm>
            <a:off x="2514600" y="3352800"/>
            <a:ext cx="1588" cy="990600"/>
          </a:xfrm>
          <a:prstGeom prst="line">
            <a:avLst/>
          </a:prstGeom>
          <a:noFill/>
          <a:ln w="9360">
            <a:solidFill>
              <a:srgbClr val="000000"/>
            </a:solidFill>
            <a:miter lim="800000"/>
            <a:headEnd/>
            <a:tailEnd/>
          </a:ln>
        </p:spPr>
        <p:txBody>
          <a:bodyPr/>
          <a:lstStyle/>
          <a:p>
            <a:endParaRPr lang="en-US"/>
          </a:p>
        </p:txBody>
      </p:sp>
      <p:sp>
        <p:nvSpPr>
          <p:cNvPr id="73741" name="Line 12"/>
          <p:cNvSpPr>
            <a:spLocks noChangeShapeType="1"/>
          </p:cNvSpPr>
          <p:nvPr/>
        </p:nvSpPr>
        <p:spPr bwMode="auto">
          <a:xfrm>
            <a:off x="2971800" y="3352800"/>
            <a:ext cx="1588" cy="990600"/>
          </a:xfrm>
          <a:prstGeom prst="line">
            <a:avLst/>
          </a:prstGeom>
          <a:noFill/>
          <a:ln w="9360">
            <a:solidFill>
              <a:srgbClr val="000000"/>
            </a:solidFill>
            <a:miter lim="800000"/>
            <a:headEnd/>
            <a:tailEnd/>
          </a:ln>
        </p:spPr>
        <p:txBody>
          <a:bodyPr/>
          <a:lstStyle/>
          <a:p>
            <a:endParaRPr lang="en-US"/>
          </a:p>
        </p:txBody>
      </p:sp>
      <p:sp>
        <p:nvSpPr>
          <p:cNvPr id="73742" name="Line 13"/>
          <p:cNvSpPr>
            <a:spLocks noChangeShapeType="1"/>
          </p:cNvSpPr>
          <p:nvPr/>
        </p:nvSpPr>
        <p:spPr bwMode="auto">
          <a:xfrm>
            <a:off x="3505200" y="3352800"/>
            <a:ext cx="1588" cy="990600"/>
          </a:xfrm>
          <a:prstGeom prst="line">
            <a:avLst/>
          </a:prstGeom>
          <a:noFill/>
          <a:ln w="9360">
            <a:solidFill>
              <a:srgbClr val="000000"/>
            </a:solidFill>
            <a:miter lim="800000"/>
            <a:headEnd/>
            <a:tailEnd/>
          </a:ln>
        </p:spPr>
        <p:txBody>
          <a:bodyPr/>
          <a:lstStyle/>
          <a:p>
            <a:endParaRPr lang="en-US"/>
          </a:p>
        </p:txBody>
      </p:sp>
      <p:sp>
        <p:nvSpPr>
          <p:cNvPr id="73743" name="Text Box 14"/>
          <p:cNvSpPr txBox="1">
            <a:spLocks noChangeArrowheads="1"/>
          </p:cNvSpPr>
          <p:nvPr/>
        </p:nvSpPr>
        <p:spPr bwMode="auto">
          <a:xfrm>
            <a:off x="685800" y="3429000"/>
            <a:ext cx="609600" cy="368300"/>
          </a:xfrm>
          <a:prstGeom prst="rect">
            <a:avLst/>
          </a:prstGeom>
          <a:noFill/>
          <a:ln w="9525">
            <a:noFill/>
            <a:round/>
            <a:headEnd/>
            <a:tailEnd/>
          </a:ln>
        </p:spPr>
        <p:txBody>
          <a:bodyPr lIns="90000" tIns="46800" rIns="90000" bIns="46800">
            <a:spAutoFit/>
          </a:bodyPr>
          <a:lstStyle/>
          <a:p>
            <a:pPr>
              <a:spcBef>
                <a:spcPts val="112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Times New Roman" pitchFamily="-105" charset="0"/>
              </a:rPr>
              <a:t>PC</a:t>
            </a:r>
          </a:p>
        </p:txBody>
      </p:sp>
      <p:sp>
        <p:nvSpPr>
          <p:cNvPr id="73744" name="Text Box 15"/>
          <p:cNvSpPr txBox="1">
            <a:spLocks noChangeArrowheads="1"/>
          </p:cNvSpPr>
          <p:nvPr/>
        </p:nvSpPr>
        <p:spPr bwMode="auto">
          <a:xfrm>
            <a:off x="2209800" y="2971800"/>
            <a:ext cx="1752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Interrupt Flags</a:t>
            </a:r>
          </a:p>
        </p:txBody>
      </p:sp>
      <p:sp>
        <p:nvSpPr>
          <p:cNvPr id="73745" name="Text Box 16"/>
          <p:cNvSpPr txBox="1">
            <a:spLocks noChangeArrowheads="1"/>
          </p:cNvSpPr>
          <p:nvPr/>
        </p:nvSpPr>
        <p:spPr bwMode="auto">
          <a:xfrm>
            <a:off x="5257800" y="2971800"/>
            <a:ext cx="990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MASK</a:t>
            </a:r>
          </a:p>
        </p:txBody>
      </p:sp>
      <p:sp>
        <p:nvSpPr>
          <p:cNvPr id="73746" name="Text Box 17"/>
          <p:cNvSpPr txBox="1">
            <a:spLocks noChangeArrowheads="1"/>
          </p:cNvSpPr>
          <p:nvPr/>
        </p:nvSpPr>
        <p:spPr bwMode="auto">
          <a:xfrm>
            <a:off x="7772400" y="3429000"/>
            <a:ext cx="609600" cy="457200"/>
          </a:xfrm>
          <a:prstGeom prst="rect">
            <a:avLst/>
          </a:prstGeom>
          <a:noFill/>
          <a:ln w="9525">
            <a:noFill/>
            <a:round/>
            <a:headEnd/>
            <a:tailEnd/>
          </a:ln>
        </p:spPr>
        <p:txBody>
          <a:bodyPr wrap="none" anchor="ctr"/>
          <a:lstStyle/>
          <a:p>
            <a:endParaRPr lang="en-US"/>
          </a:p>
        </p:txBody>
      </p:sp>
      <p:sp>
        <p:nvSpPr>
          <p:cNvPr id="73747" name="Text Box 18"/>
          <p:cNvSpPr txBox="1">
            <a:spLocks noChangeArrowheads="1"/>
          </p:cNvSpPr>
          <p:nvPr/>
        </p:nvSpPr>
        <p:spPr bwMode="auto">
          <a:xfrm>
            <a:off x="7696200" y="3352800"/>
            <a:ext cx="9144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Mode</a:t>
            </a:r>
          </a:p>
        </p:txBody>
      </p:sp>
      <p:sp>
        <p:nvSpPr>
          <p:cNvPr id="73748" name="Text Box 19"/>
          <p:cNvSpPr txBox="1">
            <a:spLocks noChangeArrowheads="1"/>
          </p:cNvSpPr>
          <p:nvPr/>
        </p:nvSpPr>
        <p:spPr bwMode="auto">
          <a:xfrm>
            <a:off x="1447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OV</a:t>
            </a:r>
          </a:p>
        </p:txBody>
      </p:sp>
      <p:sp>
        <p:nvSpPr>
          <p:cNvPr id="73749" name="Text Box 20"/>
          <p:cNvSpPr txBox="1">
            <a:spLocks noChangeArrowheads="1"/>
          </p:cNvSpPr>
          <p:nvPr/>
        </p:nvSpPr>
        <p:spPr bwMode="auto">
          <a:xfrm>
            <a:off x="1981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MP</a:t>
            </a:r>
          </a:p>
        </p:txBody>
      </p:sp>
      <p:sp>
        <p:nvSpPr>
          <p:cNvPr id="73750" name="Text Box 21"/>
          <p:cNvSpPr txBox="1">
            <a:spLocks noChangeArrowheads="1"/>
          </p:cNvSpPr>
          <p:nvPr/>
        </p:nvSpPr>
        <p:spPr bwMode="auto">
          <a:xfrm>
            <a:off x="2514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PI</a:t>
            </a:r>
          </a:p>
        </p:txBody>
      </p:sp>
      <p:sp>
        <p:nvSpPr>
          <p:cNvPr id="73751" name="Text Box 22"/>
          <p:cNvSpPr txBox="1">
            <a:spLocks noChangeArrowheads="1"/>
          </p:cNvSpPr>
          <p:nvPr/>
        </p:nvSpPr>
        <p:spPr bwMode="auto">
          <a:xfrm>
            <a:off x="4800600" y="3810000"/>
            <a:ext cx="21336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To be defined later</a:t>
            </a:r>
          </a:p>
        </p:txBody>
      </p:sp>
      <p:sp>
        <p:nvSpPr>
          <p:cNvPr id="73752" name="Text Box 23"/>
          <p:cNvSpPr txBox="1">
            <a:spLocks noChangeArrowheads="1"/>
          </p:cNvSpPr>
          <p:nvPr/>
        </p:nvSpPr>
        <p:spPr bwMode="auto">
          <a:xfrm>
            <a:off x="35052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I/O</a:t>
            </a:r>
          </a:p>
        </p:txBody>
      </p:sp>
      <p:sp>
        <p:nvSpPr>
          <p:cNvPr id="73753" name="Line 24"/>
          <p:cNvSpPr>
            <a:spLocks noChangeShapeType="1"/>
          </p:cNvSpPr>
          <p:nvPr/>
        </p:nvSpPr>
        <p:spPr bwMode="auto">
          <a:xfrm>
            <a:off x="4038600" y="3352800"/>
            <a:ext cx="1588" cy="990600"/>
          </a:xfrm>
          <a:prstGeom prst="line">
            <a:avLst/>
          </a:prstGeom>
          <a:noFill/>
          <a:ln w="9360">
            <a:solidFill>
              <a:srgbClr val="000000"/>
            </a:solidFill>
            <a:miter lim="800000"/>
            <a:headEnd/>
            <a:tailEnd/>
          </a:ln>
        </p:spPr>
        <p:txBody>
          <a:bodyPr/>
          <a:lstStyle/>
          <a:p>
            <a:endParaRPr lang="en-US"/>
          </a:p>
        </p:txBody>
      </p:sp>
      <p:sp>
        <p:nvSpPr>
          <p:cNvPr id="73754" name="Text Box 25"/>
          <p:cNvSpPr txBox="1">
            <a:spLocks noChangeArrowheads="1"/>
          </p:cNvSpPr>
          <p:nvPr/>
        </p:nvSpPr>
        <p:spPr bwMode="auto">
          <a:xfrm>
            <a:off x="29718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TI</a:t>
            </a:r>
          </a:p>
        </p:txBody>
      </p:sp>
      <p:sp>
        <p:nvSpPr>
          <p:cNvPr id="73755" name="Text Box 26"/>
          <p:cNvSpPr txBox="1">
            <a:spLocks noChangeArrowheads="1"/>
          </p:cNvSpPr>
          <p:nvPr/>
        </p:nvSpPr>
        <p:spPr bwMode="auto">
          <a:xfrm>
            <a:off x="4038600" y="3657600"/>
            <a:ext cx="685800" cy="336550"/>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SVC</a:t>
            </a:r>
          </a:p>
        </p:txBody>
      </p:sp>
      <p:sp>
        <p:nvSpPr>
          <p:cNvPr id="73756" name="Text Box 27"/>
          <p:cNvSpPr txBox="1">
            <a:spLocks noChangeArrowheads="1"/>
          </p:cNvSpPr>
          <p:nvPr/>
        </p:nvSpPr>
        <p:spPr bwMode="auto">
          <a:xfrm>
            <a:off x="715963" y="4724400"/>
            <a:ext cx="7551737" cy="119062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addition to the Z flag, we can incorporate two more flags:</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1) G meaning “greater than zero”</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 2) L meaning  “less than zero”  </a:t>
            </a:r>
          </a:p>
        </p:txBody>
      </p:sp>
      <p:sp>
        <p:nvSpPr>
          <p:cNvPr id="73757" name="Line 28"/>
          <p:cNvSpPr>
            <a:spLocks noChangeShapeType="1"/>
          </p:cNvSpPr>
          <p:nvPr/>
        </p:nvSpPr>
        <p:spPr bwMode="auto">
          <a:xfrm>
            <a:off x="6553200" y="2895600"/>
            <a:ext cx="1588" cy="1447800"/>
          </a:xfrm>
          <a:prstGeom prst="line">
            <a:avLst/>
          </a:prstGeom>
          <a:noFill/>
          <a:ln w="9360">
            <a:solidFill>
              <a:srgbClr val="000000"/>
            </a:solidFill>
            <a:miter lim="800000"/>
            <a:headEnd/>
            <a:tailEnd/>
          </a:ln>
        </p:spPr>
        <p:txBody>
          <a:bodyPr/>
          <a:lstStyle/>
          <a:p>
            <a:endParaRPr lang="en-US"/>
          </a:p>
        </p:txBody>
      </p:sp>
      <p:sp>
        <p:nvSpPr>
          <p:cNvPr id="73758" name="Text Box 29"/>
          <p:cNvSpPr txBox="1">
            <a:spLocks noChangeArrowheads="1"/>
          </p:cNvSpPr>
          <p:nvPr/>
        </p:nvSpPr>
        <p:spPr bwMode="auto">
          <a:xfrm>
            <a:off x="6858000" y="2971800"/>
            <a:ext cx="6096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CC</a:t>
            </a:r>
          </a:p>
        </p:txBody>
      </p:sp>
      <p:sp>
        <p:nvSpPr>
          <p:cNvPr id="73759" name="Line 30"/>
          <p:cNvSpPr>
            <a:spLocks noChangeShapeType="1"/>
          </p:cNvSpPr>
          <p:nvPr/>
        </p:nvSpPr>
        <p:spPr bwMode="auto">
          <a:xfrm>
            <a:off x="6934200" y="3352800"/>
            <a:ext cx="1588" cy="990600"/>
          </a:xfrm>
          <a:prstGeom prst="line">
            <a:avLst/>
          </a:prstGeom>
          <a:noFill/>
          <a:ln w="9360">
            <a:solidFill>
              <a:srgbClr val="000000"/>
            </a:solidFill>
            <a:miter lim="800000"/>
            <a:headEnd/>
            <a:tailEnd/>
          </a:ln>
        </p:spPr>
        <p:txBody>
          <a:bodyPr/>
          <a:lstStyle/>
          <a:p>
            <a:endParaRPr lang="en-US"/>
          </a:p>
        </p:txBody>
      </p:sp>
      <p:sp>
        <p:nvSpPr>
          <p:cNvPr id="73760" name="Line 31"/>
          <p:cNvSpPr>
            <a:spLocks noChangeShapeType="1"/>
          </p:cNvSpPr>
          <p:nvPr/>
        </p:nvSpPr>
        <p:spPr bwMode="auto">
          <a:xfrm>
            <a:off x="7315200" y="3352800"/>
            <a:ext cx="1588" cy="990600"/>
          </a:xfrm>
          <a:prstGeom prst="line">
            <a:avLst/>
          </a:prstGeom>
          <a:noFill/>
          <a:ln w="9360">
            <a:solidFill>
              <a:srgbClr val="000000"/>
            </a:solidFill>
            <a:miter lim="800000"/>
            <a:headEnd/>
            <a:tailEnd/>
          </a:ln>
        </p:spPr>
        <p:txBody>
          <a:bodyPr/>
          <a:lstStyle/>
          <a:p>
            <a:endParaRPr lang="en-US"/>
          </a:p>
        </p:txBody>
      </p:sp>
      <p:sp>
        <p:nvSpPr>
          <p:cNvPr id="73761" name="Text Box 32"/>
          <p:cNvSpPr txBox="1">
            <a:spLocks noChangeArrowheads="1"/>
          </p:cNvSpPr>
          <p:nvPr/>
        </p:nvSpPr>
        <p:spPr bwMode="auto">
          <a:xfrm>
            <a:off x="7010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Z</a:t>
            </a:r>
          </a:p>
        </p:txBody>
      </p:sp>
      <p:sp>
        <p:nvSpPr>
          <p:cNvPr id="73762" name="Text Box 33"/>
          <p:cNvSpPr txBox="1">
            <a:spLocks noChangeArrowheads="1"/>
          </p:cNvSpPr>
          <p:nvPr/>
        </p:nvSpPr>
        <p:spPr bwMode="auto">
          <a:xfrm>
            <a:off x="66294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G</a:t>
            </a:r>
          </a:p>
        </p:txBody>
      </p:sp>
      <p:sp>
        <p:nvSpPr>
          <p:cNvPr id="73763" name="Text Box 34"/>
          <p:cNvSpPr txBox="1">
            <a:spLocks noChangeArrowheads="1"/>
          </p:cNvSpPr>
          <p:nvPr/>
        </p:nvSpPr>
        <p:spPr bwMode="auto">
          <a:xfrm>
            <a:off x="7315200" y="3733800"/>
            <a:ext cx="304800" cy="340735"/>
          </a:xfrm>
          <a:prstGeom prst="rect">
            <a:avLst/>
          </a:prstGeom>
          <a:noFill/>
          <a:ln w="9525">
            <a:noFill/>
            <a:round/>
            <a:headEnd/>
            <a:tailEnd/>
          </a:ln>
        </p:spPr>
        <p:txBody>
          <a:bodyPr lIns="90000" tIns="46800" rIns="90000" bIns="46800">
            <a:spAutoFit/>
          </a:bodyPr>
          <a:lstStyle/>
          <a:p>
            <a:pPr>
              <a:spcBef>
                <a:spcPts val="10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dirty="0">
                <a:solidFill>
                  <a:srgbClr val="FF0000"/>
                </a:solidFill>
                <a:latin typeface="Times New Roman" pitchFamily="-105" charset="0"/>
              </a:rPr>
              <a:t>L</a:t>
            </a:r>
          </a:p>
        </p:txBody>
      </p:sp>
      <p:sp>
        <p:nvSpPr>
          <p:cNvPr id="73764" name="Text Box 35"/>
          <p:cNvSpPr txBox="1">
            <a:spLocks noChangeArrowheads="1"/>
          </p:cNvSpPr>
          <p:nvPr/>
        </p:nvSpPr>
        <p:spPr bwMode="auto">
          <a:xfrm>
            <a:off x="1216025" y="1905000"/>
            <a:ext cx="6692900"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PSW  is a register in the CPU that provides the OS with </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information on the status of the running program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57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57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E952F3-95D4-43B5-A1CB-FCA3EFFDDA7B}"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31</a:t>
            </a:fld>
            <a:endParaRPr lang="en-US" sz="1400">
              <a:solidFill>
                <a:srgbClr val="000000"/>
              </a:solidFill>
            </a:endParaRPr>
          </a:p>
        </p:txBody>
      </p:sp>
      <p:sp>
        <p:nvSpPr>
          <p:cNvPr id="75781"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ISA </a:t>
            </a:r>
            <a:br>
              <a:rPr lang="en-US" sz="4000" b="1">
                <a:solidFill>
                  <a:srgbClr val="0000FF"/>
                </a:solidFill>
              </a:rPr>
            </a:br>
            <a:r>
              <a:rPr lang="en-US" sz="4000" b="1">
                <a:solidFill>
                  <a:srgbClr val="0000FF"/>
                </a:solidFill>
              </a:rPr>
              <a:t>Instruction descriptions</a:t>
            </a:r>
          </a:p>
        </p:txBody>
      </p:sp>
      <p:sp>
        <p:nvSpPr>
          <p:cNvPr id="757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opcode		mnemonic		meaning</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0001		LOAD &lt;x&gt;		A </a:t>
            </a:r>
            <a:r>
              <a:rPr lang="en-US" sz="2000" b="1">
                <a:solidFill>
                  <a:srgbClr val="000000"/>
                </a:solidFill>
                <a:latin typeface="Wingdings" pitchFamily="-105" charset="2"/>
              </a:rPr>
              <a:t></a:t>
            </a:r>
            <a:r>
              <a:rPr lang="en-US" sz="2000" b="1">
                <a:solidFill>
                  <a:srgbClr val="000000"/>
                </a:solidFill>
              </a:rPr>
              <a:t>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0010	 	ADD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0011</a:t>
            </a:r>
            <a:r>
              <a:rPr lang="en-US" sz="2000">
                <a:solidFill>
                  <a:srgbClr val="000000"/>
                </a:solidFill>
              </a:rPr>
              <a:t> 		</a:t>
            </a:r>
            <a:r>
              <a:rPr lang="en-US" sz="2000" b="1">
                <a:solidFill>
                  <a:srgbClr val="000000"/>
                </a:solidFill>
              </a:rPr>
              <a:t>STORE &lt;x&gt;		Mem[x] </a:t>
            </a:r>
            <a:r>
              <a:rPr lang="en-US" sz="2000" b="1">
                <a:solidFill>
                  <a:srgbClr val="000000"/>
                </a:solidFill>
                <a:latin typeface="Wingdings" pitchFamily="-105" charset="2"/>
              </a:rPr>
              <a:t></a:t>
            </a:r>
            <a:r>
              <a:rPr lang="en-US" sz="2000" b="1">
                <a:solidFill>
                  <a:srgbClr val="000000"/>
                </a:solidFill>
              </a:rPr>
              <a:t> A </a:t>
            </a:r>
            <a:r>
              <a:rPr lang="en-US" sz="2000">
                <a:solidFill>
                  <a:srgbClr val="000000"/>
                </a:solidFill>
              </a:rPr>
              <a:t>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0100</a:t>
            </a:r>
            <a:r>
              <a:rPr lang="en-US" sz="2000">
                <a:solidFill>
                  <a:srgbClr val="000000"/>
                </a:solidFill>
              </a:rPr>
              <a:t> 		</a:t>
            </a:r>
            <a:r>
              <a:rPr lang="en-US" sz="2000" b="1">
                <a:solidFill>
                  <a:srgbClr val="000000"/>
                </a:solidFill>
              </a:rPr>
              <a:t>SUB &lt;x&gt;		A </a:t>
            </a:r>
            <a:r>
              <a:rPr lang="en-US" sz="2000" b="1">
                <a:solidFill>
                  <a:srgbClr val="000000"/>
                </a:solidFill>
                <a:latin typeface="Wingdings" pitchFamily="-105" charset="2"/>
              </a:rPr>
              <a:t></a:t>
            </a:r>
            <a:r>
              <a:rPr lang="en-US" sz="2000" b="1">
                <a:solidFill>
                  <a:srgbClr val="000000"/>
                </a:solidFill>
              </a:rPr>
              <a:t> A – Mem[x]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0101 		IN &lt;Device_#&gt;		A </a:t>
            </a:r>
            <a:r>
              <a:rPr lang="en-US" sz="2000" b="1">
                <a:solidFill>
                  <a:srgbClr val="000000"/>
                </a:solidFill>
                <a:latin typeface="Wingdings" pitchFamily="-105" charset="2"/>
              </a:rPr>
              <a:t></a:t>
            </a:r>
            <a:r>
              <a:rPr lang="en-US" sz="2000" b="1">
                <a:solidFill>
                  <a:srgbClr val="000000"/>
                </a:solidFill>
              </a:rPr>
              <a:t> read from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0110 		OUT &lt;Device_#&gt;	A </a:t>
            </a:r>
            <a:r>
              <a:rPr lang="en-US" sz="2000" b="1">
                <a:solidFill>
                  <a:srgbClr val="000000"/>
                </a:solidFill>
                <a:latin typeface="Wingdings" pitchFamily="-105" charset="2"/>
              </a:rPr>
              <a:t></a:t>
            </a:r>
            <a:r>
              <a:rPr lang="en-US" sz="2000" b="1">
                <a:solidFill>
                  <a:srgbClr val="000000"/>
                </a:solidFill>
              </a:rPr>
              <a:t> output to Device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0111 		HALT			Stop</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1000		JMP &lt;x&gt;		PC </a:t>
            </a:r>
            <a:r>
              <a:rPr lang="en-US" sz="2000" b="1">
                <a:solidFill>
                  <a:srgbClr val="000000"/>
                </a:solidFill>
                <a:latin typeface="Wingdings" pitchFamily="-105" charset="2"/>
              </a:rPr>
              <a:t></a:t>
            </a:r>
            <a:r>
              <a:rPr lang="en-US" sz="2000" b="1">
                <a:solidFill>
                  <a:srgbClr val="000000"/>
                </a:solidFill>
              </a:rPr>
              <a:t> x  </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1001		SKIPZ			If Z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1010 		SKIPG			If G = 1 Skip next instruction</a:t>
            </a:r>
          </a:p>
          <a:p>
            <a:pPr>
              <a:lnSpc>
                <a:spcPct val="80000"/>
              </a:lnSpc>
              <a:spcBef>
                <a:spcPts val="5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2000" b="1">
                <a:solidFill>
                  <a:srgbClr val="000000"/>
                </a:solidFill>
              </a:rPr>
              <a:t>1011 		SKIPL			If L = 1 Skip next instruction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78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78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D4D17BC-026C-4551-933B-92BC72F1E433}"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32</a:t>
            </a:fld>
            <a:endParaRPr lang="en-US" sz="1400">
              <a:solidFill>
                <a:srgbClr val="000000"/>
              </a:solidFill>
            </a:endParaRPr>
          </a:p>
        </p:txBody>
      </p:sp>
      <p:sp>
        <p:nvSpPr>
          <p:cNvPr id="77829"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77830"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dirty="0">
                <a:solidFill>
                  <a:srgbClr val="000000"/>
                </a:solidFill>
              </a:rPr>
              <a:t>Assign a memory location to each variable:</a:t>
            </a:r>
          </a:p>
          <a:p>
            <a:pPr algn="ct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C </a:t>
            </a:r>
            <a:r>
              <a:rPr lang="en-US" sz="2800" dirty="0">
                <a:solidFill>
                  <a:srgbClr val="000000"/>
                </a:solidFill>
                <a:latin typeface="Wingdings" pitchFamily="-105" charset="2"/>
              </a:rPr>
              <a:t></a:t>
            </a:r>
            <a:r>
              <a:rPr lang="en-US" sz="2800" dirty="0">
                <a:solidFill>
                  <a:srgbClr val="000000"/>
                </a:solidFill>
              </a:rPr>
              <a:t> X + Y;</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dirty="0">
                <a:solidFill>
                  <a:srgbClr val="000000"/>
                </a:solidFill>
              </a:rPr>
              <a:t>			</a:t>
            </a:r>
            <a:r>
              <a:rPr lang="en-US" sz="3600" dirty="0" smtClean="0">
                <a:solidFill>
                  <a:srgbClr val="000000"/>
                </a:solidFill>
              </a:rPr>
              <a:t>	</a:t>
            </a:r>
            <a:r>
              <a:rPr lang="en-US" sz="2800" dirty="0" smtClean="0">
                <a:solidFill>
                  <a:srgbClr val="000000"/>
                </a:solidFill>
              </a:rPr>
              <a:t>&lt;</a:t>
            </a:r>
            <a:r>
              <a:rPr lang="en-US" sz="2800" dirty="0">
                <a:solidFill>
                  <a:srgbClr val="000000"/>
                </a:solidFill>
              </a:rPr>
              <a:t>000&gt;         &lt;001&gt;      &lt;002&gt;</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dirty="0">
                <a:solidFill>
                  <a:srgbClr val="000000"/>
                </a:solidFill>
              </a:rPr>
              <a:t>If it is necessary to use temporary memory locations, assign labels (names) to them.</a:t>
            </a:r>
          </a:p>
          <a:p>
            <a:pPr>
              <a:spcBef>
                <a:spcPts val="7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dirty="0">
              <a:solidFill>
                <a:srgbClr val="000000"/>
              </a:solidFill>
            </a:endParaRPr>
          </a:p>
        </p:txBody>
      </p:sp>
      <p:sp>
        <p:nvSpPr>
          <p:cNvPr id="77831" name="Line 6"/>
          <p:cNvSpPr>
            <a:spLocks noChangeShapeType="1"/>
          </p:cNvSpPr>
          <p:nvPr/>
        </p:nvSpPr>
        <p:spPr bwMode="auto">
          <a:xfrm flipV="1">
            <a:off x="3200400" y="2584450"/>
            <a:ext cx="533400" cy="927100"/>
          </a:xfrm>
          <a:prstGeom prst="line">
            <a:avLst/>
          </a:prstGeom>
          <a:noFill/>
          <a:ln w="9360">
            <a:solidFill>
              <a:srgbClr val="000000"/>
            </a:solidFill>
            <a:miter lim="800000"/>
            <a:headEnd/>
            <a:tailEnd type="triangle" w="med" len="med"/>
          </a:ln>
        </p:spPr>
        <p:txBody>
          <a:bodyPr/>
          <a:lstStyle/>
          <a:p>
            <a:endParaRPr lang="en-US"/>
          </a:p>
        </p:txBody>
      </p:sp>
      <p:sp>
        <p:nvSpPr>
          <p:cNvPr id="77832" name="Line 7"/>
          <p:cNvSpPr>
            <a:spLocks noChangeShapeType="1"/>
          </p:cNvSpPr>
          <p:nvPr/>
        </p:nvSpPr>
        <p:spPr bwMode="auto">
          <a:xfrm flipH="1" flipV="1">
            <a:off x="4641850" y="2660650"/>
            <a:ext cx="88900" cy="774700"/>
          </a:xfrm>
          <a:prstGeom prst="line">
            <a:avLst/>
          </a:prstGeom>
          <a:noFill/>
          <a:ln w="9360">
            <a:solidFill>
              <a:srgbClr val="000000"/>
            </a:solidFill>
            <a:miter lim="800000"/>
            <a:headEnd/>
            <a:tailEnd type="triangle" w="med" len="med"/>
          </a:ln>
        </p:spPr>
        <p:txBody>
          <a:bodyPr/>
          <a:lstStyle/>
          <a:p>
            <a:endParaRPr lang="en-US"/>
          </a:p>
        </p:txBody>
      </p:sp>
      <p:sp>
        <p:nvSpPr>
          <p:cNvPr id="77833" name="Line 8"/>
          <p:cNvSpPr>
            <a:spLocks noChangeShapeType="1"/>
          </p:cNvSpPr>
          <p:nvPr/>
        </p:nvSpPr>
        <p:spPr bwMode="auto">
          <a:xfrm flipH="1" flipV="1">
            <a:off x="5175250" y="2584450"/>
            <a:ext cx="850900" cy="9271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798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798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80E543B-B92F-416D-9950-CD37E8A46D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33</a:t>
            </a:fld>
            <a:endParaRPr lang="en-US" sz="1400">
              <a:solidFill>
                <a:srgbClr val="000000"/>
              </a:solidFill>
            </a:endParaRPr>
          </a:p>
        </p:txBody>
      </p:sp>
      <p:sp>
        <p:nvSpPr>
          <p:cNvPr id="7987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a:t>
            </a:r>
            <a:br>
              <a:rPr lang="en-US" sz="4000" b="1">
                <a:solidFill>
                  <a:srgbClr val="0000FF"/>
                </a:solidFill>
              </a:rPr>
            </a:br>
            <a:r>
              <a:rPr lang="en-US" sz="4000" b="1">
                <a:solidFill>
                  <a:srgbClr val="0000FF"/>
                </a:solidFill>
              </a:rPr>
              <a:t>Programming examples</a:t>
            </a:r>
          </a:p>
        </p:txBody>
      </p:sp>
      <p:sp>
        <p:nvSpPr>
          <p:cNvPr id="79878" name="Text Box 5"/>
          <p:cNvSpPr txBox="1">
            <a:spLocks noChangeArrowheads="1"/>
          </p:cNvSpPr>
          <p:nvPr/>
        </p:nvSpPr>
        <p:spPr bwMode="auto">
          <a:xfrm>
            <a:off x="457200" y="1600200"/>
            <a:ext cx="3101975" cy="4525963"/>
          </a:xfrm>
          <a:prstGeom prst="rect">
            <a:avLst/>
          </a:prstGeom>
          <a:noFill/>
          <a:ln w="9525">
            <a:noFill/>
            <a:round/>
            <a:headEnd/>
            <a:tailEnd/>
          </a:ln>
        </p:spPr>
        <p:txBody>
          <a:bodyPr/>
          <a:lstStyle/>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0000   </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lnSpc>
                <a:spcPct val="90000"/>
              </a:lnSpc>
              <a:spcBef>
                <a:spcPts val="700"/>
              </a:spcBef>
              <a:tabLst>
                <a:tab pos="0" algn="l"/>
                <a:tab pos="45720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			 	 </a:t>
            </a:r>
          </a:p>
        </p:txBody>
      </p:sp>
      <p:sp>
        <p:nvSpPr>
          <p:cNvPr id="79879" name="Text Box 6"/>
          <p:cNvSpPr txBox="1">
            <a:spLocks noChangeArrowheads="1"/>
          </p:cNvSpPr>
          <p:nvPr/>
        </p:nvSpPr>
        <p:spPr bwMode="auto">
          <a:xfrm>
            <a:off x="5638800" y="1752600"/>
            <a:ext cx="3059113" cy="350678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Memory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000	1245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001	1755</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002	3000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003	Load &lt;000&gt;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004	Add  &lt;001&gt;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005	Store &lt;002&gt;</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800">
                <a:solidFill>
                  <a:srgbClr val="000000"/>
                </a:solidFill>
              </a:rPr>
              <a:t>006	Halt</a:t>
            </a:r>
            <a:r>
              <a:rPr lang="en-US" sz="2800">
                <a:solidFill>
                  <a:srgbClr val="000000"/>
                </a:solidFill>
                <a:latin typeface="Times New Roman" pitchFamily="-105" charset="0"/>
              </a:rPr>
              <a:t>	</a:t>
            </a:r>
            <a:r>
              <a:rPr lang="en-US" sz="2400">
                <a:solidFill>
                  <a:srgbClr val="000000"/>
                </a:solidFill>
                <a:latin typeface="Times New Roman" pitchFamily="-105" charset="0"/>
              </a:rPr>
              <a:t>	</a:t>
            </a:r>
          </a:p>
        </p:txBody>
      </p:sp>
      <p:sp>
        <p:nvSpPr>
          <p:cNvPr id="79880" name="Line 7"/>
          <p:cNvSpPr>
            <a:spLocks noChangeShapeType="1"/>
          </p:cNvSpPr>
          <p:nvPr/>
        </p:nvSpPr>
        <p:spPr bwMode="auto">
          <a:xfrm>
            <a:off x="3429000" y="3733800"/>
            <a:ext cx="2133600" cy="1588"/>
          </a:xfrm>
          <a:prstGeom prst="line">
            <a:avLst/>
          </a:prstGeom>
          <a:noFill/>
          <a:ln w="9360">
            <a:solidFill>
              <a:srgbClr val="000000"/>
            </a:solidFill>
            <a:miter lim="800000"/>
            <a:headEnd/>
            <a:tailEnd type="triangle" w="med" len="med"/>
          </a:ln>
        </p:spPr>
        <p:txBody>
          <a:bodyPr/>
          <a:lstStyle/>
          <a:p>
            <a:endParaRPr lang="en-US"/>
          </a:p>
        </p:txBody>
      </p:sp>
      <p:sp>
        <p:nvSpPr>
          <p:cNvPr id="79881" name="Text Box 8"/>
          <p:cNvSpPr txBox="1">
            <a:spLocks noChangeArrowheads="1"/>
          </p:cNvSpPr>
          <p:nvPr/>
        </p:nvSpPr>
        <p:spPr bwMode="auto">
          <a:xfrm>
            <a:off x="3352800" y="3200400"/>
            <a:ext cx="2087563"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After execution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19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19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F41BAC60-21CE-40B1-9725-A39B0FDA87B6}"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34</a:t>
            </a:fld>
            <a:endParaRPr lang="en-US" sz="1400">
              <a:solidFill>
                <a:srgbClr val="000000"/>
              </a:solidFill>
            </a:endParaRPr>
          </a:p>
        </p:txBody>
      </p:sp>
      <p:sp>
        <p:nvSpPr>
          <p:cNvPr id="819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One Address Architecture</a:t>
            </a:r>
          </a:p>
        </p:txBody>
      </p:sp>
      <p:sp>
        <p:nvSpPr>
          <p:cNvPr id="81926" name="Text Box 5"/>
          <p:cNvSpPr txBox="1">
            <a:spLocks noChangeArrowheads="1"/>
          </p:cNvSpPr>
          <p:nvPr/>
        </p:nvSpPr>
        <p:spPr bwMode="auto">
          <a:xfrm>
            <a:off x="762000" y="2133600"/>
            <a:ext cx="7958138" cy="2746375"/>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instruction format of this one-address architecture consists of 16 bits: 4 bits to represent instructions and 12 bits for addresses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81927" name="Rectangle 6"/>
          <p:cNvSpPr>
            <a:spLocks noChangeArrowheads="1"/>
          </p:cNvSpPr>
          <p:nvPr/>
        </p:nvSpPr>
        <p:spPr bwMode="auto">
          <a:xfrm>
            <a:off x="1143000" y="4419600"/>
            <a:ext cx="6400800" cy="1219200"/>
          </a:xfrm>
          <a:prstGeom prst="rect">
            <a:avLst/>
          </a:prstGeom>
          <a:solidFill>
            <a:srgbClr val="FFFFFF"/>
          </a:solidFill>
          <a:ln w="9360">
            <a:solidFill>
              <a:srgbClr val="000000"/>
            </a:solidFill>
            <a:miter lim="800000"/>
            <a:headEnd/>
            <a:tailEnd/>
          </a:ln>
        </p:spPr>
        <p:txBody>
          <a:bodyPr wrap="none" anchor="ctr"/>
          <a:lstStyle/>
          <a:p>
            <a:endParaRPr lang="en-US"/>
          </a:p>
        </p:txBody>
      </p:sp>
      <p:sp>
        <p:nvSpPr>
          <p:cNvPr id="81928" name="Line 7"/>
          <p:cNvSpPr>
            <a:spLocks noChangeShapeType="1"/>
          </p:cNvSpPr>
          <p:nvPr/>
        </p:nvSpPr>
        <p:spPr bwMode="auto">
          <a:xfrm>
            <a:off x="3276600" y="4419600"/>
            <a:ext cx="1588" cy="1219200"/>
          </a:xfrm>
          <a:prstGeom prst="line">
            <a:avLst/>
          </a:prstGeom>
          <a:noFill/>
          <a:ln w="9360">
            <a:solidFill>
              <a:srgbClr val="000000"/>
            </a:solidFill>
            <a:miter lim="800000"/>
            <a:headEnd/>
            <a:tailEnd/>
          </a:ln>
        </p:spPr>
        <p:txBody>
          <a:bodyPr/>
          <a:lstStyle/>
          <a:p>
            <a:endParaRPr lang="en-US"/>
          </a:p>
        </p:txBody>
      </p:sp>
      <p:sp>
        <p:nvSpPr>
          <p:cNvPr id="81929" name="Text Box 8"/>
          <p:cNvSpPr txBox="1">
            <a:spLocks noChangeArrowheads="1"/>
          </p:cNvSpPr>
          <p:nvPr/>
        </p:nvSpPr>
        <p:spPr bwMode="auto">
          <a:xfrm>
            <a:off x="1908175" y="3810000"/>
            <a:ext cx="673100" cy="9477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OP</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b="1">
              <a:solidFill>
                <a:srgbClr val="000000"/>
              </a:solidFill>
              <a:latin typeface="Times New Roman" pitchFamily="-105" charset="0"/>
            </a:endParaRPr>
          </a:p>
        </p:txBody>
      </p:sp>
      <p:sp>
        <p:nvSpPr>
          <p:cNvPr id="81930" name="Text Box 9"/>
          <p:cNvSpPr txBox="1">
            <a:spLocks noChangeArrowheads="1"/>
          </p:cNvSpPr>
          <p:nvPr/>
        </p:nvSpPr>
        <p:spPr bwMode="auto">
          <a:xfrm>
            <a:off x="4500563" y="3810000"/>
            <a:ext cx="1836737" cy="5207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a:solidFill>
                  <a:srgbClr val="000000"/>
                </a:solidFill>
                <a:latin typeface="Times New Roman" pitchFamily="-105" charset="0"/>
              </a:rPr>
              <a:t>ADDRESS</a:t>
            </a:r>
          </a:p>
        </p:txBody>
      </p:sp>
      <p:sp>
        <p:nvSpPr>
          <p:cNvPr id="81931" name="Text Box 10"/>
          <p:cNvSpPr txBox="1">
            <a:spLocks noChangeArrowheads="1"/>
          </p:cNvSpPr>
          <p:nvPr/>
        </p:nvSpPr>
        <p:spPr bwMode="auto">
          <a:xfrm>
            <a:off x="1600200" y="4702175"/>
            <a:ext cx="1198563"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0001</a:t>
            </a:r>
          </a:p>
        </p:txBody>
      </p:sp>
      <p:sp>
        <p:nvSpPr>
          <p:cNvPr id="81932" name="Text Box 11"/>
          <p:cNvSpPr txBox="1">
            <a:spLocks noChangeArrowheads="1"/>
          </p:cNvSpPr>
          <p:nvPr/>
        </p:nvSpPr>
        <p:spPr bwMode="auto">
          <a:xfrm>
            <a:off x="3429000" y="4724400"/>
            <a:ext cx="3487738" cy="64293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b="1">
                <a:solidFill>
                  <a:srgbClr val="000000"/>
                </a:solidFill>
              </a:rPr>
              <a:t>0000 0001 0001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397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397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DD532089-B042-4736-A237-DC0D8B2CAAB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35</a:t>
            </a:fld>
            <a:endParaRPr lang="en-US" sz="1400">
              <a:solidFill>
                <a:srgbClr val="000000"/>
              </a:solidFill>
            </a:endParaRPr>
          </a:p>
        </p:txBody>
      </p:sp>
      <p:sp>
        <p:nvSpPr>
          <p:cNvPr id="83973"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Assembler: translate symbolic code to executable code (binary)</a:t>
            </a:r>
          </a:p>
        </p:txBody>
      </p:sp>
      <p:sp>
        <p:nvSpPr>
          <p:cNvPr id="83974" name="Text Box 5"/>
          <p:cNvSpPr txBox="1">
            <a:spLocks noChangeArrowheads="1"/>
          </p:cNvSpPr>
          <p:nvPr/>
        </p:nvSpPr>
        <p:spPr bwMode="auto">
          <a:xfrm>
            <a:off x="381000" y="1524000"/>
            <a:ext cx="8229600" cy="4525963"/>
          </a:xfrm>
          <a:prstGeom prst="rect">
            <a:avLst/>
          </a:prstGeom>
          <a:noFill/>
          <a:ln w="9525">
            <a:noFill/>
            <a:round/>
            <a:headEnd/>
            <a:tailEnd/>
          </a:ln>
        </p:spPr>
        <p:txBody>
          <a:bodyPr/>
          <a:lstStyle/>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rPr>
              <a:t> </a:t>
            </a:r>
          </a:p>
          <a:p>
            <a:pPr>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endParaRPr>
          </a:p>
        </p:txBody>
      </p:sp>
      <p:sp>
        <p:nvSpPr>
          <p:cNvPr id="83975" name="Text Box 6"/>
          <p:cNvSpPr txBox="1">
            <a:spLocks noChangeArrowheads="1"/>
          </p:cNvSpPr>
          <p:nvPr/>
        </p:nvSpPr>
        <p:spPr bwMode="auto">
          <a:xfrm>
            <a:off x="5089525" y="4613275"/>
            <a:ext cx="184150" cy="457200"/>
          </a:xfrm>
          <a:prstGeom prst="rect">
            <a:avLst/>
          </a:prstGeom>
          <a:noFill/>
          <a:ln w="9525">
            <a:noFill/>
            <a:round/>
            <a:headEnd/>
            <a:tailEnd/>
          </a:ln>
        </p:spPr>
        <p:txBody>
          <a:bodyPr wrap="none" anchor="ctr"/>
          <a:lstStyle/>
          <a:p>
            <a:endParaRPr lang="en-US"/>
          </a:p>
        </p:txBody>
      </p:sp>
      <p:sp>
        <p:nvSpPr>
          <p:cNvPr id="83976" name="Text Box 7"/>
          <p:cNvSpPr txBox="1">
            <a:spLocks noChangeArrowheads="1"/>
          </p:cNvSpPr>
          <p:nvPr/>
        </p:nvSpPr>
        <p:spPr bwMode="auto">
          <a:xfrm>
            <a:off x="763588" y="1676400"/>
            <a:ext cx="2676525" cy="1922463"/>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Assembly Language</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Load &lt;000&gt;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004 Add  &lt;001&gt;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005 Store &lt;002&gt;</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006 Halt</a:t>
            </a:r>
          </a:p>
        </p:txBody>
      </p:sp>
      <p:sp>
        <p:nvSpPr>
          <p:cNvPr id="83977" name="Text Box 8"/>
          <p:cNvSpPr txBox="1">
            <a:spLocks noChangeArrowheads="1"/>
          </p:cNvSpPr>
          <p:nvPr/>
        </p:nvSpPr>
        <p:spPr bwMode="auto">
          <a:xfrm>
            <a:off x="4191000" y="4419600"/>
            <a:ext cx="4191000" cy="1557338"/>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003	</a:t>
            </a:r>
            <a:r>
              <a:rPr lang="en-US" sz="2400" b="1">
                <a:solidFill>
                  <a:srgbClr val="0000FF"/>
                </a:solidFill>
                <a:latin typeface="Times New Roman" pitchFamily="-105" charset="0"/>
              </a:rPr>
              <a:t>0001  0000 0000 0000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004	0010  0000 0000 0001</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005	0011  0000000000010</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400">
                <a:solidFill>
                  <a:srgbClr val="000000"/>
                </a:solidFill>
                <a:latin typeface="Times New Roman" pitchFamily="-105" charset="0"/>
              </a:rPr>
              <a:t>006	0111  0000000000000</a:t>
            </a:r>
          </a:p>
        </p:txBody>
      </p:sp>
      <p:sp>
        <p:nvSpPr>
          <p:cNvPr id="83978" name="Rectangle 9"/>
          <p:cNvSpPr>
            <a:spLocks noChangeArrowheads="1"/>
          </p:cNvSpPr>
          <p:nvPr/>
        </p:nvSpPr>
        <p:spPr bwMode="auto">
          <a:xfrm>
            <a:off x="5105400" y="4419600"/>
            <a:ext cx="3124200" cy="1524000"/>
          </a:xfrm>
          <a:prstGeom prst="rect">
            <a:avLst/>
          </a:prstGeom>
          <a:noFill/>
          <a:ln w="9360">
            <a:solidFill>
              <a:srgbClr val="000000"/>
            </a:solidFill>
            <a:miter lim="800000"/>
            <a:headEnd/>
            <a:tailEnd/>
          </a:ln>
        </p:spPr>
        <p:txBody>
          <a:bodyPr wrap="none" anchor="ctr"/>
          <a:lstStyle/>
          <a:p>
            <a:endParaRPr lang="en-US"/>
          </a:p>
        </p:txBody>
      </p:sp>
      <p:sp>
        <p:nvSpPr>
          <p:cNvPr id="83979" name="Text Box 10"/>
          <p:cNvSpPr txBox="1">
            <a:spLocks noChangeArrowheads="1"/>
          </p:cNvSpPr>
          <p:nvPr/>
        </p:nvSpPr>
        <p:spPr bwMode="auto">
          <a:xfrm>
            <a:off x="5105400" y="3962400"/>
            <a:ext cx="1292225" cy="4603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Times New Roman" pitchFamily="-105" charset="0"/>
              </a:rPr>
              <a:t>In binary</a:t>
            </a:r>
          </a:p>
        </p:txBody>
      </p:sp>
      <p:sp>
        <p:nvSpPr>
          <p:cNvPr id="83980" name="Text Box 11"/>
          <p:cNvSpPr txBox="1">
            <a:spLocks noChangeArrowheads="1"/>
          </p:cNvSpPr>
          <p:nvPr/>
        </p:nvSpPr>
        <p:spPr bwMode="auto">
          <a:xfrm>
            <a:off x="4572000" y="1752600"/>
            <a:ext cx="3841750" cy="2838450"/>
          </a:xfrm>
          <a:prstGeom prst="rect">
            <a:avLst/>
          </a:prstGeom>
          <a:noFill/>
          <a:ln w="9525">
            <a:noFill/>
            <a:round/>
            <a:headEnd/>
            <a:tailEnd/>
          </a:ln>
        </p:spPr>
        <p:txBody>
          <a:bodyPr lIns="90000" tIns="46800" rIns="90000" bIns="4680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01 </a:t>
            </a:r>
            <a:r>
              <a:rPr lang="en-US" sz="2000" b="1">
                <a:solidFill>
                  <a:srgbClr val="000000"/>
                </a:solidFill>
                <a:latin typeface="Wingdings" pitchFamily="-105" charset="2"/>
              </a:rPr>
              <a:t></a:t>
            </a:r>
            <a:r>
              <a:rPr lang="en-US" sz="2000" b="1">
                <a:solidFill>
                  <a:srgbClr val="000000"/>
                </a:solidFill>
                <a:latin typeface="Times New Roman" pitchFamily="-105" charset="0"/>
              </a:rPr>
              <a:t> LOAD 	 </a:t>
            </a:r>
            <a:r>
              <a:rPr lang="en-US" b="1">
                <a:solidFill>
                  <a:srgbClr val="000000"/>
                </a:solidFill>
              </a:rPr>
              <a:t>06 </a:t>
            </a:r>
            <a:r>
              <a:rPr lang="en-US" b="1">
                <a:solidFill>
                  <a:srgbClr val="000000"/>
                </a:solidFill>
                <a:latin typeface="Wingdings" pitchFamily="-105" charset="2"/>
              </a:rPr>
              <a:t></a:t>
            </a:r>
            <a:r>
              <a:rPr lang="en-US" b="1">
                <a:solidFill>
                  <a:srgbClr val="000000"/>
                </a:solidFill>
              </a:rPr>
              <a:t> OUT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02 </a:t>
            </a:r>
            <a:r>
              <a:rPr lang="en-US" sz="2000" b="1">
                <a:solidFill>
                  <a:srgbClr val="000000"/>
                </a:solidFill>
                <a:latin typeface="Wingdings" pitchFamily="-105" charset="2"/>
              </a:rPr>
              <a:t></a:t>
            </a:r>
            <a:r>
              <a:rPr lang="en-US" sz="2000" b="1">
                <a:solidFill>
                  <a:srgbClr val="000000"/>
                </a:solidFill>
                <a:latin typeface="Times New Roman" pitchFamily="-105" charset="0"/>
              </a:rPr>
              <a:t> ADD	 </a:t>
            </a:r>
            <a:r>
              <a:rPr lang="en-US" b="1">
                <a:solidFill>
                  <a:srgbClr val="000000"/>
                </a:solidFill>
              </a:rPr>
              <a:t>07 </a:t>
            </a:r>
            <a:r>
              <a:rPr lang="en-US" b="1">
                <a:solidFill>
                  <a:srgbClr val="000000"/>
                </a:solidFill>
                <a:latin typeface="Wingdings" pitchFamily="-105" charset="2"/>
              </a:rPr>
              <a:t></a:t>
            </a:r>
            <a:r>
              <a:rPr lang="en-US" b="1">
                <a:solidFill>
                  <a:srgbClr val="000000"/>
                </a:solidFill>
              </a:rPr>
              <a:t> HALT</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03</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STORE	 </a:t>
            </a:r>
            <a:r>
              <a:rPr lang="en-US" b="1">
                <a:solidFill>
                  <a:srgbClr val="000000"/>
                </a:solidFill>
              </a:rPr>
              <a:t>08 </a:t>
            </a:r>
            <a:r>
              <a:rPr lang="en-US" b="1">
                <a:solidFill>
                  <a:srgbClr val="000000"/>
                </a:solidFill>
                <a:latin typeface="Wingdings" pitchFamily="-105" charset="2"/>
              </a:rPr>
              <a:t></a:t>
            </a:r>
            <a:r>
              <a:rPr lang="en-US" b="1">
                <a:solidFill>
                  <a:srgbClr val="000000"/>
                </a:solidFill>
              </a:rPr>
              <a:t> JMP</a:t>
            </a:r>
            <a:r>
              <a:rPr lang="en-US" sz="2000">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04</a:t>
            </a:r>
            <a:r>
              <a:rPr lang="en-US" sz="2000">
                <a:solidFill>
                  <a:srgbClr val="000000"/>
                </a:solidFill>
                <a:latin typeface="Times New Roman" pitchFamily="-105" charset="0"/>
              </a:rPr>
              <a:t> </a:t>
            </a:r>
            <a:r>
              <a:rPr lang="en-US" sz="2000">
                <a:solidFill>
                  <a:srgbClr val="000000"/>
                </a:solidFill>
                <a:latin typeface="Wingdings" pitchFamily="-105" charset="2"/>
              </a:rPr>
              <a:t></a:t>
            </a:r>
            <a:r>
              <a:rPr lang="en-US" sz="2000">
                <a:solidFill>
                  <a:srgbClr val="000000"/>
                </a:solidFill>
                <a:latin typeface="Times New Roman" pitchFamily="-105" charset="0"/>
              </a:rPr>
              <a:t> </a:t>
            </a:r>
            <a:r>
              <a:rPr lang="en-US" sz="2000" b="1">
                <a:solidFill>
                  <a:srgbClr val="000000"/>
                </a:solidFill>
                <a:latin typeface="Times New Roman" pitchFamily="-105" charset="0"/>
              </a:rPr>
              <a:t>SUB	 </a:t>
            </a:r>
            <a:r>
              <a:rPr lang="en-US" b="1">
                <a:solidFill>
                  <a:srgbClr val="000000"/>
                </a:solidFill>
              </a:rPr>
              <a:t>09 </a:t>
            </a:r>
            <a:r>
              <a:rPr lang="en-US" b="1">
                <a:solidFill>
                  <a:srgbClr val="000000"/>
                </a:solidFill>
                <a:latin typeface="Wingdings" pitchFamily="-105" charset="2"/>
              </a:rPr>
              <a:t></a:t>
            </a:r>
            <a:r>
              <a:rPr lang="en-US" b="1">
                <a:solidFill>
                  <a:srgbClr val="000000"/>
                </a:solidFill>
              </a:rPr>
              <a:t> SKIPZ</a:t>
            </a: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05 </a:t>
            </a:r>
            <a:r>
              <a:rPr lang="en-US" sz="2000" b="1">
                <a:solidFill>
                  <a:srgbClr val="000000"/>
                </a:solidFill>
                <a:latin typeface="Wingdings" pitchFamily="-105" charset="2"/>
              </a:rPr>
              <a:t></a:t>
            </a:r>
            <a:r>
              <a:rPr lang="en-US" sz="2000" b="1">
                <a:solidFill>
                  <a:srgbClr val="000000"/>
                </a:solidFill>
                <a:latin typeface="Times New Roman" pitchFamily="-105" charset="0"/>
              </a:rPr>
              <a:t> IN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lang="en-US" sz="2000" b="1">
                <a:solidFill>
                  <a:srgbClr val="000000"/>
                </a:solidFill>
                <a:latin typeface="Times New Roman" pitchFamily="-105" charset="0"/>
              </a:rPr>
              <a:t>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endParaRPr lang="en-US" sz="2000" b="1">
              <a:solidFill>
                <a:srgbClr val="000000"/>
              </a:solidFill>
              <a:latin typeface="Times New Roman" pitchFamily="-105" charset="0"/>
            </a:endParaRPr>
          </a:p>
        </p:txBody>
      </p:sp>
      <p:sp>
        <p:nvSpPr>
          <p:cNvPr id="83981" name="Rectangle 12"/>
          <p:cNvSpPr>
            <a:spLocks noChangeArrowheads="1"/>
          </p:cNvSpPr>
          <p:nvPr/>
        </p:nvSpPr>
        <p:spPr bwMode="auto">
          <a:xfrm>
            <a:off x="762000" y="1676400"/>
            <a:ext cx="2590800" cy="1905000"/>
          </a:xfrm>
          <a:prstGeom prst="rect">
            <a:avLst/>
          </a:prstGeom>
          <a:noFill/>
          <a:ln w="9360">
            <a:solidFill>
              <a:srgbClr val="000000"/>
            </a:solidFill>
            <a:miter lim="800000"/>
            <a:headEnd/>
            <a:tailEnd/>
          </a:ln>
        </p:spPr>
        <p:txBody>
          <a:bodyPr wrap="none" anchor="ctr"/>
          <a:lstStyle/>
          <a:p>
            <a:endParaRPr lang="en-US"/>
          </a:p>
        </p:txBody>
      </p:sp>
      <p:sp>
        <p:nvSpPr>
          <p:cNvPr id="83982" name="Oval 13"/>
          <p:cNvSpPr>
            <a:spLocks noChangeArrowheads="1"/>
          </p:cNvSpPr>
          <p:nvPr/>
        </p:nvSpPr>
        <p:spPr bwMode="auto">
          <a:xfrm>
            <a:off x="914400" y="4267200"/>
            <a:ext cx="2209800" cy="1752600"/>
          </a:xfrm>
          <a:prstGeom prst="ellipse">
            <a:avLst/>
          </a:prstGeom>
          <a:noFill/>
          <a:ln w="9360">
            <a:solidFill>
              <a:srgbClr val="000000"/>
            </a:solidFill>
            <a:miter lim="800000"/>
            <a:headEnd/>
            <a:tailEnd/>
          </a:ln>
        </p:spPr>
        <p:txBody>
          <a:bodyPr wrap="none" anchor="ctr"/>
          <a:lstStyle/>
          <a:p>
            <a:endParaRPr lang="en-US"/>
          </a:p>
        </p:txBody>
      </p:sp>
      <p:sp>
        <p:nvSpPr>
          <p:cNvPr id="83983" name="Text Box 14"/>
          <p:cNvSpPr txBox="1">
            <a:spLocks noChangeArrowheads="1"/>
          </p:cNvSpPr>
          <p:nvPr/>
        </p:nvSpPr>
        <p:spPr bwMode="auto">
          <a:xfrm>
            <a:off x="1374775" y="4953000"/>
            <a:ext cx="125888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rPr>
              <a:t>Assembler</a:t>
            </a:r>
          </a:p>
        </p:txBody>
      </p:sp>
      <p:sp>
        <p:nvSpPr>
          <p:cNvPr id="83984" name="Line 15"/>
          <p:cNvSpPr>
            <a:spLocks noChangeShapeType="1"/>
          </p:cNvSpPr>
          <p:nvPr/>
        </p:nvSpPr>
        <p:spPr bwMode="auto">
          <a:xfrm>
            <a:off x="1981200" y="3581400"/>
            <a:ext cx="1588" cy="685800"/>
          </a:xfrm>
          <a:prstGeom prst="line">
            <a:avLst/>
          </a:prstGeom>
          <a:noFill/>
          <a:ln w="9360">
            <a:solidFill>
              <a:srgbClr val="000000"/>
            </a:solidFill>
            <a:miter lim="800000"/>
            <a:headEnd/>
            <a:tailEnd type="triangle" w="med" len="med"/>
          </a:ln>
        </p:spPr>
        <p:txBody>
          <a:bodyPr/>
          <a:lstStyle/>
          <a:p>
            <a:endParaRPr lang="en-US"/>
          </a:p>
        </p:txBody>
      </p:sp>
      <p:sp>
        <p:nvSpPr>
          <p:cNvPr id="83985" name="Line 16"/>
          <p:cNvSpPr>
            <a:spLocks noChangeShapeType="1"/>
          </p:cNvSpPr>
          <p:nvPr/>
        </p:nvSpPr>
        <p:spPr bwMode="auto">
          <a:xfrm>
            <a:off x="3124200" y="5181600"/>
            <a:ext cx="990600" cy="1588"/>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601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602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DA9FBFF-F86D-4100-9C13-13213016CEF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36</a:t>
            </a:fld>
            <a:endParaRPr lang="en-US" sz="1400">
              <a:solidFill>
                <a:srgbClr val="000000"/>
              </a:solidFill>
            </a:endParaRPr>
          </a:p>
        </p:txBody>
      </p:sp>
      <p:sp>
        <p:nvSpPr>
          <p:cNvPr id="8602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6022" name="Text Box 5"/>
          <p:cNvSpPr txBox="1">
            <a:spLocks noChangeArrowheads="1"/>
          </p:cNvSpPr>
          <p:nvPr/>
        </p:nvSpPr>
        <p:spPr bwMode="auto">
          <a:xfrm>
            <a:off x="762000" y="1447800"/>
            <a:ext cx="7958138" cy="4306888"/>
          </a:xfrm>
          <a:prstGeom prst="rect">
            <a:avLst/>
          </a:prstGeom>
          <a:noFill/>
          <a:ln w="9525">
            <a:noFill/>
            <a:round/>
            <a:headEnd/>
            <a:tailEnd/>
          </a:ln>
        </p:spPr>
        <p:txBody>
          <a:bodyPr/>
          <a:lstStyle/>
          <a:p>
            <a:pPr marL="336550" indent="-336550">
              <a:lnSpc>
                <a:spcPct val="80000"/>
              </a:lnSpc>
              <a:spcBef>
                <a:spcPts val="5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The next step to improve our assembly language is the incorporation of </a:t>
            </a:r>
            <a:r>
              <a:rPr lang="en-US" sz="2000" i="1" u="sng">
                <a:solidFill>
                  <a:srgbClr val="000000"/>
                </a:solidFill>
              </a:rPr>
              <a:t>pseudo-ops (assembler directives)</a:t>
            </a:r>
            <a:r>
              <a:rPr lang="en-US" sz="2000" i="1">
                <a:solidFill>
                  <a:srgbClr val="000000"/>
                </a:solidFill>
              </a:rPr>
              <a:t> </a:t>
            </a:r>
            <a:r>
              <a:rPr lang="en-US" sz="2000">
                <a:solidFill>
                  <a:srgbClr val="000000"/>
                </a:solidFill>
              </a:rPr>
              <a:t>to invoke</a:t>
            </a:r>
            <a:r>
              <a:rPr lang="en-US" sz="2000" i="1">
                <a:solidFill>
                  <a:srgbClr val="000000"/>
                </a:solidFill>
              </a:rPr>
              <a:t> a special service from the assembler (pseudo-operations do not generate code)</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.begin</a:t>
            </a:r>
            <a:r>
              <a:rPr lang="en-US" sz="2000">
                <a:solidFill>
                  <a:srgbClr val="000000"/>
                </a:solidFill>
              </a:rPr>
              <a:t>  </a:t>
            </a:r>
            <a:r>
              <a:rPr lang="en-US" sz="2000">
                <a:solidFill>
                  <a:srgbClr val="0000FF"/>
                </a:solidFill>
                <a:latin typeface="Wingdings" pitchFamily="-105" charset="2"/>
              </a:rPr>
              <a:t></a:t>
            </a:r>
            <a:r>
              <a:rPr lang="en-US" sz="2000">
                <a:solidFill>
                  <a:srgbClr val="000000"/>
                </a:solidFill>
              </a:rPr>
              <a:t>	tell the assembler where the program starts</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00"/>
                </a:solidFill>
              </a:rPr>
              <a:t>	</a:t>
            </a:r>
            <a:r>
              <a:rPr lang="en-US" sz="2000">
                <a:solidFill>
                  <a:srgbClr val="0000FF"/>
                </a:solidFill>
              </a:rPr>
              <a:t>.data	   </a:t>
            </a:r>
            <a:r>
              <a:rPr lang="en-US" sz="2000">
                <a:solidFill>
                  <a:srgbClr val="0000FF"/>
                </a:solidFill>
                <a:latin typeface="Wingdings" pitchFamily="-105" charset="2"/>
              </a:rPr>
              <a:t></a:t>
            </a:r>
            <a:r>
              <a:rPr lang="en-US" sz="2000">
                <a:solidFill>
                  <a:srgbClr val="000000"/>
                </a:solidFill>
              </a:rPr>
              <a:t>	to reserve a memory location.</a:t>
            </a: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000">
              <a:solidFill>
                <a:srgbClr val="000000"/>
              </a:solidFill>
            </a:endParaRPr>
          </a:p>
          <a:p>
            <a:pPr marL="336550" indent="-336550">
              <a:lnSpc>
                <a:spcPct val="80000"/>
              </a:lnSpc>
              <a:spcBef>
                <a:spcPts val="5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000">
                <a:solidFill>
                  <a:srgbClr val="0000FF"/>
                </a:solidFill>
              </a:rPr>
              <a:t>	.end    </a:t>
            </a:r>
            <a:r>
              <a:rPr lang="en-US" sz="2000">
                <a:solidFill>
                  <a:srgbClr val="0000FF"/>
                </a:solidFill>
                <a:latin typeface="Wingdings" pitchFamily="-105" charset="2"/>
              </a:rPr>
              <a:t></a:t>
            </a:r>
            <a:r>
              <a:rPr lang="en-US" sz="2000">
                <a:solidFill>
                  <a:srgbClr val="0000FF"/>
                </a:solidFill>
              </a:rPr>
              <a:t> 	</a:t>
            </a:r>
            <a:r>
              <a:rPr lang="en-US" sz="2000">
                <a:solidFill>
                  <a:srgbClr val="000000"/>
                </a:solidFill>
              </a:rPr>
              <a:t>tells the assembler where the program ends.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a:solidFill>
                  <a:srgbClr val="000000"/>
                </a:solidFill>
              </a:rPr>
              <a:t>	</a:t>
            </a:r>
            <a:r>
              <a:rPr lang="en-US" sz="2400" b="1" u="sng">
                <a:solidFill>
                  <a:srgbClr val="000000"/>
                </a:solidFill>
              </a:rPr>
              <a:t>Labels</a:t>
            </a:r>
            <a:r>
              <a:rPr lang="en-US" sz="2400">
                <a:solidFill>
                  <a:srgbClr val="000000"/>
                </a:solidFill>
              </a:rPr>
              <a:t> are symbolic names used to identify memory locations.</a:t>
            </a:r>
          </a:p>
          <a:p>
            <a:pPr marL="336550" indent="-336550">
              <a:lnSpc>
                <a:spcPct val="80000"/>
              </a:lnSpc>
              <a:spcBef>
                <a:spcPts val="6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8806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8806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2DE4019-22A5-4DDD-9324-8DED83F2E79C}"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37</a:t>
            </a:fld>
            <a:endParaRPr lang="en-US" sz="1400">
              <a:solidFill>
                <a:srgbClr val="000000"/>
              </a:solidFill>
            </a:endParaRPr>
          </a:p>
        </p:txBody>
      </p:sp>
      <p:sp>
        <p:nvSpPr>
          <p:cNvPr id="8806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Assembler Directives</a:t>
            </a:r>
          </a:p>
        </p:txBody>
      </p:sp>
      <p:sp>
        <p:nvSpPr>
          <p:cNvPr id="88070" name="Text Box 5"/>
          <p:cNvSpPr txBox="1">
            <a:spLocks noChangeArrowheads="1"/>
          </p:cNvSpPr>
          <p:nvPr/>
        </p:nvSpPr>
        <p:spPr bwMode="auto">
          <a:xfrm>
            <a:off x="762000" y="1447800"/>
            <a:ext cx="7958138" cy="4208463"/>
          </a:xfrm>
          <a:prstGeom prst="rect">
            <a:avLst/>
          </a:prstGeom>
          <a:noFill/>
          <a:ln w="9525">
            <a:noFill/>
            <a:round/>
            <a:headEnd/>
            <a:tailEnd/>
          </a:ln>
        </p:spPr>
        <p:txBody>
          <a:bodyPr/>
          <a:lstStyle/>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This is an example of the usage of assembler directives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.begin</a:t>
            </a: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i="1">
                <a:solidFill>
                  <a:srgbClr val="000000"/>
                </a:solidFill>
              </a:rPr>
              <a:t>Assembly language instructions”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halt    </a:t>
            </a:r>
            <a:r>
              <a:rPr lang="en-US" i="1">
                <a:solidFill>
                  <a:srgbClr val="000000"/>
                </a:solidFill>
              </a:rPr>
              <a:t>(return to OS)</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.data</a:t>
            </a:r>
            <a:r>
              <a:rPr lang="en-US" b="1">
                <a:solidFill>
                  <a:srgbClr val="000000"/>
                </a:solidFill>
              </a:rPr>
              <a:t>  </a:t>
            </a:r>
            <a:r>
              <a:rPr lang="en-US" i="1">
                <a:solidFill>
                  <a:srgbClr val="000000"/>
                </a:solidFill>
              </a:rPr>
              <a:t>(to reserve a memory location)</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i="1">
              <a:solidFill>
                <a:srgbClr val="000000"/>
              </a:solidFill>
            </a:endParaRP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	</a:t>
            </a:r>
            <a:r>
              <a:rPr lang="en-US" b="1">
                <a:solidFill>
                  <a:srgbClr val="0000FF"/>
                </a:solidFill>
              </a:rPr>
              <a:t>.end </a:t>
            </a:r>
            <a:r>
              <a:rPr lang="en-US" b="1">
                <a:solidFill>
                  <a:srgbClr val="000000"/>
                </a:solidFill>
              </a:rPr>
              <a:t> (</a:t>
            </a:r>
            <a:r>
              <a:rPr lang="en-US" i="1">
                <a:solidFill>
                  <a:srgbClr val="000000"/>
                </a:solidFill>
              </a:rPr>
              <a:t> tells the assembler where the program ends)</a:t>
            </a:r>
          </a:p>
          <a:p>
            <a:pPr>
              <a:lnSpc>
                <a:spcPct val="80000"/>
              </a:lnSpc>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000" b="1">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u="sng">
                <a:solidFill>
                  <a:srgbClr val="000000"/>
                </a:solidFill>
              </a:rPr>
              <a:t>note</a:t>
            </a:r>
            <a:r>
              <a:rPr lang="en-US" b="1">
                <a:solidFill>
                  <a:srgbClr val="000000"/>
                </a:solidFill>
              </a:rPr>
              <a:t>:</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the directive .end can be used to indicate where the program</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starts (for example: “.end &lt;insert label here&gt;”	</a:t>
            </a:r>
            <a:r>
              <a:rPr lang="en-US" b="1" u="sng">
                <a:solidFill>
                  <a:srgbClr val="000000"/>
                </a:solidFill>
              </a:rPr>
              <a:t> </a:t>
            </a:r>
          </a:p>
          <a:p>
            <a:pPr>
              <a:lnSpc>
                <a:spcPct val="8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b="1" u="sng">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011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011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EB0FBB-F33C-4165-BADA-0B0D36318622}"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38</a:t>
            </a:fld>
            <a:endParaRPr lang="en-US" sz="1400">
              <a:solidFill>
                <a:srgbClr val="000000"/>
              </a:solidFill>
            </a:endParaRPr>
          </a:p>
        </p:txBody>
      </p:sp>
      <p:sp>
        <p:nvSpPr>
          <p:cNvPr id="90117" name="Text Box 4"/>
          <p:cNvSpPr txBox="1">
            <a:spLocks noChangeArrowheads="1"/>
          </p:cNvSpPr>
          <p:nvPr/>
        </p:nvSpPr>
        <p:spPr bwMode="auto">
          <a:xfrm>
            <a:off x="457200" y="190500"/>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Assembly  language </a:t>
            </a:r>
            <a:br>
              <a:rPr lang="en-US" sz="4000" b="1">
                <a:solidFill>
                  <a:srgbClr val="0000FF"/>
                </a:solidFill>
              </a:rPr>
            </a:br>
            <a:r>
              <a:rPr lang="en-US" sz="4000" b="1">
                <a:solidFill>
                  <a:srgbClr val="0000FF"/>
                </a:solidFill>
              </a:rPr>
              <a:t>Programming examples</a:t>
            </a:r>
          </a:p>
        </p:txBody>
      </p:sp>
      <p:sp>
        <p:nvSpPr>
          <p:cNvPr id="90118" name="Text Box 5"/>
          <p:cNvSpPr txBox="1">
            <a:spLocks noChangeArrowheads="1"/>
          </p:cNvSpPr>
          <p:nvPr/>
        </p:nvSpPr>
        <p:spPr bwMode="auto">
          <a:xfrm>
            <a:off x="1600200" y="1600200"/>
            <a:ext cx="5105400" cy="4945063"/>
          </a:xfrm>
          <a:prstGeom prst="rect">
            <a:avLst/>
          </a:prstGeom>
          <a:noFill/>
          <a:ln w="9525">
            <a:noFill/>
            <a:round/>
            <a:headEnd/>
            <a:tailEnd/>
          </a:ln>
        </p:spPr>
        <p:txBody>
          <a:bodyPr/>
          <a:lstStyle/>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r>
              <a:rPr lang="en-US" sz="1600" b="1" u="sng">
                <a:solidFill>
                  <a:srgbClr val="000000"/>
                </a:solidFill>
              </a:rPr>
              <a:t>Label</a:t>
            </a:r>
            <a:r>
              <a:rPr lang="en-US" sz="1600" b="1">
                <a:solidFill>
                  <a:srgbClr val="000000"/>
                </a:solidFill>
              </a:rPr>
              <a:t>		</a:t>
            </a:r>
            <a:r>
              <a:rPr lang="en-US" sz="1600" b="1" u="sng">
                <a:solidFill>
                  <a:srgbClr val="000000"/>
                </a:solidFill>
              </a:rPr>
              <a:t>opcode</a:t>
            </a:r>
            <a:r>
              <a:rPr lang="en-US" sz="1600" b="1">
                <a:solidFill>
                  <a:srgbClr val="000000"/>
                </a:solidFill>
              </a:rPr>
              <a:t>   </a:t>
            </a:r>
            <a:r>
              <a:rPr lang="en-US" sz="1600" b="1" u="sng">
                <a:solidFill>
                  <a:srgbClr val="000000"/>
                </a:solidFill>
              </a:rPr>
              <a:t>address</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start		.begin</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in 	    x005</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store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load	    a</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sub	    TWO</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add	    b</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out	    x009</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halt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a		.data	    0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b		.data	    0</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TWO		.data	    2</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b="1">
                <a:solidFill>
                  <a:srgbClr val="000000"/>
                </a:solidFill>
              </a:rPr>
              <a:t>			.end	    start</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b="1">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600">
                <a:solidFill>
                  <a:srgbClr val="000000"/>
                </a:solidFill>
              </a:rPr>
              <a:t>			</a:t>
            </a: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a:p>
            <a:pPr>
              <a:lnSpc>
                <a:spcPct val="80000"/>
              </a:lnSpc>
              <a:spcBef>
                <a:spcPts val="6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2400">
              <a:solidFill>
                <a:srgbClr val="000000"/>
              </a:solidFill>
            </a:endParaRPr>
          </a:p>
        </p:txBody>
      </p:sp>
      <p:sp>
        <p:nvSpPr>
          <p:cNvPr id="90119" name="Rectangle 6"/>
          <p:cNvSpPr>
            <a:spLocks noChangeArrowheads="1"/>
          </p:cNvSpPr>
          <p:nvPr/>
        </p:nvSpPr>
        <p:spPr bwMode="auto">
          <a:xfrm>
            <a:off x="3429000" y="4267200"/>
            <a:ext cx="2362200" cy="762000"/>
          </a:xfrm>
          <a:prstGeom prst="rect">
            <a:avLst/>
          </a:prstGeom>
          <a:noFill/>
          <a:ln w="9360">
            <a:solidFill>
              <a:srgbClr val="000000"/>
            </a:solidFill>
            <a:miter lim="800000"/>
            <a:headEnd/>
            <a:tailEnd/>
          </a:ln>
        </p:spPr>
        <p:txBody>
          <a:bodyPr wrap="none" anchor="ctr"/>
          <a:lstStyle/>
          <a:p>
            <a:endParaRPr lang="en-US"/>
          </a:p>
        </p:txBody>
      </p:sp>
      <p:sp>
        <p:nvSpPr>
          <p:cNvPr id="90120" name="Rectangle 7"/>
          <p:cNvSpPr>
            <a:spLocks noChangeArrowheads="1"/>
          </p:cNvSpPr>
          <p:nvPr/>
        </p:nvSpPr>
        <p:spPr bwMode="auto">
          <a:xfrm>
            <a:off x="3429000" y="2057400"/>
            <a:ext cx="2362200" cy="2209800"/>
          </a:xfrm>
          <a:prstGeom prst="rect">
            <a:avLst/>
          </a:prstGeom>
          <a:noFill/>
          <a:ln w="9360">
            <a:solidFill>
              <a:srgbClr val="000000"/>
            </a:solidFill>
            <a:miter lim="800000"/>
            <a:headEnd/>
            <a:tailEnd/>
          </a:ln>
        </p:spPr>
        <p:txBody>
          <a:bodyPr wrap="none" anchor="ctr"/>
          <a:lstStyle/>
          <a:p>
            <a:endParaRPr lang="en-US"/>
          </a:p>
        </p:txBody>
      </p:sp>
      <p:sp>
        <p:nvSpPr>
          <p:cNvPr id="90121" name="Text Box 8"/>
          <p:cNvSpPr txBox="1">
            <a:spLocks noChangeArrowheads="1"/>
          </p:cNvSpPr>
          <p:nvPr/>
        </p:nvSpPr>
        <p:spPr bwMode="auto">
          <a:xfrm>
            <a:off x="6005513" y="4456113"/>
            <a:ext cx="1538287"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Data section</a:t>
            </a:r>
          </a:p>
        </p:txBody>
      </p:sp>
      <p:sp>
        <p:nvSpPr>
          <p:cNvPr id="90122" name="Text Box 9"/>
          <p:cNvSpPr txBox="1">
            <a:spLocks noChangeArrowheads="1"/>
          </p:cNvSpPr>
          <p:nvPr/>
        </p:nvSpPr>
        <p:spPr bwMode="auto">
          <a:xfrm>
            <a:off x="6021388" y="2895600"/>
            <a:ext cx="2328862"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Text section (code) </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1"/>
          <p:cNvSpPr txBox="1">
            <a:spLocks noChangeArrowheads="1"/>
          </p:cNvSpPr>
          <p:nvPr/>
        </p:nvSpPr>
        <p:spPr bwMode="auto">
          <a:xfrm>
            <a:off x="1371600" y="304800"/>
            <a:ext cx="6400800" cy="838200"/>
          </a:xfrm>
          <a:prstGeom prst="rect">
            <a:avLst/>
          </a:prstGeom>
          <a:noFill/>
          <a:ln w="9525">
            <a:noFill/>
            <a:round/>
            <a:headEnd/>
            <a:tailEnd/>
          </a:ln>
        </p:spPr>
        <p:txBody>
          <a:bodyPr/>
          <a:lstStyle/>
          <a:p>
            <a:pPr algn="ctr">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a:solidFill>
                  <a:srgbClr val="0000FF"/>
                </a:solidFill>
              </a:rPr>
              <a:t>LOAD/STORE ARCHITECTURE</a:t>
            </a:r>
          </a:p>
        </p:txBody>
      </p:sp>
      <p:sp>
        <p:nvSpPr>
          <p:cNvPr id="92163" name="Text Box 2"/>
          <p:cNvSpPr txBox="1">
            <a:spLocks noChangeArrowheads="1"/>
          </p:cNvSpPr>
          <p:nvPr/>
        </p:nvSpPr>
        <p:spPr bwMode="auto">
          <a:xfrm>
            <a:off x="1281113" y="1484313"/>
            <a:ext cx="6823075" cy="9175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 load/store architecture has a “register file” in the CPU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and it uses three instruction formats. Therefore, its assembly</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language is different to the one of the accumulator machine.</a:t>
            </a:r>
          </a:p>
        </p:txBody>
      </p:sp>
      <p:sp>
        <p:nvSpPr>
          <p:cNvPr id="92164" name="Rectangle 3"/>
          <p:cNvSpPr>
            <a:spLocks noChangeArrowheads="1"/>
          </p:cNvSpPr>
          <p:nvPr/>
        </p:nvSpPr>
        <p:spPr bwMode="auto">
          <a:xfrm>
            <a:off x="1219200" y="26670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5" name="Line 4"/>
          <p:cNvSpPr>
            <a:spLocks noChangeShapeType="1"/>
          </p:cNvSpPr>
          <p:nvPr/>
        </p:nvSpPr>
        <p:spPr bwMode="auto">
          <a:xfrm>
            <a:off x="2286000" y="2667000"/>
            <a:ext cx="1588" cy="838200"/>
          </a:xfrm>
          <a:prstGeom prst="line">
            <a:avLst/>
          </a:prstGeom>
          <a:noFill/>
          <a:ln w="9360">
            <a:solidFill>
              <a:srgbClr val="000000"/>
            </a:solidFill>
            <a:miter lim="800000"/>
            <a:headEnd/>
            <a:tailEnd/>
          </a:ln>
        </p:spPr>
        <p:txBody>
          <a:bodyPr/>
          <a:lstStyle/>
          <a:p>
            <a:endParaRPr lang="en-US"/>
          </a:p>
        </p:txBody>
      </p:sp>
      <p:sp>
        <p:nvSpPr>
          <p:cNvPr id="92166" name="Rectangle 5"/>
          <p:cNvSpPr>
            <a:spLocks noChangeArrowheads="1"/>
          </p:cNvSpPr>
          <p:nvPr/>
        </p:nvSpPr>
        <p:spPr bwMode="auto">
          <a:xfrm>
            <a:off x="1219200" y="39624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7" name="Line 6"/>
          <p:cNvSpPr>
            <a:spLocks noChangeShapeType="1"/>
          </p:cNvSpPr>
          <p:nvPr/>
        </p:nvSpPr>
        <p:spPr bwMode="auto">
          <a:xfrm>
            <a:off x="2286000" y="3962400"/>
            <a:ext cx="1588" cy="838200"/>
          </a:xfrm>
          <a:prstGeom prst="line">
            <a:avLst/>
          </a:prstGeom>
          <a:noFill/>
          <a:ln w="9360">
            <a:solidFill>
              <a:srgbClr val="000000"/>
            </a:solidFill>
            <a:miter lim="800000"/>
            <a:headEnd/>
            <a:tailEnd/>
          </a:ln>
        </p:spPr>
        <p:txBody>
          <a:bodyPr/>
          <a:lstStyle/>
          <a:p>
            <a:endParaRPr lang="en-US"/>
          </a:p>
        </p:txBody>
      </p:sp>
      <p:sp>
        <p:nvSpPr>
          <p:cNvPr id="92168" name="Rectangle 7"/>
          <p:cNvSpPr>
            <a:spLocks noChangeArrowheads="1"/>
          </p:cNvSpPr>
          <p:nvPr/>
        </p:nvSpPr>
        <p:spPr bwMode="auto">
          <a:xfrm>
            <a:off x="1219200" y="5181600"/>
            <a:ext cx="4953000" cy="838200"/>
          </a:xfrm>
          <a:prstGeom prst="rect">
            <a:avLst/>
          </a:prstGeom>
          <a:noFill/>
          <a:ln w="9360">
            <a:solidFill>
              <a:srgbClr val="000000"/>
            </a:solidFill>
            <a:miter lim="800000"/>
            <a:headEnd/>
            <a:tailEnd/>
          </a:ln>
        </p:spPr>
        <p:txBody>
          <a:bodyPr wrap="none" anchor="ctr"/>
          <a:lstStyle/>
          <a:p>
            <a:endParaRPr lang="en-US"/>
          </a:p>
        </p:txBody>
      </p:sp>
      <p:sp>
        <p:nvSpPr>
          <p:cNvPr id="92169" name="Line 8"/>
          <p:cNvSpPr>
            <a:spLocks noChangeShapeType="1"/>
          </p:cNvSpPr>
          <p:nvPr/>
        </p:nvSpPr>
        <p:spPr bwMode="auto">
          <a:xfrm>
            <a:off x="2286000" y="5181600"/>
            <a:ext cx="1588" cy="838200"/>
          </a:xfrm>
          <a:prstGeom prst="line">
            <a:avLst/>
          </a:prstGeom>
          <a:noFill/>
          <a:ln w="9360">
            <a:solidFill>
              <a:srgbClr val="000000"/>
            </a:solidFill>
            <a:miter lim="800000"/>
            <a:headEnd/>
            <a:tailEnd/>
          </a:ln>
        </p:spPr>
        <p:txBody>
          <a:bodyPr/>
          <a:lstStyle/>
          <a:p>
            <a:endParaRPr lang="en-US"/>
          </a:p>
        </p:txBody>
      </p:sp>
      <p:sp>
        <p:nvSpPr>
          <p:cNvPr id="92170" name="Text Box 9"/>
          <p:cNvSpPr txBox="1">
            <a:spLocks noChangeArrowheads="1"/>
          </p:cNvSpPr>
          <p:nvPr/>
        </p:nvSpPr>
        <p:spPr bwMode="auto">
          <a:xfrm>
            <a:off x="1433513" y="2932113"/>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1" name="Text Box 10"/>
          <p:cNvSpPr txBox="1">
            <a:spLocks noChangeArrowheads="1"/>
          </p:cNvSpPr>
          <p:nvPr/>
        </p:nvSpPr>
        <p:spPr bwMode="auto">
          <a:xfrm>
            <a:off x="1449388" y="41910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2" name="Text Box 11"/>
          <p:cNvSpPr txBox="1">
            <a:spLocks noChangeArrowheads="1"/>
          </p:cNvSpPr>
          <p:nvPr/>
        </p:nvSpPr>
        <p:spPr bwMode="auto">
          <a:xfrm>
            <a:off x="1449388" y="5410200"/>
            <a:ext cx="5111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OP</a:t>
            </a:r>
          </a:p>
        </p:txBody>
      </p:sp>
      <p:sp>
        <p:nvSpPr>
          <p:cNvPr id="92173" name="Text Box 12"/>
          <p:cNvSpPr txBox="1">
            <a:spLocks noChangeArrowheads="1"/>
          </p:cNvSpPr>
          <p:nvPr/>
        </p:nvSpPr>
        <p:spPr bwMode="auto">
          <a:xfrm>
            <a:off x="3282950" y="28956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4" name="Text Box 13"/>
          <p:cNvSpPr txBox="1">
            <a:spLocks noChangeArrowheads="1"/>
          </p:cNvSpPr>
          <p:nvPr/>
        </p:nvSpPr>
        <p:spPr bwMode="auto">
          <a:xfrm>
            <a:off x="4197350" y="4191000"/>
            <a:ext cx="1290638"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ADDRESS</a:t>
            </a:r>
          </a:p>
        </p:txBody>
      </p:sp>
      <p:sp>
        <p:nvSpPr>
          <p:cNvPr id="92175" name="Line 14"/>
          <p:cNvSpPr>
            <a:spLocks noChangeShapeType="1"/>
          </p:cNvSpPr>
          <p:nvPr/>
        </p:nvSpPr>
        <p:spPr bwMode="auto">
          <a:xfrm flipV="1">
            <a:off x="3429000" y="3956050"/>
            <a:ext cx="1588" cy="850900"/>
          </a:xfrm>
          <a:prstGeom prst="line">
            <a:avLst/>
          </a:prstGeom>
          <a:noFill/>
          <a:ln w="9360">
            <a:solidFill>
              <a:srgbClr val="000000"/>
            </a:solidFill>
            <a:miter lim="800000"/>
            <a:headEnd/>
            <a:tailEnd/>
          </a:ln>
        </p:spPr>
        <p:txBody>
          <a:bodyPr/>
          <a:lstStyle/>
          <a:p>
            <a:endParaRPr lang="en-US"/>
          </a:p>
        </p:txBody>
      </p:sp>
      <p:sp>
        <p:nvSpPr>
          <p:cNvPr id="92176" name="Line 15"/>
          <p:cNvSpPr>
            <a:spLocks noChangeShapeType="1"/>
          </p:cNvSpPr>
          <p:nvPr/>
        </p:nvSpPr>
        <p:spPr bwMode="auto">
          <a:xfrm flipV="1">
            <a:off x="3429000" y="5175250"/>
            <a:ext cx="1588" cy="850900"/>
          </a:xfrm>
          <a:prstGeom prst="line">
            <a:avLst/>
          </a:prstGeom>
          <a:noFill/>
          <a:ln w="9360">
            <a:solidFill>
              <a:srgbClr val="000000"/>
            </a:solidFill>
            <a:miter lim="800000"/>
            <a:headEnd/>
            <a:tailEnd/>
          </a:ln>
        </p:spPr>
        <p:txBody>
          <a:bodyPr/>
          <a:lstStyle/>
          <a:p>
            <a:endParaRPr lang="en-US"/>
          </a:p>
        </p:txBody>
      </p:sp>
      <p:sp>
        <p:nvSpPr>
          <p:cNvPr id="92177" name="Line 16"/>
          <p:cNvSpPr>
            <a:spLocks noChangeShapeType="1"/>
          </p:cNvSpPr>
          <p:nvPr/>
        </p:nvSpPr>
        <p:spPr bwMode="auto">
          <a:xfrm flipV="1">
            <a:off x="4724400" y="5175250"/>
            <a:ext cx="1588" cy="850900"/>
          </a:xfrm>
          <a:prstGeom prst="line">
            <a:avLst/>
          </a:prstGeom>
          <a:noFill/>
          <a:ln w="9360">
            <a:solidFill>
              <a:srgbClr val="000000"/>
            </a:solidFill>
            <a:miter lim="800000"/>
            <a:headEnd/>
            <a:tailEnd/>
          </a:ln>
        </p:spPr>
        <p:txBody>
          <a:bodyPr/>
          <a:lstStyle/>
          <a:p>
            <a:endParaRPr lang="en-US"/>
          </a:p>
        </p:txBody>
      </p:sp>
      <p:sp>
        <p:nvSpPr>
          <p:cNvPr id="92178" name="Text Box 17"/>
          <p:cNvSpPr txBox="1">
            <a:spLocks noChangeArrowheads="1"/>
          </p:cNvSpPr>
          <p:nvPr/>
        </p:nvSpPr>
        <p:spPr bwMode="auto">
          <a:xfrm>
            <a:off x="2579688" y="4151313"/>
            <a:ext cx="3825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a:t>
            </a:r>
            <a:r>
              <a:rPr lang="en-US" b="1" baseline="-25000">
                <a:solidFill>
                  <a:srgbClr val="000000"/>
                </a:solidFill>
              </a:rPr>
              <a:t>i</a:t>
            </a:r>
          </a:p>
        </p:txBody>
      </p:sp>
      <p:sp>
        <p:nvSpPr>
          <p:cNvPr id="92179" name="Text Box 18"/>
          <p:cNvSpPr txBox="1">
            <a:spLocks noChangeArrowheads="1"/>
          </p:cNvSpPr>
          <p:nvPr/>
        </p:nvSpPr>
        <p:spPr bwMode="auto">
          <a:xfrm>
            <a:off x="25955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i</a:t>
            </a:r>
          </a:p>
        </p:txBody>
      </p:sp>
      <p:sp>
        <p:nvSpPr>
          <p:cNvPr id="92180" name="Text Box 19"/>
          <p:cNvSpPr txBox="1">
            <a:spLocks noChangeArrowheads="1"/>
          </p:cNvSpPr>
          <p:nvPr/>
        </p:nvSpPr>
        <p:spPr bwMode="auto">
          <a:xfrm>
            <a:off x="3967163" y="5410200"/>
            <a:ext cx="446087"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j</a:t>
            </a:r>
          </a:p>
        </p:txBody>
      </p:sp>
      <p:sp>
        <p:nvSpPr>
          <p:cNvPr id="92181" name="Text Box 20"/>
          <p:cNvSpPr txBox="1">
            <a:spLocks noChangeArrowheads="1"/>
          </p:cNvSpPr>
          <p:nvPr/>
        </p:nvSpPr>
        <p:spPr bwMode="auto">
          <a:xfrm>
            <a:off x="5265738" y="5410200"/>
            <a:ext cx="482600"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00"/>
                </a:solidFill>
              </a:rPr>
              <a:t>R </a:t>
            </a:r>
            <a:r>
              <a:rPr lang="en-US" b="1" baseline="-25000">
                <a:solidFill>
                  <a:srgbClr val="000000"/>
                </a:solidFill>
              </a:rPr>
              <a:t>k</a:t>
            </a:r>
          </a:p>
        </p:txBody>
      </p:sp>
      <p:sp>
        <p:nvSpPr>
          <p:cNvPr id="92182" name="Text Box 21"/>
          <p:cNvSpPr txBox="1">
            <a:spLocks noChangeArrowheads="1"/>
          </p:cNvSpPr>
          <p:nvPr/>
        </p:nvSpPr>
        <p:spPr bwMode="auto">
          <a:xfrm>
            <a:off x="6554788" y="2971800"/>
            <a:ext cx="1857375"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JMP &lt;address&gt;</a:t>
            </a:r>
          </a:p>
        </p:txBody>
      </p:sp>
      <p:sp>
        <p:nvSpPr>
          <p:cNvPr id="92183" name="Text Box 22"/>
          <p:cNvSpPr txBox="1">
            <a:spLocks noChangeArrowheads="1"/>
          </p:cNvSpPr>
          <p:nvPr/>
        </p:nvSpPr>
        <p:spPr bwMode="auto">
          <a:xfrm>
            <a:off x="6553200" y="4343400"/>
            <a:ext cx="2354263" cy="3683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Load R3, &lt;address&gt;</a:t>
            </a:r>
          </a:p>
        </p:txBody>
      </p:sp>
      <p:sp>
        <p:nvSpPr>
          <p:cNvPr id="92184" name="Text Box 23"/>
          <p:cNvSpPr txBox="1">
            <a:spLocks noChangeArrowheads="1"/>
          </p:cNvSpPr>
          <p:nvPr/>
        </p:nvSpPr>
        <p:spPr bwMode="auto">
          <a:xfrm>
            <a:off x="6634163" y="5410200"/>
            <a:ext cx="1836737" cy="371475"/>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1">
                <a:solidFill>
                  <a:srgbClr val="0000FF"/>
                </a:solidFill>
              </a:rPr>
              <a:t>Add R3, R2, R1</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048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048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57A6A313-D5D2-4A0A-BE8B-0CF1E6400314}"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a:solidFill>
                <a:srgbClr val="000000"/>
              </a:solidFill>
            </a:endParaRPr>
          </a:p>
        </p:txBody>
      </p:sp>
      <p:sp>
        <p:nvSpPr>
          <p:cNvPr id="2048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Von-Neumann Machine (VN)</a:t>
            </a:r>
          </a:p>
        </p:txBody>
      </p:sp>
      <p:grpSp>
        <p:nvGrpSpPr>
          <p:cNvPr id="20486" name="Group 5"/>
          <p:cNvGrpSpPr>
            <a:grpSpLocks/>
          </p:cNvGrpSpPr>
          <p:nvPr/>
        </p:nvGrpSpPr>
        <p:grpSpPr bwMode="auto">
          <a:xfrm>
            <a:off x="2062163" y="1600200"/>
            <a:ext cx="4733925" cy="4194175"/>
            <a:chOff x="1299" y="1008"/>
            <a:chExt cx="2982" cy="2642"/>
          </a:xfrm>
        </p:grpSpPr>
        <p:sp>
          <p:nvSpPr>
            <p:cNvPr id="20488" name="Line 6"/>
            <p:cNvSpPr>
              <a:spLocks noChangeShapeType="1"/>
            </p:cNvSpPr>
            <p:nvPr/>
          </p:nvSpPr>
          <p:spPr bwMode="auto">
            <a:xfrm flipV="1">
              <a:off x="2960" y="2152"/>
              <a:ext cx="1" cy="161"/>
            </a:xfrm>
            <a:prstGeom prst="line">
              <a:avLst/>
            </a:prstGeom>
            <a:noFill/>
            <a:ln w="9360">
              <a:solidFill>
                <a:srgbClr val="000000"/>
              </a:solidFill>
              <a:miter lim="800000"/>
              <a:headEnd/>
              <a:tailEnd type="triangle" w="med" len="med"/>
            </a:ln>
          </p:spPr>
          <p:txBody>
            <a:bodyPr/>
            <a:lstStyle/>
            <a:p>
              <a:endParaRPr lang="en-US"/>
            </a:p>
          </p:txBody>
        </p:sp>
        <p:sp>
          <p:nvSpPr>
            <p:cNvPr id="20489" name="Rectangle 7"/>
            <p:cNvSpPr>
              <a:spLocks noChangeArrowheads="1"/>
            </p:cNvSpPr>
            <p:nvPr/>
          </p:nvSpPr>
          <p:spPr bwMode="auto">
            <a:xfrm>
              <a:off x="2520" y="1008"/>
              <a:ext cx="685"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20490" name="Rectangle 8"/>
            <p:cNvSpPr>
              <a:spLocks noChangeArrowheads="1"/>
            </p:cNvSpPr>
            <p:nvPr/>
          </p:nvSpPr>
          <p:spPr bwMode="auto">
            <a:xfrm>
              <a:off x="2520" y="1352"/>
              <a:ext cx="685" cy="19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20491" name="Rectangle 9"/>
            <p:cNvSpPr>
              <a:spLocks noChangeArrowheads="1"/>
            </p:cNvSpPr>
            <p:nvPr/>
          </p:nvSpPr>
          <p:spPr bwMode="auto">
            <a:xfrm>
              <a:off x="3646" y="2577"/>
              <a:ext cx="636"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A</a:t>
              </a:r>
            </a:p>
          </p:txBody>
        </p:sp>
        <p:sp>
          <p:nvSpPr>
            <p:cNvPr id="20492" name="Rectangle 10"/>
            <p:cNvSpPr>
              <a:spLocks noChangeArrowheads="1"/>
            </p:cNvSpPr>
            <p:nvPr/>
          </p:nvSpPr>
          <p:spPr bwMode="auto">
            <a:xfrm>
              <a:off x="2520" y="2577"/>
              <a:ext cx="734"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20493" name="Rectangle 11"/>
            <p:cNvSpPr>
              <a:spLocks noChangeArrowheads="1"/>
            </p:cNvSpPr>
            <p:nvPr/>
          </p:nvSpPr>
          <p:spPr bwMode="auto">
            <a:xfrm>
              <a:off x="1443" y="2577"/>
              <a:ext cx="832" cy="191"/>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ADDRESS</a:t>
              </a:r>
            </a:p>
          </p:txBody>
        </p:sp>
        <p:sp>
          <p:nvSpPr>
            <p:cNvPr id="20494" name="Rectangle 12"/>
            <p:cNvSpPr>
              <a:spLocks noChangeArrowheads="1"/>
            </p:cNvSpPr>
            <p:nvPr/>
          </p:nvSpPr>
          <p:spPr bwMode="auto">
            <a:xfrm>
              <a:off x="2324" y="1735"/>
              <a:ext cx="1322" cy="536"/>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20495" name="Line 13"/>
            <p:cNvSpPr>
              <a:spLocks noChangeShapeType="1"/>
            </p:cNvSpPr>
            <p:nvPr/>
          </p:nvSpPr>
          <p:spPr bwMode="auto">
            <a:xfrm>
              <a:off x="2960" y="2500"/>
              <a:ext cx="1" cy="77"/>
            </a:xfrm>
            <a:prstGeom prst="line">
              <a:avLst/>
            </a:prstGeom>
            <a:noFill/>
            <a:ln w="9360">
              <a:solidFill>
                <a:srgbClr val="000000"/>
              </a:solidFill>
              <a:miter lim="800000"/>
              <a:headEnd/>
              <a:tailEnd type="triangle" w="med" len="med"/>
            </a:ln>
          </p:spPr>
          <p:txBody>
            <a:bodyPr/>
            <a:lstStyle/>
            <a:p>
              <a:endParaRPr lang="en-US"/>
            </a:p>
          </p:txBody>
        </p:sp>
        <p:sp>
          <p:nvSpPr>
            <p:cNvPr id="20496" name="Line 14"/>
            <p:cNvSpPr>
              <a:spLocks noChangeShapeType="1"/>
            </p:cNvSpPr>
            <p:nvPr/>
          </p:nvSpPr>
          <p:spPr bwMode="auto">
            <a:xfrm flipV="1">
              <a:off x="2960" y="2267"/>
              <a:ext cx="1" cy="237"/>
            </a:xfrm>
            <a:prstGeom prst="line">
              <a:avLst/>
            </a:prstGeom>
            <a:noFill/>
            <a:ln w="9360">
              <a:solidFill>
                <a:srgbClr val="000000"/>
              </a:solidFill>
              <a:miter lim="800000"/>
              <a:headEnd/>
              <a:tailEnd type="triangle" w="med" len="med"/>
            </a:ln>
          </p:spPr>
          <p:txBody>
            <a:bodyPr/>
            <a:lstStyle/>
            <a:p>
              <a:endParaRPr lang="en-US"/>
            </a:p>
          </p:txBody>
        </p:sp>
        <p:sp>
          <p:nvSpPr>
            <p:cNvPr id="20497" name="Line 15"/>
            <p:cNvSpPr>
              <a:spLocks noChangeShapeType="1"/>
            </p:cNvSpPr>
            <p:nvPr/>
          </p:nvSpPr>
          <p:spPr bwMode="auto">
            <a:xfrm>
              <a:off x="2960" y="1544"/>
              <a:ext cx="1" cy="191"/>
            </a:xfrm>
            <a:prstGeom prst="line">
              <a:avLst/>
            </a:prstGeom>
            <a:noFill/>
            <a:ln w="9360">
              <a:solidFill>
                <a:srgbClr val="000000"/>
              </a:solidFill>
              <a:miter lim="800000"/>
              <a:headEnd/>
              <a:tailEnd type="triangle" w="med" len="med"/>
            </a:ln>
          </p:spPr>
          <p:txBody>
            <a:bodyPr/>
            <a:lstStyle/>
            <a:p>
              <a:endParaRPr lang="en-US"/>
            </a:p>
          </p:txBody>
        </p:sp>
        <p:sp>
          <p:nvSpPr>
            <p:cNvPr id="20498" name="Line 16"/>
            <p:cNvSpPr>
              <a:spLocks noChangeShapeType="1"/>
            </p:cNvSpPr>
            <p:nvPr/>
          </p:nvSpPr>
          <p:spPr bwMode="auto">
            <a:xfrm>
              <a:off x="2960" y="1199"/>
              <a:ext cx="1" cy="153"/>
            </a:xfrm>
            <a:prstGeom prst="line">
              <a:avLst/>
            </a:prstGeom>
            <a:noFill/>
            <a:ln w="9360">
              <a:solidFill>
                <a:srgbClr val="000000"/>
              </a:solidFill>
              <a:miter lim="800000"/>
              <a:headEnd/>
              <a:tailEnd type="triangle" w="med" len="med"/>
            </a:ln>
          </p:spPr>
          <p:txBody>
            <a:bodyPr/>
            <a:lstStyle/>
            <a:p>
              <a:endParaRPr lang="en-US"/>
            </a:p>
          </p:txBody>
        </p:sp>
        <p:sp>
          <p:nvSpPr>
            <p:cNvPr id="20499" name="Line 17"/>
            <p:cNvSpPr>
              <a:spLocks noChangeShapeType="1"/>
            </p:cNvSpPr>
            <p:nvPr/>
          </p:nvSpPr>
          <p:spPr bwMode="auto">
            <a:xfrm flipV="1">
              <a:off x="1786" y="1081"/>
              <a:ext cx="1" cy="1500"/>
            </a:xfrm>
            <a:prstGeom prst="line">
              <a:avLst/>
            </a:prstGeom>
            <a:noFill/>
            <a:ln w="9360">
              <a:solidFill>
                <a:srgbClr val="000000"/>
              </a:solidFill>
              <a:miter lim="800000"/>
              <a:headEnd/>
              <a:tailEnd/>
            </a:ln>
          </p:spPr>
          <p:txBody>
            <a:bodyPr/>
            <a:lstStyle/>
            <a:p>
              <a:endParaRPr lang="en-US"/>
            </a:p>
          </p:txBody>
        </p:sp>
        <p:sp>
          <p:nvSpPr>
            <p:cNvPr id="20500" name="Line 18"/>
            <p:cNvSpPr>
              <a:spLocks noChangeShapeType="1"/>
            </p:cNvSpPr>
            <p:nvPr/>
          </p:nvSpPr>
          <p:spPr bwMode="auto">
            <a:xfrm>
              <a:off x="1786" y="1085"/>
              <a:ext cx="734" cy="1"/>
            </a:xfrm>
            <a:prstGeom prst="line">
              <a:avLst/>
            </a:prstGeom>
            <a:noFill/>
            <a:ln w="9360">
              <a:solidFill>
                <a:srgbClr val="000000"/>
              </a:solidFill>
              <a:miter lim="800000"/>
              <a:headEnd/>
              <a:tailEnd type="triangle" w="med" len="med"/>
            </a:ln>
          </p:spPr>
          <p:txBody>
            <a:bodyPr/>
            <a:lstStyle/>
            <a:p>
              <a:endParaRPr lang="en-US"/>
            </a:p>
          </p:txBody>
        </p:sp>
        <p:sp>
          <p:nvSpPr>
            <p:cNvPr id="20501" name="Line 19"/>
            <p:cNvSpPr>
              <a:spLocks noChangeShapeType="1"/>
            </p:cNvSpPr>
            <p:nvPr/>
          </p:nvSpPr>
          <p:spPr bwMode="auto">
            <a:xfrm>
              <a:off x="1786" y="1467"/>
              <a:ext cx="734" cy="1"/>
            </a:xfrm>
            <a:prstGeom prst="line">
              <a:avLst/>
            </a:prstGeom>
            <a:noFill/>
            <a:ln w="9360">
              <a:solidFill>
                <a:srgbClr val="000000"/>
              </a:solidFill>
              <a:miter lim="800000"/>
              <a:headEnd/>
              <a:tailEnd type="triangle" w="med" len="med"/>
            </a:ln>
          </p:spPr>
          <p:txBody>
            <a:bodyPr/>
            <a:lstStyle/>
            <a:p>
              <a:endParaRPr lang="en-US"/>
            </a:p>
          </p:txBody>
        </p:sp>
        <p:sp>
          <p:nvSpPr>
            <p:cNvPr id="20502" name="Line 20"/>
            <p:cNvSpPr>
              <a:spLocks noChangeShapeType="1"/>
            </p:cNvSpPr>
            <p:nvPr/>
          </p:nvSpPr>
          <p:spPr bwMode="auto">
            <a:xfrm flipH="1">
              <a:off x="2271" y="2691"/>
              <a:ext cx="253" cy="1"/>
            </a:xfrm>
            <a:prstGeom prst="line">
              <a:avLst/>
            </a:prstGeom>
            <a:noFill/>
            <a:ln w="9360">
              <a:solidFill>
                <a:srgbClr val="000000"/>
              </a:solidFill>
              <a:miter lim="800000"/>
              <a:headEnd/>
              <a:tailEnd type="triangle" w="med" len="med"/>
            </a:ln>
          </p:spPr>
          <p:txBody>
            <a:bodyPr/>
            <a:lstStyle/>
            <a:p>
              <a:endParaRPr lang="en-US"/>
            </a:p>
          </p:txBody>
        </p:sp>
        <p:sp>
          <p:nvSpPr>
            <p:cNvPr id="20503" name="AutoShape 21"/>
            <p:cNvSpPr>
              <a:spLocks noChangeArrowheads="1"/>
            </p:cNvSpPr>
            <p:nvPr/>
          </p:nvSpPr>
          <p:spPr bwMode="auto">
            <a:xfrm>
              <a:off x="3072" y="3024"/>
              <a:ext cx="881" cy="459"/>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11 w 21600"/>
                <a:gd name="T13" fmla="*/ 4518 h 21600"/>
                <a:gd name="T14" fmla="*/ 17089 w 21600"/>
                <a:gd name="T15" fmla="*/ 1708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20504" name="Line 22"/>
            <p:cNvSpPr>
              <a:spLocks noChangeShapeType="1"/>
            </p:cNvSpPr>
            <p:nvPr/>
          </p:nvSpPr>
          <p:spPr bwMode="auto">
            <a:xfrm>
              <a:off x="3499" y="3648"/>
              <a:ext cx="734" cy="1"/>
            </a:xfrm>
            <a:prstGeom prst="line">
              <a:avLst/>
            </a:prstGeom>
            <a:noFill/>
            <a:ln w="9360">
              <a:solidFill>
                <a:srgbClr val="000000"/>
              </a:solidFill>
              <a:miter lim="800000"/>
              <a:headEnd/>
              <a:tailEnd/>
            </a:ln>
          </p:spPr>
          <p:txBody>
            <a:bodyPr/>
            <a:lstStyle/>
            <a:p>
              <a:endParaRPr lang="en-US"/>
            </a:p>
          </p:txBody>
        </p:sp>
        <p:sp>
          <p:nvSpPr>
            <p:cNvPr id="20505" name="Line 23"/>
            <p:cNvSpPr>
              <a:spLocks noChangeShapeType="1"/>
            </p:cNvSpPr>
            <p:nvPr/>
          </p:nvSpPr>
          <p:spPr bwMode="auto">
            <a:xfrm flipV="1">
              <a:off x="4233" y="2764"/>
              <a:ext cx="1" cy="888"/>
            </a:xfrm>
            <a:prstGeom prst="line">
              <a:avLst/>
            </a:prstGeom>
            <a:noFill/>
            <a:ln w="9360">
              <a:solidFill>
                <a:srgbClr val="000000"/>
              </a:solidFill>
              <a:miter lim="800000"/>
              <a:headEnd/>
              <a:tailEnd type="triangle" w="med" len="med"/>
            </a:ln>
          </p:spPr>
          <p:txBody>
            <a:bodyPr/>
            <a:lstStyle/>
            <a:p>
              <a:endParaRPr lang="en-US"/>
            </a:p>
          </p:txBody>
        </p:sp>
        <p:sp>
          <p:nvSpPr>
            <p:cNvPr id="20506" name="Line 24"/>
            <p:cNvSpPr>
              <a:spLocks noChangeShapeType="1"/>
            </p:cNvSpPr>
            <p:nvPr/>
          </p:nvSpPr>
          <p:spPr bwMode="auto">
            <a:xfrm>
              <a:off x="3499" y="3495"/>
              <a:ext cx="1" cy="153"/>
            </a:xfrm>
            <a:prstGeom prst="line">
              <a:avLst/>
            </a:prstGeom>
            <a:noFill/>
            <a:ln w="9360">
              <a:solidFill>
                <a:srgbClr val="000000"/>
              </a:solidFill>
              <a:miter lim="800000"/>
              <a:headEnd/>
              <a:tailEnd type="triangle" w="med" len="med"/>
            </a:ln>
          </p:spPr>
          <p:txBody>
            <a:bodyPr/>
            <a:lstStyle/>
            <a:p>
              <a:endParaRPr lang="en-US"/>
            </a:p>
          </p:txBody>
        </p:sp>
        <p:sp>
          <p:nvSpPr>
            <p:cNvPr id="20507" name="Line 25"/>
            <p:cNvSpPr>
              <a:spLocks noChangeShapeType="1"/>
            </p:cNvSpPr>
            <p:nvPr/>
          </p:nvSpPr>
          <p:spPr bwMode="auto">
            <a:xfrm>
              <a:off x="3352" y="3036"/>
              <a:ext cx="147" cy="229"/>
            </a:xfrm>
            <a:prstGeom prst="line">
              <a:avLst/>
            </a:prstGeom>
            <a:noFill/>
            <a:ln w="9360">
              <a:solidFill>
                <a:srgbClr val="000000"/>
              </a:solidFill>
              <a:miter lim="800000"/>
              <a:headEnd/>
              <a:tailEnd/>
            </a:ln>
          </p:spPr>
          <p:txBody>
            <a:bodyPr/>
            <a:lstStyle/>
            <a:p>
              <a:endParaRPr lang="en-US"/>
            </a:p>
          </p:txBody>
        </p:sp>
        <p:sp>
          <p:nvSpPr>
            <p:cNvPr id="20508" name="Line 26"/>
            <p:cNvSpPr>
              <a:spLocks noChangeShapeType="1"/>
            </p:cNvSpPr>
            <p:nvPr/>
          </p:nvSpPr>
          <p:spPr bwMode="auto">
            <a:xfrm flipH="1">
              <a:off x="3495" y="3036"/>
              <a:ext cx="106" cy="229"/>
            </a:xfrm>
            <a:prstGeom prst="line">
              <a:avLst/>
            </a:prstGeom>
            <a:noFill/>
            <a:ln w="9360">
              <a:solidFill>
                <a:srgbClr val="000000"/>
              </a:solidFill>
              <a:miter lim="800000"/>
              <a:headEnd/>
              <a:tailEnd/>
            </a:ln>
          </p:spPr>
          <p:txBody>
            <a:bodyPr/>
            <a:lstStyle/>
            <a:p>
              <a:endParaRPr lang="en-US"/>
            </a:p>
          </p:txBody>
        </p:sp>
        <p:sp>
          <p:nvSpPr>
            <p:cNvPr id="20509" name="Line 27"/>
            <p:cNvSpPr>
              <a:spLocks noChangeShapeType="1"/>
            </p:cNvSpPr>
            <p:nvPr/>
          </p:nvSpPr>
          <p:spPr bwMode="auto">
            <a:xfrm>
              <a:off x="3205"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0" name="Line 28"/>
            <p:cNvSpPr>
              <a:spLocks noChangeShapeType="1"/>
            </p:cNvSpPr>
            <p:nvPr/>
          </p:nvSpPr>
          <p:spPr bwMode="auto">
            <a:xfrm>
              <a:off x="3792" y="2768"/>
              <a:ext cx="1" cy="268"/>
            </a:xfrm>
            <a:prstGeom prst="line">
              <a:avLst/>
            </a:prstGeom>
            <a:noFill/>
            <a:ln w="9360">
              <a:solidFill>
                <a:srgbClr val="000000"/>
              </a:solidFill>
              <a:miter lim="800000"/>
              <a:headEnd/>
              <a:tailEnd type="triangle" w="med" len="med"/>
            </a:ln>
          </p:spPr>
          <p:txBody>
            <a:bodyPr/>
            <a:lstStyle/>
            <a:p>
              <a:endParaRPr lang="en-US"/>
            </a:p>
          </p:txBody>
        </p:sp>
        <p:sp>
          <p:nvSpPr>
            <p:cNvPr id="20511" name="AutoShape 29"/>
            <p:cNvSpPr>
              <a:spLocks noChangeArrowheads="1"/>
            </p:cNvSpPr>
            <p:nvPr/>
          </p:nvSpPr>
          <p:spPr bwMode="auto">
            <a:xfrm rot="10800000">
              <a:off x="1300" y="2932"/>
              <a:ext cx="881" cy="268"/>
            </a:xfrm>
            <a:prstGeom prst="flowChartManualOperation">
              <a:avLst/>
            </a:prstGeom>
            <a:solidFill>
              <a:srgbClr val="FFFFFF"/>
            </a:solidFill>
            <a:ln w="9360">
              <a:solidFill>
                <a:srgbClr val="000000"/>
              </a:solidFill>
              <a:miter lim="800000"/>
              <a:headEnd/>
              <a:tailEnd/>
            </a:ln>
          </p:spPr>
          <p:txBody>
            <a:bodyPr rot="10800000" wrap="none" anchor="ctr"/>
            <a:lstStyle/>
            <a:p>
              <a:endParaRPr lang="en-US"/>
            </a:p>
          </p:txBody>
        </p:sp>
        <p:sp>
          <p:nvSpPr>
            <p:cNvPr id="20512" name="Line 30"/>
            <p:cNvSpPr>
              <a:spLocks noChangeShapeType="1"/>
            </p:cNvSpPr>
            <p:nvPr/>
          </p:nvSpPr>
          <p:spPr bwMode="auto">
            <a:xfrm>
              <a:off x="1639" y="2577"/>
              <a:ext cx="1" cy="191"/>
            </a:xfrm>
            <a:prstGeom prst="line">
              <a:avLst/>
            </a:prstGeom>
            <a:noFill/>
            <a:ln w="9360">
              <a:solidFill>
                <a:srgbClr val="000000"/>
              </a:solidFill>
              <a:miter lim="800000"/>
              <a:headEnd/>
              <a:tailEnd/>
            </a:ln>
          </p:spPr>
          <p:txBody>
            <a:bodyPr/>
            <a:lstStyle/>
            <a:p>
              <a:endParaRPr lang="en-US"/>
            </a:p>
          </p:txBody>
        </p:sp>
        <p:sp>
          <p:nvSpPr>
            <p:cNvPr id="20513" name="Line 31"/>
            <p:cNvSpPr>
              <a:spLocks noChangeShapeType="1"/>
            </p:cNvSpPr>
            <p:nvPr/>
          </p:nvSpPr>
          <p:spPr bwMode="auto">
            <a:xfrm>
              <a:off x="1541" y="2768"/>
              <a:ext cx="1" cy="153"/>
            </a:xfrm>
            <a:prstGeom prst="line">
              <a:avLst/>
            </a:prstGeom>
            <a:noFill/>
            <a:ln w="9360">
              <a:solidFill>
                <a:srgbClr val="000000"/>
              </a:solidFill>
              <a:miter lim="800000"/>
              <a:headEnd/>
              <a:tailEnd type="triangle" w="med" len="med"/>
            </a:ln>
          </p:spPr>
          <p:txBody>
            <a:bodyPr/>
            <a:lstStyle/>
            <a:p>
              <a:endParaRPr lang="en-US"/>
            </a:p>
          </p:txBody>
        </p:sp>
        <p:sp>
          <p:nvSpPr>
            <p:cNvPr id="20514" name="Line 32"/>
            <p:cNvSpPr>
              <a:spLocks noChangeShapeType="1"/>
            </p:cNvSpPr>
            <p:nvPr/>
          </p:nvSpPr>
          <p:spPr bwMode="auto">
            <a:xfrm>
              <a:off x="1872" y="3216"/>
              <a:ext cx="11" cy="88"/>
            </a:xfrm>
            <a:prstGeom prst="line">
              <a:avLst/>
            </a:prstGeom>
            <a:noFill/>
            <a:ln w="9360">
              <a:solidFill>
                <a:srgbClr val="000000"/>
              </a:solidFill>
              <a:miter lim="800000"/>
              <a:headEnd/>
              <a:tailEnd/>
            </a:ln>
          </p:spPr>
          <p:txBody>
            <a:bodyPr/>
            <a:lstStyle/>
            <a:p>
              <a:endParaRPr lang="en-US"/>
            </a:p>
          </p:txBody>
        </p:sp>
        <p:sp>
          <p:nvSpPr>
            <p:cNvPr id="20515" name="Line 33"/>
            <p:cNvSpPr>
              <a:spLocks noChangeShapeType="1"/>
            </p:cNvSpPr>
            <p:nvPr/>
          </p:nvSpPr>
          <p:spPr bwMode="auto">
            <a:xfrm>
              <a:off x="1883" y="3304"/>
              <a:ext cx="1273" cy="1"/>
            </a:xfrm>
            <a:prstGeom prst="line">
              <a:avLst/>
            </a:prstGeom>
            <a:noFill/>
            <a:ln w="9360">
              <a:solidFill>
                <a:srgbClr val="000000"/>
              </a:solidFill>
              <a:miter lim="800000"/>
              <a:headEnd/>
              <a:tailEnd type="triangle" w="med" len="med"/>
            </a:ln>
          </p:spPr>
          <p:txBody>
            <a:bodyPr/>
            <a:lstStyle/>
            <a:p>
              <a:endParaRPr lang="en-US"/>
            </a:p>
          </p:txBody>
        </p:sp>
        <p:sp>
          <p:nvSpPr>
            <p:cNvPr id="20516" name="Line 34"/>
            <p:cNvSpPr>
              <a:spLocks noChangeShapeType="1"/>
            </p:cNvSpPr>
            <p:nvPr/>
          </p:nvSpPr>
          <p:spPr bwMode="auto">
            <a:xfrm>
              <a:off x="1737" y="3189"/>
              <a:ext cx="3" cy="230"/>
            </a:xfrm>
            <a:prstGeom prst="line">
              <a:avLst/>
            </a:prstGeom>
            <a:noFill/>
            <a:ln w="9360">
              <a:solidFill>
                <a:srgbClr val="000000"/>
              </a:solidFill>
              <a:miter lim="800000"/>
              <a:headEnd/>
              <a:tailEnd/>
            </a:ln>
          </p:spPr>
          <p:txBody>
            <a:bodyPr/>
            <a:lstStyle/>
            <a:p>
              <a:endParaRPr lang="en-US"/>
            </a:p>
          </p:txBody>
        </p:sp>
        <p:sp>
          <p:nvSpPr>
            <p:cNvPr id="20517" name="Line 35"/>
            <p:cNvSpPr>
              <a:spLocks noChangeShapeType="1"/>
            </p:cNvSpPr>
            <p:nvPr/>
          </p:nvSpPr>
          <p:spPr bwMode="auto">
            <a:xfrm>
              <a:off x="1740" y="3419"/>
              <a:ext cx="1468" cy="1"/>
            </a:xfrm>
            <a:prstGeom prst="line">
              <a:avLst/>
            </a:prstGeom>
            <a:noFill/>
            <a:ln w="9360">
              <a:solidFill>
                <a:srgbClr val="000000"/>
              </a:solidFill>
              <a:miter lim="800000"/>
              <a:headEnd/>
              <a:tailEnd type="triangle" w="med" len="med"/>
            </a:ln>
          </p:spPr>
          <p:txBody>
            <a:bodyPr/>
            <a:lstStyle/>
            <a:p>
              <a:endParaRPr lang="en-US"/>
            </a:p>
          </p:txBody>
        </p:sp>
        <p:sp>
          <p:nvSpPr>
            <p:cNvPr id="20518" name="Line 36"/>
            <p:cNvSpPr>
              <a:spLocks noChangeShapeType="1"/>
            </p:cNvSpPr>
            <p:nvPr/>
          </p:nvSpPr>
          <p:spPr bwMode="auto">
            <a:xfrm>
              <a:off x="3331" y="2702"/>
              <a:ext cx="305" cy="1"/>
            </a:xfrm>
            <a:prstGeom prst="line">
              <a:avLst/>
            </a:prstGeom>
            <a:noFill/>
            <a:ln w="9360">
              <a:solidFill>
                <a:srgbClr val="000000"/>
              </a:solidFill>
              <a:miter lim="800000"/>
              <a:headEnd/>
              <a:tailEnd type="triangle" w="med" len="med"/>
            </a:ln>
          </p:spPr>
          <p:txBody>
            <a:bodyPr/>
            <a:lstStyle/>
            <a:p>
              <a:endParaRPr lang="en-US"/>
            </a:p>
          </p:txBody>
        </p:sp>
        <p:sp>
          <p:nvSpPr>
            <p:cNvPr id="20519" name="Line 37"/>
            <p:cNvSpPr>
              <a:spLocks noChangeShapeType="1"/>
            </p:cNvSpPr>
            <p:nvPr/>
          </p:nvSpPr>
          <p:spPr bwMode="auto">
            <a:xfrm flipH="1">
              <a:off x="3265" y="2702"/>
              <a:ext cx="70" cy="1"/>
            </a:xfrm>
            <a:prstGeom prst="line">
              <a:avLst/>
            </a:prstGeom>
            <a:noFill/>
            <a:ln w="9360">
              <a:solidFill>
                <a:srgbClr val="000000"/>
              </a:solidFill>
              <a:miter lim="800000"/>
              <a:headEnd/>
              <a:tailEnd type="triangle" w="med" len="med"/>
            </a:ln>
          </p:spPr>
          <p:txBody>
            <a:bodyPr/>
            <a:lstStyle/>
            <a:p>
              <a:endParaRPr lang="en-US"/>
            </a:p>
          </p:txBody>
        </p:sp>
        <p:sp>
          <p:nvSpPr>
            <p:cNvPr id="20520" name="Text Box 38"/>
            <p:cNvSpPr txBox="1">
              <a:spLocks noChangeArrowheads="1"/>
            </p:cNvSpPr>
            <p:nvPr/>
          </p:nvSpPr>
          <p:spPr bwMode="auto">
            <a:xfrm>
              <a:off x="1488" y="2976"/>
              <a:ext cx="528" cy="193"/>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grpSp>
      <p:sp>
        <p:nvSpPr>
          <p:cNvPr id="20487" name="Text Box 39"/>
          <p:cNvSpPr txBox="1">
            <a:spLocks noChangeArrowheads="1"/>
          </p:cNvSpPr>
          <p:nvPr/>
        </p:nvSpPr>
        <p:spPr bwMode="auto">
          <a:xfrm>
            <a:off x="1905000" y="4114800"/>
            <a:ext cx="457200" cy="276225"/>
          </a:xfrm>
          <a:prstGeom prst="rect">
            <a:avLst/>
          </a:prstGeom>
          <a:noFill/>
          <a:ln w="9525">
            <a:noFill/>
            <a:round/>
            <a:headEnd/>
            <a:tailEnd/>
          </a:ln>
        </p:spPr>
        <p:txBody>
          <a:bodyPr lIns="90000" tIns="46800" rIns="90000" bIns="46800">
            <a:spAutoFit/>
          </a:bodyPr>
          <a:lstStyle/>
          <a:p>
            <a:pPr>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IR</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421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421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77B20F17-95FD-45C7-A43A-71C387F6DD38}"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40</a:t>
            </a:fld>
            <a:endParaRPr lang="en-US" sz="1400">
              <a:solidFill>
                <a:srgbClr val="000000"/>
              </a:solidFill>
            </a:endParaRPr>
          </a:p>
        </p:txBody>
      </p:sp>
      <p:sp>
        <p:nvSpPr>
          <p:cNvPr id="9421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Load/Store Architecture  </a:t>
            </a:r>
          </a:p>
        </p:txBody>
      </p:sp>
      <p:sp>
        <p:nvSpPr>
          <p:cNvPr id="94214" name="Rectangle 5"/>
          <p:cNvSpPr>
            <a:spLocks noChangeArrowheads="1"/>
          </p:cNvSpPr>
          <p:nvPr/>
        </p:nvSpPr>
        <p:spPr bwMode="auto">
          <a:xfrm>
            <a:off x="3200400" y="1587500"/>
            <a:ext cx="1087438" cy="303213"/>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PC</a:t>
            </a:r>
          </a:p>
        </p:txBody>
      </p:sp>
      <p:sp>
        <p:nvSpPr>
          <p:cNvPr id="94215" name="Rectangle 6"/>
          <p:cNvSpPr>
            <a:spLocks noChangeArrowheads="1"/>
          </p:cNvSpPr>
          <p:nvPr/>
        </p:nvSpPr>
        <p:spPr bwMode="auto">
          <a:xfrm>
            <a:off x="3200400" y="2133600"/>
            <a:ext cx="1087438"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MAR</a:t>
            </a:r>
          </a:p>
        </p:txBody>
      </p:sp>
      <p:sp>
        <p:nvSpPr>
          <p:cNvPr id="94216" name="Rectangle 7"/>
          <p:cNvSpPr>
            <a:spLocks noChangeArrowheads="1"/>
          </p:cNvSpPr>
          <p:nvPr/>
        </p:nvSpPr>
        <p:spPr bwMode="auto">
          <a:xfrm>
            <a:off x="3200400" y="4078288"/>
            <a:ext cx="1165225"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MDR</a:t>
            </a:r>
          </a:p>
        </p:txBody>
      </p:sp>
      <p:sp>
        <p:nvSpPr>
          <p:cNvPr id="94217" name="Rectangle 8"/>
          <p:cNvSpPr>
            <a:spLocks noChangeArrowheads="1"/>
          </p:cNvSpPr>
          <p:nvPr/>
        </p:nvSpPr>
        <p:spPr bwMode="auto">
          <a:xfrm>
            <a:off x="1490663" y="4078288"/>
            <a:ext cx="1320800" cy="303212"/>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OP     </a:t>
            </a:r>
          </a:p>
        </p:txBody>
      </p:sp>
      <p:sp>
        <p:nvSpPr>
          <p:cNvPr id="94218" name="Rectangle 9"/>
          <p:cNvSpPr>
            <a:spLocks noChangeArrowheads="1"/>
          </p:cNvSpPr>
          <p:nvPr/>
        </p:nvSpPr>
        <p:spPr bwMode="auto">
          <a:xfrm>
            <a:off x="2857500" y="2730500"/>
            <a:ext cx="2057400" cy="7620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MEMORY</a:t>
            </a:r>
          </a:p>
        </p:txBody>
      </p:sp>
      <p:sp>
        <p:nvSpPr>
          <p:cNvPr id="94219" name="Line 10"/>
          <p:cNvSpPr>
            <a:spLocks noChangeShapeType="1"/>
          </p:cNvSpPr>
          <p:nvPr/>
        </p:nvSpPr>
        <p:spPr bwMode="auto">
          <a:xfrm>
            <a:off x="3733800" y="1905000"/>
            <a:ext cx="1588" cy="242888"/>
          </a:xfrm>
          <a:prstGeom prst="line">
            <a:avLst/>
          </a:prstGeom>
          <a:noFill/>
          <a:ln w="9360">
            <a:solidFill>
              <a:srgbClr val="000000"/>
            </a:solidFill>
            <a:miter lim="800000"/>
            <a:headEnd/>
            <a:tailEnd type="triangle" w="med" len="med"/>
          </a:ln>
        </p:spPr>
        <p:txBody>
          <a:bodyPr/>
          <a:lstStyle/>
          <a:p>
            <a:endParaRPr lang="en-US"/>
          </a:p>
        </p:txBody>
      </p:sp>
      <p:sp>
        <p:nvSpPr>
          <p:cNvPr id="94220" name="Line 11"/>
          <p:cNvSpPr>
            <a:spLocks noChangeShapeType="1"/>
          </p:cNvSpPr>
          <p:nvPr/>
        </p:nvSpPr>
        <p:spPr bwMode="auto">
          <a:xfrm flipV="1">
            <a:off x="2035175" y="1703388"/>
            <a:ext cx="1588" cy="2381250"/>
          </a:xfrm>
          <a:prstGeom prst="line">
            <a:avLst/>
          </a:prstGeom>
          <a:noFill/>
          <a:ln w="9360">
            <a:solidFill>
              <a:srgbClr val="000000"/>
            </a:solidFill>
            <a:miter lim="800000"/>
            <a:headEnd/>
            <a:tailEnd/>
          </a:ln>
        </p:spPr>
        <p:txBody>
          <a:bodyPr/>
          <a:lstStyle/>
          <a:p>
            <a:endParaRPr lang="en-US"/>
          </a:p>
        </p:txBody>
      </p:sp>
      <p:sp>
        <p:nvSpPr>
          <p:cNvPr id="94221" name="Line 12"/>
          <p:cNvSpPr>
            <a:spLocks noChangeShapeType="1"/>
          </p:cNvSpPr>
          <p:nvPr/>
        </p:nvSpPr>
        <p:spPr bwMode="auto">
          <a:xfrm>
            <a:off x="2035175" y="1709738"/>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2" name="Line 13"/>
          <p:cNvSpPr>
            <a:spLocks noChangeShapeType="1"/>
          </p:cNvSpPr>
          <p:nvPr/>
        </p:nvSpPr>
        <p:spPr bwMode="auto">
          <a:xfrm>
            <a:off x="2035175" y="2316163"/>
            <a:ext cx="1165225" cy="1587"/>
          </a:xfrm>
          <a:prstGeom prst="line">
            <a:avLst/>
          </a:prstGeom>
          <a:noFill/>
          <a:ln w="9360">
            <a:solidFill>
              <a:srgbClr val="000000"/>
            </a:solidFill>
            <a:miter lim="800000"/>
            <a:headEnd/>
            <a:tailEnd type="triangle" w="med" len="med"/>
          </a:ln>
        </p:spPr>
        <p:txBody>
          <a:bodyPr/>
          <a:lstStyle/>
          <a:p>
            <a:endParaRPr lang="en-US"/>
          </a:p>
        </p:txBody>
      </p:sp>
      <p:sp>
        <p:nvSpPr>
          <p:cNvPr id="94223" name="Line 14"/>
          <p:cNvSpPr>
            <a:spLocks noChangeShapeType="1"/>
          </p:cNvSpPr>
          <p:nvPr/>
        </p:nvSpPr>
        <p:spPr bwMode="auto">
          <a:xfrm flipH="1">
            <a:off x="2805113" y="4259263"/>
            <a:ext cx="401637" cy="1587"/>
          </a:xfrm>
          <a:prstGeom prst="line">
            <a:avLst/>
          </a:prstGeom>
          <a:noFill/>
          <a:ln w="9360">
            <a:solidFill>
              <a:srgbClr val="000000"/>
            </a:solidFill>
            <a:miter lim="800000"/>
            <a:headEnd/>
            <a:tailEnd type="triangle" w="med" len="med"/>
          </a:ln>
        </p:spPr>
        <p:txBody>
          <a:bodyPr/>
          <a:lstStyle/>
          <a:p>
            <a:endParaRPr lang="en-US"/>
          </a:p>
        </p:txBody>
      </p:sp>
      <p:sp>
        <p:nvSpPr>
          <p:cNvPr id="94224" name="AutoShape 15"/>
          <p:cNvSpPr>
            <a:spLocks noChangeArrowheads="1"/>
          </p:cNvSpPr>
          <p:nvPr/>
        </p:nvSpPr>
        <p:spPr bwMode="auto">
          <a:xfrm>
            <a:off x="5943600" y="4800600"/>
            <a:ext cx="1398588" cy="7286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   A L U</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200">
              <a:solidFill>
                <a:srgbClr val="000000"/>
              </a:solidFill>
              <a:latin typeface="Times New Roman" pitchFamily="-105"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Times New Roman" pitchFamily="-105" charset="0"/>
              </a:rPr>
              <a:t>    </a:t>
            </a:r>
          </a:p>
        </p:txBody>
      </p:sp>
      <p:sp>
        <p:nvSpPr>
          <p:cNvPr id="94225" name="Line 16"/>
          <p:cNvSpPr>
            <a:spLocks noChangeShapeType="1"/>
          </p:cNvSpPr>
          <p:nvPr/>
        </p:nvSpPr>
        <p:spPr bwMode="auto">
          <a:xfrm>
            <a:off x="6388100" y="4819650"/>
            <a:ext cx="233363" cy="363538"/>
          </a:xfrm>
          <a:prstGeom prst="line">
            <a:avLst/>
          </a:prstGeom>
          <a:noFill/>
          <a:ln w="9360">
            <a:solidFill>
              <a:srgbClr val="000000"/>
            </a:solidFill>
            <a:miter lim="800000"/>
            <a:headEnd/>
            <a:tailEnd/>
          </a:ln>
        </p:spPr>
        <p:txBody>
          <a:bodyPr/>
          <a:lstStyle/>
          <a:p>
            <a:endParaRPr lang="en-US"/>
          </a:p>
        </p:txBody>
      </p:sp>
      <p:sp>
        <p:nvSpPr>
          <p:cNvPr id="94226" name="Line 17"/>
          <p:cNvSpPr>
            <a:spLocks noChangeShapeType="1"/>
          </p:cNvSpPr>
          <p:nvPr/>
        </p:nvSpPr>
        <p:spPr bwMode="auto">
          <a:xfrm flipH="1">
            <a:off x="6615113" y="4819650"/>
            <a:ext cx="168275" cy="363538"/>
          </a:xfrm>
          <a:prstGeom prst="line">
            <a:avLst/>
          </a:prstGeom>
          <a:noFill/>
          <a:ln w="9360">
            <a:solidFill>
              <a:srgbClr val="000000"/>
            </a:solidFill>
            <a:miter lim="800000"/>
            <a:headEnd/>
            <a:tailEnd/>
          </a:ln>
        </p:spPr>
        <p:txBody>
          <a:bodyPr/>
          <a:lstStyle/>
          <a:p>
            <a:endParaRPr lang="en-US"/>
          </a:p>
        </p:txBody>
      </p:sp>
      <p:sp>
        <p:nvSpPr>
          <p:cNvPr id="94227" name="AutoShape 18"/>
          <p:cNvSpPr>
            <a:spLocks noChangeArrowheads="1"/>
          </p:cNvSpPr>
          <p:nvPr/>
        </p:nvSpPr>
        <p:spPr bwMode="auto">
          <a:xfrm rot="10800000">
            <a:off x="1263650" y="4641850"/>
            <a:ext cx="1398588" cy="425450"/>
          </a:xfrm>
          <a:prstGeom prst="flowChartManualOperation">
            <a:avLst/>
          </a:prstGeom>
          <a:solidFill>
            <a:srgbClr val="FFFFFF"/>
          </a:solidFill>
          <a:ln w="12600">
            <a:solidFill>
              <a:srgbClr val="000000"/>
            </a:solidFill>
            <a:miter lim="800000"/>
            <a:headEnd/>
            <a:tailEnd/>
          </a:ln>
        </p:spPr>
        <p:txBody>
          <a:bodyPr rot="10800000" wrap="none" anchor="ctr"/>
          <a:lstStyle/>
          <a:p>
            <a:endParaRPr lang="en-US"/>
          </a:p>
        </p:txBody>
      </p:sp>
      <p:sp>
        <p:nvSpPr>
          <p:cNvPr id="94228" name="Line 19"/>
          <p:cNvSpPr>
            <a:spLocks noChangeShapeType="1"/>
          </p:cNvSpPr>
          <p:nvPr/>
        </p:nvSpPr>
        <p:spPr bwMode="auto">
          <a:xfrm>
            <a:off x="1801813" y="4078288"/>
            <a:ext cx="1587" cy="303212"/>
          </a:xfrm>
          <a:prstGeom prst="line">
            <a:avLst/>
          </a:prstGeom>
          <a:noFill/>
          <a:ln w="9360">
            <a:solidFill>
              <a:srgbClr val="000000"/>
            </a:solidFill>
            <a:miter lim="800000"/>
            <a:headEnd/>
            <a:tailEnd/>
          </a:ln>
        </p:spPr>
        <p:txBody>
          <a:bodyPr/>
          <a:lstStyle/>
          <a:p>
            <a:endParaRPr lang="en-US"/>
          </a:p>
        </p:txBody>
      </p:sp>
      <p:sp>
        <p:nvSpPr>
          <p:cNvPr id="94229" name="Line 20"/>
          <p:cNvSpPr>
            <a:spLocks noChangeShapeType="1"/>
          </p:cNvSpPr>
          <p:nvPr/>
        </p:nvSpPr>
        <p:spPr bwMode="auto">
          <a:xfrm>
            <a:off x="1646238" y="4381500"/>
            <a:ext cx="1587" cy="242888"/>
          </a:xfrm>
          <a:prstGeom prst="line">
            <a:avLst/>
          </a:prstGeom>
          <a:noFill/>
          <a:ln w="9360">
            <a:solidFill>
              <a:srgbClr val="000000"/>
            </a:solidFill>
            <a:miter lim="800000"/>
            <a:headEnd/>
            <a:tailEnd type="triangle" w="med" len="med"/>
          </a:ln>
        </p:spPr>
        <p:txBody>
          <a:bodyPr/>
          <a:lstStyle/>
          <a:p>
            <a:endParaRPr lang="en-US"/>
          </a:p>
        </p:txBody>
      </p:sp>
      <p:sp>
        <p:nvSpPr>
          <p:cNvPr id="94230" name="Line 21"/>
          <p:cNvSpPr>
            <a:spLocks noChangeShapeType="1"/>
          </p:cNvSpPr>
          <p:nvPr/>
        </p:nvSpPr>
        <p:spPr bwMode="auto">
          <a:xfrm>
            <a:off x="1957388" y="5049838"/>
            <a:ext cx="4762" cy="365125"/>
          </a:xfrm>
          <a:prstGeom prst="line">
            <a:avLst/>
          </a:prstGeom>
          <a:noFill/>
          <a:ln w="9360">
            <a:solidFill>
              <a:srgbClr val="000000"/>
            </a:solidFill>
            <a:miter lim="800000"/>
            <a:headEnd/>
            <a:tailEnd/>
          </a:ln>
        </p:spPr>
        <p:txBody>
          <a:bodyPr/>
          <a:lstStyle/>
          <a:p>
            <a:endParaRPr lang="en-US"/>
          </a:p>
        </p:txBody>
      </p:sp>
      <p:sp>
        <p:nvSpPr>
          <p:cNvPr id="94231" name="Line 22"/>
          <p:cNvSpPr>
            <a:spLocks noChangeShapeType="1"/>
          </p:cNvSpPr>
          <p:nvPr/>
        </p:nvSpPr>
        <p:spPr bwMode="auto">
          <a:xfrm flipV="1">
            <a:off x="1962150" y="5403850"/>
            <a:ext cx="4286250" cy="17463"/>
          </a:xfrm>
          <a:prstGeom prst="line">
            <a:avLst/>
          </a:prstGeom>
          <a:noFill/>
          <a:ln w="9360">
            <a:solidFill>
              <a:srgbClr val="000000"/>
            </a:solidFill>
            <a:miter lim="800000"/>
            <a:headEnd/>
            <a:tailEnd type="triangle" w="med" len="med"/>
          </a:ln>
        </p:spPr>
        <p:txBody>
          <a:bodyPr/>
          <a:lstStyle/>
          <a:p>
            <a:endParaRPr lang="en-US"/>
          </a:p>
        </p:txBody>
      </p:sp>
      <p:sp>
        <p:nvSpPr>
          <p:cNvPr id="94232" name="Line 23"/>
          <p:cNvSpPr>
            <a:spLocks noChangeShapeType="1"/>
          </p:cNvSpPr>
          <p:nvPr/>
        </p:nvSpPr>
        <p:spPr bwMode="auto">
          <a:xfrm>
            <a:off x="4343400" y="4191000"/>
            <a:ext cx="990600" cy="1588"/>
          </a:xfrm>
          <a:prstGeom prst="line">
            <a:avLst/>
          </a:prstGeom>
          <a:noFill/>
          <a:ln w="9360">
            <a:solidFill>
              <a:srgbClr val="000000"/>
            </a:solidFill>
            <a:miter lim="800000"/>
            <a:headEnd type="triangle" w="med" len="med"/>
            <a:tailEnd/>
          </a:ln>
        </p:spPr>
        <p:txBody>
          <a:bodyPr/>
          <a:lstStyle/>
          <a:p>
            <a:endParaRPr lang="en-US"/>
          </a:p>
        </p:txBody>
      </p:sp>
      <p:sp>
        <p:nvSpPr>
          <p:cNvPr id="94233" name="Text Box 24"/>
          <p:cNvSpPr txBox="1">
            <a:spLocks noChangeArrowheads="1"/>
          </p:cNvSpPr>
          <p:nvPr/>
        </p:nvSpPr>
        <p:spPr bwMode="auto">
          <a:xfrm>
            <a:off x="1562100" y="4711700"/>
            <a:ext cx="838200" cy="306388"/>
          </a:xfrm>
          <a:prstGeom prst="rect">
            <a:avLst/>
          </a:prstGeom>
          <a:noFill/>
          <a:ln w="9525">
            <a:noFill/>
            <a:round/>
            <a:headEnd/>
            <a:tailEnd/>
          </a:ln>
        </p:spPr>
        <p:txBody>
          <a:bodyPr lIns="90000" tIns="46800" rIns="90000" bIns="46800">
            <a:spAutoFit/>
          </a:bodyPr>
          <a:lstStyle/>
          <a:p>
            <a:pPr>
              <a:spcBef>
                <a:spcPts val="875"/>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Times New Roman" pitchFamily="-105" charset="0"/>
              </a:rPr>
              <a:t>Decoder</a:t>
            </a:r>
          </a:p>
        </p:txBody>
      </p:sp>
      <p:sp>
        <p:nvSpPr>
          <p:cNvPr id="94234" name="Rectangle 25"/>
          <p:cNvSpPr>
            <a:spLocks noChangeArrowheads="1"/>
          </p:cNvSpPr>
          <p:nvPr/>
        </p:nvSpPr>
        <p:spPr bwMode="auto">
          <a:xfrm>
            <a:off x="5715000" y="31242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R0</a:t>
            </a:r>
          </a:p>
        </p:txBody>
      </p:sp>
      <p:sp>
        <p:nvSpPr>
          <p:cNvPr id="94235" name="Line 26"/>
          <p:cNvSpPr>
            <a:spLocks noChangeShapeType="1"/>
          </p:cNvSpPr>
          <p:nvPr/>
        </p:nvSpPr>
        <p:spPr bwMode="auto">
          <a:xfrm flipV="1">
            <a:off x="3733800" y="3498850"/>
            <a:ext cx="1588" cy="5461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36" name="Line 27"/>
          <p:cNvSpPr>
            <a:spLocks noChangeShapeType="1"/>
          </p:cNvSpPr>
          <p:nvPr/>
        </p:nvSpPr>
        <p:spPr bwMode="auto">
          <a:xfrm flipV="1">
            <a:off x="8305800" y="2279650"/>
            <a:ext cx="1588" cy="3594100"/>
          </a:xfrm>
          <a:prstGeom prst="line">
            <a:avLst/>
          </a:prstGeom>
          <a:noFill/>
          <a:ln w="9360">
            <a:solidFill>
              <a:srgbClr val="000000"/>
            </a:solidFill>
            <a:miter lim="800000"/>
            <a:headEnd/>
            <a:tailEnd/>
          </a:ln>
        </p:spPr>
        <p:txBody>
          <a:bodyPr/>
          <a:lstStyle/>
          <a:p>
            <a:endParaRPr lang="en-US"/>
          </a:p>
        </p:txBody>
      </p:sp>
      <p:sp>
        <p:nvSpPr>
          <p:cNvPr id="94237" name="Rectangle 28"/>
          <p:cNvSpPr>
            <a:spLocks noChangeArrowheads="1"/>
          </p:cNvSpPr>
          <p:nvPr/>
        </p:nvSpPr>
        <p:spPr bwMode="auto">
          <a:xfrm>
            <a:off x="6172200" y="32766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R1</a:t>
            </a:r>
          </a:p>
        </p:txBody>
      </p:sp>
      <p:sp>
        <p:nvSpPr>
          <p:cNvPr id="94238" name="Rectangle 29"/>
          <p:cNvSpPr>
            <a:spLocks noChangeArrowheads="1"/>
          </p:cNvSpPr>
          <p:nvPr/>
        </p:nvSpPr>
        <p:spPr bwMode="auto">
          <a:xfrm>
            <a:off x="6553200" y="34290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R2</a:t>
            </a:r>
          </a:p>
        </p:txBody>
      </p:sp>
      <p:sp>
        <p:nvSpPr>
          <p:cNvPr id="94239" name="Rectangle 30"/>
          <p:cNvSpPr>
            <a:spLocks noChangeArrowheads="1"/>
          </p:cNvSpPr>
          <p:nvPr/>
        </p:nvSpPr>
        <p:spPr bwMode="auto">
          <a:xfrm>
            <a:off x="6934200" y="3581400"/>
            <a:ext cx="1009650" cy="304800"/>
          </a:xfrm>
          <a:prstGeom prst="rect">
            <a:avLst/>
          </a:prstGeom>
          <a:solidFill>
            <a:srgbClr val="FFFFFF"/>
          </a:solidFill>
          <a:ln w="9360">
            <a:solidFill>
              <a:srgbClr val="000000"/>
            </a:solidFill>
            <a:miter lim="800000"/>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Times New Roman" pitchFamily="-105" charset="0"/>
              </a:rPr>
              <a:t>R3</a:t>
            </a:r>
          </a:p>
        </p:txBody>
      </p:sp>
      <p:sp>
        <p:nvSpPr>
          <p:cNvPr id="94240" name="Line 31"/>
          <p:cNvSpPr>
            <a:spLocks noChangeShapeType="1"/>
          </p:cNvSpPr>
          <p:nvPr/>
        </p:nvSpPr>
        <p:spPr bwMode="auto">
          <a:xfrm flipV="1">
            <a:off x="5334000" y="2660650"/>
            <a:ext cx="1588" cy="1536700"/>
          </a:xfrm>
          <a:prstGeom prst="line">
            <a:avLst/>
          </a:prstGeom>
          <a:noFill/>
          <a:ln w="9360">
            <a:solidFill>
              <a:srgbClr val="000000"/>
            </a:solidFill>
            <a:miter lim="800000"/>
            <a:headEnd/>
            <a:tailEnd type="triangle" w="med" len="med"/>
          </a:ln>
        </p:spPr>
        <p:txBody>
          <a:bodyPr/>
          <a:lstStyle/>
          <a:p>
            <a:endParaRPr lang="en-US"/>
          </a:p>
        </p:txBody>
      </p:sp>
      <p:sp>
        <p:nvSpPr>
          <p:cNvPr id="94241" name="Line 32"/>
          <p:cNvSpPr>
            <a:spLocks noChangeShapeType="1"/>
          </p:cNvSpPr>
          <p:nvPr/>
        </p:nvSpPr>
        <p:spPr bwMode="auto">
          <a:xfrm>
            <a:off x="5334000" y="2667000"/>
            <a:ext cx="2438400" cy="1588"/>
          </a:xfrm>
          <a:prstGeom prst="line">
            <a:avLst/>
          </a:prstGeom>
          <a:noFill/>
          <a:ln w="9360">
            <a:solidFill>
              <a:srgbClr val="000000"/>
            </a:solidFill>
            <a:miter lim="800000"/>
            <a:headEnd/>
            <a:tailEnd/>
          </a:ln>
        </p:spPr>
        <p:txBody>
          <a:bodyPr/>
          <a:lstStyle/>
          <a:p>
            <a:endParaRPr lang="en-US"/>
          </a:p>
        </p:txBody>
      </p:sp>
      <p:sp>
        <p:nvSpPr>
          <p:cNvPr id="94242" name="Line 33"/>
          <p:cNvSpPr>
            <a:spLocks noChangeShapeType="1"/>
          </p:cNvSpPr>
          <p:nvPr/>
        </p:nvSpPr>
        <p:spPr bwMode="auto">
          <a:xfrm>
            <a:off x="7772400" y="2667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3" name="Line 34"/>
          <p:cNvSpPr>
            <a:spLocks noChangeShapeType="1"/>
          </p:cNvSpPr>
          <p:nvPr/>
        </p:nvSpPr>
        <p:spPr bwMode="auto">
          <a:xfrm>
            <a:off x="7391400" y="26670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4" name="Line 35"/>
          <p:cNvSpPr>
            <a:spLocks noChangeShapeType="1"/>
          </p:cNvSpPr>
          <p:nvPr/>
        </p:nvSpPr>
        <p:spPr bwMode="auto">
          <a:xfrm>
            <a:off x="6934200" y="26670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5" name="Line 36"/>
          <p:cNvSpPr>
            <a:spLocks noChangeShapeType="1"/>
          </p:cNvSpPr>
          <p:nvPr/>
        </p:nvSpPr>
        <p:spPr bwMode="auto">
          <a:xfrm>
            <a:off x="6248400" y="26670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6" name="Text Box 37"/>
          <p:cNvSpPr txBox="1">
            <a:spLocks noChangeArrowheads="1"/>
          </p:cNvSpPr>
          <p:nvPr/>
        </p:nvSpPr>
        <p:spPr bwMode="auto">
          <a:xfrm>
            <a:off x="5873750" y="5105400"/>
            <a:ext cx="258763" cy="406400"/>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baseline="-25000">
                <a:solidFill>
                  <a:srgbClr val="000000"/>
                </a:solidFill>
              </a:rPr>
              <a:t>+</a:t>
            </a:r>
          </a:p>
        </p:txBody>
      </p:sp>
      <p:sp>
        <p:nvSpPr>
          <p:cNvPr id="94247" name="Line 38"/>
          <p:cNvSpPr>
            <a:spLocks noChangeShapeType="1"/>
          </p:cNvSpPr>
          <p:nvPr/>
        </p:nvSpPr>
        <p:spPr bwMode="auto">
          <a:xfrm>
            <a:off x="6019800" y="4343400"/>
            <a:ext cx="1371600" cy="1588"/>
          </a:xfrm>
          <a:prstGeom prst="line">
            <a:avLst/>
          </a:prstGeom>
          <a:noFill/>
          <a:ln w="9360">
            <a:solidFill>
              <a:srgbClr val="000000"/>
            </a:solidFill>
            <a:miter lim="800000"/>
            <a:headEnd/>
            <a:tailEnd/>
          </a:ln>
        </p:spPr>
        <p:txBody>
          <a:bodyPr/>
          <a:lstStyle/>
          <a:p>
            <a:endParaRPr lang="en-US"/>
          </a:p>
        </p:txBody>
      </p:sp>
      <p:sp>
        <p:nvSpPr>
          <p:cNvPr id="94248" name="Line 39"/>
          <p:cNvSpPr>
            <a:spLocks noChangeShapeType="1"/>
          </p:cNvSpPr>
          <p:nvPr/>
        </p:nvSpPr>
        <p:spPr bwMode="auto">
          <a:xfrm>
            <a:off x="6019800" y="3429000"/>
            <a:ext cx="1588" cy="9144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49" name="Line 40"/>
          <p:cNvSpPr>
            <a:spLocks noChangeShapeType="1"/>
          </p:cNvSpPr>
          <p:nvPr/>
        </p:nvSpPr>
        <p:spPr bwMode="auto">
          <a:xfrm>
            <a:off x="6324600" y="3581400"/>
            <a:ext cx="1588" cy="7620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0" name="Line 41"/>
          <p:cNvSpPr>
            <a:spLocks noChangeShapeType="1"/>
          </p:cNvSpPr>
          <p:nvPr/>
        </p:nvSpPr>
        <p:spPr bwMode="auto">
          <a:xfrm>
            <a:off x="6705600" y="3733800"/>
            <a:ext cx="1588" cy="6096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1" name="Line 42"/>
          <p:cNvSpPr>
            <a:spLocks noChangeShapeType="1"/>
          </p:cNvSpPr>
          <p:nvPr/>
        </p:nvSpPr>
        <p:spPr bwMode="auto">
          <a:xfrm>
            <a:off x="7391400" y="3886200"/>
            <a:ext cx="1588" cy="457200"/>
          </a:xfrm>
          <a:prstGeom prst="line">
            <a:avLst/>
          </a:prstGeom>
          <a:noFill/>
          <a:ln w="9360">
            <a:solidFill>
              <a:srgbClr val="000000"/>
            </a:solidFill>
            <a:miter lim="800000"/>
            <a:headEnd type="triangle" w="med" len="med"/>
            <a:tailEnd type="triangle" w="med" len="med"/>
          </a:ln>
        </p:spPr>
        <p:txBody>
          <a:bodyPr/>
          <a:lstStyle/>
          <a:p>
            <a:endParaRPr lang="en-US"/>
          </a:p>
        </p:txBody>
      </p:sp>
      <p:sp>
        <p:nvSpPr>
          <p:cNvPr id="94252" name="Line 43"/>
          <p:cNvSpPr>
            <a:spLocks noChangeShapeType="1"/>
          </p:cNvSpPr>
          <p:nvPr/>
        </p:nvSpPr>
        <p:spPr bwMode="auto">
          <a:xfrm>
            <a:off x="61722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3" name="Line 44"/>
          <p:cNvSpPr>
            <a:spLocks noChangeShapeType="1"/>
          </p:cNvSpPr>
          <p:nvPr/>
        </p:nvSpPr>
        <p:spPr bwMode="auto">
          <a:xfrm>
            <a:off x="7086600" y="4343400"/>
            <a:ext cx="1588" cy="457200"/>
          </a:xfrm>
          <a:prstGeom prst="line">
            <a:avLst/>
          </a:prstGeom>
          <a:noFill/>
          <a:ln w="9360">
            <a:solidFill>
              <a:srgbClr val="000000"/>
            </a:solidFill>
            <a:miter lim="800000"/>
            <a:headEnd/>
            <a:tailEnd type="triangle" w="med" len="med"/>
          </a:ln>
        </p:spPr>
        <p:txBody>
          <a:bodyPr/>
          <a:lstStyle/>
          <a:p>
            <a:endParaRPr lang="en-US"/>
          </a:p>
        </p:txBody>
      </p:sp>
      <p:sp>
        <p:nvSpPr>
          <p:cNvPr id="94254" name="Line 45"/>
          <p:cNvSpPr>
            <a:spLocks noChangeShapeType="1"/>
          </p:cNvSpPr>
          <p:nvPr/>
        </p:nvSpPr>
        <p:spPr bwMode="auto">
          <a:xfrm>
            <a:off x="6629400" y="5562600"/>
            <a:ext cx="1588" cy="304800"/>
          </a:xfrm>
          <a:prstGeom prst="line">
            <a:avLst/>
          </a:prstGeom>
          <a:noFill/>
          <a:ln w="9360">
            <a:solidFill>
              <a:srgbClr val="000000"/>
            </a:solidFill>
            <a:miter lim="800000"/>
            <a:headEnd/>
            <a:tailEnd type="triangle" w="med" len="med"/>
          </a:ln>
        </p:spPr>
        <p:txBody>
          <a:bodyPr/>
          <a:lstStyle/>
          <a:p>
            <a:endParaRPr lang="en-US"/>
          </a:p>
        </p:txBody>
      </p:sp>
      <p:sp>
        <p:nvSpPr>
          <p:cNvPr id="94255" name="Line 46"/>
          <p:cNvSpPr>
            <a:spLocks noChangeShapeType="1"/>
          </p:cNvSpPr>
          <p:nvPr/>
        </p:nvSpPr>
        <p:spPr bwMode="auto">
          <a:xfrm>
            <a:off x="6629400" y="5867400"/>
            <a:ext cx="1676400" cy="1588"/>
          </a:xfrm>
          <a:prstGeom prst="line">
            <a:avLst/>
          </a:prstGeom>
          <a:noFill/>
          <a:ln w="9360">
            <a:solidFill>
              <a:srgbClr val="000000"/>
            </a:solidFill>
            <a:miter lim="800000"/>
            <a:headEnd/>
            <a:tailEnd/>
          </a:ln>
        </p:spPr>
        <p:txBody>
          <a:bodyPr/>
          <a:lstStyle/>
          <a:p>
            <a:endParaRPr lang="en-US"/>
          </a:p>
        </p:txBody>
      </p:sp>
      <p:sp>
        <p:nvSpPr>
          <p:cNvPr id="94256" name="Line 47"/>
          <p:cNvSpPr>
            <a:spLocks noChangeShapeType="1"/>
          </p:cNvSpPr>
          <p:nvPr/>
        </p:nvSpPr>
        <p:spPr bwMode="auto">
          <a:xfrm flipH="1">
            <a:off x="6546850" y="2286000"/>
            <a:ext cx="1765300" cy="1588"/>
          </a:xfrm>
          <a:prstGeom prst="line">
            <a:avLst/>
          </a:prstGeom>
          <a:noFill/>
          <a:ln w="9360">
            <a:solidFill>
              <a:srgbClr val="000000"/>
            </a:solidFill>
            <a:miter lim="800000"/>
            <a:headEnd/>
            <a:tailEnd/>
          </a:ln>
        </p:spPr>
        <p:txBody>
          <a:bodyPr/>
          <a:lstStyle/>
          <a:p>
            <a:endParaRPr lang="en-US"/>
          </a:p>
        </p:txBody>
      </p:sp>
      <p:sp>
        <p:nvSpPr>
          <p:cNvPr id="94257" name="Line 48"/>
          <p:cNvSpPr>
            <a:spLocks noChangeShapeType="1"/>
          </p:cNvSpPr>
          <p:nvPr/>
        </p:nvSpPr>
        <p:spPr bwMode="auto">
          <a:xfrm>
            <a:off x="6553200" y="2286000"/>
            <a:ext cx="1588" cy="381000"/>
          </a:xfrm>
          <a:prstGeom prst="line">
            <a:avLst/>
          </a:prstGeom>
          <a:noFill/>
          <a:ln w="9360">
            <a:solidFill>
              <a:srgbClr val="000000"/>
            </a:solidFill>
            <a:miter lim="800000"/>
            <a:headEnd/>
            <a:tailEnd type="triangle" w="med" len="med"/>
          </a:ln>
        </p:spPr>
        <p:txBody>
          <a:bodyPr/>
          <a:lstStyle/>
          <a:p>
            <a:endParaRPr lang="en-US"/>
          </a:p>
        </p:txBody>
      </p:sp>
      <p:sp>
        <p:nvSpPr>
          <p:cNvPr id="94258" name="Line 49"/>
          <p:cNvSpPr>
            <a:spLocks noChangeShapeType="1"/>
          </p:cNvSpPr>
          <p:nvPr/>
        </p:nvSpPr>
        <p:spPr bwMode="auto">
          <a:xfrm flipV="1">
            <a:off x="5943600" y="1822450"/>
            <a:ext cx="1588" cy="1308100"/>
          </a:xfrm>
          <a:prstGeom prst="line">
            <a:avLst/>
          </a:prstGeom>
          <a:noFill/>
          <a:ln w="28440">
            <a:solidFill>
              <a:srgbClr val="0000FF"/>
            </a:solidFill>
            <a:miter lim="800000"/>
            <a:headEnd type="triangle" w="med" len="med"/>
            <a:tailEnd type="triangle" w="med" len="med"/>
          </a:ln>
        </p:spPr>
        <p:txBody>
          <a:bodyPr/>
          <a:lstStyle/>
          <a:p>
            <a:endParaRPr lang="en-US"/>
          </a:p>
        </p:txBody>
      </p:sp>
      <p:sp>
        <p:nvSpPr>
          <p:cNvPr id="94259" name="Text Box 50"/>
          <p:cNvSpPr txBox="1">
            <a:spLocks noChangeArrowheads="1"/>
          </p:cNvSpPr>
          <p:nvPr/>
        </p:nvSpPr>
        <p:spPr bwMode="auto">
          <a:xfrm>
            <a:off x="5335588" y="1600200"/>
            <a:ext cx="1139825" cy="306388"/>
          </a:xfrm>
          <a:prstGeom prst="rect">
            <a:avLst/>
          </a:prstGeom>
          <a:noFill/>
          <a:ln w="9525">
            <a:noFill/>
            <a:round/>
            <a:headEnd/>
            <a:tailEnd/>
          </a:ln>
        </p:spPr>
        <p:txBody>
          <a:bodyPr wrap="none" lIns="90000" tIns="46800" rIns="90000" bIns="4680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solidFill>
                  <a:srgbClr val="FF0000"/>
                </a:solidFill>
              </a:rPr>
              <a:t>INPUT/OUT</a:t>
            </a:r>
          </a:p>
        </p:txBody>
      </p:sp>
      <p:sp>
        <p:nvSpPr>
          <p:cNvPr id="94260" name="Line 51"/>
          <p:cNvSpPr>
            <a:spLocks noChangeShapeType="1"/>
          </p:cNvSpPr>
          <p:nvPr/>
        </p:nvSpPr>
        <p:spPr bwMode="auto">
          <a:xfrm>
            <a:off x="3733800" y="2438400"/>
            <a:ext cx="1588" cy="304800"/>
          </a:xfrm>
          <a:prstGeom prst="line">
            <a:avLst/>
          </a:prstGeom>
          <a:noFill/>
          <a:ln w="9360">
            <a:solidFill>
              <a:srgbClr val="000000"/>
            </a:solidFill>
            <a:miter lim="800000"/>
            <a:headEnd/>
            <a:tailEnd type="triangle" w="med" len="me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9625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9626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25C74EF3-C1A3-42C6-8CB1-69B6E99CB9A7}"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41</a:t>
            </a:fld>
            <a:endParaRPr lang="en-US" sz="1400">
              <a:solidFill>
                <a:srgbClr val="000000"/>
              </a:solidFill>
            </a:endParaRPr>
          </a:p>
        </p:txBody>
      </p:sp>
      <p:sp>
        <p:nvSpPr>
          <p:cNvPr id="96261" name="Text Box 4"/>
          <p:cNvSpPr txBox="1">
            <a:spLocks noChangeArrowheads="1"/>
          </p:cNvSpPr>
          <p:nvPr/>
        </p:nvSpPr>
        <p:spPr bwMode="auto">
          <a:xfrm>
            <a:off x="457200" y="144463"/>
            <a:ext cx="8229600" cy="131127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1">
                <a:solidFill>
                  <a:srgbClr val="0000FF"/>
                </a:solidFill>
              </a:rPr>
              <a:t> Multiplying two numbers</a:t>
            </a:r>
            <a:br>
              <a:rPr lang="en-US" sz="4000" b="1">
                <a:solidFill>
                  <a:srgbClr val="0000FF"/>
                </a:solidFill>
              </a:rPr>
            </a:br>
            <a:endParaRPr lang="en-US" sz="4000" b="1">
              <a:solidFill>
                <a:srgbClr val="0000FF"/>
              </a:solidFill>
            </a:endParaRPr>
          </a:p>
        </p:txBody>
      </p:sp>
      <p:sp>
        <p:nvSpPr>
          <p:cNvPr id="96262" name="Text Box 5"/>
          <p:cNvSpPr txBox="1">
            <a:spLocks noChangeArrowheads="1"/>
          </p:cNvSpPr>
          <p:nvPr/>
        </p:nvSpPr>
        <p:spPr bwMode="auto">
          <a:xfrm>
            <a:off x="533400" y="1143000"/>
            <a:ext cx="3886200" cy="5487988"/>
          </a:xfrm>
          <a:prstGeom prst="rect">
            <a:avLst/>
          </a:prstGeom>
          <a:noFill/>
          <a:ln w="9525">
            <a:noFill/>
            <a:round/>
            <a:headEnd/>
            <a:tailEnd/>
          </a:ln>
        </p:spPr>
        <p:txBody>
          <a:bodyPr/>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add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load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store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gn="ct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One </a:t>
            </a:r>
            <a:r>
              <a:rPr lang="en-US" sz="1200" b="1" dirty="0">
                <a:solidFill>
                  <a:srgbClr val="000000"/>
                </a:solidFill>
              </a:rPr>
              <a:t>address  Architecture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smtClean="0">
                <a:solidFill>
                  <a:srgbClr val="000000"/>
                </a:solidFill>
              </a:rPr>
              <a:t>       (six </a:t>
            </a:r>
            <a:r>
              <a:rPr lang="en-US" sz="1200" b="1" dirty="0">
                <a:solidFill>
                  <a:srgbClr val="000000"/>
                </a:solidFill>
              </a:rPr>
              <a:t>memory access inside the loop)</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800" dirty="0">
                <a:solidFill>
                  <a:srgbClr val="000000"/>
                </a:solidFill>
              </a:rPr>
              <a:t>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dirty="0">
              <a:solidFill>
                <a:srgbClr val="000000"/>
              </a:solidFill>
            </a:endParaRPr>
          </a:p>
        </p:txBody>
      </p:sp>
      <p:sp>
        <p:nvSpPr>
          <p:cNvPr id="96263" name="Rectangle 6"/>
          <p:cNvSpPr>
            <a:spLocks noChangeArrowheads="1"/>
          </p:cNvSpPr>
          <p:nvPr/>
        </p:nvSpPr>
        <p:spPr bwMode="auto">
          <a:xfrm>
            <a:off x="4800600" y="1066801"/>
            <a:ext cx="3886200" cy="4343400"/>
          </a:xfrm>
          <a:prstGeom prst="rect">
            <a:avLst/>
          </a:prstGeom>
          <a:noFill/>
          <a:ln w="9525">
            <a:noFill/>
            <a:round/>
            <a:headEnd/>
            <a:tailEnd/>
          </a:ln>
        </p:spPr>
        <p:txBody>
          <a:bodyPr lIns="90000" tIns="46800" rIns="90000" bIns="46800"/>
          <a:lstStyle/>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r>
              <a:rPr lang="en-US" sz="1200" b="1" u="sng" dirty="0">
                <a:solidFill>
                  <a:srgbClr val="000000"/>
                </a:solidFill>
              </a:rPr>
              <a:t>Label</a:t>
            </a:r>
            <a:r>
              <a:rPr lang="en-US" sz="1200" b="1" dirty="0">
                <a:solidFill>
                  <a:srgbClr val="000000"/>
                </a:solidFill>
              </a:rPr>
              <a:t>		</a:t>
            </a:r>
            <a:r>
              <a:rPr lang="en-US" sz="1200" b="1" u="sng" dirty="0" err="1">
                <a:solidFill>
                  <a:srgbClr val="000000"/>
                </a:solidFill>
              </a:rPr>
              <a:t>opcode</a:t>
            </a:r>
            <a:r>
              <a:rPr lang="en-US" sz="1200" b="1" dirty="0">
                <a:solidFill>
                  <a:srgbClr val="000000"/>
                </a:solidFill>
              </a:rPr>
              <a:t>   </a:t>
            </a:r>
            <a:r>
              <a:rPr lang="en-US" sz="1200" b="1" u="sng" dirty="0">
                <a:solidFill>
                  <a:srgbClr val="000000"/>
                </a:solidFill>
              </a:rPr>
              <a:t>address</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start		.begin</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in 	    x005</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store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R2, result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R3, a</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R0, b</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R1, ONE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a:solidFill>
                  <a:srgbClr val="3333FF"/>
                </a:solidFill>
              </a:rPr>
              <a:t>here		add	    R2, R2, R3</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sub	    R0, R0, R1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t>
            </a:r>
            <a:r>
              <a:rPr lang="en-US" sz="1200" b="1" dirty="0" err="1">
                <a:solidFill>
                  <a:srgbClr val="3333FF"/>
                </a:solidFill>
              </a:rPr>
              <a:t>skipz</a:t>
            </a:r>
            <a:endParaRPr lang="en-US" sz="1200" b="1" dirty="0">
              <a:solidFill>
                <a:srgbClr val="3333FF"/>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err="1">
                <a:solidFill>
                  <a:srgbClr val="3333FF"/>
                </a:solidFill>
              </a:rPr>
              <a:t>jmp</a:t>
            </a:r>
            <a:r>
              <a:rPr lang="en-US" sz="1200" b="1" dirty="0">
                <a:solidFill>
                  <a:srgbClr val="3333FF"/>
                </a:solidFill>
              </a:rPr>
              <a:t>	    </a:t>
            </a:r>
            <a:r>
              <a:rPr lang="en-US" sz="1200" b="1" dirty="0" smtClean="0">
                <a:solidFill>
                  <a:srgbClr val="3333FF"/>
                </a:solidFill>
              </a:rPr>
              <a:t>here</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3333FF"/>
                </a:solidFill>
              </a:rPr>
              <a:t>	</a:t>
            </a:r>
            <a:r>
              <a:rPr lang="en-US" sz="1200" b="1" dirty="0" smtClean="0">
                <a:solidFill>
                  <a:srgbClr val="3333FF"/>
                </a:solidFill>
              </a:rPr>
              <a:t>		</a:t>
            </a:r>
            <a:r>
              <a:rPr lang="en-US" sz="1200" b="1" dirty="0" smtClean="0">
                <a:solidFill>
                  <a:schemeClr val="tx1"/>
                </a:solidFill>
              </a:rPr>
              <a:t>store	    R2, result</a:t>
            </a:r>
            <a:endParaRPr lang="en-US" sz="1200" b="1" dirty="0">
              <a:solidFill>
                <a:schemeClr val="tx1"/>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load	   </a:t>
            </a:r>
            <a:r>
              <a:rPr lang="en-US" sz="1200" b="1">
                <a:solidFill>
                  <a:srgbClr val="000000"/>
                </a:solidFill>
              </a:rPr>
              <a:t> </a:t>
            </a:r>
            <a:r>
              <a:rPr lang="en-US" sz="1200" b="1" smtClean="0">
                <a:solidFill>
                  <a:srgbClr val="000000"/>
                </a:solidFill>
              </a:rPr>
              <a:t>R0, result</a:t>
            </a:r>
            <a:endParaRPr lang="en-US" sz="1200" b="1" dirty="0">
              <a:solidFill>
                <a:srgbClr val="000000"/>
              </a:solidFill>
            </a:endParaRP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out	    x009</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halt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a		.data	    0	</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b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ONE		.data	    1</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result		.data	    0</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			.end	    start</a:t>
            </a:r>
          </a:p>
          <a:p>
            <a:pPr>
              <a:lnSpc>
                <a:spcPct val="80000"/>
              </a:lnSpc>
              <a:spcBef>
                <a:spcPts val="3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0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400" b="1" dirty="0">
              <a:solidFill>
                <a:srgbClr val="000000"/>
              </a:solidFill>
            </a:endParaRPr>
          </a:p>
          <a:p>
            <a:pPr algn="ct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a:solidFill>
                  <a:srgbClr val="000000"/>
                </a:solidFill>
              </a:rPr>
              <a:t>Load/Store architecture</a:t>
            </a:r>
          </a:p>
          <a:p>
            <a:pPr>
              <a:lnSpc>
                <a:spcPct val="80000"/>
              </a:lnSpc>
              <a:spcBef>
                <a:spcPts val="3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200" b="1" dirty="0" smtClean="0">
                <a:solidFill>
                  <a:srgbClr val="000000"/>
                </a:solidFill>
              </a:rPr>
              <a:t>	       (no memory access inside the loop)</a:t>
            </a:r>
            <a:endParaRPr lang="en-US" sz="1200" b="1" dirty="0">
              <a:solidFill>
                <a:srgbClr val="000000"/>
              </a:solidFill>
            </a:endParaRPr>
          </a:p>
          <a:p>
            <a:pPr>
              <a:lnSpc>
                <a:spcPct val="80000"/>
              </a:lnSpc>
              <a:spcBef>
                <a:spcPts val="25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r>
              <a:rPr lang="en-US" sz="1000" dirty="0">
                <a:solidFill>
                  <a:srgbClr val="000000"/>
                </a:solidFill>
              </a:rPr>
              <a:t>			</a:t>
            </a: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a:p>
            <a:pPr>
              <a:lnSpc>
                <a:spcPct val="80000"/>
              </a:lnSpc>
              <a:spcBef>
                <a:spcPts val="400"/>
              </a:spcBef>
              <a:tabLst>
                <a:tab pos="0" algn="l"/>
                <a:tab pos="338138" algn="l"/>
                <a:tab pos="908050" algn="l"/>
                <a:tab pos="1822450" algn="l"/>
                <a:tab pos="2736850" algn="l"/>
                <a:tab pos="3651250" algn="l"/>
                <a:tab pos="4565650" algn="l"/>
                <a:tab pos="5480050" algn="l"/>
                <a:tab pos="6394450" algn="l"/>
                <a:tab pos="7308850" algn="l"/>
                <a:tab pos="8223250" algn="l"/>
                <a:tab pos="9137650" algn="l"/>
                <a:tab pos="10052050" algn="l"/>
                <a:tab pos="10058400" algn="l"/>
                <a:tab pos="10515600" algn="l"/>
              </a:tabLst>
            </a:pPr>
            <a:endParaRPr lang="en-US" sz="1600" dirty="0">
              <a:solidFill>
                <a:srgbClr val="000000"/>
              </a:solidFill>
            </a:endParaRPr>
          </a:p>
        </p:txBody>
      </p:sp>
      <p:sp>
        <p:nvSpPr>
          <p:cNvPr id="96264" name="Line 7"/>
          <p:cNvSpPr>
            <a:spLocks noChangeShapeType="1"/>
          </p:cNvSpPr>
          <p:nvPr/>
        </p:nvSpPr>
        <p:spPr bwMode="auto">
          <a:xfrm>
            <a:off x="4648200" y="1143000"/>
            <a:ext cx="1588" cy="4876800"/>
          </a:xfrm>
          <a:prstGeom prst="line">
            <a:avLst/>
          </a:prstGeom>
          <a:noFill/>
          <a:ln w="28440">
            <a:solidFill>
              <a:srgbClr val="FF3300"/>
            </a:solidFill>
            <a:miter lim="800000"/>
            <a:headEnd/>
            <a:tailEnd/>
          </a:ln>
        </p:spPr>
        <p:txBody>
          <a:bodyP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1"/>
          <p:cNvSpPr txBox="1">
            <a:spLocks noChangeArrowheads="1"/>
          </p:cNvSpPr>
          <p:nvPr/>
        </p:nvSpPr>
        <p:spPr bwMode="auto">
          <a:xfrm>
            <a:off x="685800" y="2130425"/>
            <a:ext cx="7772400" cy="1470025"/>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000000"/>
                </a:solidFill>
              </a:rPr>
              <a:t>Lecture 2</a:t>
            </a:r>
          </a:p>
        </p:txBody>
      </p:sp>
      <p:sp>
        <p:nvSpPr>
          <p:cNvPr id="98307" name="Text Box 2"/>
          <p:cNvSpPr txBox="1">
            <a:spLocks noChangeArrowheads="1"/>
          </p:cNvSpPr>
          <p:nvPr/>
        </p:nvSpPr>
        <p:spPr bwMode="auto">
          <a:xfrm>
            <a:off x="838200" y="1828800"/>
            <a:ext cx="7162800" cy="2994025"/>
          </a:xfrm>
          <a:prstGeom prst="rect">
            <a:avLst/>
          </a:prstGeom>
          <a:solidFill>
            <a:srgbClr val="FFFFFF"/>
          </a:solidFill>
          <a:ln w="9525">
            <a:noFill/>
            <a:round/>
            <a:headEnd/>
            <a:tailEnd/>
          </a:ln>
        </p:spPr>
        <p:txBody>
          <a:bodyPr/>
          <a:lstStyle/>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Next time will talk about virtual machines</a:t>
            </a:r>
          </a:p>
          <a:p>
            <a:pPr algn="ctr">
              <a:spcBef>
                <a:spcPts val="11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a:solidFill>
                  <a:srgbClr val="FF0066"/>
                </a:solidFill>
              </a:rPr>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2531"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2532"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B816D3A-7F33-454A-AB3C-A93E8EC2641E}"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a:solidFill>
                <a:srgbClr val="000000"/>
              </a:solidFill>
            </a:endParaRPr>
          </a:p>
        </p:txBody>
      </p:sp>
      <p:sp>
        <p:nvSpPr>
          <p:cNvPr id="22533"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Instruction Cycle</a:t>
            </a:r>
          </a:p>
        </p:txBody>
      </p:sp>
      <p:sp>
        <p:nvSpPr>
          <p:cNvPr id="22534" name="Text Box 5"/>
          <p:cNvSpPr txBox="1">
            <a:spLocks noChangeArrowheads="1"/>
          </p:cNvSpPr>
          <p:nvPr/>
        </p:nvSpPr>
        <p:spPr bwMode="auto">
          <a:xfrm>
            <a:off x="381000" y="12954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The </a:t>
            </a:r>
            <a:r>
              <a:rPr lang="en-US" sz="2800" u="sng">
                <a:solidFill>
                  <a:srgbClr val="000000"/>
                </a:solidFill>
              </a:rPr>
              <a:t>Instruction Cycle</a:t>
            </a:r>
            <a:r>
              <a:rPr lang="en-US" sz="2800">
                <a:solidFill>
                  <a:srgbClr val="000000"/>
                </a:solidFill>
              </a:rPr>
              <a:t>, or Machine Cycle, in the Von-Neumann Machine (VN) is composed of 2 steps:</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1.  </a:t>
            </a:r>
            <a:r>
              <a:rPr lang="en-US" sz="2800" b="1">
                <a:solidFill>
                  <a:srgbClr val="000000"/>
                </a:solidFill>
              </a:rPr>
              <a:t>Fetch Cycle:</a:t>
            </a:r>
            <a:r>
              <a:rPr lang="en-US" sz="2800">
                <a:solidFill>
                  <a:srgbClr val="000000"/>
                </a:solidFill>
              </a:rPr>
              <a:t>  Instruction is retrieved from 			  	memory.</a:t>
            </a:r>
          </a:p>
          <a:p>
            <a:pPr marL="736600" lvl="1" indent="-279400" eaLnBrk="0" hangingPunct="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2. </a:t>
            </a:r>
            <a:r>
              <a:rPr lang="en-US" sz="2800" b="1">
                <a:solidFill>
                  <a:srgbClr val="000000"/>
                </a:solidFill>
              </a:rPr>
              <a:t>Execution Cycle:</a:t>
            </a:r>
            <a:r>
              <a:rPr lang="en-US" sz="2800">
                <a:solidFill>
                  <a:srgbClr val="000000"/>
                </a:solidFill>
              </a:rPr>
              <a:t>  Instruction is executed</a:t>
            </a:r>
            <a:r>
              <a:rPr lang="en-US" sz="2800" baseline="-1000">
                <a:solidFill>
                  <a:srgbClr val="000000"/>
                </a:solidFill>
              </a:rPr>
              <a:t>.</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a:solidFill>
                  <a:srgbClr val="000000"/>
                </a:solidFill>
              </a:rPr>
              <a:t>A simple Hardware Description Language will be used in order to understand how instructions are executed in VN.</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4579"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4580"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03CA2E9-069C-42BF-B6FC-8C1B7E8A76C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a:solidFill>
                <a:srgbClr val="000000"/>
              </a:solidFill>
            </a:endParaRPr>
          </a:p>
        </p:txBody>
      </p:sp>
      <p:sp>
        <p:nvSpPr>
          <p:cNvPr id="24581"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a:t>
            </a:r>
          </a:p>
        </p:txBody>
      </p:sp>
      <p:sp>
        <p:nvSpPr>
          <p:cNvPr id="24582" name="Text Box 5"/>
          <p:cNvSpPr txBox="1">
            <a:spLocks noChangeArrowheads="1"/>
          </p:cNvSpPr>
          <p:nvPr/>
        </p:nvSpPr>
        <p:spPr bwMode="auto">
          <a:xfrm>
            <a:off x="457200" y="1600200"/>
            <a:ext cx="8229600" cy="4525963"/>
          </a:xfrm>
          <a:prstGeom prst="rect">
            <a:avLst/>
          </a:prstGeom>
          <a:noFill/>
          <a:ln w="9525">
            <a:noFill/>
            <a:round/>
            <a:headEnd/>
            <a:tailEnd/>
          </a:ln>
        </p:spPr>
        <p:txBody>
          <a:bodyPr/>
          <a:lstStyle/>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Program Counter (PC)</a:t>
            </a:r>
            <a:r>
              <a:rPr lang="en-US" sz="2800">
                <a:solidFill>
                  <a:srgbClr val="000000"/>
                </a:solidFill>
              </a:rPr>
              <a:t> is a register that holds the address of the next instruction to be executed.</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Address Register (MAR)</a:t>
            </a:r>
            <a:r>
              <a:rPr lang="en-US" sz="2800">
                <a:solidFill>
                  <a:srgbClr val="000000"/>
                </a:solidFill>
              </a:rPr>
              <a:t> is a register used to store the address to a specific memory location in Main Storage so that data can be written to or read from that location.</a:t>
            </a:r>
          </a:p>
          <a:p>
            <a:pPr marL="336550" indent="-336550">
              <a:lnSpc>
                <a:spcPct val="8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8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Main Storage (MEM)</a:t>
            </a:r>
            <a:r>
              <a:rPr lang="en-US" sz="2800">
                <a:solidFill>
                  <a:srgbClr val="000000"/>
                </a:solidFill>
              </a:rPr>
              <a:t> is used to store programs and data. Random Access Memory (RAM) is a implementation of MEM.</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6627"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6628"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6697FA1D-4BF1-42B7-91E8-F680135D6D6A}"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a:solidFill>
                <a:srgbClr val="000000"/>
              </a:solidFill>
            </a:endParaRPr>
          </a:p>
        </p:txBody>
      </p:sp>
      <p:sp>
        <p:nvSpPr>
          <p:cNvPr id="26629"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Definitions </a:t>
            </a:r>
            <a:r>
              <a:rPr lang="en-US" sz="4400">
                <a:solidFill>
                  <a:srgbClr val="FF0000"/>
                </a:solidFill>
              </a:rPr>
              <a:t> </a:t>
            </a:r>
          </a:p>
        </p:txBody>
      </p:sp>
      <p:sp>
        <p:nvSpPr>
          <p:cNvPr id="26630" name="Text Box 5"/>
          <p:cNvSpPr txBox="1">
            <a:spLocks noChangeArrowheads="1"/>
          </p:cNvSpPr>
          <p:nvPr/>
        </p:nvSpPr>
        <p:spPr bwMode="auto">
          <a:xfrm>
            <a:off x="457200" y="1600200"/>
            <a:ext cx="8229600" cy="46228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Memory Data Register (MDR)</a:t>
            </a:r>
            <a:r>
              <a:rPr lang="en-US" sz="2800">
                <a:solidFill>
                  <a:srgbClr val="000000"/>
                </a:solidFill>
              </a:rPr>
              <a:t> is a register used to store data that is being sent to or received from the MEM. The data that it stores can either be in the form of instructions or simple data such as an integer.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1" u="sng">
              <a:solidFill>
                <a:srgbClr val="0000FF"/>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Instruction Register (IR)</a:t>
            </a:r>
            <a:r>
              <a:rPr lang="en-US" sz="2800">
                <a:solidFill>
                  <a:srgbClr val="000000"/>
                </a:solidFill>
              </a:rPr>
              <a:t> is a register that   stores the instruction to be executed by the processor.</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28675"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28676"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0F85F86E-AC28-4720-88C9-21DC8D9A379D}"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a:solidFill>
                <a:srgbClr val="000000"/>
              </a:solidFill>
            </a:endParaRPr>
          </a:p>
        </p:txBody>
      </p:sp>
      <p:sp>
        <p:nvSpPr>
          <p:cNvPr id="28677"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Definition  </a:t>
            </a:r>
          </a:p>
        </p:txBody>
      </p:sp>
      <p:sp>
        <p:nvSpPr>
          <p:cNvPr id="28678" name="Text Box 5"/>
          <p:cNvSpPr txBox="1">
            <a:spLocks noChangeArrowheads="1"/>
          </p:cNvSpPr>
          <p:nvPr/>
        </p:nvSpPr>
        <p:spPr bwMode="auto">
          <a:xfrm>
            <a:off x="457200" y="1447800"/>
            <a:ext cx="8229600" cy="4711700"/>
          </a:xfrm>
          <a:prstGeom prst="rect">
            <a:avLst/>
          </a:prstGeom>
          <a:noFill/>
          <a:ln w="9525">
            <a:noFill/>
            <a:round/>
            <a:headEnd/>
            <a:tailEnd/>
          </a:ln>
        </p:spPr>
        <p:txBody>
          <a:bodyPr/>
          <a:lstStyle/>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Arithmetic Logic Unit (ALU)</a:t>
            </a:r>
            <a:r>
              <a:rPr lang="en-US" sz="2800">
                <a:solidFill>
                  <a:srgbClr val="000000"/>
                </a:solidFill>
              </a:rPr>
              <a:t> is used to execute mathematical instructions such as ADD or SUB.</a:t>
            </a:r>
          </a:p>
          <a:p>
            <a:pPr marL="336550" indent="-336550">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DECODER</a:t>
            </a:r>
            <a:r>
              <a:rPr lang="en-US" sz="2800">
                <a:solidFill>
                  <a:srgbClr val="000000"/>
                </a:solidFill>
              </a:rPr>
              <a:t> is a circuit that decides which instruction the processor  will execute. For example, It takes the instruction op-code from the IR as input and outputs a  signal to the ALU to control the execution of the ADD instruction.</a:t>
            </a:r>
          </a:p>
          <a:p>
            <a:pPr marL="336550" indent="-336550">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1" u="sng">
                <a:solidFill>
                  <a:srgbClr val="0000FF"/>
                </a:solidFill>
              </a:rPr>
              <a:t>Accumulator (A) </a:t>
            </a:r>
            <a:r>
              <a:rPr lang="en-US" sz="2800">
                <a:solidFill>
                  <a:srgbClr val="000000"/>
                </a:solidFill>
              </a:rPr>
              <a:t>is used to store data to be used as input to the ALU.</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57200" y="6245225"/>
            <a:ext cx="2133600" cy="476250"/>
          </a:xfrm>
          <a:prstGeom prst="rect">
            <a:avLst/>
          </a:prstGeom>
          <a:noFill/>
          <a:ln w="9525">
            <a:noFill/>
            <a:round/>
            <a:headEnd/>
            <a:tailEnd/>
          </a:ln>
        </p:spPr>
        <p:txBody>
          <a:bodyPr lIns="90000" tIns="46800" rIns="90000" bIns="4680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Eurípides Montagne</a:t>
            </a:r>
          </a:p>
        </p:txBody>
      </p:sp>
      <p:sp>
        <p:nvSpPr>
          <p:cNvPr id="30723" name="Text Box 2"/>
          <p:cNvSpPr txBox="1">
            <a:spLocks noChangeArrowheads="1"/>
          </p:cNvSpPr>
          <p:nvPr/>
        </p:nvSpPr>
        <p:spPr bwMode="auto">
          <a:xfrm>
            <a:off x="3124200" y="6245225"/>
            <a:ext cx="2895600" cy="476250"/>
          </a:xfrm>
          <a:prstGeom prst="rect">
            <a:avLst/>
          </a:prstGeom>
          <a:noFill/>
          <a:ln w="9525">
            <a:noFill/>
            <a:round/>
            <a:headEnd/>
            <a:tailEnd/>
          </a:ln>
        </p:spPr>
        <p:txBody>
          <a:bodyPr lIns="90000" tIns="46800" rIns="90000" bIns="468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rPr>
              <a:t>University of Central Florida</a:t>
            </a:r>
          </a:p>
        </p:txBody>
      </p:sp>
      <p:sp>
        <p:nvSpPr>
          <p:cNvPr id="30724" name="Text Box 3"/>
          <p:cNvSpPr txBox="1">
            <a:spLocks noChangeArrowheads="1"/>
          </p:cNvSpPr>
          <p:nvPr/>
        </p:nvSpPr>
        <p:spPr bwMode="auto">
          <a:xfrm>
            <a:off x="6553200" y="6245225"/>
            <a:ext cx="2133600" cy="47625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9497CFD-6104-4319-967F-592CD363BA35}" type="slidenum">
              <a:rPr lang="en-US" sz="140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9</a:t>
            </a:fld>
            <a:endParaRPr lang="en-US" sz="1400">
              <a:solidFill>
                <a:srgbClr val="000000"/>
              </a:solidFill>
            </a:endParaRPr>
          </a:p>
        </p:txBody>
      </p:sp>
      <p:sp>
        <p:nvSpPr>
          <p:cNvPr id="30725" name="Text Box 4"/>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400" b="1">
                <a:solidFill>
                  <a:srgbClr val="0000FF"/>
                </a:solidFill>
              </a:rPr>
              <a:t>Fetch-Execute Cycle</a:t>
            </a:r>
          </a:p>
        </p:txBody>
      </p:sp>
      <p:sp>
        <p:nvSpPr>
          <p:cNvPr id="30726" name="Text Box 5"/>
          <p:cNvSpPr txBox="1">
            <a:spLocks noChangeArrowheads="1"/>
          </p:cNvSpPr>
          <p:nvPr/>
        </p:nvSpPr>
        <p:spPr bwMode="auto">
          <a:xfrm>
            <a:off x="609600" y="2057400"/>
            <a:ext cx="7958138" cy="4076700"/>
          </a:xfrm>
          <a:prstGeom prst="rect">
            <a:avLst/>
          </a:prstGeom>
          <a:noFill/>
          <a:ln w="9525">
            <a:noFill/>
            <a:round/>
            <a:headEnd/>
            <a:tailEnd/>
          </a:ln>
        </p:spPr>
        <p:txBody>
          <a:bodyPr/>
          <a:lstStyle/>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the VN, the Instruction Cycle is defined by the following loop:</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Fetch</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						 		   Execute</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Font typeface="Arial"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a:solidFill>
                  <a:srgbClr val="000000"/>
                </a:solidFill>
              </a:rPr>
              <a:t>In order to fully explain the Fetch Cycle we need to study the details of the VN data flow. The data flow consists of 4 steps.</a:t>
            </a: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a:p>
            <a:pPr marL="336550" indent="-336550">
              <a:lnSpc>
                <a:spcPct val="90000"/>
              </a:lnSpc>
              <a:spcBef>
                <a:spcPts val="700"/>
              </a:spcBef>
              <a:buClrTx/>
              <a:buSzTx/>
              <a:buFontTx/>
              <a:buNone/>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a:solidFill>
                <a:srgbClr val="000000"/>
              </a:solidFill>
            </a:endParaRPr>
          </a:p>
        </p:txBody>
      </p:sp>
      <p:sp>
        <p:nvSpPr>
          <p:cNvPr id="30727" name="Line 6"/>
          <p:cNvSpPr>
            <a:spLocks noChangeShapeType="1"/>
          </p:cNvSpPr>
          <p:nvPr/>
        </p:nvSpPr>
        <p:spPr bwMode="auto">
          <a:xfrm>
            <a:off x="4038600" y="3124200"/>
            <a:ext cx="304800" cy="1588"/>
          </a:xfrm>
          <a:prstGeom prst="line">
            <a:avLst/>
          </a:prstGeom>
          <a:noFill/>
          <a:ln w="9360">
            <a:solidFill>
              <a:srgbClr val="000000"/>
            </a:solidFill>
            <a:miter lim="800000"/>
            <a:headEnd/>
            <a:tailEnd type="triangle" w="med" len="med"/>
          </a:ln>
        </p:spPr>
        <p:txBody>
          <a:bodyPr/>
          <a:lstStyle/>
          <a:p>
            <a:endParaRPr lang="en-US"/>
          </a:p>
        </p:txBody>
      </p:sp>
      <p:sp>
        <p:nvSpPr>
          <p:cNvPr id="30728" name="AutoShape 7"/>
          <p:cNvSpPr>
            <a:spLocks noChangeArrowheads="1"/>
          </p:cNvSpPr>
          <p:nvPr/>
        </p:nvSpPr>
        <p:spPr bwMode="auto">
          <a:xfrm>
            <a:off x="3886200" y="3124200"/>
            <a:ext cx="762000" cy="914400"/>
          </a:xfrm>
          <a:custGeom>
            <a:avLst/>
            <a:gdLst>
              <a:gd name="T0" fmla="*/ 2147483647 w 480"/>
              <a:gd name="T1" fmla="*/ 2147483647 h 576"/>
              <a:gd name="T2" fmla="*/ 2147483647 w 480"/>
              <a:gd name="T3" fmla="*/ 2147483647 h 576"/>
              <a:gd name="T4" fmla="*/ 0 w 480"/>
              <a:gd name="T5" fmla="*/ 2147483647 h 576"/>
              <a:gd name="T6" fmla="*/ 0 w 480"/>
              <a:gd name="T7" fmla="*/ 0 h 576"/>
              <a:gd name="T8" fmla="*/ 2147483647 w 480"/>
              <a:gd name="T9" fmla="*/ 0 h 576"/>
              <a:gd name="T10" fmla="*/ 0 60000 65536"/>
              <a:gd name="T11" fmla="*/ 0 60000 65536"/>
              <a:gd name="T12" fmla="*/ 0 60000 65536"/>
              <a:gd name="T13" fmla="*/ 0 60000 65536"/>
              <a:gd name="T14" fmla="*/ 0 60000 65536"/>
              <a:gd name="T15" fmla="*/ 0 w 480"/>
              <a:gd name="T16" fmla="*/ 0 h 576"/>
              <a:gd name="T17" fmla="*/ 480 w 480"/>
              <a:gd name="T18" fmla="*/ 576 h 576"/>
            </a:gdLst>
            <a:ahLst/>
            <a:cxnLst>
              <a:cxn ang="T10">
                <a:pos x="T0" y="T1"/>
              </a:cxn>
              <a:cxn ang="T11">
                <a:pos x="T2" y="T3"/>
              </a:cxn>
              <a:cxn ang="T12">
                <a:pos x="T4" y="T5"/>
              </a:cxn>
              <a:cxn ang="T13">
                <a:pos x="T6" y="T7"/>
              </a:cxn>
              <a:cxn ang="T14">
                <a:pos x="T8" y="T9"/>
              </a:cxn>
            </a:cxnLst>
            <a:rect l="T15" t="T16" r="T17" b="T18"/>
            <a:pathLst>
              <a:path w="480" h="576">
                <a:moveTo>
                  <a:pt x="480" y="432"/>
                </a:moveTo>
                <a:lnTo>
                  <a:pt x="480" y="576"/>
                </a:lnTo>
                <a:lnTo>
                  <a:pt x="0" y="576"/>
                </a:lnTo>
                <a:lnTo>
                  <a:pt x="0" y="0"/>
                </a:lnTo>
                <a:lnTo>
                  <a:pt x="144" y="0"/>
                </a:lnTo>
              </a:path>
            </a:pathLst>
          </a:custGeom>
          <a:noFill/>
          <a:ln w="9360">
            <a:solidFill>
              <a:srgbClr val="000000"/>
            </a:solidFill>
            <a:round/>
            <a:headEnd/>
            <a:tailEnd/>
          </a:ln>
        </p:spPr>
        <p:txBody>
          <a:bodyPr wrap="none" anchor="ctr"/>
          <a:lstStyle/>
          <a:p>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05" charset="0"/>
          <a:buNone/>
          <a:tabLst/>
          <a:defRPr kumimoji="0" lang="en-GB" sz="1800" b="0" i="0" u="none" strike="noStrike" cap="none" normalizeH="0" baseline="0">
            <a:ln>
              <a:noFill/>
            </a:ln>
            <a:solidFill>
              <a:schemeClr val="bg1"/>
            </a:solidFill>
            <a:effectLst/>
            <a:latin typeface="Arial" pitchFamily="-105" charset="0"/>
            <a:ea typeface="Lucida Sans Unicode" pitchFamily="-105" charset="-52"/>
            <a:cs typeface="Lucida Sans Unicode" pitchFamily="-105" charset="-52"/>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13221</TotalTime>
  <Words>1556</Words>
  <Application>Microsoft Macintosh PowerPoint</Application>
  <PresentationFormat>On-screen Show (4:3)</PresentationFormat>
  <Paragraphs>664</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dc:creator>sarah m brown</dc:creator>
  <cp:lastModifiedBy>Rob Traub</cp:lastModifiedBy>
  <cp:revision>249</cp:revision>
  <cp:lastPrinted>1601-01-01T00:00:00Z</cp:lastPrinted>
  <dcterms:created xsi:type="dcterms:W3CDTF">2010-01-19T16:36:01Z</dcterms:created>
  <dcterms:modified xsi:type="dcterms:W3CDTF">2013-08-27T00:56:32Z</dcterms:modified>
</cp:coreProperties>
</file>