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7" r:id="rId3"/>
    <p:sldId id="357" r:id="rId4"/>
    <p:sldId id="358" r:id="rId5"/>
    <p:sldId id="359" r:id="rId6"/>
    <p:sldId id="362" r:id="rId7"/>
    <p:sldId id="368" r:id="rId8"/>
    <p:sldId id="360" r:id="rId9"/>
    <p:sldId id="356" r:id="rId10"/>
    <p:sldId id="365" r:id="rId11"/>
    <p:sldId id="361" r:id="rId12"/>
    <p:sldId id="363" r:id="rId13"/>
    <p:sldId id="364" r:id="rId14"/>
    <p:sldId id="366" r:id="rId15"/>
    <p:sldId id="367" r:id="rId16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FF0066"/>
    <a:srgbClr val="96969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6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8746C53-6C49-4B4E-8577-EAD79411F5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0B8445-4E10-4CB0-82C9-14ECC75AB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4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6185A-346D-468C-B1D8-5A30629E899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5A28-6340-4549-84EC-53C11AA2D7CC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EF4B-DBA7-4A0E-8302-270FF9B58A15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A3062-789C-4A40-996D-3C3E9BAF1B27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13BB-F8C9-406E-A69D-69EF2D0F6DDB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9F547-8526-4B6B-A20D-F0B11D88A38F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5C537-4BDA-45F0-AA4E-B597C47AAEC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2AC27-3FDA-4B57-968A-1DD264D6343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5F067-E3CF-4B40-AC83-1AA4DA5F2F1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2D-AF2B-4F19-9976-B6B5E4ED6D21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ACDFD-AD0B-467C-BD35-AE8BD78D45C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2D38F-9A14-42FE-987E-B48E85BEA9EF}" type="slidenum">
              <a:rPr lang="en-US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477E-D6DC-454B-8DAF-C664E314B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570F-AD11-4D7C-A75F-87AA1FAA8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9299-A75F-4524-A653-C27ED7123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9E734-6009-44CD-929E-23D10D4FF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C258A-CA2D-4D0D-BCB7-8076C2005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055FC-F944-4D2D-821F-E32A44418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8D62-283A-4FF5-B134-D98BF598D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B82C5-3643-4820-9E47-F8A63B1E5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C07-F447-4BFF-83B8-64C58BE55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030C6-70C3-49A6-BDEF-82DC936EB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27068-3250-4D43-B9FC-901376AA8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D96BF-6E19-453A-BA84-739BD1B206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hyperlink" Target="mailto:eurip@cs.ucf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s.ucf.edu/courses/cop3402/fall2009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hyperlink" Target="mailto:sjladiero@knights.ucf.edu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edward.aymerich@knights.ucf.e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(Spring 2014)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EE3D-F0E5-4B3B-B917-B549BCD14667}" type="slidenum">
              <a:rPr lang="en-US"/>
              <a:pPr/>
              <a:t>10</a:t>
            </a:fld>
            <a:endParaRPr lang="en-US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21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Verdana" pitchFamily="34" charset="0"/>
              </a:rPr>
              <a:t>		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What is Systems Software?</a:t>
            </a:r>
          </a:p>
          <a:p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Systems Software consists of a set of programs that support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the operation of a computer system and help, the programmer,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to simplify  the programming process and create an 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environment to run application software efficiently.  </a:t>
            </a:r>
          </a:p>
          <a:p>
            <a:endParaRPr lang="en-US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Examples of systems software are:</a:t>
            </a:r>
          </a:p>
          <a:p>
            <a:r>
              <a:rPr lang="en-US" b="1">
                <a:latin typeface="Verdana" pitchFamily="34" charset="0"/>
              </a:rPr>
              <a:t>					</a:t>
            </a:r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Text editors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Compilers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Loaders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Linker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Debugger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Assembler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Operating system</a:t>
            </a:r>
          </a:p>
          <a:p>
            <a:endParaRPr lang="en-US" b="1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0F6B-0A79-4763-BDBA-BB2A00F6D4B7}" type="slidenum">
              <a:rPr lang="en-US"/>
              <a:pPr/>
              <a:t>11</a:t>
            </a:fld>
            <a:endParaRPr lang="en-US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764588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Systems software can be classified in two groups:</a:t>
            </a:r>
          </a:p>
          <a:p>
            <a:pPr marL="457200" indent="-457200"/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1.- Software to create a program development environment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Text editor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Compiler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Assembler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Debugger (low-level)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2.- Software to create a run-time environment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Operating system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Loader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Dynamic 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Program libraries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DFE3B-8619-43FD-8CEA-5332A867A678}" type="slidenum">
              <a:rPr lang="en-US"/>
              <a:pPr/>
              <a:t>12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442325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 dirty="0">
                <a:solidFill>
                  <a:srgbClr val="0000FF"/>
                </a:solidFill>
                <a:latin typeface="Verdana" pitchFamily="34" charset="0"/>
              </a:rPr>
              <a:t>Systems Software: Program Development Environment</a:t>
            </a: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Text editor: 	</a:t>
            </a:r>
            <a:r>
              <a:rPr lang="en-US" sz="2000" b="1" dirty="0">
                <a:solidFill>
                  <a:srgbClr val="0000FF"/>
                </a:solidFill>
              </a:rPr>
              <a:t>Software that permits the creation and editing of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text files (i.e. application programs).</a:t>
            </a: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Compiler: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 high level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language to </a:t>
            </a:r>
            <a:r>
              <a:rPr lang="en-US" sz="2000" b="1" dirty="0" smtClean="0">
                <a:solidFill>
                  <a:srgbClr val="0000FF"/>
                </a:solidFill>
              </a:rPr>
              <a:t>machine code(assembly Language).</a:t>
            </a:r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endParaRPr lang="en-US" sz="2000" b="1" dirty="0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Assembler:	</a:t>
            </a:r>
            <a:r>
              <a:rPr lang="en-US" sz="2000" b="1" dirty="0">
                <a:solidFill>
                  <a:srgbClr val="0000FF"/>
                </a:solidFill>
              </a:rPr>
              <a:t>Translates programs written in assembly language to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			object </a:t>
            </a:r>
            <a:r>
              <a:rPr lang="en-US" sz="2000" b="1" dirty="0" smtClean="0">
                <a:solidFill>
                  <a:srgbClr val="0000FF"/>
                </a:solidFill>
              </a:rPr>
              <a:t>code(binary).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Static Linker:	</a:t>
            </a:r>
            <a:r>
              <a:rPr lang="en-US" sz="2000" b="1" dirty="0">
                <a:solidFill>
                  <a:srgbClr val="0000FF"/>
                </a:solidFill>
              </a:rPr>
              <a:t>Combines and resolves references between object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 			programs and creates the executable code. </a:t>
            </a:r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endParaRPr lang="en-US" sz="2000" b="1" dirty="0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 dirty="0">
                <a:solidFill>
                  <a:srgbClr val="FF0000"/>
                </a:solidFill>
              </a:rPr>
              <a:t>Debugger	</a:t>
            </a:r>
            <a:r>
              <a:rPr lang="en-US" sz="2000" b="1" dirty="0">
                <a:solidFill>
                  <a:srgbClr val="0000FF"/>
                </a:solidFill>
              </a:rPr>
              <a:t>It is used to debug executable programs and their  </a:t>
            </a:r>
          </a:p>
          <a:p>
            <a:pPr marL="457200" indent="-457200"/>
            <a:r>
              <a:rPr lang="en-US" sz="2000" b="1" dirty="0">
                <a:solidFill>
                  <a:srgbClr val="0000FF"/>
                </a:solidFill>
              </a:rPr>
              <a:t>(low-level)	related object code and source program.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 dirty="0">
                <a:solidFill>
                  <a:srgbClr val="0000FF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E6A2A-E33A-42BD-9AB7-871EE19C2112}" type="slidenum">
              <a:rPr lang="en-US"/>
              <a:pPr/>
              <a:t>13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991600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Run-Time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Loader:  </a:t>
            </a:r>
            <a:r>
              <a:rPr lang="en-US" sz="2000" b="1">
                <a:solidFill>
                  <a:srgbClr val="0000FF"/>
                </a:solidFill>
              </a:rPr>
              <a:t>Loads an executable code and starts its execution.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FF3300"/>
                </a:solidFill>
              </a:rPr>
              <a:t>Libraries: 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Precompiled programs that create a set of functions for use by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other programs.</a:t>
            </a:r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Dynamic Linker:	 </a:t>
            </a: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		</a:t>
            </a:r>
            <a:r>
              <a:rPr lang="en-US" sz="2000" b="1">
                <a:solidFill>
                  <a:srgbClr val="0000FF"/>
                </a:solidFill>
              </a:rPr>
              <a:t>Loads and links shared libraries at run-time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Operating system: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	</a:t>
            </a:r>
            <a:r>
              <a:rPr lang="en-US" sz="2000" b="1">
                <a:solidFill>
                  <a:srgbClr val="0000FF"/>
                </a:solidFill>
              </a:rPr>
              <a:t>An event driven program that make an abstraction of the computer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system. The operating system handles all resources efficiently,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creates an environment for application programs to run, and provides a friendly interface between the user and the computer system. 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914400" lvl="1" indent="-457200">
              <a:lnSpc>
                <a:spcPct val="140000"/>
              </a:lnSpc>
            </a:pP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830BE-04C7-496F-B388-6A26FD5FE023}" type="slidenum">
              <a:rPr lang="en-US"/>
              <a:pPr/>
              <a:t>14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8382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98525" y="947738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Source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114800" y="3124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114800" y="541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11"/>
          <p:cNvSpPr>
            <a:spLocks noChangeArrowheads="1"/>
          </p:cNvSpPr>
          <p:nvPr/>
        </p:nvSpPr>
        <p:spPr bwMode="auto">
          <a:xfrm>
            <a:off x="2667000" y="685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6670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Compiler/</a:t>
            </a:r>
          </a:p>
          <a:p>
            <a:r>
              <a:rPr lang="en-US" sz="1200" b="1">
                <a:solidFill>
                  <a:srgbClr val="0000FF"/>
                </a:solidFill>
              </a:rPr>
              <a:t>assembler</a:t>
            </a:r>
          </a:p>
        </p:txBody>
      </p:sp>
      <p:sp>
        <p:nvSpPr>
          <p:cNvPr id="39946" name="Line 14"/>
          <p:cNvSpPr>
            <a:spLocks noChangeShapeType="1"/>
          </p:cNvSpPr>
          <p:nvPr/>
        </p:nvSpPr>
        <p:spPr bwMode="auto">
          <a:xfrm>
            <a:off x="1905000" y="114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267200" y="9144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Object</a:t>
            </a:r>
          </a:p>
          <a:p>
            <a:r>
              <a:rPr lang="en-US" sz="1200" b="1"/>
              <a:t>Module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>
            <a:off x="3581400" y="114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Oval 17"/>
          <p:cNvSpPr>
            <a:spLocks noChangeArrowheads="1"/>
          </p:cNvSpPr>
          <p:nvPr/>
        </p:nvSpPr>
        <p:spPr bwMode="auto">
          <a:xfrm>
            <a:off x="41910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4191000" y="20574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Link Editor</a:t>
            </a:r>
          </a:p>
          <a:p>
            <a:r>
              <a:rPr lang="en-US" sz="1200" b="1">
                <a:solidFill>
                  <a:srgbClr val="0000FF"/>
                </a:solidFill>
              </a:rPr>
              <a:t>  (Linker)</a:t>
            </a:r>
          </a:p>
        </p:txBody>
      </p:sp>
      <p:sp>
        <p:nvSpPr>
          <p:cNvPr id="39951" name="Line 20"/>
          <p:cNvSpPr>
            <a:spLocks noChangeShapeType="1"/>
          </p:cNvSpPr>
          <p:nvPr/>
        </p:nvSpPr>
        <p:spPr bwMode="auto">
          <a:xfrm>
            <a:off x="46482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21"/>
          <p:cNvSpPr>
            <a:spLocks noChangeArrowheads="1"/>
          </p:cNvSpPr>
          <p:nvPr/>
        </p:nvSpPr>
        <p:spPr bwMode="auto">
          <a:xfrm>
            <a:off x="5638800" y="1219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5638800" y="12954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Other Object </a:t>
            </a:r>
          </a:p>
          <a:p>
            <a:r>
              <a:rPr lang="en-US" sz="1200" b="1"/>
              <a:t>   Modules</a:t>
            </a:r>
          </a:p>
        </p:txBody>
      </p:sp>
      <p:sp>
        <p:nvSpPr>
          <p:cNvPr id="39954" name="Line 23"/>
          <p:cNvSpPr>
            <a:spLocks noChangeShapeType="1"/>
          </p:cNvSpPr>
          <p:nvPr/>
        </p:nvSpPr>
        <p:spPr bwMode="auto">
          <a:xfrm flipH="1">
            <a:off x="5029200" y="1524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Oval 24"/>
          <p:cNvSpPr>
            <a:spLocks noChangeArrowheads="1"/>
          </p:cNvSpPr>
          <p:nvPr/>
        </p:nvSpPr>
        <p:spPr bwMode="auto">
          <a:xfrm>
            <a:off x="4191000" y="4038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5"/>
          <p:cNvSpPr>
            <a:spLocks noChangeArrowheads="1"/>
          </p:cNvSpPr>
          <p:nvPr/>
        </p:nvSpPr>
        <p:spPr bwMode="auto">
          <a:xfrm>
            <a:off x="41148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6"/>
          <p:cNvSpPr txBox="1">
            <a:spLocks noChangeArrowheads="1"/>
          </p:cNvSpPr>
          <p:nvPr/>
        </p:nvSpPr>
        <p:spPr bwMode="auto">
          <a:xfrm>
            <a:off x="4267200" y="4343400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 Loader</a:t>
            </a:r>
          </a:p>
        </p:txBody>
      </p:sp>
      <p:sp>
        <p:nvSpPr>
          <p:cNvPr id="39958" name="Text Box 27"/>
          <p:cNvSpPr txBox="1">
            <a:spLocks noChangeArrowheads="1"/>
          </p:cNvSpPr>
          <p:nvPr/>
        </p:nvSpPr>
        <p:spPr bwMode="auto">
          <a:xfrm>
            <a:off x="4114800" y="3200400"/>
            <a:ext cx="997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smtClean="0"/>
              <a:t>Executable</a:t>
            </a:r>
          </a:p>
          <a:p>
            <a:r>
              <a:rPr lang="en-US" sz="1200" b="1" dirty="0" smtClean="0"/>
              <a:t>File (ELF)</a:t>
            </a:r>
            <a:endParaRPr lang="en-US" sz="1200" b="1" dirty="0"/>
          </a:p>
        </p:txBody>
      </p:sp>
      <p:sp>
        <p:nvSpPr>
          <p:cNvPr id="39959" name="Line 28"/>
          <p:cNvSpPr>
            <a:spLocks noChangeShapeType="1"/>
          </p:cNvSpPr>
          <p:nvPr/>
        </p:nvSpPr>
        <p:spPr bwMode="auto">
          <a:xfrm>
            <a:off x="4648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9"/>
          <p:cNvSpPr>
            <a:spLocks noChangeShapeType="1"/>
          </p:cNvSpPr>
          <p:nvPr/>
        </p:nvSpPr>
        <p:spPr bwMode="auto">
          <a:xfrm>
            <a:off x="4648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Rectangle 30"/>
          <p:cNvSpPr>
            <a:spLocks noChangeArrowheads="1"/>
          </p:cNvSpPr>
          <p:nvPr/>
        </p:nvSpPr>
        <p:spPr bwMode="auto">
          <a:xfrm>
            <a:off x="5638800" y="21336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5791200" y="2209800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5105400" y="2362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Rectangle 34"/>
          <p:cNvSpPr>
            <a:spLocks noChangeArrowheads="1"/>
          </p:cNvSpPr>
          <p:nvPr/>
        </p:nvSpPr>
        <p:spPr bwMode="auto">
          <a:xfrm>
            <a:off x="5638800" y="47244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Text Box 35"/>
          <p:cNvSpPr txBox="1">
            <a:spLocks noChangeArrowheads="1"/>
          </p:cNvSpPr>
          <p:nvPr/>
        </p:nvSpPr>
        <p:spPr bwMode="auto">
          <a:xfrm>
            <a:off x="5638800" y="4724400"/>
            <a:ext cx="13096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Dynamically</a:t>
            </a:r>
          </a:p>
          <a:p>
            <a:r>
              <a:rPr lang="en-US" sz="1200" b="1"/>
              <a:t>Loaded 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7" name="Text Box 36"/>
          <p:cNvSpPr txBox="1">
            <a:spLocks noChangeArrowheads="1"/>
          </p:cNvSpPr>
          <p:nvPr/>
        </p:nvSpPr>
        <p:spPr bwMode="auto">
          <a:xfrm>
            <a:off x="4267200" y="5486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Running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68" name="Text Box 37"/>
          <p:cNvSpPr txBox="1">
            <a:spLocks noChangeArrowheads="1"/>
          </p:cNvSpPr>
          <p:nvPr/>
        </p:nvSpPr>
        <p:spPr bwMode="auto">
          <a:xfrm>
            <a:off x="5638800" y="5562600"/>
            <a:ext cx="263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Computer hardware + OS</a:t>
            </a:r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 flipH="1">
            <a:off x="5257800" y="57150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0" name="AutoShape 40"/>
          <p:cNvSpPr>
            <a:spLocks/>
          </p:cNvSpPr>
          <p:nvPr/>
        </p:nvSpPr>
        <p:spPr bwMode="auto">
          <a:xfrm>
            <a:off x="3581400" y="1981200"/>
            <a:ext cx="457200" cy="3124200"/>
          </a:xfrm>
          <a:prstGeom prst="leftBrace">
            <a:avLst>
              <a:gd name="adj1" fmla="val 56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2514600" y="3429000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Load time</a:t>
            </a:r>
          </a:p>
        </p:txBody>
      </p:sp>
      <p:sp>
        <p:nvSpPr>
          <p:cNvPr id="39972" name="Text Box 43"/>
          <p:cNvSpPr txBox="1">
            <a:spLocks noChangeArrowheads="1"/>
          </p:cNvSpPr>
          <p:nvPr/>
        </p:nvSpPr>
        <p:spPr bwMode="auto">
          <a:xfrm>
            <a:off x="2438400" y="228600"/>
            <a:ext cx="1298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Compile time</a:t>
            </a:r>
          </a:p>
        </p:txBody>
      </p:sp>
      <p:sp>
        <p:nvSpPr>
          <p:cNvPr id="39973" name="Text Box 44"/>
          <p:cNvSpPr txBox="1">
            <a:spLocks noChangeArrowheads="1"/>
          </p:cNvSpPr>
          <p:nvPr/>
        </p:nvSpPr>
        <p:spPr bwMode="auto">
          <a:xfrm>
            <a:off x="2057400" y="5562600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Execution time</a:t>
            </a:r>
          </a:p>
        </p:txBody>
      </p:sp>
      <p:sp>
        <p:nvSpPr>
          <p:cNvPr id="39974" name="AutoShape 45"/>
          <p:cNvSpPr>
            <a:spLocks/>
          </p:cNvSpPr>
          <p:nvPr/>
        </p:nvSpPr>
        <p:spPr bwMode="auto">
          <a:xfrm>
            <a:off x="3657600" y="53340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46"/>
          <p:cNvSpPr>
            <a:spLocks/>
          </p:cNvSpPr>
          <p:nvPr/>
        </p:nvSpPr>
        <p:spPr bwMode="auto">
          <a:xfrm rot="5400000">
            <a:off x="3009900" y="114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7"/>
          <p:cNvSpPr>
            <a:spLocks noChangeShapeType="1"/>
          </p:cNvSpPr>
          <p:nvPr/>
        </p:nvSpPr>
        <p:spPr bwMode="auto">
          <a:xfrm flipH="1">
            <a:off x="5029200" y="4953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Next class we will talk about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 The processor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as an instruction interpreter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499A0-6391-443A-99FA-E73E59D02CD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Course Organization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What is Systems software?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6559721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Instructor:</a:t>
            </a:r>
            <a:r>
              <a:rPr lang="en-US" dirty="0"/>
              <a:t>  </a:t>
            </a:r>
            <a:r>
              <a:rPr lang="en-US" b="1" dirty="0">
                <a:solidFill>
                  <a:srgbClr val="0000FF"/>
                </a:solidFill>
              </a:rPr>
              <a:t>Euripides Montagne</a:t>
            </a:r>
            <a:r>
              <a:rPr lang="en-US" b="1" dirty="0"/>
              <a:t>	</a:t>
            </a:r>
          </a:p>
          <a:p>
            <a:endParaRPr lang="en-US" dirty="0"/>
          </a:p>
          <a:p>
            <a:r>
              <a:rPr lang="en-US" b="1" dirty="0"/>
              <a:t>Tele.: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(407)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823-2684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b="1" dirty="0"/>
              <a:t>email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eurip@eecs.ucf.edu</a:t>
            </a:r>
            <a:endParaRPr lang="en-US" dirty="0"/>
          </a:p>
          <a:p>
            <a:r>
              <a:rPr lang="en-US" b="1" dirty="0"/>
              <a:t> </a:t>
            </a:r>
          </a:p>
          <a:p>
            <a:r>
              <a:rPr lang="en-US" b="1" dirty="0"/>
              <a:t>Office hours:	</a:t>
            </a:r>
            <a:r>
              <a:rPr lang="en-US" dirty="0"/>
              <a:t>MW	12:30 p.m.  -   1:30 p.m. (HEC 217)</a:t>
            </a:r>
          </a:p>
          <a:p>
            <a:r>
              <a:rPr lang="en-US" dirty="0"/>
              <a:t>		TR	  2:00 p.m.  -   3:00 p.m. (HEC 217)</a:t>
            </a: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Who am I and where  to find me?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FFC54-346A-4DCC-8B3C-5FEFCE3416B8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2590800"/>
            <a:ext cx="80010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/>
              <a:t>Lecture meetings: </a:t>
            </a:r>
            <a:r>
              <a:rPr lang="en-US" sz="2000" dirty="0"/>
              <a:t>M-W   2:00 p.m. – 3:50 p.m.(HEC 117)</a:t>
            </a:r>
            <a:r>
              <a:rPr lang="en-US" sz="2000" dirty="0"/>
              <a:t> </a:t>
            </a:r>
            <a:endParaRPr lang="en-US" sz="2000" dirty="0">
              <a:solidFill>
                <a:srgbClr val="0000FF"/>
              </a:solidFill>
            </a:endParaRPr>
          </a:p>
          <a:p>
            <a:endParaRPr lang="en-US" sz="2000" b="1" dirty="0"/>
          </a:p>
          <a:p>
            <a:r>
              <a:rPr lang="en-US" sz="2000" b="1" dirty="0"/>
              <a:t>Recitations</a:t>
            </a:r>
            <a:r>
              <a:rPr lang="en-US" sz="2000" b="1" dirty="0" smtClean="0"/>
              <a:t>:</a:t>
            </a:r>
          </a:p>
          <a:p>
            <a:r>
              <a:rPr lang="en-US" sz="2000" b="1" dirty="0" smtClean="0"/>
              <a:t> </a:t>
            </a:r>
            <a:r>
              <a:rPr lang="en-US" sz="1600" dirty="0" smtClean="0"/>
              <a:t>Lab0011</a:t>
            </a:r>
            <a:r>
              <a:rPr lang="en-US" sz="1600" dirty="0"/>
              <a:t>:</a:t>
            </a:r>
            <a:r>
              <a:rPr lang="en-US" sz="1600" b="1" dirty="0"/>
              <a:t> </a:t>
            </a:r>
            <a:r>
              <a:rPr lang="en-US" sz="1600" dirty="0"/>
              <a:t>Wednesday        12:00  p.m. –   12:50 p.m.  (ENG1 383)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Lab0012</a:t>
            </a:r>
            <a:r>
              <a:rPr lang="en-US" sz="1600" dirty="0"/>
              <a:t>:</a:t>
            </a:r>
            <a:r>
              <a:rPr lang="en-US" sz="1600" b="1" dirty="0"/>
              <a:t> </a:t>
            </a:r>
            <a:r>
              <a:rPr lang="en-US" sz="1600" dirty="0"/>
              <a:t>Wednesday          1:00  p.m. –     1:50 p.m.  (ENG1 383)</a:t>
            </a:r>
          </a:p>
          <a:p>
            <a:r>
              <a:rPr lang="en-US" sz="2000" dirty="0">
                <a:solidFill>
                  <a:srgbClr val="0000FF"/>
                </a:solidFill>
              </a:rPr>
              <a:t>		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endParaRPr lang="en-US" sz="2000" dirty="0">
              <a:solidFill>
                <a:srgbClr val="0000FF"/>
              </a:solidFill>
            </a:endParaRP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b="1" dirty="0"/>
              <a:t>Web page:</a:t>
            </a:r>
            <a:r>
              <a:rPr lang="en-US" dirty="0"/>
              <a:t> </a:t>
            </a:r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www.cs.ucf.edu/courses/cop3402/</a:t>
            </a:r>
            <a:r>
              <a:rPr lang="en-US" b="1" dirty="0" smtClean="0">
                <a:hlinkClick r:id="rId3"/>
              </a:rPr>
              <a:t>sum2014</a:t>
            </a:r>
            <a:r>
              <a:rPr lang="en-US" b="1" dirty="0" smtClean="0">
                <a:hlinkClick r:id="rId3"/>
              </a:rPr>
              <a:t>/</a:t>
            </a:r>
            <a:endParaRPr lang="en-US" b="1" dirty="0"/>
          </a:p>
          <a:p>
            <a:endParaRPr lang="en-US" b="1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information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29B3-8BBE-4899-90E3-BF731012142B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515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Course Outline: </a:t>
            </a:r>
            <a:r>
              <a:rPr lang="en-US"/>
              <a:t>This course is designed to provide a fundamental understanding </a:t>
            </a:r>
          </a:p>
          <a:p>
            <a:r>
              <a:rPr lang="en-US"/>
              <a:t>of real and virtual machines as language processor. We will study the processor </a:t>
            </a:r>
          </a:p>
          <a:p>
            <a:r>
              <a:rPr lang="en-US"/>
              <a:t>as an instruction interpreter. Compilers, assemblers, and virtual machines will be </a:t>
            </a:r>
          </a:p>
          <a:p>
            <a:r>
              <a:rPr lang="en-US"/>
              <a:t>presented as systems software for program development. An introduction to </a:t>
            </a:r>
          </a:p>
          <a:p>
            <a:r>
              <a:rPr lang="en-US"/>
              <a:t>Operating system will be given. </a:t>
            </a:r>
          </a:p>
          <a:p>
            <a:endParaRPr lang="en-US" b="1"/>
          </a:p>
          <a:p>
            <a:r>
              <a:rPr lang="en-US" b="1"/>
              <a:t>Course Topics: </a:t>
            </a:r>
            <a:r>
              <a:rPr lang="en-US"/>
              <a:t>introduction to compilers and interpreters, virtual machines, </a:t>
            </a:r>
          </a:p>
          <a:p>
            <a:r>
              <a:rPr lang="en-US"/>
              <a:t>computer architecture and assembler, loaders and linkers, macro-processors, </a:t>
            </a:r>
          </a:p>
          <a:p>
            <a:r>
              <a:rPr lang="en-US"/>
              <a:t>run time environment and operating systems</a:t>
            </a:r>
          </a:p>
          <a:p>
            <a:endParaRPr lang="en-US" b="1"/>
          </a:p>
          <a:p>
            <a:r>
              <a:rPr lang="en-US" b="1"/>
              <a:t>Prerequisites:</a:t>
            </a:r>
            <a:endParaRPr lang="en-US"/>
          </a:p>
          <a:p>
            <a:r>
              <a:rPr lang="en-US"/>
              <a:t>COP 3502 – Computer Science I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15B5-A814-49BD-B3C2-839800AF102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066800" y="2298700"/>
            <a:ext cx="784192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Grading Policy: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FF"/>
                </a:solidFill>
              </a:rPr>
              <a:t>(20%) </a:t>
            </a:r>
            <a:r>
              <a:rPr lang="en-US" b="1" dirty="0">
                <a:solidFill>
                  <a:srgbClr val="0000FF"/>
                </a:solidFill>
              </a:rPr>
              <a:t>Exam #1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 smtClean="0">
                <a:solidFill>
                  <a:srgbClr val="0000FF"/>
                </a:solidFill>
              </a:rPr>
              <a:t>	(20%) Exam #2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(25%) </a:t>
            </a:r>
            <a:r>
              <a:rPr lang="en-US" b="1" dirty="0">
                <a:solidFill>
                  <a:srgbClr val="0000FF"/>
                </a:solidFill>
              </a:rPr>
              <a:t>Final Exam</a:t>
            </a:r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(</a:t>
            </a:r>
            <a:r>
              <a:rPr lang="en-US" dirty="0" smtClean="0">
                <a:solidFill>
                  <a:srgbClr val="0000FF"/>
                </a:solidFill>
              </a:rPr>
              <a:t>30%) </a:t>
            </a:r>
            <a:r>
              <a:rPr lang="en-US" b="1" dirty="0">
                <a:solidFill>
                  <a:srgbClr val="0000FF"/>
                </a:solidFill>
              </a:rPr>
              <a:t>Programming project.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		 (5%)  </a:t>
            </a:r>
            <a:r>
              <a:rPr lang="en-US" b="1" dirty="0">
                <a:solidFill>
                  <a:srgbClr val="0000FF"/>
                </a:solidFill>
              </a:rPr>
              <a:t>Recitations</a:t>
            </a:r>
          </a:p>
          <a:p>
            <a:endParaRPr lang="en-US" u="sng" dirty="0">
              <a:solidFill>
                <a:srgbClr val="FF0000"/>
              </a:solidFill>
            </a:endParaRPr>
          </a:p>
          <a:p>
            <a:endParaRPr lang="en-US" u="sng" dirty="0">
              <a:solidFill>
                <a:srgbClr val="FF0000"/>
              </a:solidFill>
            </a:endParaRPr>
          </a:p>
          <a:p>
            <a:r>
              <a:rPr lang="en-US" b="1" u="sng" dirty="0">
                <a:solidFill>
                  <a:srgbClr val="FF0000"/>
                </a:solidFill>
              </a:rPr>
              <a:t>Each programming project will have a due date and points will be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subtracted for submission after that date ( up to  2 days late, 20 % off; 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more than two days late, you get </a:t>
            </a:r>
            <a:r>
              <a:rPr lang="ja-JP" altLang="en-US" b="1" u="sng" dirty="0">
                <a:solidFill>
                  <a:srgbClr val="FF0000"/>
                </a:solidFill>
              </a:rPr>
              <a:t>“</a:t>
            </a:r>
            <a:r>
              <a:rPr lang="en-US" altLang="ja-JP" b="1" u="sng" dirty="0">
                <a:solidFill>
                  <a:srgbClr val="FF0000"/>
                </a:solidFill>
              </a:rPr>
              <a:t>0</a:t>
            </a:r>
            <a:r>
              <a:rPr lang="ja-JP" altLang="en-US" b="1" u="sng" dirty="0">
                <a:solidFill>
                  <a:srgbClr val="FF0000"/>
                </a:solidFill>
              </a:rPr>
              <a:t>”</a:t>
            </a:r>
            <a:r>
              <a:rPr lang="en-US" altLang="ja-JP" b="1" u="sng" dirty="0">
                <a:solidFill>
                  <a:srgbClr val="FF0000"/>
                </a:solidFill>
              </a:rPr>
              <a:t> for that program). </a:t>
            </a:r>
            <a:r>
              <a:rPr lang="en-US" altLang="ja-JP" b="1" u="sng" dirty="0" smtClean="0">
                <a:solidFill>
                  <a:srgbClr val="FF0000"/>
                </a:solidFill>
              </a:rPr>
              <a:t>The last </a:t>
            </a:r>
          </a:p>
          <a:p>
            <a:r>
              <a:rPr lang="en-US" altLang="ja-JP" b="1" u="sng" dirty="0" smtClean="0">
                <a:solidFill>
                  <a:srgbClr val="FF0000"/>
                </a:solidFill>
              </a:rPr>
              <a:t>programming project will not have the 2 days late submission.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602F5-E9AD-431F-91DC-DD828AD4E932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1524000"/>
            <a:ext cx="6629400" cy="461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/>
              <a:t>Material</a:t>
            </a:r>
            <a:r>
              <a:rPr lang="en-US" b="1" dirty="0"/>
              <a:t>:</a:t>
            </a:r>
          </a:p>
          <a:p>
            <a:r>
              <a:rPr lang="en-US" b="1" dirty="0"/>
              <a:t>Lecture notes: </a:t>
            </a:r>
            <a:r>
              <a:rPr lang="en-US" b="1" dirty="0">
                <a:solidFill>
                  <a:srgbClr val="0000FF"/>
                </a:solidFill>
              </a:rPr>
              <a:t>On website.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sz="1600" b="1" dirty="0"/>
              <a:t>Required text:</a:t>
            </a:r>
            <a:endParaRPr lang="en-US" sz="1600" dirty="0"/>
          </a:p>
          <a:p>
            <a:r>
              <a:rPr lang="en-US" sz="1600" i="1" dirty="0">
                <a:solidFill>
                  <a:srgbClr val="0000FF"/>
                </a:solidFill>
              </a:rPr>
              <a:t>Compilers: Principles, Techniques, &amp; Tools, </a:t>
            </a:r>
            <a:r>
              <a:rPr lang="en-US" sz="1600" dirty="0">
                <a:solidFill>
                  <a:srgbClr val="0000FF"/>
                </a:solidFill>
              </a:rPr>
              <a:t>Second Edition by Alfred V. </a:t>
            </a:r>
            <a:r>
              <a:rPr lang="en-US" sz="1600" dirty="0" err="1">
                <a:solidFill>
                  <a:srgbClr val="0000FF"/>
                </a:solidFill>
              </a:rPr>
              <a:t>Aho</a:t>
            </a:r>
            <a:r>
              <a:rPr lang="en-US" sz="1600" dirty="0">
                <a:solidFill>
                  <a:srgbClr val="0000FF"/>
                </a:solidFill>
              </a:rPr>
              <a:t>, Monica S. Lam, Ravi </a:t>
            </a:r>
            <a:r>
              <a:rPr lang="en-US" sz="1600" dirty="0" err="1">
                <a:solidFill>
                  <a:srgbClr val="0000FF"/>
                </a:solidFill>
              </a:rPr>
              <a:t>Sethi</a:t>
            </a:r>
            <a:r>
              <a:rPr lang="en-US" sz="1600" dirty="0">
                <a:solidFill>
                  <a:srgbClr val="0000FF"/>
                </a:solidFill>
              </a:rPr>
              <a:t>, and Jeffrey D. Ullman. Addison Wesley, </a:t>
            </a:r>
            <a:r>
              <a:rPr lang="en-US" sz="1600" dirty="0" smtClean="0">
                <a:solidFill>
                  <a:srgbClr val="0000FF"/>
                </a:solidFill>
              </a:rPr>
              <a:t>2007</a:t>
            </a:r>
            <a:endParaRPr lang="en-US" sz="1600" dirty="0">
              <a:solidFill>
                <a:srgbClr val="0000FF"/>
              </a:solidFill>
            </a:endParaRPr>
          </a:p>
          <a:p>
            <a:endParaRPr lang="en-US" sz="1600" b="1" dirty="0" smtClean="0"/>
          </a:p>
          <a:p>
            <a:r>
              <a:rPr lang="en-US" sz="1600" b="1" dirty="0"/>
              <a:t>Supplementary </a:t>
            </a:r>
            <a:r>
              <a:rPr lang="en-US" sz="1600" b="1"/>
              <a:t>texts</a:t>
            </a:r>
            <a:r>
              <a:rPr lang="en-US" sz="1600" b="1" smtClean="0"/>
              <a:t>:</a:t>
            </a:r>
            <a:endParaRPr lang="en-US" sz="1600" b="1" dirty="0" smtClean="0"/>
          </a:p>
          <a:p>
            <a:r>
              <a:rPr lang="en-US" sz="1600" dirty="0" smtClean="0"/>
              <a:t>Compiler Construction Using Java, </a:t>
            </a:r>
            <a:r>
              <a:rPr lang="en-US" sz="1600" dirty="0" err="1" smtClean="0"/>
              <a:t>JavaCC</a:t>
            </a:r>
            <a:r>
              <a:rPr lang="en-US" sz="1600" dirty="0" smtClean="0"/>
              <a:t>, and </a:t>
            </a:r>
            <a:r>
              <a:rPr lang="en-US" sz="1600" dirty="0" err="1" smtClean="0"/>
              <a:t>Yacc</a:t>
            </a:r>
            <a:r>
              <a:rPr lang="en-US" sz="1600" dirty="0" smtClean="0"/>
              <a:t>. Anthony j. Dos Reis. Wiley, 2012.</a:t>
            </a:r>
            <a:r>
              <a:rPr lang="en-US" sz="1600" i="1" dirty="0" smtClean="0"/>
              <a:t> </a:t>
            </a:r>
            <a:endParaRPr lang="en-US" sz="1600" dirty="0"/>
          </a:p>
          <a:p>
            <a:r>
              <a:rPr lang="en-US" sz="1600" i="1" dirty="0" smtClean="0"/>
              <a:t>Modern </a:t>
            </a:r>
            <a:r>
              <a:rPr lang="en-US" sz="1600" i="1" dirty="0"/>
              <a:t>Compiler Implementation in C </a:t>
            </a:r>
            <a:r>
              <a:rPr lang="en-US" sz="1600" dirty="0"/>
              <a:t> by Andrew </a:t>
            </a:r>
            <a:r>
              <a:rPr lang="en-US" sz="1600" dirty="0" err="1"/>
              <a:t>Appel</a:t>
            </a:r>
            <a:r>
              <a:rPr lang="en-US" sz="1600" dirty="0"/>
              <a:t>. Cambridge University Press, </a:t>
            </a:r>
            <a:r>
              <a:rPr lang="en-US" sz="1600" dirty="0" smtClean="0"/>
              <a:t>1998</a:t>
            </a:r>
            <a:r>
              <a:rPr lang="en-US" sz="1600" i="1" dirty="0" smtClean="0"/>
              <a:t>Compiler </a:t>
            </a:r>
            <a:r>
              <a:rPr lang="en-US" sz="1600" i="1" dirty="0"/>
              <a:t>Construction</a:t>
            </a:r>
            <a:r>
              <a:rPr lang="en-US" sz="1600" b="1" i="1" dirty="0"/>
              <a:t>:</a:t>
            </a:r>
            <a:r>
              <a:rPr lang="en-US" sz="1600" b="1" dirty="0"/>
              <a:t> </a:t>
            </a:r>
            <a:r>
              <a:rPr lang="en-US" sz="1600" i="1" dirty="0"/>
              <a:t>Principles and Practice </a:t>
            </a:r>
            <a:r>
              <a:rPr lang="en-US" sz="1600" dirty="0"/>
              <a:t>by Kenneth C. Louden, PWS, 1997</a:t>
            </a:r>
            <a:endParaRPr lang="en-US" sz="1600" b="1" dirty="0"/>
          </a:p>
          <a:p>
            <a:pPr lvl="0"/>
            <a:r>
              <a:rPr lang="en-US" sz="1600" i="1" dirty="0"/>
              <a:t>System Software: An Introduction to Systems Programming, 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 Edition</a:t>
            </a:r>
            <a:r>
              <a:rPr lang="en-US" sz="1600" i="1" dirty="0"/>
              <a:t> </a:t>
            </a:r>
            <a:r>
              <a:rPr lang="en-US" sz="1600" dirty="0"/>
              <a:t>by Leland Beck, 1997.</a:t>
            </a:r>
          </a:p>
          <a:p>
            <a:r>
              <a:rPr lang="en-US" sz="1600" i="1" dirty="0"/>
              <a:t>Concepts of Programming Languages, </a:t>
            </a:r>
            <a:r>
              <a:rPr lang="en-US" sz="1600" dirty="0"/>
              <a:t>8</a:t>
            </a:r>
            <a:r>
              <a:rPr lang="en-US" sz="1600" baseline="30000" dirty="0"/>
              <a:t>th</a:t>
            </a:r>
            <a:r>
              <a:rPr lang="en-US" sz="1600" dirty="0"/>
              <a:t> Edition by Robert W. </a:t>
            </a:r>
            <a:r>
              <a:rPr lang="en-US" sz="1600" dirty="0" err="1"/>
              <a:t>Sebesta</a:t>
            </a:r>
            <a:r>
              <a:rPr lang="en-US" sz="1600" dirty="0"/>
              <a:t>.  Addison Wesley, 2010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228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COP 3402 Systems Software</a:t>
            </a:r>
            <a:br>
              <a:rPr lang="en-US" sz="4000" b="1">
                <a:solidFill>
                  <a:srgbClr val="0000FF"/>
                </a:solidFill>
              </a:rPr>
            </a:br>
            <a:r>
              <a:rPr lang="en-US" sz="40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C5F92-A26D-4DB8-AA51-7B42430B1125}" type="slidenum">
              <a:rPr lang="en-US"/>
              <a:pPr/>
              <a:t>8</a:t>
            </a:fld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1219200" y="2133600"/>
            <a:ext cx="74676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b="1" dirty="0" smtClean="0">
                <a:solidFill>
                  <a:srgbClr val="0000FF"/>
                </a:solidFill>
              </a:rPr>
              <a:t>TA</a:t>
            </a:r>
            <a:r>
              <a:rPr lang="en-US" sz="1600" b="1" dirty="0" smtClean="0">
                <a:solidFill>
                  <a:srgbClr val="0000FF"/>
                </a:solidFill>
              </a:rPr>
              <a:t>: </a:t>
            </a:r>
            <a:r>
              <a:rPr lang="en-US" sz="1600" b="1" dirty="0" smtClean="0">
                <a:solidFill>
                  <a:srgbClr val="000000"/>
                </a:solidFill>
              </a:rPr>
              <a:t>Edward </a:t>
            </a:r>
            <a:r>
              <a:rPr lang="en-US" sz="1600" b="1" dirty="0" err="1" smtClean="0">
                <a:solidFill>
                  <a:srgbClr val="000000"/>
                </a:solidFill>
              </a:rPr>
              <a:t>Aymerich</a:t>
            </a:r>
            <a:r>
              <a:rPr lang="en-US" sz="1600" dirty="0"/>
              <a:t>	</a:t>
            </a:r>
            <a:r>
              <a:rPr lang="fr-FR" sz="1600" dirty="0" smtClean="0"/>
              <a:t>email: </a:t>
            </a:r>
            <a:r>
              <a:rPr lang="en-US" sz="1600" u="sng" dirty="0">
                <a:hlinkClick r:id="rId3"/>
              </a:rPr>
              <a:t>edward.aymerich@knights.ucf.edu</a:t>
            </a:r>
            <a:r>
              <a:rPr lang="en-US" sz="1600" dirty="0"/>
              <a:t> </a:t>
            </a:r>
            <a:endParaRPr lang="fr-FR" sz="1600" dirty="0" smtClean="0"/>
          </a:p>
          <a:p>
            <a:endParaRPr lang="en-US" sz="1600" dirty="0"/>
          </a:p>
          <a:p>
            <a:r>
              <a:rPr lang="en-US" sz="1600" b="1" dirty="0"/>
              <a:t>Office hours</a:t>
            </a:r>
            <a:r>
              <a:rPr lang="en-US" sz="1600" b="1"/>
              <a:t>: </a:t>
            </a:r>
            <a:endParaRPr lang="en-US" sz="1600" b="1" smtClean="0"/>
          </a:p>
          <a:p>
            <a:endParaRPr lang="en-US" sz="1600" b="1" dirty="0" smtClean="0"/>
          </a:p>
          <a:p>
            <a:r>
              <a:rPr lang="en-US" sz="1600" dirty="0" smtClean="0"/>
              <a:t>Thursday  </a:t>
            </a:r>
            <a:r>
              <a:rPr lang="en-US" sz="1600" dirty="0" smtClean="0"/>
              <a:t>M </a:t>
            </a:r>
            <a:r>
              <a:rPr lang="en-US" sz="1600" dirty="0"/>
              <a:t>1:00 p.m. to 2:00 p.m. (HEC 308)</a:t>
            </a:r>
          </a:p>
          <a:p>
            <a:r>
              <a:rPr lang="en-US" sz="1600" dirty="0"/>
              <a:t>	 </a:t>
            </a:r>
            <a:r>
              <a:rPr lang="en-US" sz="1600" dirty="0" smtClean="0"/>
              <a:t>W </a:t>
            </a:r>
            <a:r>
              <a:rPr lang="en-US" sz="1600" dirty="0"/>
              <a:t>4:00 p.m. to 5:00 p.m. (HEC 308)</a:t>
            </a:r>
          </a:p>
          <a:p>
            <a:endParaRPr lang="fr-FR" sz="1600" b="1" dirty="0" smtClean="0">
              <a:solidFill>
                <a:srgbClr val="0000FF"/>
              </a:solidFill>
            </a:endParaRPr>
          </a:p>
          <a:p>
            <a:r>
              <a:rPr lang="fr-FR" sz="1600" b="1" dirty="0" smtClean="0">
                <a:solidFill>
                  <a:srgbClr val="0000FF"/>
                </a:solidFill>
              </a:rPr>
              <a:t>Graders :</a:t>
            </a:r>
            <a:endParaRPr lang="fr-FR" sz="1600" b="1" dirty="0" smtClean="0"/>
          </a:p>
          <a:p>
            <a:r>
              <a:rPr lang="en-US" sz="1600" dirty="0" smtClean="0"/>
              <a:t> </a:t>
            </a:r>
            <a:endParaRPr lang="en-US" sz="1600" dirty="0"/>
          </a:p>
          <a:p>
            <a:r>
              <a:rPr lang="nb-NO" sz="1600" dirty="0" smtClean="0">
                <a:solidFill>
                  <a:srgbClr val="000000"/>
                </a:solidFill>
              </a:rPr>
              <a:t>Sharon </a:t>
            </a:r>
            <a:r>
              <a:rPr lang="nb-NO" sz="1600" dirty="0" err="1" smtClean="0">
                <a:solidFill>
                  <a:srgbClr val="000000"/>
                </a:solidFill>
              </a:rPr>
              <a:t>Ladiero</a:t>
            </a:r>
            <a:r>
              <a:rPr lang="nb-NO" sz="1600" dirty="0" smtClean="0">
                <a:solidFill>
                  <a:srgbClr val="000000"/>
                </a:solidFill>
              </a:rPr>
              <a:t>		email: </a:t>
            </a:r>
            <a:r>
              <a:rPr lang="nb-NO" sz="1600" dirty="0" smtClean="0">
                <a:solidFill>
                  <a:srgbClr val="000000"/>
                </a:solidFill>
                <a:hlinkClick r:id="rId4"/>
              </a:rPr>
              <a:t>sjladiero@knights.ucf.edu</a:t>
            </a:r>
            <a:endParaRPr lang="nb-NO" sz="1600" dirty="0" smtClean="0">
              <a:solidFill>
                <a:srgbClr val="000000"/>
              </a:solidFill>
            </a:endParaRPr>
          </a:p>
          <a:p>
            <a:endParaRPr lang="nb-NO" sz="1600" dirty="0" smtClean="0">
              <a:solidFill>
                <a:srgbClr val="000000"/>
              </a:solidFill>
            </a:endParaRPr>
          </a:p>
          <a:p>
            <a:r>
              <a:rPr lang="en-US" sz="1600" b="1" dirty="0" smtClean="0"/>
              <a:t> </a:t>
            </a:r>
            <a:endParaRPr lang="fr-FR" sz="1600" dirty="0"/>
          </a:p>
          <a:p>
            <a:endParaRPr lang="fr-FR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Who are your TAs?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4D3C-8D1A-4F47-B490-FE5B29E51DC1}" type="slidenum">
              <a:rPr lang="en-US"/>
              <a:pPr/>
              <a:t>9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2667000"/>
            <a:ext cx="7162800" cy="299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An Introduction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to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Systems Software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12657</TotalTime>
  <Words>591</Words>
  <Application>Microsoft Macintosh PowerPoint</Application>
  <PresentationFormat>On-screen Show (4:3)</PresentationFormat>
  <Paragraphs>228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COP 3402 Systems Software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COP 3402 Systems 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Rob Traub</cp:lastModifiedBy>
  <cp:revision>266</cp:revision>
  <cp:lastPrinted>2010-01-12T16:52:57Z</cp:lastPrinted>
  <dcterms:created xsi:type="dcterms:W3CDTF">2010-01-12T16:06:39Z</dcterms:created>
  <dcterms:modified xsi:type="dcterms:W3CDTF">2014-05-19T21:51:14Z</dcterms:modified>
</cp:coreProperties>
</file>