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61" r:id="rId4"/>
    <p:sldId id="265" r:id="rId5"/>
    <p:sldId id="258" r:id="rId6"/>
    <p:sldId id="259" r:id="rId7"/>
    <p:sldId id="260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2841" autoAdjust="0"/>
  </p:normalViewPr>
  <p:slideViewPr>
    <p:cSldViewPr>
      <p:cViewPr varScale="1">
        <p:scale>
          <a:sx n="76" d="100"/>
          <a:sy n="76" d="100"/>
        </p:scale>
        <p:origin x="-16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43EAEB-7DE8-4218-A706-59941332AABB}" type="datetimeFigureOut">
              <a:rPr lang="en-US" smtClean="0"/>
              <a:pPr/>
              <a:t>7/3/2013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6E3B06-7104-4009-AEC3-379B9797B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thumb/6/6b/Compiler.svg/500px-Compiler.svg.png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Changed</a:t>
            </a:r>
            <a:r>
              <a:rPr lang="en-US" baseline="0" dirty="0" smtClean="0"/>
              <a:t> from char name[10].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E3B06-7104-4009-AEC3-379B9797B59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You’ll know the kind</a:t>
            </a:r>
            <a:r>
              <a:rPr lang="en-US" baseline="0" dirty="0" smtClean="0"/>
              <a:t>, k, </a:t>
            </a:r>
            <a:r>
              <a:rPr lang="en-US" dirty="0" smtClean="0"/>
              <a:t>based on where you are in the parser</a:t>
            </a:r>
            <a:r>
              <a:rPr lang="en-US" baseline="0" dirty="0" smtClean="0"/>
              <a:t> when you call enter.</a:t>
            </a:r>
          </a:p>
          <a:p>
            <a:r>
              <a:rPr lang="en-US" baseline="0" dirty="0" smtClean="0"/>
              <a:t>When procedures are called in your parser you’ll increment </a:t>
            </a:r>
            <a:r>
              <a:rPr lang="en-US" baseline="0" dirty="0" err="1" smtClean="0"/>
              <a:t>lev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Num is a global variable like id, this variable contains the last number read.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E3B06-7104-4009-AEC3-379B9797B59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3"/>
              </a:rPr>
              <a:t>http://upload.wikimedia.org/wikipedia/commons/thumb/6/6b/Compiler.svg/500px-Compiler.svg.png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C2D2E-5BC0-4FE6-8415-59D872DC4F2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980DB-7A30-4B73-BCD8-79FB6A3CDA1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E3B06-7104-4009-AEC3-379B9797B59F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Parser &amp; Code Generation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COP 3402 System Software</a:t>
            </a:r>
          </a:p>
          <a:p>
            <a:pPr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Summer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Emit Calls Used in PL0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System Software</a:t>
            </a:r>
          </a:p>
          <a:p>
            <a:r>
              <a:rPr lang="en-US" dirty="0" smtClean="0"/>
              <a:t>Summer 2013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Compiler Front End</a:t>
            </a:r>
          </a:p>
          <a:p>
            <a:pPr lvl="1"/>
            <a:r>
              <a:rPr lang="en-US" dirty="0" smtClean="0"/>
              <a:t>Scanner (assignment 2): Reads the source code written by users and creates tokens. The scanner should find syntax errors in the code.</a:t>
            </a:r>
          </a:p>
          <a:p>
            <a:r>
              <a:rPr lang="en-US" dirty="0" smtClean="0"/>
              <a:t>Compiler Mid Section</a:t>
            </a:r>
          </a:p>
          <a:p>
            <a:pPr lvl="1"/>
            <a:r>
              <a:rPr lang="en-US" dirty="0" smtClean="0"/>
              <a:t>Parser and code generator(assignment 3): Parses the tokens, creates a symbol table and emits intermediate code.</a:t>
            </a:r>
          </a:p>
          <a:p>
            <a:r>
              <a:rPr lang="en-US" dirty="0" smtClean="0"/>
              <a:t>Compiler Back End:</a:t>
            </a:r>
          </a:p>
          <a:p>
            <a:pPr lvl="1"/>
            <a:r>
              <a:rPr lang="en-US" dirty="0" smtClean="0"/>
              <a:t>Virtual Machine (assignment 1): Reads the intermediate code and runs the program to completion.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Overview cont.</a:t>
            </a:r>
            <a:endParaRPr lang="en-US" dirty="0"/>
          </a:p>
        </p:txBody>
      </p:sp>
      <p:pic>
        <p:nvPicPr>
          <p:cNvPr id="1028" name="Picture 4" descr="http://upload.wikimedia.org/wikipedia/commons/thumb/6/6b/Compiler.svg/500px-Compiler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1219200"/>
            <a:ext cx="4762500" cy="53816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Emit/Gen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1295400"/>
            <a:ext cx="5943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gen(</a:t>
            </a:r>
            <a:r>
              <a:rPr lang="en-US" sz="2800" dirty="0" err="1" smtClean="0"/>
              <a:t>x,y,z</a:t>
            </a:r>
            <a:r>
              <a:rPr lang="en-US" sz="2800" dirty="0" smtClean="0"/>
              <a:t>)  </a:t>
            </a:r>
          </a:p>
          <a:p>
            <a:r>
              <a:rPr lang="en-US" sz="2800" dirty="0" smtClean="0"/>
              <a:t>  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 err="1" smtClean="0"/>
              <a:t>x,y,z</a:t>
            </a:r>
            <a:r>
              <a:rPr lang="en-US" sz="2800" dirty="0" smtClean="0"/>
              <a:t>;</a:t>
            </a:r>
          </a:p>
          <a:p>
            <a:r>
              <a:rPr lang="en-US" sz="2800" dirty="0" smtClean="0"/>
              <a:t>{  </a:t>
            </a:r>
          </a:p>
          <a:p>
            <a:r>
              <a:rPr lang="en-US" sz="2800" dirty="0" smtClean="0"/>
              <a:t>  if (</a:t>
            </a:r>
            <a:r>
              <a:rPr lang="en-US" sz="2800" dirty="0" err="1" smtClean="0"/>
              <a:t>cx</a:t>
            </a:r>
            <a:r>
              <a:rPr lang="en-US" sz="2800" dirty="0" smtClean="0"/>
              <a:t>&gt;</a:t>
            </a:r>
            <a:r>
              <a:rPr lang="en-US" sz="2800" dirty="0" err="1" smtClean="0"/>
              <a:t>cxmax</a:t>
            </a:r>
            <a:r>
              <a:rPr lang="en-US" sz="2800" dirty="0" smtClean="0"/>
              <a:t>) </a:t>
            </a:r>
            <a:r>
              <a:rPr lang="en-US" sz="2800" dirty="0" err="1" smtClean="0"/>
              <a:t>printf</a:t>
            </a:r>
            <a:r>
              <a:rPr lang="en-US" sz="2800" dirty="0" smtClean="0"/>
              <a:t>("program too long\n"); else  </a:t>
            </a:r>
          </a:p>
          <a:p>
            <a:r>
              <a:rPr lang="en-US" sz="2800" dirty="0" smtClean="0"/>
              <a:t>  {    </a:t>
            </a:r>
          </a:p>
          <a:p>
            <a:r>
              <a:rPr lang="en-US" sz="2800" dirty="0" smtClean="0"/>
              <a:t>    code[</a:t>
            </a:r>
            <a:r>
              <a:rPr lang="en-US" sz="2800" dirty="0" err="1" smtClean="0"/>
              <a:t>cx</a:t>
            </a:r>
            <a:r>
              <a:rPr lang="en-US" sz="2800" dirty="0" smtClean="0"/>
              <a:t>].f=x;    </a:t>
            </a:r>
          </a:p>
          <a:p>
            <a:r>
              <a:rPr lang="en-US" sz="2800" dirty="0" smtClean="0"/>
              <a:t>    code[</a:t>
            </a:r>
            <a:r>
              <a:rPr lang="en-US" sz="2800" dirty="0" err="1" smtClean="0"/>
              <a:t>cx</a:t>
            </a:r>
            <a:r>
              <a:rPr lang="en-US" sz="2800" dirty="0" smtClean="0"/>
              <a:t>].l=y;    </a:t>
            </a:r>
          </a:p>
          <a:p>
            <a:r>
              <a:rPr lang="en-US" sz="2800" dirty="0" smtClean="0"/>
              <a:t>    code[</a:t>
            </a:r>
            <a:r>
              <a:rPr lang="en-US" sz="2800" dirty="0" err="1" smtClean="0"/>
              <a:t>cx</a:t>
            </a:r>
            <a:r>
              <a:rPr lang="en-US" sz="2800" dirty="0" smtClean="0"/>
              <a:t>].a=z;  </a:t>
            </a:r>
          </a:p>
          <a:p>
            <a:r>
              <a:rPr lang="en-US" sz="2800" dirty="0" smtClean="0"/>
              <a:t>  }  </a:t>
            </a:r>
          </a:p>
          <a:p>
            <a:r>
              <a:rPr lang="en-US" sz="2800" dirty="0" err="1" smtClean="0"/>
              <a:t>cx</a:t>
            </a:r>
            <a:r>
              <a:rPr lang="en-US" sz="2800" dirty="0" smtClean="0"/>
              <a:t>++;</a:t>
            </a:r>
          </a:p>
          <a:p>
            <a:r>
              <a:rPr lang="en-US" sz="2800" dirty="0" smtClean="0"/>
              <a:t>}</a:t>
            </a:r>
            <a:endParaRPr 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Source code example of constant in block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3400" y="1600200"/>
            <a:ext cx="81534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Block{</a:t>
            </a:r>
          </a:p>
          <a:p>
            <a:r>
              <a:rPr lang="en-US" dirty="0" smtClean="0"/>
              <a:t>…</a:t>
            </a:r>
          </a:p>
          <a:p>
            <a:endParaRPr lang="en-US" dirty="0" smtClean="0"/>
          </a:p>
          <a:p>
            <a:r>
              <a:rPr lang="en-US" dirty="0" smtClean="0"/>
              <a:t>do {    </a:t>
            </a:r>
          </a:p>
          <a:p>
            <a:r>
              <a:rPr lang="en-US" dirty="0" smtClean="0"/>
              <a:t>  if (sym==</a:t>
            </a:r>
            <a:r>
              <a:rPr lang="en-US" dirty="0" err="1" smtClean="0"/>
              <a:t>constsym</a:t>
            </a:r>
            <a:r>
              <a:rPr lang="en-US" dirty="0" smtClean="0"/>
              <a:t>) {      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getsym</a:t>
            </a:r>
            <a:r>
              <a:rPr lang="en-US" dirty="0" smtClean="0"/>
              <a:t>();      </a:t>
            </a:r>
          </a:p>
          <a:p>
            <a:r>
              <a:rPr lang="en-US" dirty="0" smtClean="0"/>
              <a:t>    do {        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constdeclaration</a:t>
            </a:r>
            <a:r>
              <a:rPr lang="en-US" dirty="0" smtClean="0"/>
              <a:t>(</a:t>
            </a:r>
            <a:r>
              <a:rPr lang="en-US" dirty="0" err="1" smtClean="0"/>
              <a:t>lev,&amp;tx,&amp;dx</a:t>
            </a:r>
            <a:r>
              <a:rPr lang="en-US" dirty="0" smtClean="0"/>
              <a:t>);        </a:t>
            </a:r>
          </a:p>
          <a:p>
            <a:r>
              <a:rPr lang="en-US" dirty="0" smtClean="0"/>
              <a:t>      while(sym==comma) {          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getsym</a:t>
            </a:r>
            <a:r>
              <a:rPr lang="en-US" dirty="0" smtClean="0"/>
              <a:t>(); </a:t>
            </a:r>
            <a:r>
              <a:rPr lang="en-US" dirty="0" err="1" smtClean="0"/>
              <a:t>constdeclaration</a:t>
            </a:r>
            <a:r>
              <a:rPr lang="en-US" dirty="0" smtClean="0"/>
              <a:t>(</a:t>
            </a:r>
            <a:r>
              <a:rPr lang="en-US" dirty="0" err="1" smtClean="0"/>
              <a:t>lev,&amp;tx,&amp;dx</a:t>
            </a:r>
            <a:r>
              <a:rPr lang="en-US" dirty="0" smtClean="0"/>
              <a:t>);        </a:t>
            </a:r>
          </a:p>
          <a:p>
            <a:r>
              <a:rPr lang="en-US" dirty="0" smtClean="0"/>
              <a:t>    }        </a:t>
            </a:r>
          </a:p>
          <a:p>
            <a:r>
              <a:rPr lang="en-US" dirty="0" smtClean="0"/>
              <a:t>    if(sym==semicolon)</a:t>
            </a:r>
            <a:r>
              <a:rPr lang="en-US" dirty="0" err="1" smtClean="0"/>
              <a:t>getsym</a:t>
            </a:r>
            <a:r>
              <a:rPr lang="en-US" dirty="0" smtClean="0"/>
              <a:t>(); else error(5);      </a:t>
            </a:r>
          </a:p>
          <a:p>
            <a:r>
              <a:rPr lang="en-US" dirty="0" smtClean="0"/>
              <a:t>  } while (sym==</a:t>
            </a:r>
            <a:r>
              <a:rPr lang="en-US" dirty="0" err="1" smtClean="0"/>
              <a:t>ident</a:t>
            </a:r>
            <a:r>
              <a:rPr lang="en-US" dirty="0" smtClean="0"/>
              <a:t>);    </a:t>
            </a:r>
          </a:p>
          <a:p>
            <a:r>
              <a:rPr lang="en-US" dirty="0" smtClean="0"/>
              <a:t>}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Constant cont.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09600" y="1447800"/>
            <a:ext cx="8077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constdeclaration</a:t>
            </a:r>
            <a:r>
              <a:rPr lang="en-US" dirty="0" smtClean="0"/>
              <a:t>(</a:t>
            </a:r>
            <a:r>
              <a:rPr lang="en-US" dirty="0" err="1" smtClean="0"/>
              <a:t>lev,ptx,pdx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lev</a:t>
            </a:r>
            <a:r>
              <a:rPr lang="en-US" dirty="0" smtClean="0"/>
              <a:t>,*</a:t>
            </a:r>
            <a:r>
              <a:rPr lang="en-US" dirty="0" err="1" smtClean="0"/>
              <a:t>ptx</a:t>
            </a:r>
            <a:r>
              <a:rPr lang="en-US" dirty="0" smtClean="0"/>
              <a:t>,*</a:t>
            </a:r>
            <a:r>
              <a:rPr lang="en-US" dirty="0" err="1" smtClean="0"/>
              <a:t>pdx</a:t>
            </a:r>
            <a:r>
              <a:rPr lang="en-US" dirty="0" smtClean="0"/>
              <a:t>;</a:t>
            </a:r>
          </a:p>
          <a:p>
            <a:r>
              <a:rPr lang="en-US" dirty="0" smtClean="0"/>
              <a:t>{  </a:t>
            </a:r>
          </a:p>
          <a:p>
            <a:r>
              <a:rPr lang="en-US" dirty="0" smtClean="0"/>
              <a:t>  if (sym==</a:t>
            </a:r>
            <a:r>
              <a:rPr lang="en-US" dirty="0" err="1" smtClean="0"/>
              <a:t>ident</a:t>
            </a:r>
            <a:r>
              <a:rPr lang="en-US" dirty="0" smtClean="0"/>
              <a:t>) {    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getsym</a:t>
            </a:r>
            <a:r>
              <a:rPr lang="en-US" dirty="0" smtClean="0"/>
              <a:t>();    </a:t>
            </a:r>
          </a:p>
          <a:p>
            <a:r>
              <a:rPr lang="en-US" dirty="0" smtClean="0"/>
              <a:t>    if ((sym==</a:t>
            </a:r>
            <a:r>
              <a:rPr lang="en-US" dirty="0" err="1" smtClean="0"/>
              <a:t>eql</a:t>
            </a:r>
            <a:r>
              <a:rPr lang="en-US" dirty="0" smtClean="0"/>
              <a:t>) || (sym==becomes)) {      </a:t>
            </a:r>
          </a:p>
          <a:p>
            <a:r>
              <a:rPr lang="en-US" dirty="0" smtClean="0"/>
              <a:t>      if (sym==becomes) error(1);      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getsym</a:t>
            </a:r>
            <a:r>
              <a:rPr lang="en-US" dirty="0" smtClean="0"/>
              <a:t>();      </a:t>
            </a:r>
          </a:p>
          <a:p>
            <a:r>
              <a:rPr lang="en-US" dirty="0" smtClean="0"/>
              <a:t>      if (sym==number) {enter(</a:t>
            </a:r>
            <a:r>
              <a:rPr lang="en-US" dirty="0" err="1" smtClean="0"/>
              <a:t>constant,ptx,pdx,lev</a:t>
            </a:r>
            <a:r>
              <a:rPr lang="en-US" dirty="0" smtClean="0"/>
              <a:t>); </a:t>
            </a:r>
            <a:r>
              <a:rPr lang="en-US" dirty="0" err="1" smtClean="0"/>
              <a:t>getsym</a:t>
            </a:r>
            <a:r>
              <a:rPr lang="en-US" dirty="0" smtClean="0"/>
              <a:t>();}    </a:t>
            </a:r>
          </a:p>
          <a:p>
            <a:r>
              <a:rPr lang="en-US" dirty="0" smtClean="0"/>
              <a:t>    }  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Constants are declared in the block of a program.</a:t>
            </a:r>
          </a:p>
          <a:p>
            <a:r>
              <a:rPr lang="en-US" dirty="0" smtClean="0"/>
              <a:t>Constants can be used in an expression or any other place where a number could be used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Source code example of variable in block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1600200"/>
            <a:ext cx="76962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Block{</a:t>
            </a:r>
          </a:p>
          <a:p>
            <a:r>
              <a:rPr lang="en-US" dirty="0" smtClean="0"/>
              <a:t>…</a:t>
            </a:r>
          </a:p>
          <a:p>
            <a:endParaRPr lang="en-US" dirty="0" smtClean="0"/>
          </a:p>
          <a:p>
            <a:r>
              <a:rPr lang="en-US" dirty="0" smtClean="0"/>
              <a:t>do {</a:t>
            </a:r>
          </a:p>
          <a:p>
            <a:r>
              <a:rPr lang="en-US" dirty="0" smtClean="0"/>
              <a:t>… //const code</a:t>
            </a:r>
          </a:p>
          <a:p>
            <a:r>
              <a:rPr lang="en-US" dirty="0" smtClean="0"/>
              <a:t>  if (sym==</a:t>
            </a:r>
            <a:r>
              <a:rPr lang="en-US" dirty="0" err="1" smtClean="0"/>
              <a:t>varsym</a:t>
            </a:r>
            <a:r>
              <a:rPr lang="en-US" dirty="0" smtClean="0"/>
              <a:t>) {     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getsym</a:t>
            </a:r>
            <a:r>
              <a:rPr lang="en-US" dirty="0" smtClean="0"/>
              <a:t>();      </a:t>
            </a:r>
          </a:p>
          <a:p>
            <a:r>
              <a:rPr lang="en-US" dirty="0" smtClean="0"/>
              <a:t>  do { </a:t>
            </a:r>
            <a:r>
              <a:rPr lang="en-US" dirty="0" err="1" smtClean="0"/>
              <a:t>vardeclaration</a:t>
            </a:r>
            <a:r>
              <a:rPr lang="en-US" dirty="0" smtClean="0"/>
              <a:t>(</a:t>
            </a:r>
            <a:r>
              <a:rPr lang="en-US" dirty="0" err="1" smtClean="0"/>
              <a:t>lev,&amp;ptx,&amp;pdx</a:t>
            </a:r>
            <a:r>
              <a:rPr lang="en-US" dirty="0" smtClean="0"/>
              <a:t>); /* *</a:t>
            </a:r>
            <a:r>
              <a:rPr lang="en-US" dirty="0" err="1" smtClean="0"/>
              <a:t>ptx</a:t>
            </a:r>
            <a:r>
              <a:rPr lang="en-US" dirty="0" smtClean="0"/>
              <a:t>: pointer to the table */        </a:t>
            </a:r>
          </a:p>
          <a:p>
            <a:r>
              <a:rPr lang="en-US" dirty="0" smtClean="0"/>
              <a:t>    while (sym==comma) {          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getsym</a:t>
            </a:r>
            <a:r>
              <a:rPr lang="en-US" dirty="0" smtClean="0"/>
              <a:t>(); </a:t>
            </a:r>
            <a:r>
              <a:rPr lang="en-US" dirty="0" err="1" smtClean="0"/>
              <a:t>vardeclaration</a:t>
            </a:r>
            <a:r>
              <a:rPr lang="en-US" dirty="0" smtClean="0"/>
              <a:t>(</a:t>
            </a:r>
            <a:r>
              <a:rPr lang="en-US" dirty="0" err="1" smtClean="0"/>
              <a:t>lev,&amp;ptx,&amp;pdx</a:t>
            </a:r>
            <a:r>
              <a:rPr lang="en-US" dirty="0" smtClean="0"/>
              <a:t>); /* *</a:t>
            </a:r>
            <a:r>
              <a:rPr lang="en-US" dirty="0" err="1" smtClean="0"/>
              <a:t>pdx</a:t>
            </a:r>
            <a:r>
              <a:rPr lang="en-US" dirty="0" smtClean="0"/>
              <a:t>: data allocation index */      </a:t>
            </a:r>
          </a:p>
          <a:p>
            <a:r>
              <a:rPr lang="en-US" dirty="0" smtClean="0"/>
              <a:t>    }      </a:t>
            </a:r>
          </a:p>
          <a:p>
            <a:r>
              <a:rPr lang="en-US" dirty="0" smtClean="0"/>
              <a:t>      if(sym==semicolon) </a:t>
            </a:r>
            <a:r>
              <a:rPr lang="en-US" dirty="0" err="1" smtClean="0"/>
              <a:t>getsym</a:t>
            </a:r>
            <a:r>
              <a:rPr lang="en-US" dirty="0" smtClean="0"/>
              <a:t>(); else error(5);      </a:t>
            </a:r>
          </a:p>
          <a:p>
            <a:r>
              <a:rPr lang="en-US" dirty="0" smtClean="0"/>
              <a:t>    } while(sym==</a:t>
            </a:r>
            <a:r>
              <a:rPr lang="en-US" dirty="0" err="1" smtClean="0"/>
              <a:t>ident</a:t>
            </a:r>
            <a:r>
              <a:rPr lang="en-US" dirty="0" smtClean="0"/>
              <a:t>);    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 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cont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66800" y="1600200"/>
            <a:ext cx="7162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/>
              <a:t>vardeclaration</a:t>
            </a:r>
            <a:r>
              <a:rPr lang="en-US" sz="2400" dirty="0" smtClean="0"/>
              <a:t>(</a:t>
            </a:r>
            <a:r>
              <a:rPr lang="en-US" sz="2400" dirty="0" err="1" smtClean="0"/>
              <a:t>lev,ptx,pdx</a:t>
            </a:r>
            <a:r>
              <a:rPr lang="en-US" sz="2400" dirty="0" smtClean="0"/>
              <a:t>)</a:t>
            </a:r>
          </a:p>
          <a:p>
            <a:r>
              <a:rPr lang="en-US" sz="2400" dirty="0" err="1" smtClean="0"/>
              <a:t>int</a:t>
            </a:r>
            <a:r>
              <a:rPr lang="en-US" sz="2400" dirty="0" smtClean="0"/>
              <a:t> *</a:t>
            </a:r>
            <a:r>
              <a:rPr lang="en-US" sz="2400" dirty="0" err="1" smtClean="0"/>
              <a:t>ptx</a:t>
            </a:r>
            <a:r>
              <a:rPr lang="en-US" sz="2400" dirty="0" smtClean="0"/>
              <a:t>,*</a:t>
            </a:r>
            <a:r>
              <a:rPr lang="en-US" sz="2400" dirty="0" err="1" smtClean="0"/>
              <a:t>pdx,lev</a:t>
            </a:r>
            <a:r>
              <a:rPr lang="en-US" sz="2400" dirty="0" smtClean="0"/>
              <a:t>;</a:t>
            </a:r>
          </a:p>
          <a:p>
            <a:r>
              <a:rPr lang="en-US" sz="2400" dirty="0" smtClean="0"/>
              <a:t>{  </a:t>
            </a:r>
          </a:p>
          <a:p>
            <a:r>
              <a:rPr lang="en-US" sz="2400" dirty="0" smtClean="0"/>
              <a:t>  if (sym==</a:t>
            </a:r>
            <a:r>
              <a:rPr lang="en-US" sz="2400" dirty="0" err="1" smtClean="0"/>
              <a:t>ident</a:t>
            </a:r>
            <a:r>
              <a:rPr lang="en-US" sz="2400" dirty="0" smtClean="0"/>
              <a:t>) {enter(variable, </a:t>
            </a:r>
            <a:r>
              <a:rPr lang="en-US" sz="2400" dirty="0" err="1" smtClean="0"/>
              <a:t>ptx,pdx,lev</a:t>
            </a:r>
            <a:r>
              <a:rPr lang="en-US" sz="2400" dirty="0" smtClean="0"/>
              <a:t>); </a:t>
            </a:r>
            <a:r>
              <a:rPr lang="en-US" sz="2400" dirty="0" err="1" smtClean="0"/>
              <a:t>getsym</a:t>
            </a:r>
            <a:r>
              <a:rPr lang="en-US" sz="2400" dirty="0" smtClean="0"/>
              <a:t>();}               </a:t>
            </a:r>
          </a:p>
          <a:p>
            <a:r>
              <a:rPr lang="en-US" sz="2400" dirty="0" smtClean="0"/>
              <a:t>  else error(4); </a:t>
            </a:r>
          </a:p>
          <a:p>
            <a:r>
              <a:rPr lang="en-US" sz="2400" dirty="0" smtClean="0"/>
              <a:t>}</a:t>
            </a:r>
            <a:endParaRPr lang="en-US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 Emit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1524000"/>
            <a:ext cx="8077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term(</a:t>
            </a:r>
            <a:r>
              <a:rPr lang="en-US" dirty="0" err="1" smtClean="0"/>
              <a:t>lev,ptx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lev</a:t>
            </a:r>
            <a:r>
              <a:rPr lang="en-US" dirty="0" smtClean="0"/>
              <a:t>, *</a:t>
            </a:r>
            <a:r>
              <a:rPr lang="en-US" dirty="0" err="1" smtClean="0"/>
              <a:t>ptx</a:t>
            </a:r>
            <a:r>
              <a:rPr lang="en-US" dirty="0" smtClean="0"/>
              <a:t>;</a:t>
            </a:r>
          </a:p>
          <a:p>
            <a:r>
              <a:rPr lang="en-US" dirty="0" smtClean="0"/>
              <a:t>{  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mulop</a:t>
            </a:r>
            <a:r>
              <a:rPr lang="en-US" dirty="0" smtClean="0"/>
              <a:t>;  </a:t>
            </a:r>
          </a:p>
          <a:p>
            <a:r>
              <a:rPr lang="en-US" dirty="0" smtClean="0"/>
              <a:t>  factor(</a:t>
            </a:r>
            <a:r>
              <a:rPr lang="en-US" dirty="0" err="1" smtClean="0"/>
              <a:t>lev,ptx</a:t>
            </a:r>
            <a:r>
              <a:rPr lang="en-US" dirty="0" smtClean="0"/>
              <a:t>);  </a:t>
            </a:r>
          </a:p>
          <a:p>
            <a:r>
              <a:rPr lang="en-US" dirty="0" smtClean="0"/>
              <a:t>  while((sym==</a:t>
            </a:r>
            <a:r>
              <a:rPr lang="en-US" dirty="0" err="1" smtClean="0"/>
              <a:t>mult</a:t>
            </a:r>
            <a:r>
              <a:rPr lang="en-US" dirty="0" smtClean="0"/>
              <a:t>)||(sym==slash)) {    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mulop</a:t>
            </a:r>
            <a:r>
              <a:rPr lang="en-US" dirty="0" smtClean="0"/>
              <a:t>=sym; </a:t>
            </a:r>
            <a:r>
              <a:rPr lang="en-US" dirty="0" err="1" smtClean="0"/>
              <a:t>getsym</a:t>
            </a:r>
            <a:r>
              <a:rPr lang="en-US" dirty="0" smtClean="0"/>
              <a:t>(); factor(</a:t>
            </a:r>
            <a:r>
              <a:rPr lang="en-US" dirty="0" err="1" smtClean="0"/>
              <a:t>lev,ptx</a:t>
            </a:r>
            <a:r>
              <a:rPr lang="en-US" dirty="0" smtClean="0"/>
              <a:t>);    </a:t>
            </a:r>
          </a:p>
          <a:p>
            <a:r>
              <a:rPr lang="en-US" dirty="0" smtClean="0"/>
              <a:t>    if (</a:t>
            </a:r>
            <a:r>
              <a:rPr lang="en-US" dirty="0" err="1" smtClean="0"/>
              <a:t>mulop</a:t>
            </a:r>
            <a:r>
              <a:rPr lang="en-US" dirty="0" smtClean="0"/>
              <a:t>==</a:t>
            </a:r>
            <a:r>
              <a:rPr lang="en-US" dirty="0" err="1" smtClean="0"/>
              <a:t>mult</a:t>
            </a:r>
            <a:r>
              <a:rPr lang="en-US" dirty="0" smtClean="0"/>
              <a:t>) gen(opr,0,4); else gen(opr,0,5);  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>
                <a:latin typeface="Sylfaen" pitchFamily="18" charset="0"/>
                <a:ea typeface="Batang"/>
              </a:rPr>
              <a:t>typedef</a:t>
            </a:r>
            <a:r>
              <a:rPr lang="en-US" dirty="0" smtClean="0">
                <a:latin typeface="Sylfaen" pitchFamily="18" charset="0"/>
                <a:ea typeface="Batang"/>
              </a:rPr>
              <a:t> </a:t>
            </a:r>
            <a:r>
              <a:rPr lang="en-US" dirty="0" err="1" smtClean="0">
                <a:latin typeface="Sylfaen" pitchFamily="18" charset="0"/>
                <a:ea typeface="Batang"/>
              </a:rPr>
              <a:t>struct</a:t>
            </a:r>
            <a:r>
              <a:rPr lang="en-US" dirty="0" smtClean="0">
                <a:latin typeface="Sylfaen" pitchFamily="18" charset="0"/>
                <a:ea typeface="Batang"/>
              </a:rPr>
              <a:t> 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    {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	</a:t>
            </a:r>
            <a:r>
              <a:rPr lang="en-US" dirty="0" err="1" smtClean="0">
                <a:latin typeface="Sylfaen" pitchFamily="18" charset="0"/>
                <a:ea typeface="Batang"/>
              </a:rPr>
              <a:t>int</a:t>
            </a:r>
            <a:r>
              <a:rPr lang="en-US" dirty="0" smtClean="0">
                <a:latin typeface="Sylfaen" pitchFamily="18" charset="0"/>
                <a:ea typeface="Batang"/>
              </a:rPr>
              <a:t> kind; 		// const = 1, </a:t>
            </a:r>
            <a:r>
              <a:rPr lang="en-US" dirty="0" err="1" smtClean="0">
                <a:latin typeface="Sylfaen" pitchFamily="18" charset="0"/>
                <a:ea typeface="Batang"/>
              </a:rPr>
              <a:t>var</a:t>
            </a:r>
            <a:r>
              <a:rPr lang="en-US" dirty="0" smtClean="0">
                <a:latin typeface="Sylfaen" pitchFamily="18" charset="0"/>
                <a:ea typeface="Batang"/>
              </a:rPr>
              <a:t> = 2, proc = 3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	char name[11];	// name up to 11 chars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	</a:t>
            </a:r>
            <a:r>
              <a:rPr lang="en-US" dirty="0" err="1" smtClean="0">
                <a:latin typeface="Sylfaen" pitchFamily="18" charset="0"/>
                <a:ea typeface="Batang"/>
              </a:rPr>
              <a:t>int</a:t>
            </a:r>
            <a:r>
              <a:rPr lang="en-US" dirty="0" smtClean="0">
                <a:latin typeface="Sylfaen" pitchFamily="18" charset="0"/>
                <a:ea typeface="Batang"/>
              </a:rPr>
              <a:t> </a:t>
            </a:r>
            <a:r>
              <a:rPr lang="en-US" dirty="0" err="1" smtClean="0">
                <a:latin typeface="Sylfaen" pitchFamily="18" charset="0"/>
                <a:ea typeface="Batang"/>
              </a:rPr>
              <a:t>val</a:t>
            </a:r>
            <a:r>
              <a:rPr lang="en-US" dirty="0" smtClean="0">
                <a:latin typeface="Sylfaen" pitchFamily="18" charset="0"/>
                <a:ea typeface="Batang"/>
              </a:rPr>
              <a:t>; 		// number (ASCII value)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	</a:t>
            </a:r>
            <a:r>
              <a:rPr lang="en-US" dirty="0" err="1" smtClean="0">
                <a:latin typeface="Sylfaen" pitchFamily="18" charset="0"/>
                <a:ea typeface="Batang"/>
              </a:rPr>
              <a:t>int</a:t>
            </a:r>
            <a:r>
              <a:rPr lang="en-US" dirty="0" smtClean="0">
                <a:latin typeface="Sylfaen" pitchFamily="18" charset="0"/>
                <a:ea typeface="Batang"/>
              </a:rPr>
              <a:t> level; 		// L level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	</a:t>
            </a:r>
            <a:r>
              <a:rPr lang="en-US" dirty="0" err="1" smtClean="0">
                <a:latin typeface="Sylfaen" pitchFamily="18" charset="0"/>
                <a:ea typeface="Batang"/>
              </a:rPr>
              <a:t>int</a:t>
            </a:r>
            <a:r>
              <a:rPr lang="en-US" dirty="0" smtClean="0">
                <a:latin typeface="Sylfaen" pitchFamily="18" charset="0"/>
                <a:ea typeface="Batang"/>
              </a:rPr>
              <a:t> </a:t>
            </a:r>
            <a:r>
              <a:rPr lang="en-US" dirty="0" err="1" smtClean="0">
                <a:latin typeface="Sylfaen" pitchFamily="18" charset="0"/>
                <a:ea typeface="Batang"/>
              </a:rPr>
              <a:t>addr</a:t>
            </a:r>
            <a:r>
              <a:rPr lang="en-US" dirty="0" smtClean="0">
                <a:latin typeface="Sylfaen" pitchFamily="18" charset="0"/>
                <a:ea typeface="Batang"/>
              </a:rPr>
              <a:t>; 		// M address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    } symbol;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>
                <a:latin typeface="Sylfaen" pitchFamily="18" charset="0"/>
                <a:ea typeface="Batang"/>
              </a:rPr>
              <a:t>symbol_table</a:t>
            </a:r>
            <a:r>
              <a:rPr lang="en-US" dirty="0" smtClean="0">
                <a:latin typeface="Sylfaen" pitchFamily="18" charset="0"/>
                <a:ea typeface="Batang"/>
              </a:rPr>
              <a:t>[MAX_SYMBOL_TABLE_SIZE];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For constants, you must store kind, name and value.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For variables, you must store kind, name, L and M.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For procedures, you must store kind, name, L and M.</a:t>
            </a:r>
          </a:p>
          <a:p>
            <a:pPr>
              <a:buNone/>
            </a:pPr>
            <a:endParaRPr lang="en-US" dirty="0">
              <a:latin typeface="Sylfae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81000"/>
            <a:ext cx="8229600" cy="1143000"/>
          </a:xfrm>
        </p:spPr>
        <p:txBody>
          <a:bodyPr/>
          <a:lstStyle/>
          <a:p>
            <a:r>
              <a:rPr lang="en-US" dirty="0" smtClean="0"/>
              <a:t>Factor Emit example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0"/>
            <a:ext cx="84582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Factor(</a:t>
            </a:r>
            <a:r>
              <a:rPr lang="en-US" dirty="0" err="1" smtClean="0"/>
              <a:t>lev</a:t>
            </a:r>
            <a:r>
              <a:rPr lang="en-US" dirty="0" smtClean="0"/>
              <a:t>, </a:t>
            </a:r>
            <a:r>
              <a:rPr lang="en-US" dirty="0" err="1" smtClean="0"/>
              <a:t>ptx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lev</a:t>
            </a:r>
            <a:r>
              <a:rPr lang="en-US" dirty="0" smtClean="0"/>
              <a:t>, *</a:t>
            </a:r>
            <a:r>
              <a:rPr lang="en-US" dirty="0" err="1" smtClean="0"/>
              <a:t>ptx</a:t>
            </a:r>
            <a:r>
              <a:rPr lang="en-US" dirty="0" smtClean="0"/>
              <a:t>;</a:t>
            </a:r>
          </a:p>
          <a:p>
            <a:r>
              <a:rPr lang="en-US" dirty="0" smtClean="0"/>
              <a:t>{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, level, </a:t>
            </a:r>
            <a:r>
              <a:rPr lang="en-US" dirty="0" err="1" smtClean="0"/>
              <a:t>adr</a:t>
            </a:r>
            <a:r>
              <a:rPr lang="en-US" dirty="0" smtClean="0"/>
              <a:t>, </a:t>
            </a:r>
            <a:r>
              <a:rPr lang="en-US" dirty="0" err="1" smtClean="0"/>
              <a:t>val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while ((sym==</a:t>
            </a:r>
            <a:r>
              <a:rPr lang="en-US" dirty="0" err="1" smtClean="0"/>
              <a:t>ident</a:t>
            </a:r>
            <a:r>
              <a:rPr lang="en-US" dirty="0" smtClean="0"/>
              <a:t>)||(sym==number)||(sym==</a:t>
            </a:r>
            <a:r>
              <a:rPr lang="en-US" dirty="0" err="1" smtClean="0"/>
              <a:t>lparen</a:t>
            </a:r>
            <a:r>
              <a:rPr lang="en-US" dirty="0" smtClean="0"/>
              <a:t>)){</a:t>
            </a:r>
          </a:p>
          <a:p>
            <a:r>
              <a:rPr lang="en-US" dirty="0" smtClean="0"/>
              <a:t>    if (sym==</a:t>
            </a:r>
            <a:r>
              <a:rPr lang="en-US" dirty="0" err="1" smtClean="0"/>
              <a:t>ident</a:t>
            </a:r>
            <a:r>
              <a:rPr lang="en-US" dirty="0" smtClean="0"/>
              <a:t>){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i</a:t>
            </a:r>
            <a:r>
              <a:rPr lang="en-US" dirty="0" smtClean="0"/>
              <a:t>=position(</a:t>
            </a:r>
            <a:r>
              <a:rPr lang="en-US" dirty="0" err="1" smtClean="0"/>
              <a:t>id,ptx</a:t>
            </a:r>
            <a:r>
              <a:rPr lang="en-US" dirty="0" smtClean="0"/>
              <a:t>);</a:t>
            </a:r>
          </a:p>
          <a:p>
            <a:r>
              <a:rPr lang="en-US" dirty="0" smtClean="0"/>
              <a:t>      if (</a:t>
            </a:r>
            <a:r>
              <a:rPr lang="en-US" dirty="0" err="1" smtClean="0"/>
              <a:t>i</a:t>
            </a:r>
            <a:r>
              <a:rPr lang="en-US" dirty="0" smtClean="0"/>
              <a:t>==0) error(11); // undeclared identifier</a:t>
            </a:r>
          </a:p>
          <a:p>
            <a:r>
              <a:rPr lang="en-US" dirty="0" smtClean="0"/>
              <a:t>      else{</a:t>
            </a:r>
          </a:p>
          <a:p>
            <a:r>
              <a:rPr lang="en-US" dirty="0" smtClean="0"/>
              <a:t>        kind=table[</a:t>
            </a:r>
            <a:r>
              <a:rPr lang="en-US" dirty="0" err="1" smtClean="0"/>
              <a:t>i</a:t>
            </a:r>
            <a:r>
              <a:rPr lang="en-US" dirty="0" smtClean="0"/>
              <a:t>].kind;</a:t>
            </a:r>
          </a:p>
          <a:p>
            <a:r>
              <a:rPr lang="en-US" dirty="0" smtClean="0"/>
              <a:t>        level=table[</a:t>
            </a:r>
            <a:r>
              <a:rPr lang="en-US" dirty="0" err="1" smtClean="0"/>
              <a:t>i</a:t>
            </a:r>
            <a:r>
              <a:rPr lang="en-US" dirty="0" smtClean="0"/>
              <a:t>].level;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adr</a:t>
            </a:r>
            <a:r>
              <a:rPr lang="en-US" dirty="0" smtClean="0"/>
              <a:t>=table[</a:t>
            </a:r>
            <a:r>
              <a:rPr lang="en-US" dirty="0" err="1" smtClean="0"/>
              <a:t>i</a:t>
            </a:r>
            <a:r>
              <a:rPr lang="en-US" dirty="0" smtClean="0"/>
              <a:t>].</a:t>
            </a:r>
            <a:r>
              <a:rPr lang="en-US" dirty="0" err="1" smtClean="0"/>
              <a:t>adr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val</a:t>
            </a:r>
            <a:r>
              <a:rPr lang="en-US" dirty="0" smtClean="0"/>
              <a:t>=table[</a:t>
            </a:r>
            <a:r>
              <a:rPr lang="en-US" dirty="0" err="1" smtClean="0"/>
              <a:t>i</a:t>
            </a:r>
            <a:r>
              <a:rPr lang="en-US" dirty="0" smtClean="0"/>
              <a:t>].</a:t>
            </a:r>
            <a:r>
              <a:rPr lang="en-US" dirty="0" err="1" smtClean="0"/>
              <a:t>val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     if (kind==constant) gen(lit,0,val);</a:t>
            </a:r>
          </a:p>
          <a:p>
            <a:r>
              <a:rPr lang="en-US" dirty="0" smtClean="0"/>
              <a:t>       else if (kind==variable) gen(</a:t>
            </a:r>
            <a:r>
              <a:rPr lang="en-US" dirty="0" err="1" smtClean="0"/>
              <a:t>lod,lev-level,adr</a:t>
            </a:r>
            <a:r>
              <a:rPr lang="en-US" dirty="0" smtClean="0"/>
              <a:t>);</a:t>
            </a:r>
          </a:p>
          <a:p>
            <a:r>
              <a:rPr lang="en-US" dirty="0" smtClean="0"/>
              <a:t>       else error(21); // Expression must not contain a procedure identifier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  </a:t>
            </a:r>
            <a:r>
              <a:rPr lang="en-US" dirty="0" err="1" smtClean="0"/>
              <a:t>getsym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} else if(sym==number) {</a:t>
            </a:r>
          </a:p>
          <a:p>
            <a:r>
              <a:rPr lang="en-US" dirty="0" smtClean="0"/>
              <a:t>        if (num&gt;</a:t>
            </a:r>
            <a:r>
              <a:rPr lang="en-US" dirty="0" err="1" smtClean="0"/>
              <a:t>amax</a:t>
            </a:r>
            <a:r>
              <a:rPr lang="en-US" dirty="0" smtClean="0"/>
              <a:t>) {error(31); num=0;}</a:t>
            </a:r>
          </a:p>
          <a:p>
            <a:r>
              <a:rPr lang="en-US" dirty="0" smtClean="0"/>
              <a:t>        gen(lit,0,num); </a:t>
            </a:r>
            <a:r>
              <a:rPr lang="en-US" dirty="0" err="1" smtClean="0"/>
              <a:t>getsym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   } else if(sym==</a:t>
            </a:r>
            <a:r>
              <a:rPr lang="en-US" dirty="0" err="1" smtClean="0"/>
              <a:t>lparen</a:t>
            </a:r>
            <a:r>
              <a:rPr lang="en-US" dirty="0" smtClean="0"/>
              <a:t>) {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getsym</a:t>
            </a:r>
            <a:r>
              <a:rPr lang="en-US" dirty="0" smtClean="0"/>
              <a:t>(); expression(</a:t>
            </a:r>
            <a:r>
              <a:rPr lang="en-US" dirty="0" err="1" smtClean="0"/>
              <a:t>lev,ptx</a:t>
            </a:r>
            <a:r>
              <a:rPr lang="en-US" dirty="0" smtClean="0"/>
              <a:t>);</a:t>
            </a:r>
          </a:p>
          <a:p>
            <a:r>
              <a:rPr lang="da-DK" dirty="0" smtClean="0"/>
              <a:t>        if (sym==rparen)getsym(); else error(22); // </a:t>
            </a:r>
            <a:r>
              <a:rPr lang="en-US" dirty="0" smtClean="0"/>
              <a:t>Right parenthesis missing.</a:t>
            </a:r>
            <a:endParaRPr lang="da-DK" dirty="0" smtClean="0"/>
          </a:p>
          <a:p>
            <a:r>
              <a:rPr lang="en-US" dirty="0" smtClean="0"/>
              <a:t>      }    } }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Output for Code Generator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1600199"/>
            <a:ext cx="1295400" cy="3970318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r>
              <a:rPr lang="en-US" dirty="0" err="1" smtClean="0"/>
              <a:t>var</a:t>
            </a:r>
            <a:r>
              <a:rPr lang="en-US" dirty="0" smtClean="0"/>
              <a:t> x, y;</a:t>
            </a:r>
          </a:p>
          <a:p>
            <a:r>
              <a:rPr lang="en-US" dirty="0" smtClean="0"/>
              <a:t>begin</a:t>
            </a:r>
          </a:p>
          <a:p>
            <a:r>
              <a:rPr lang="en-US" dirty="0" smtClean="0"/>
              <a:t>  x := 1;</a:t>
            </a:r>
          </a:p>
          <a:p>
            <a:r>
              <a:rPr lang="en-US" dirty="0" smtClean="0"/>
              <a:t>  y := 8;</a:t>
            </a:r>
          </a:p>
          <a:p>
            <a:r>
              <a:rPr lang="en-US" dirty="0" smtClean="0"/>
              <a:t>  x := y + 56;</a:t>
            </a:r>
          </a:p>
          <a:p>
            <a:r>
              <a:rPr lang="en-US" dirty="0" smtClean="0"/>
              <a:t>  write (x);</a:t>
            </a:r>
          </a:p>
          <a:p>
            <a:r>
              <a:rPr lang="en-US" dirty="0" smtClean="0"/>
              <a:t>end.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0" y="1582341"/>
            <a:ext cx="6858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0 </a:t>
            </a:r>
            <a:r>
              <a:rPr lang="en-US" dirty="0" err="1" smtClean="0"/>
              <a:t>jmp</a:t>
            </a:r>
            <a:r>
              <a:rPr lang="en-US" dirty="0" smtClean="0"/>
              <a:t> 0 1</a:t>
            </a:r>
          </a:p>
          <a:p>
            <a:r>
              <a:rPr lang="en-US" dirty="0" smtClean="0"/>
              <a:t> 1 inc 0 5    // reserve space for SL, DL, RA, and two local variables</a:t>
            </a:r>
          </a:p>
          <a:p>
            <a:r>
              <a:rPr lang="en-US" dirty="0" smtClean="0"/>
              <a:t> 2 lit 0 1     // push 1</a:t>
            </a:r>
          </a:p>
          <a:p>
            <a:r>
              <a:rPr lang="en-US" dirty="0" smtClean="0"/>
              <a:t> 3 </a:t>
            </a:r>
            <a:r>
              <a:rPr lang="en-US" dirty="0" err="1" smtClean="0"/>
              <a:t>sto</a:t>
            </a:r>
            <a:r>
              <a:rPr lang="en-US" dirty="0" smtClean="0"/>
              <a:t> 0 3   // pop and store in x</a:t>
            </a:r>
          </a:p>
          <a:p>
            <a:r>
              <a:rPr lang="en-US" dirty="0" smtClean="0"/>
              <a:t> 4 lit 0 8     // push 8</a:t>
            </a:r>
          </a:p>
          <a:p>
            <a:r>
              <a:rPr lang="en-US" dirty="0" smtClean="0"/>
              <a:t> 5 </a:t>
            </a:r>
            <a:r>
              <a:rPr lang="en-US" dirty="0" err="1" smtClean="0"/>
              <a:t>sto</a:t>
            </a:r>
            <a:r>
              <a:rPr lang="en-US" dirty="0" smtClean="0"/>
              <a:t> 0 4   // pop and store in y</a:t>
            </a:r>
          </a:p>
          <a:p>
            <a:r>
              <a:rPr lang="en-US" dirty="0" smtClean="0"/>
              <a:t> 6 </a:t>
            </a:r>
            <a:r>
              <a:rPr lang="en-US" dirty="0" err="1" smtClean="0"/>
              <a:t>lod</a:t>
            </a:r>
            <a:r>
              <a:rPr lang="en-US" dirty="0" smtClean="0"/>
              <a:t> 0 4   // push y</a:t>
            </a:r>
          </a:p>
          <a:p>
            <a:r>
              <a:rPr lang="en-US" dirty="0" smtClean="0"/>
              <a:t> 7 lit 0 56   // push 56</a:t>
            </a:r>
          </a:p>
          <a:p>
            <a:r>
              <a:rPr lang="en-US" dirty="0" smtClean="0"/>
              <a:t> 8 </a:t>
            </a:r>
            <a:r>
              <a:rPr lang="en-US" dirty="0" err="1" smtClean="0"/>
              <a:t>opr</a:t>
            </a:r>
            <a:r>
              <a:rPr lang="en-US" dirty="0" smtClean="0"/>
              <a:t> 0 2  // add top two elements on stack</a:t>
            </a:r>
          </a:p>
          <a:p>
            <a:r>
              <a:rPr lang="en-US" dirty="0" smtClean="0"/>
              <a:t> 9 </a:t>
            </a:r>
            <a:r>
              <a:rPr lang="en-US" dirty="0" err="1" smtClean="0"/>
              <a:t>sto</a:t>
            </a:r>
            <a:r>
              <a:rPr lang="en-US" dirty="0" smtClean="0"/>
              <a:t> 0 3   // store result in x</a:t>
            </a:r>
          </a:p>
          <a:p>
            <a:r>
              <a:rPr lang="en-US" dirty="0" smtClean="0"/>
              <a:t>10 </a:t>
            </a:r>
            <a:r>
              <a:rPr lang="en-US" dirty="0" err="1" smtClean="0"/>
              <a:t>lod</a:t>
            </a:r>
            <a:r>
              <a:rPr lang="en-US" dirty="0" smtClean="0"/>
              <a:t> 0 3 // push x</a:t>
            </a:r>
          </a:p>
          <a:p>
            <a:r>
              <a:rPr lang="en-US" dirty="0" smtClean="0"/>
              <a:t>11 </a:t>
            </a:r>
            <a:r>
              <a:rPr lang="en-US" dirty="0" err="1" smtClean="0"/>
              <a:t>wrt</a:t>
            </a:r>
            <a:r>
              <a:rPr lang="en-US" dirty="0" smtClean="0"/>
              <a:t> 0 0 // output top of stack</a:t>
            </a:r>
          </a:p>
          <a:p>
            <a:r>
              <a:rPr lang="en-US" dirty="0" smtClean="0"/>
              <a:t>12 </a:t>
            </a:r>
            <a:r>
              <a:rPr lang="en-US" dirty="0" err="1" smtClean="0"/>
              <a:t>opr</a:t>
            </a:r>
            <a:r>
              <a:rPr lang="en-US" dirty="0" smtClean="0"/>
              <a:t> 0 0 // return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getsym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returns  the next token (gets the next symbol)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enter()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kind, level, address, index</a:t>
            </a:r>
          </a:p>
          <a:p>
            <a:endParaRPr lang="en-US" dirty="0" smtClean="0"/>
          </a:p>
          <a:p>
            <a:r>
              <a:rPr lang="en-US" dirty="0" smtClean="0"/>
              <a:t>error</a:t>
            </a:r>
          </a:p>
          <a:p>
            <a:pPr lvl="1"/>
            <a:r>
              <a:rPr lang="en-US" dirty="0" smtClean="0"/>
              <a:t>returns the error code corresponding to the error index</a:t>
            </a:r>
          </a:p>
          <a:p>
            <a:pPr lvl="1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 Symbol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078559"/>
            <a:ext cx="9144000" cy="477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Constant declaration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err="1" smtClean="0">
                <a:latin typeface="Sylfaen" pitchFamily="18" charset="0"/>
              </a:rPr>
              <a:t>constdeclaration</a:t>
            </a:r>
            <a:r>
              <a:rPr lang="en-US" dirty="0" smtClean="0">
                <a:latin typeface="Sylfaen" pitchFamily="18" charset="0"/>
              </a:rPr>
              <a:t>(</a:t>
            </a:r>
            <a:r>
              <a:rPr lang="en-US" dirty="0" err="1" smtClean="0">
                <a:latin typeface="Sylfaen" pitchFamily="18" charset="0"/>
              </a:rPr>
              <a:t>lev,ptx,pdx</a:t>
            </a:r>
            <a:r>
              <a:rPr lang="en-US" dirty="0" smtClean="0">
                <a:latin typeface="Sylfaen" pitchFamily="18" charset="0"/>
              </a:rPr>
              <a:t>) </a:t>
            </a:r>
          </a:p>
          <a:p>
            <a:pPr>
              <a:buNone/>
            </a:pPr>
            <a:r>
              <a:rPr lang="en-US" dirty="0" smtClean="0">
                <a:latin typeface="Sylfaen" pitchFamily="18" charset="0"/>
              </a:rPr>
              <a:t>{ </a:t>
            </a:r>
          </a:p>
          <a:p>
            <a:pPr>
              <a:buNone/>
            </a:pPr>
            <a:r>
              <a:rPr lang="en-US" dirty="0" smtClean="0">
                <a:latin typeface="Sylfaen" pitchFamily="18" charset="0"/>
              </a:rPr>
              <a:t>	if (sym==</a:t>
            </a:r>
            <a:r>
              <a:rPr lang="en-US" dirty="0" err="1" smtClean="0">
                <a:latin typeface="Sylfaen" pitchFamily="18" charset="0"/>
              </a:rPr>
              <a:t>ident</a:t>
            </a:r>
            <a:r>
              <a:rPr lang="en-US" dirty="0" smtClean="0">
                <a:latin typeface="Sylfaen" pitchFamily="18" charset="0"/>
              </a:rPr>
              <a:t>) { </a:t>
            </a:r>
          </a:p>
          <a:p>
            <a:pPr>
              <a:buNone/>
            </a:pPr>
            <a:r>
              <a:rPr lang="en-US" dirty="0" smtClean="0">
                <a:latin typeface="Sylfaen" pitchFamily="18" charset="0"/>
              </a:rPr>
              <a:t>    </a:t>
            </a:r>
            <a:r>
              <a:rPr lang="en-US" dirty="0" err="1" smtClean="0">
                <a:latin typeface="Sylfaen" pitchFamily="18" charset="0"/>
              </a:rPr>
              <a:t>getsym</a:t>
            </a:r>
            <a:r>
              <a:rPr lang="en-US" dirty="0" smtClean="0">
                <a:latin typeface="Sylfaen" pitchFamily="18" charset="0"/>
              </a:rPr>
              <a:t>(); </a:t>
            </a:r>
          </a:p>
          <a:p>
            <a:pPr>
              <a:buNone/>
            </a:pPr>
            <a:r>
              <a:rPr lang="en-US" dirty="0" smtClean="0">
                <a:latin typeface="Sylfaen" pitchFamily="18" charset="0"/>
              </a:rPr>
              <a:t>    if ((sym==</a:t>
            </a:r>
            <a:r>
              <a:rPr lang="en-US" dirty="0" err="1" smtClean="0">
                <a:latin typeface="Sylfaen" pitchFamily="18" charset="0"/>
              </a:rPr>
              <a:t>eql</a:t>
            </a:r>
            <a:r>
              <a:rPr lang="en-US" dirty="0" smtClean="0">
                <a:latin typeface="Sylfaen" pitchFamily="18" charset="0"/>
              </a:rPr>
              <a:t>) || (sym==becomes)) { </a:t>
            </a:r>
          </a:p>
          <a:p>
            <a:pPr>
              <a:buNone/>
            </a:pPr>
            <a:r>
              <a:rPr lang="en-US" dirty="0" smtClean="0">
                <a:latin typeface="Sylfaen" pitchFamily="18" charset="0"/>
              </a:rPr>
              <a:t>      if (sym==becomes) error(1); </a:t>
            </a:r>
            <a:r>
              <a:rPr lang="en-US" dirty="0" err="1" smtClean="0">
                <a:latin typeface="Sylfaen" pitchFamily="18" charset="0"/>
              </a:rPr>
              <a:t>getsym</a:t>
            </a:r>
            <a:r>
              <a:rPr lang="en-US" dirty="0" smtClean="0">
                <a:latin typeface="Sylfaen" pitchFamily="18" charset="0"/>
              </a:rPr>
              <a:t>(); </a:t>
            </a:r>
          </a:p>
          <a:p>
            <a:pPr>
              <a:buNone/>
            </a:pPr>
            <a:r>
              <a:rPr lang="en-US" dirty="0" smtClean="0">
                <a:latin typeface="Sylfaen" pitchFamily="18" charset="0"/>
              </a:rPr>
              <a:t>      if (sym==number) {</a:t>
            </a:r>
          </a:p>
          <a:p>
            <a:pPr>
              <a:buNone/>
            </a:pPr>
            <a:r>
              <a:rPr lang="en-US" dirty="0" smtClean="0">
                <a:latin typeface="Sylfaen" pitchFamily="18" charset="0"/>
              </a:rPr>
              <a:t>          enter(</a:t>
            </a:r>
            <a:r>
              <a:rPr lang="en-US" dirty="0" err="1" smtClean="0">
                <a:latin typeface="Sylfaen" pitchFamily="18" charset="0"/>
              </a:rPr>
              <a:t>constant,ptx,pdx,lev</a:t>
            </a:r>
            <a:r>
              <a:rPr lang="en-US" dirty="0" smtClean="0">
                <a:latin typeface="Sylfaen" pitchFamily="18" charset="0"/>
              </a:rPr>
              <a:t>); </a:t>
            </a:r>
            <a:r>
              <a:rPr lang="en-US" dirty="0" err="1" smtClean="0">
                <a:latin typeface="Sylfaen" pitchFamily="18" charset="0"/>
              </a:rPr>
              <a:t>getsym</a:t>
            </a:r>
            <a:r>
              <a:rPr lang="en-US" dirty="0" smtClean="0">
                <a:latin typeface="Sylfaen" pitchFamily="18" charset="0"/>
              </a:rPr>
              <a:t>();}</a:t>
            </a:r>
          </a:p>
          <a:p>
            <a:pPr>
              <a:buNone/>
            </a:pPr>
            <a:r>
              <a:rPr lang="en-US" dirty="0" smtClean="0">
                <a:latin typeface="Sylfaen" pitchFamily="18" charset="0"/>
              </a:rPr>
              <a:t>      }</a:t>
            </a:r>
          </a:p>
          <a:p>
            <a:pPr>
              <a:buNone/>
            </a:pPr>
            <a:r>
              <a:rPr lang="en-US" dirty="0" smtClean="0">
                <a:latin typeface="Sylfaen" pitchFamily="18" charset="0"/>
              </a:rPr>
              <a:t>   } </a:t>
            </a:r>
          </a:p>
          <a:p>
            <a:pPr>
              <a:buNone/>
            </a:pPr>
            <a:r>
              <a:rPr lang="en-US" dirty="0" smtClean="0">
                <a:latin typeface="Sylfaen" pitchFamily="18" charset="0"/>
              </a:rPr>
              <a:t>} </a:t>
            </a:r>
            <a:endParaRPr lang="en-US" dirty="0">
              <a:latin typeface="Sylfae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declaration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500" dirty="0" err="1" smtClean="0">
                <a:latin typeface="Sylfaen" pitchFamily="18" charset="0"/>
              </a:rPr>
              <a:t>vardeclaration</a:t>
            </a:r>
            <a:r>
              <a:rPr lang="en-US" sz="2500" dirty="0" smtClean="0">
                <a:latin typeface="Sylfaen" pitchFamily="18" charset="0"/>
              </a:rPr>
              <a:t>(</a:t>
            </a:r>
            <a:r>
              <a:rPr lang="en-US" sz="2500" dirty="0" err="1" smtClean="0">
                <a:latin typeface="Sylfaen" pitchFamily="18" charset="0"/>
              </a:rPr>
              <a:t>lev,ptx,pdx</a:t>
            </a:r>
            <a:r>
              <a:rPr lang="en-US" sz="2500" dirty="0" smtClean="0">
                <a:latin typeface="Sylfaen" pitchFamily="18" charset="0"/>
              </a:rPr>
              <a:t>) </a:t>
            </a:r>
          </a:p>
          <a:p>
            <a:pPr>
              <a:buNone/>
            </a:pPr>
            <a:r>
              <a:rPr lang="en-US" sz="2500" dirty="0" smtClean="0">
                <a:latin typeface="Sylfaen" pitchFamily="18" charset="0"/>
              </a:rPr>
              <a:t>{ </a:t>
            </a:r>
          </a:p>
          <a:p>
            <a:pPr>
              <a:buNone/>
            </a:pPr>
            <a:r>
              <a:rPr lang="en-US" sz="2500" dirty="0" smtClean="0">
                <a:latin typeface="Sylfaen" pitchFamily="18" charset="0"/>
              </a:rPr>
              <a:t>   if (sym==</a:t>
            </a:r>
            <a:r>
              <a:rPr lang="en-US" sz="2500" dirty="0" err="1" smtClean="0">
                <a:latin typeface="Sylfaen" pitchFamily="18" charset="0"/>
              </a:rPr>
              <a:t>ident</a:t>
            </a:r>
            <a:r>
              <a:rPr lang="en-US" sz="2500" dirty="0" smtClean="0">
                <a:latin typeface="Sylfaen" pitchFamily="18" charset="0"/>
              </a:rPr>
              <a:t>) {</a:t>
            </a:r>
          </a:p>
          <a:p>
            <a:pPr>
              <a:buNone/>
            </a:pPr>
            <a:r>
              <a:rPr lang="en-US" sz="2500" dirty="0" smtClean="0">
                <a:latin typeface="Sylfaen" pitchFamily="18" charset="0"/>
              </a:rPr>
              <a:t>      enter(variable, </a:t>
            </a:r>
            <a:r>
              <a:rPr lang="en-US" sz="2500" dirty="0" err="1" smtClean="0">
                <a:latin typeface="Sylfaen" pitchFamily="18" charset="0"/>
              </a:rPr>
              <a:t>ptx,pdx,lev</a:t>
            </a:r>
            <a:r>
              <a:rPr lang="en-US" sz="2500" dirty="0" smtClean="0">
                <a:latin typeface="Sylfaen" pitchFamily="18" charset="0"/>
              </a:rPr>
              <a:t>); </a:t>
            </a:r>
          </a:p>
          <a:p>
            <a:pPr>
              <a:buNone/>
            </a:pPr>
            <a:r>
              <a:rPr lang="en-US" sz="2500" dirty="0" smtClean="0">
                <a:latin typeface="Sylfaen" pitchFamily="18" charset="0"/>
              </a:rPr>
              <a:t>       </a:t>
            </a:r>
            <a:r>
              <a:rPr lang="en-US" sz="2500" dirty="0" err="1" smtClean="0">
                <a:latin typeface="Sylfaen" pitchFamily="18" charset="0"/>
              </a:rPr>
              <a:t>getsym</a:t>
            </a:r>
            <a:r>
              <a:rPr lang="en-US" sz="2500" dirty="0" smtClean="0">
                <a:latin typeface="Sylfaen" pitchFamily="18" charset="0"/>
              </a:rPr>
              <a:t>();</a:t>
            </a:r>
          </a:p>
          <a:p>
            <a:pPr>
              <a:buNone/>
            </a:pPr>
            <a:r>
              <a:rPr lang="en-US" sz="2500" dirty="0" smtClean="0">
                <a:latin typeface="Sylfaen" pitchFamily="18" charset="0"/>
              </a:rPr>
              <a:t>    } </a:t>
            </a:r>
          </a:p>
          <a:p>
            <a:pPr>
              <a:buNone/>
            </a:pPr>
            <a:r>
              <a:rPr lang="en-US" sz="2500" dirty="0" smtClean="0">
                <a:latin typeface="Sylfaen" pitchFamily="18" charset="0"/>
              </a:rPr>
              <a:t>    else error(4); </a:t>
            </a:r>
          </a:p>
          <a:p>
            <a:pPr>
              <a:buNone/>
            </a:pPr>
            <a:r>
              <a:rPr lang="en-US" sz="2500" dirty="0" smtClean="0">
                <a:latin typeface="Sylfaen" pitchFamily="18" charset="0"/>
              </a:rPr>
              <a:t>} </a:t>
            </a:r>
            <a:endParaRPr lang="en-US" sz="2500" dirty="0">
              <a:latin typeface="Sylfae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1143000"/>
            <a:ext cx="4114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do {</a:t>
            </a:r>
          </a:p>
          <a:p>
            <a:r>
              <a:rPr lang="en-US" sz="1600" dirty="0" smtClean="0"/>
              <a:t>    if (sym==</a:t>
            </a:r>
            <a:r>
              <a:rPr lang="en-US" sz="1600" dirty="0" err="1" smtClean="0"/>
              <a:t>constsym</a:t>
            </a:r>
            <a:r>
              <a:rPr lang="en-US" sz="1600" dirty="0" smtClean="0"/>
              <a:t>) {</a:t>
            </a:r>
          </a:p>
          <a:p>
            <a:r>
              <a:rPr lang="en-US" sz="1600" dirty="0" smtClean="0"/>
              <a:t>      </a:t>
            </a:r>
            <a:r>
              <a:rPr lang="en-US" sz="1600" dirty="0" err="1" smtClean="0"/>
              <a:t>getsym</a:t>
            </a:r>
            <a:r>
              <a:rPr lang="en-US" sz="1600" dirty="0" smtClean="0"/>
              <a:t>();</a:t>
            </a:r>
          </a:p>
          <a:p>
            <a:r>
              <a:rPr lang="en-US" sz="1600" dirty="0" smtClean="0"/>
              <a:t>      do {</a:t>
            </a:r>
          </a:p>
          <a:p>
            <a:r>
              <a:rPr lang="en-US" sz="1600" dirty="0" smtClean="0"/>
              <a:t>        </a:t>
            </a:r>
            <a:r>
              <a:rPr lang="en-US" sz="1600" dirty="0" err="1" smtClean="0"/>
              <a:t>constdeclaration</a:t>
            </a:r>
            <a:r>
              <a:rPr lang="en-US" sz="1600" dirty="0" smtClean="0"/>
              <a:t>(</a:t>
            </a:r>
            <a:r>
              <a:rPr lang="en-US" sz="1600" dirty="0" err="1" smtClean="0"/>
              <a:t>lev,&amp;tx,&amp;dx</a:t>
            </a:r>
            <a:r>
              <a:rPr lang="en-US" sz="1600" dirty="0" smtClean="0"/>
              <a:t>);</a:t>
            </a:r>
          </a:p>
          <a:p>
            <a:r>
              <a:rPr lang="en-US" sz="1600" dirty="0" smtClean="0"/>
              <a:t>        while(sym==comma) {</a:t>
            </a:r>
          </a:p>
          <a:p>
            <a:r>
              <a:rPr lang="en-US" sz="1600" dirty="0" smtClean="0"/>
              <a:t>          </a:t>
            </a:r>
            <a:r>
              <a:rPr lang="en-US" sz="1600" dirty="0" err="1" smtClean="0"/>
              <a:t>getsym</a:t>
            </a:r>
            <a:r>
              <a:rPr lang="en-US" sz="1600" dirty="0" smtClean="0"/>
              <a:t>(); </a:t>
            </a:r>
            <a:r>
              <a:rPr lang="en-US" sz="1600" dirty="0" err="1" smtClean="0"/>
              <a:t>constdeclaration</a:t>
            </a:r>
            <a:r>
              <a:rPr lang="en-US" sz="1600" dirty="0" smtClean="0"/>
              <a:t>(</a:t>
            </a:r>
            <a:r>
              <a:rPr lang="en-US" sz="1600" dirty="0" err="1" smtClean="0"/>
              <a:t>lev,&amp;tx,&amp;dx</a:t>
            </a:r>
            <a:r>
              <a:rPr lang="en-US" sz="1600" dirty="0" smtClean="0"/>
              <a:t>);</a:t>
            </a:r>
          </a:p>
          <a:p>
            <a:r>
              <a:rPr lang="en-US" sz="1600" dirty="0" smtClean="0"/>
              <a:t>        }</a:t>
            </a:r>
          </a:p>
          <a:p>
            <a:r>
              <a:rPr lang="en-US" sz="1600" dirty="0" smtClean="0"/>
              <a:t>        if(sym==semicolon)</a:t>
            </a:r>
            <a:r>
              <a:rPr lang="en-US" sz="1600" dirty="0" err="1" smtClean="0"/>
              <a:t>getsym</a:t>
            </a:r>
            <a:r>
              <a:rPr lang="en-US" sz="1600" dirty="0" smtClean="0"/>
              <a:t>(); else error(5);</a:t>
            </a:r>
          </a:p>
          <a:p>
            <a:r>
              <a:rPr lang="en-US" sz="1600" dirty="0" smtClean="0"/>
              <a:t>      } while (sym==</a:t>
            </a:r>
            <a:r>
              <a:rPr lang="en-US" sz="1600" dirty="0" err="1" smtClean="0"/>
              <a:t>ident</a:t>
            </a:r>
            <a:r>
              <a:rPr lang="en-US" sz="1600" dirty="0" smtClean="0"/>
              <a:t>);</a:t>
            </a:r>
          </a:p>
          <a:p>
            <a:r>
              <a:rPr lang="en-US" sz="1600" dirty="0" smtClean="0"/>
              <a:t>    }</a:t>
            </a:r>
          </a:p>
          <a:p>
            <a:r>
              <a:rPr lang="en-US" sz="1600" dirty="0" smtClean="0"/>
              <a:t>    if (sym==</a:t>
            </a:r>
            <a:r>
              <a:rPr lang="en-US" sz="1600" dirty="0" err="1" smtClean="0"/>
              <a:t>varsym</a:t>
            </a:r>
            <a:r>
              <a:rPr lang="en-US" sz="1600" dirty="0" smtClean="0"/>
              <a:t>) {</a:t>
            </a:r>
          </a:p>
          <a:p>
            <a:r>
              <a:rPr lang="en-US" sz="1600" dirty="0" smtClean="0"/>
              <a:t>      </a:t>
            </a:r>
            <a:r>
              <a:rPr lang="en-US" sz="1600" dirty="0" err="1" smtClean="0"/>
              <a:t>getsym</a:t>
            </a:r>
            <a:r>
              <a:rPr lang="en-US" sz="1600" dirty="0" smtClean="0"/>
              <a:t>();</a:t>
            </a:r>
          </a:p>
          <a:p>
            <a:r>
              <a:rPr lang="en-US" sz="1600" dirty="0" smtClean="0"/>
              <a:t>      do { </a:t>
            </a:r>
            <a:r>
              <a:rPr lang="en-US" sz="1600" dirty="0" err="1" smtClean="0"/>
              <a:t>vardeclaration</a:t>
            </a:r>
            <a:r>
              <a:rPr lang="en-US" sz="1600" dirty="0" smtClean="0"/>
              <a:t>(</a:t>
            </a:r>
            <a:r>
              <a:rPr lang="en-US" sz="1600" dirty="0" err="1" smtClean="0"/>
              <a:t>lev,&amp;tx,&amp;dx</a:t>
            </a:r>
            <a:r>
              <a:rPr lang="en-US" sz="1600" dirty="0" smtClean="0"/>
              <a:t>);</a:t>
            </a:r>
          </a:p>
          <a:p>
            <a:r>
              <a:rPr lang="en-US" sz="1600" dirty="0" smtClean="0"/>
              <a:t>        while (sym==comma) {</a:t>
            </a:r>
          </a:p>
          <a:p>
            <a:r>
              <a:rPr lang="en-US" sz="1600" dirty="0" smtClean="0"/>
              <a:t>          </a:t>
            </a:r>
            <a:r>
              <a:rPr lang="en-US" sz="1600" dirty="0" err="1" smtClean="0"/>
              <a:t>getsym</a:t>
            </a:r>
            <a:r>
              <a:rPr lang="en-US" sz="1600" dirty="0" smtClean="0"/>
              <a:t>(); </a:t>
            </a:r>
            <a:r>
              <a:rPr lang="en-US" sz="1600" dirty="0" err="1" smtClean="0"/>
              <a:t>vardeclaration</a:t>
            </a:r>
            <a:r>
              <a:rPr lang="en-US" sz="1600" dirty="0" smtClean="0"/>
              <a:t>(</a:t>
            </a:r>
            <a:r>
              <a:rPr lang="en-US" sz="1600" dirty="0" err="1" smtClean="0"/>
              <a:t>lev,&amp;tx,&amp;dx</a:t>
            </a:r>
            <a:r>
              <a:rPr lang="en-US" sz="1600" dirty="0" smtClean="0"/>
              <a:t>);</a:t>
            </a:r>
          </a:p>
          <a:p>
            <a:r>
              <a:rPr lang="en-US" sz="1600" dirty="0" smtClean="0"/>
              <a:t>        }</a:t>
            </a:r>
          </a:p>
          <a:p>
            <a:r>
              <a:rPr lang="en-US" sz="1600" dirty="0" smtClean="0"/>
              <a:t>      if(sym==semicolon) </a:t>
            </a:r>
            <a:r>
              <a:rPr lang="en-US" sz="1600" dirty="0" err="1" smtClean="0"/>
              <a:t>getsym</a:t>
            </a:r>
            <a:r>
              <a:rPr lang="en-US" sz="1600" dirty="0" smtClean="0"/>
              <a:t>(); else error(5);</a:t>
            </a:r>
          </a:p>
          <a:p>
            <a:r>
              <a:rPr lang="en-US" sz="1600" dirty="0" smtClean="0"/>
              <a:t>      } while(sym==</a:t>
            </a:r>
            <a:r>
              <a:rPr lang="en-US" sz="1600" dirty="0" err="1" smtClean="0"/>
              <a:t>ident</a:t>
            </a:r>
            <a:r>
              <a:rPr lang="en-US" sz="1600" dirty="0" smtClean="0"/>
              <a:t>);</a:t>
            </a:r>
          </a:p>
          <a:p>
            <a:r>
              <a:rPr lang="en-US" sz="1600" dirty="0" smtClean="0"/>
              <a:t>    }</a:t>
            </a:r>
          </a:p>
          <a:p>
            <a:r>
              <a:rPr lang="en-US" sz="1600" dirty="0" smtClean="0"/>
              <a:t>    </a:t>
            </a:r>
            <a:endParaRPr lang="en-US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4800600" y="1478528"/>
            <a:ext cx="3962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while(sym==</a:t>
            </a:r>
            <a:r>
              <a:rPr lang="en-US" sz="1600" dirty="0" err="1" smtClean="0"/>
              <a:t>procsym</a:t>
            </a:r>
            <a:r>
              <a:rPr lang="en-US" sz="1600" dirty="0" smtClean="0"/>
              <a:t>) {</a:t>
            </a:r>
          </a:p>
          <a:p>
            <a:r>
              <a:rPr lang="en-US" sz="1600" dirty="0" smtClean="0"/>
              <a:t>      </a:t>
            </a:r>
            <a:r>
              <a:rPr lang="en-US" sz="1600" dirty="0" err="1" smtClean="0"/>
              <a:t>getsym</a:t>
            </a:r>
            <a:r>
              <a:rPr lang="en-US" sz="1600" dirty="0" smtClean="0"/>
              <a:t>();</a:t>
            </a:r>
          </a:p>
          <a:p>
            <a:r>
              <a:rPr lang="en-US" sz="1600" dirty="0" smtClean="0"/>
              <a:t>      if(sym==</a:t>
            </a:r>
            <a:r>
              <a:rPr lang="en-US" sz="1600" dirty="0" err="1" smtClean="0"/>
              <a:t>ident</a:t>
            </a:r>
            <a:r>
              <a:rPr lang="en-US" sz="1600" dirty="0" smtClean="0"/>
              <a:t>){</a:t>
            </a:r>
          </a:p>
          <a:p>
            <a:r>
              <a:rPr lang="en-US" sz="1600" dirty="0" smtClean="0"/>
              <a:t>        enter(</a:t>
            </a:r>
            <a:r>
              <a:rPr lang="en-US" sz="1600" dirty="0" err="1" smtClean="0"/>
              <a:t>procedure,&amp;tx,&amp;dx,lev</a:t>
            </a:r>
            <a:r>
              <a:rPr lang="en-US" sz="1600" dirty="0" smtClean="0"/>
              <a:t>); </a:t>
            </a:r>
            <a:r>
              <a:rPr lang="en-US" sz="1600" dirty="0" err="1" smtClean="0"/>
              <a:t>getsym</a:t>
            </a:r>
            <a:r>
              <a:rPr lang="en-US" sz="1600" dirty="0" smtClean="0"/>
              <a:t>();</a:t>
            </a:r>
          </a:p>
          <a:p>
            <a:r>
              <a:rPr lang="en-US" sz="1600" dirty="0" smtClean="0"/>
              <a:t>	  } else error(4);</a:t>
            </a:r>
          </a:p>
          <a:p>
            <a:r>
              <a:rPr lang="en-US" sz="1600" dirty="0" smtClean="0"/>
              <a:t>      if (sym==semicolon) </a:t>
            </a:r>
            <a:r>
              <a:rPr lang="en-US" sz="1600" dirty="0" err="1" smtClean="0"/>
              <a:t>getsym</a:t>
            </a:r>
            <a:r>
              <a:rPr lang="en-US" sz="1600" dirty="0" smtClean="0"/>
              <a:t>(); else if </a:t>
            </a:r>
          </a:p>
          <a:p>
            <a:r>
              <a:rPr lang="en-US" sz="1600" dirty="0" smtClean="0"/>
              <a:t>        (sym==</a:t>
            </a:r>
            <a:r>
              <a:rPr lang="en-US" sz="1600" dirty="0" err="1" smtClean="0"/>
              <a:t>lparen</a:t>
            </a:r>
            <a:r>
              <a:rPr lang="en-US" sz="1600" dirty="0" smtClean="0"/>
              <a:t>); else error(5);</a:t>
            </a:r>
          </a:p>
          <a:p>
            <a:r>
              <a:rPr lang="en-US" sz="1600" dirty="0" smtClean="0"/>
              <a:t>      block(lev+1, </a:t>
            </a:r>
            <a:r>
              <a:rPr lang="en-US" sz="1600" dirty="0" err="1" smtClean="0"/>
              <a:t>tx</a:t>
            </a:r>
            <a:r>
              <a:rPr lang="en-US" sz="1600" dirty="0" smtClean="0"/>
              <a:t>);</a:t>
            </a:r>
          </a:p>
          <a:p>
            <a:r>
              <a:rPr lang="en-US" sz="1600" dirty="0" smtClean="0"/>
              <a:t>      if(sym==semicolon) {</a:t>
            </a:r>
          </a:p>
          <a:p>
            <a:r>
              <a:rPr lang="en-US" sz="1600" dirty="0" smtClean="0"/>
              <a:t>        </a:t>
            </a:r>
            <a:r>
              <a:rPr lang="en-US" sz="1600" dirty="0" err="1" smtClean="0"/>
              <a:t>getsym</a:t>
            </a:r>
            <a:r>
              <a:rPr lang="en-US" sz="1600" dirty="0" smtClean="0"/>
              <a:t>();</a:t>
            </a:r>
          </a:p>
          <a:p>
            <a:r>
              <a:rPr lang="en-US" sz="1600" dirty="0" smtClean="0"/>
              <a:t>      } else error(5);</a:t>
            </a:r>
          </a:p>
          <a:p>
            <a:r>
              <a:rPr lang="en-US" sz="1600" dirty="0" smtClean="0"/>
              <a:t>    }</a:t>
            </a:r>
          </a:p>
          <a:p>
            <a:r>
              <a:rPr lang="en-US" sz="1600" dirty="0" smtClean="0"/>
              <a:t>  }while ((sym==</a:t>
            </a:r>
            <a:r>
              <a:rPr lang="en-US" sz="1600" dirty="0" err="1" smtClean="0"/>
              <a:t>constsym</a:t>
            </a:r>
            <a:r>
              <a:rPr lang="en-US" sz="1600" dirty="0" smtClean="0"/>
              <a:t>)||(sym==</a:t>
            </a:r>
            <a:r>
              <a:rPr lang="en-US" sz="1600" dirty="0" err="1" smtClean="0"/>
              <a:t>varsym</a:t>
            </a:r>
            <a:r>
              <a:rPr lang="en-US" sz="1600" dirty="0" smtClean="0"/>
              <a:t>)||(sym==</a:t>
            </a:r>
            <a:r>
              <a:rPr lang="en-US" sz="1600" dirty="0" err="1" smtClean="0"/>
              <a:t>procsym</a:t>
            </a:r>
            <a:r>
              <a:rPr lang="en-US" sz="1600" dirty="0" smtClean="0"/>
              <a:t>));</a:t>
            </a:r>
          </a:p>
          <a:p>
            <a:endParaRPr lang="en-US" sz="16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Block declaration	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2476500" y="3619500"/>
            <a:ext cx="419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3886200" cy="6172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400" dirty="0" smtClean="0"/>
              <a:t> procedure STATEMENT;</a:t>
            </a:r>
          </a:p>
          <a:p>
            <a:pPr>
              <a:buNone/>
            </a:pPr>
            <a:r>
              <a:rPr lang="en-US" sz="1400" dirty="0" smtClean="0"/>
              <a:t>              begin</a:t>
            </a:r>
          </a:p>
          <a:p>
            <a:pPr>
              <a:buNone/>
            </a:pPr>
            <a:r>
              <a:rPr lang="en-US" sz="1400" dirty="0" smtClean="0"/>
              <a:t>                  if TOKEN = "</a:t>
            </a:r>
            <a:r>
              <a:rPr lang="en-US" sz="1400" dirty="0" err="1" smtClean="0"/>
              <a:t>identsym</a:t>
            </a:r>
            <a:r>
              <a:rPr lang="en-US" sz="1400" dirty="0" smtClean="0"/>
              <a:t>" then begin</a:t>
            </a:r>
          </a:p>
          <a:p>
            <a:pPr>
              <a:buNone/>
            </a:pPr>
            <a:r>
              <a:rPr lang="en-US" sz="1400" dirty="0" smtClean="0"/>
              <a:t>                      GET(TOKEN);</a:t>
            </a:r>
          </a:p>
          <a:p>
            <a:pPr>
              <a:buNone/>
            </a:pPr>
            <a:r>
              <a:rPr lang="en-US" sz="1400" dirty="0" smtClean="0"/>
              <a:t>                      if TOKEN != "</a:t>
            </a:r>
            <a:r>
              <a:rPr lang="en-US" sz="1400" dirty="0" err="1" smtClean="0"/>
              <a:t>becomessym</a:t>
            </a:r>
            <a:r>
              <a:rPr lang="en-US" sz="1400" dirty="0" smtClean="0"/>
              <a:t>" then ERROR;</a:t>
            </a:r>
          </a:p>
          <a:p>
            <a:pPr>
              <a:buNone/>
            </a:pPr>
            <a:r>
              <a:rPr lang="en-US" sz="1400" dirty="0" smtClean="0"/>
              <a:t>                      GET(TOKEN);</a:t>
            </a:r>
          </a:p>
          <a:p>
            <a:pPr>
              <a:buNone/>
            </a:pPr>
            <a:r>
              <a:rPr lang="en-US" sz="1400" dirty="0" smtClean="0"/>
              <a:t>                      EXPRESSION</a:t>
            </a:r>
          </a:p>
          <a:p>
            <a:pPr>
              <a:buNone/>
            </a:pPr>
            <a:r>
              <a:rPr lang="en-US" sz="1400" dirty="0" smtClean="0"/>
              <a:t>                  end</a:t>
            </a:r>
          </a:p>
          <a:p>
            <a:pPr>
              <a:buNone/>
            </a:pPr>
            <a:r>
              <a:rPr lang="en-US" sz="1400" dirty="0" smtClean="0"/>
              <a:t>                  else if TOKEN = "</a:t>
            </a:r>
            <a:r>
              <a:rPr lang="en-US" sz="1400" dirty="0" err="1" smtClean="0"/>
              <a:t>callsym</a:t>
            </a:r>
            <a:r>
              <a:rPr lang="en-US" sz="1400" dirty="0" smtClean="0"/>
              <a:t>" then begin</a:t>
            </a:r>
          </a:p>
          <a:p>
            <a:pPr>
              <a:buNone/>
            </a:pPr>
            <a:r>
              <a:rPr lang="en-US" sz="1400" dirty="0" smtClean="0"/>
              <a:t>                      GET(TOKEN);</a:t>
            </a:r>
          </a:p>
          <a:p>
            <a:pPr>
              <a:buNone/>
            </a:pPr>
            <a:r>
              <a:rPr lang="en-US" sz="1400" dirty="0" smtClean="0"/>
              <a:t>                      if TOKEN != "</a:t>
            </a:r>
            <a:r>
              <a:rPr lang="en-US" sz="1400" dirty="0" err="1" smtClean="0"/>
              <a:t>identsym</a:t>
            </a:r>
            <a:r>
              <a:rPr lang="en-US" sz="1400" dirty="0" smtClean="0"/>
              <a:t>" then ERROR;</a:t>
            </a:r>
          </a:p>
          <a:p>
            <a:pPr>
              <a:buNone/>
            </a:pPr>
            <a:r>
              <a:rPr lang="en-US" sz="1400" dirty="0" smtClean="0"/>
              <a:t>                      GET(TOKEN)</a:t>
            </a:r>
          </a:p>
          <a:p>
            <a:pPr>
              <a:buNone/>
            </a:pPr>
            <a:r>
              <a:rPr lang="en-US" sz="1400" dirty="0" smtClean="0"/>
              <a:t>                  end</a:t>
            </a:r>
          </a:p>
          <a:p>
            <a:pPr>
              <a:buNone/>
            </a:pPr>
            <a:r>
              <a:rPr lang="en-US" sz="1400" dirty="0" smtClean="0"/>
              <a:t>                  else if TOKEN = "</a:t>
            </a:r>
            <a:r>
              <a:rPr lang="en-US" sz="1400" dirty="0" err="1" smtClean="0"/>
              <a:t>beginsym</a:t>
            </a:r>
            <a:r>
              <a:rPr lang="en-US" sz="1400" dirty="0" smtClean="0"/>
              <a:t>" then begin	</a:t>
            </a:r>
          </a:p>
          <a:p>
            <a:pPr>
              <a:buNone/>
            </a:pPr>
            <a:r>
              <a:rPr lang="en-US" sz="1400" dirty="0" smtClean="0"/>
              <a:t>                      GET TOKEN;</a:t>
            </a:r>
          </a:p>
          <a:p>
            <a:pPr>
              <a:buNone/>
            </a:pPr>
            <a:r>
              <a:rPr lang="en-US" sz="1400" dirty="0" smtClean="0"/>
              <a:t>                      STATEMENT;</a:t>
            </a:r>
          </a:p>
          <a:p>
            <a:pPr>
              <a:buNone/>
            </a:pPr>
            <a:r>
              <a:rPr lang="en-US" sz="1400" dirty="0" smtClean="0"/>
              <a:t>                      while TOKEN = "</a:t>
            </a:r>
            <a:r>
              <a:rPr lang="en-US" sz="1400" dirty="0" err="1" smtClean="0"/>
              <a:t>semicolomsym</a:t>
            </a:r>
            <a:r>
              <a:rPr lang="en-US" sz="1400" dirty="0" smtClean="0"/>
              <a:t>" do begin</a:t>
            </a:r>
          </a:p>
          <a:p>
            <a:pPr>
              <a:buNone/>
            </a:pPr>
            <a:r>
              <a:rPr lang="en-US" sz="1400" dirty="0" smtClean="0"/>
              <a:t>                          GET(TOKEN);</a:t>
            </a:r>
          </a:p>
          <a:p>
            <a:pPr>
              <a:buNone/>
            </a:pPr>
            <a:r>
              <a:rPr lang="en-US" sz="1400" dirty="0" smtClean="0"/>
              <a:t>                          STATEMENT</a:t>
            </a:r>
          </a:p>
          <a:p>
            <a:pPr>
              <a:buNone/>
            </a:pPr>
            <a:r>
              <a:rPr lang="en-US" sz="1400" dirty="0" smtClean="0"/>
              <a:t>                      end;</a:t>
            </a:r>
          </a:p>
          <a:p>
            <a:pPr>
              <a:buNone/>
            </a:pPr>
            <a:r>
              <a:rPr lang="en-US" sz="1400" dirty="0" smtClean="0"/>
              <a:t>                      if TOKEN != "</a:t>
            </a:r>
            <a:r>
              <a:rPr lang="en-US" sz="1400" dirty="0" err="1" smtClean="0"/>
              <a:t>endsym</a:t>
            </a:r>
            <a:r>
              <a:rPr lang="en-US" sz="1400" dirty="0" smtClean="0"/>
              <a:t>" then ERROR; 	</a:t>
            </a:r>
          </a:p>
          <a:p>
            <a:pPr>
              <a:buNone/>
            </a:pPr>
            <a:r>
              <a:rPr lang="en-US" sz="1400" dirty="0" smtClean="0"/>
              <a:t> </a:t>
            </a:r>
          </a:p>
          <a:p>
            <a:pPr>
              <a:buNone/>
            </a:pPr>
            <a:r>
              <a:rPr lang="en-US" sz="1400" dirty="0" smtClean="0"/>
              <a:t>                      GET(TOKEN)</a:t>
            </a:r>
          </a:p>
          <a:p>
            <a:pPr>
              <a:buNone/>
            </a:pPr>
            <a:r>
              <a:rPr lang="en-US" sz="1400" dirty="0" smtClean="0"/>
              <a:t>                  end</a:t>
            </a:r>
          </a:p>
          <a:p>
            <a:pPr>
              <a:buNone/>
            </a:pPr>
            <a:r>
              <a:rPr lang="en-US" sz="1400" dirty="0" smtClean="0"/>
              <a:t>                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0" y="533400"/>
            <a:ext cx="3276600" cy="4942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else if TOKEN = "</a:t>
            </a:r>
            <a:r>
              <a:rPr lang="en-US" sz="1400" dirty="0" err="1" smtClean="0">
                <a:solidFill>
                  <a:prstClr val="black"/>
                </a:solidFill>
              </a:rPr>
              <a:t>ifsym</a:t>
            </a:r>
            <a:r>
              <a:rPr lang="en-US" sz="1400" dirty="0" smtClean="0">
                <a:solidFill>
                  <a:prstClr val="black"/>
                </a:solidFill>
              </a:rPr>
              <a:t>" then begin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                      GET(TOKEN);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                      CONDITION;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                      if TOKEN != "</a:t>
            </a:r>
            <a:r>
              <a:rPr lang="en-US" sz="1400" dirty="0" err="1" smtClean="0">
                <a:solidFill>
                  <a:prstClr val="black"/>
                </a:solidFill>
              </a:rPr>
              <a:t>thensym</a:t>
            </a:r>
            <a:r>
              <a:rPr lang="en-US" sz="1400" dirty="0" smtClean="0">
                <a:solidFill>
                  <a:prstClr val="black"/>
                </a:solidFill>
              </a:rPr>
              <a:t>" then ERROR;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                      GET(TOKEN);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                      STATEMENT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                  end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                  else if TOKEN = "</a:t>
            </a:r>
            <a:r>
              <a:rPr lang="en-US" sz="1400" dirty="0" err="1" smtClean="0">
                <a:solidFill>
                  <a:prstClr val="black"/>
                </a:solidFill>
              </a:rPr>
              <a:t>whilesym</a:t>
            </a:r>
            <a:r>
              <a:rPr lang="en-US" sz="1400" dirty="0" smtClean="0">
                <a:solidFill>
                  <a:prstClr val="black"/>
                </a:solidFill>
              </a:rPr>
              <a:t>" then begin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                      GET(TOKEN);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                      CONDITION;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                      if TOKEN != "</a:t>
            </a:r>
            <a:r>
              <a:rPr lang="en-US" sz="1400" dirty="0" err="1" smtClean="0">
                <a:solidFill>
                  <a:prstClr val="black"/>
                </a:solidFill>
              </a:rPr>
              <a:t>dosym</a:t>
            </a:r>
            <a:r>
              <a:rPr lang="en-US" sz="1400" dirty="0" smtClean="0">
                <a:solidFill>
                  <a:prstClr val="black"/>
                </a:solidFill>
              </a:rPr>
              <a:t>" then ERROR;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                      GET(TOKEN);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                      STATEMENT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                  end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              end;</a:t>
            </a:r>
          </a:p>
          <a:p>
            <a:endParaRPr lang="en-US" sz="2000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2019300" y="3162300"/>
            <a:ext cx="510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81600"/>
          </a:xfrm>
        </p:spPr>
        <p:txBody>
          <a:bodyPr numCol="2">
            <a:noAutofit/>
          </a:bodyPr>
          <a:lstStyle/>
          <a:p>
            <a:pPr lvl="0"/>
            <a:r>
              <a:rPr lang="en-US" sz="1800" dirty="0" smtClean="0"/>
              <a:t>Use = instead of :=.</a:t>
            </a:r>
          </a:p>
          <a:p>
            <a:pPr lvl="0"/>
            <a:r>
              <a:rPr lang="en-US" sz="1800" dirty="0" smtClean="0"/>
              <a:t>= must be followed by a number.</a:t>
            </a:r>
          </a:p>
          <a:p>
            <a:pPr lvl="0"/>
            <a:r>
              <a:rPr lang="en-US" sz="1800" dirty="0" smtClean="0"/>
              <a:t>Identifier must be followed by =.</a:t>
            </a:r>
          </a:p>
          <a:p>
            <a:pPr lvl="0"/>
            <a:r>
              <a:rPr lang="en-US" sz="1800" b="1" dirty="0" smtClean="0"/>
              <a:t>const</a:t>
            </a:r>
            <a:r>
              <a:rPr lang="en-US" sz="1800" dirty="0" smtClean="0"/>
              <a:t>, </a:t>
            </a:r>
            <a:r>
              <a:rPr lang="en-US" sz="1800" b="1" dirty="0" err="1" smtClean="0"/>
              <a:t>var</a:t>
            </a:r>
            <a:r>
              <a:rPr lang="en-US" sz="1800" dirty="0" smtClean="0"/>
              <a:t>, </a:t>
            </a:r>
            <a:r>
              <a:rPr lang="en-US" sz="1800" b="1" dirty="0" smtClean="0"/>
              <a:t>procedure</a:t>
            </a:r>
            <a:r>
              <a:rPr lang="en-US" sz="1800" dirty="0" smtClean="0"/>
              <a:t> must be followed by identifier.</a:t>
            </a:r>
          </a:p>
          <a:p>
            <a:pPr lvl="0"/>
            <a:r>
              <a:rPr lang="en-US" sz="1800" dirty="0" smtClean="0"/>
              <a:t>Semicolon or comma missing.</a:t>
            </a:r>
          </a:p>
          <a:p>
            <a:pPr lvl="0"/>
            <a:r>
              <a:rPr lang="en-US" sz="1800" dirty="0" smtClean="0"/>
              <a:t>Incorrect symbol after procedure declaration.</a:t>
            </a:r>
          </a:p>
          <a:p>
            <a:pPr lvl="0"/>
            <a:r>
              <a:rPr lang="en-US" sz="1800" dirty="0" smtClean="0"/>
              <a:t>Statement expected.</a:t>
            </a:r>
          </a:p>
          <a:p>
            <a:pPr lvl="0"/>
            <a:r>
              <a:rPr lang="en-US" sz="1800" dirty="0" smtClean="0"/>
              <a:t>Incorrect symbol after statement part in block.</a:t>
            </a:r>
          </a:p>
          <a:p>
            <a:pPr lvl="0"/>
            <a:r>
              <a:rPr lang="en-US" sz="1800" dirty="0" smtClean="0"/>
              <a:t>Period expected.</a:t>
            </a:r>
          </a:p>
          <a:p>
            <a:pPr lvl="0"/>
            <a:r>
              <a:rPr lang="en-US" sz="1800" dirty="0" smtClean="0"/>
              <a:t>Semicolon between statements missing.</a:t>
            </a:r>
          </a:p>
          <a:p>
            <a:pPr lvl="0"/>
            <a:r>
              <a:rPr lang="en-US" sz="1800" dirty="0" smtClean="0"/>
              <a:t>Undeclared identifier.</a:t>
            </a:r>
          </a:p>
          <a:p>
            <a:pPr lvl="0"/>
            <a:r>
              <a:rPr lang="en-US" sz="1800" dirty="0" smtClean="0"/>
              <a:t>Assignment to constant or procedure is not allowed.</a:t>
            </a:r>
          </a:p>
          <a:p>
            <a:pPr lvl="0"/>
            <a:r>
              <a:rPr lang="en-US" sz="1800" dirty="0" smtClean="0"/>
              <a:t>Assignment operator expected.</a:t>
            </a:r>
          </a:p>
          <a:p>
            <a:pPr lvl="0"/>
            <a:r>
              <a:rPr lang="en-US" sz="1800" b="1" dirty="0" smtClean="0"/>
              <a:t>call</a:t>
            </a:r>
            <a:r>
              <a:rPr lang="en-US" sz="1800" dirty="0" smtClean="0"/>
              <a:t> must be followed by an identifier.</a:t>
            </a:r>
          </a:p>
          <a:p>
            <a:pPr lvl="0"/>
            <a:r>
              <a:rPr lang="en-US" sz="1800" dirty="0" smtClean="0"/>
              <a:t>Call of a constant or variable is meaningless.</a:t>
            </a:r>
          </a:p>
          <a:p>
            <a:pPr lvl="0"/>
            <a:r>
              <a:rPr lang="en-US" sz="1800" b="1" dirty="0" smtClean="0"/>
              <a:t>then	</a:t>
            </a:r>
            <a:r>
              <a:rPr lang="en-US" sz="1800" dirty="0" smtClean="0"/>
              <a:t> expected.</a:t>
            </a:r>
          </a:p>
          <a:p>
            <a:pPr lvl="0"/>
            <a:r>
              <a:rPr lang="en-US" sz="1800" dirty="0" smtClean="0"/>
              <a:t>Semicolon or </a:t>
            </a:r>
            <a:r>
              <a:rPr lang="en-US" sz="1800" b="1" dirty="0" smtClean="0"/>
              <a:t>}</a:t>
            </a:r>
            <a:r>
              <a:rPr lang="en-US" sz="1800" dirty="0" smtClean="0"/>
              <a:t> expected.</a:t>
            </a:r>
          </a:p>
          <a:p>
            <a:pPr lvl="0"/>
            <a:r>
              <a:rPr lang="en-US" sz="1800" b="1" dirty="0" smtClean="0"/>
              <a:t>do</a:t>
            </a:r>
            <a:r>
              <a:rPr lang="en-US" sz="1800" dirty="0" smtClean="0"/>
              <a:t> expected.</a:t>
            </a:r>
          </a:p>
          <a:p>
            <a:pPr lvl="0"/>
            <a:r>
              <a:rPr lang="en-US" sz="1800" dirty="0" smtClean="0"/>
              <a:t>Incorrect symbol following statement.</a:t>
            </a:r>
          </a:p>
          <a:p>
            <a:pPr lvl="0"/>
            <a:r>
              <a:rPr lang="en-US" sz="1800" dirty="0" smtClean="0"/>
              <a:t>Relational operator expected.</a:t>
            </a:r>
          </a:p>
          <a:p>
            <a:pPr lvl="0"/>
            <a:r>
              <a:rPr lang="en-US" sz="1800" dirty="0" smtClean="0"/>
              <a:t>Expression must not contain a procedure identifier.</a:t>
            </a:r>
          </a:p>
          <a:p>
            <a:pPr lvl="0"/>
            <a:r>
              <a:rPr lang="en-US" sz="1800" dirty="0" smtClean="0"/>
              <a:t>Right parenthesis missing.</a:t>
            </a:r>
          </a:p>
          <a:p>
            <a:pPr lvl="0"/>
            <a:r>
              <a:rPr lang="en-US" sz="1800" dirty="0" smtClean="0"/>
              <a:t>The preceding factor cannot begin with this symbol.</a:t>
            </a:r>
          </a:p>
          <a:p>
            <a:pPr lvl="0"/>
            <a:r>
              <a:rPr lang="en-US" sz="1800" dirty="0" smtClean="0"/>
              <a:t>An expression cannot begin with this symbol.</a:t>
            </a:r>
          </a:p>
          <a:p>
            <a:pPr lvl="0"/>
            <a:r>
              <a:rPr lang="en-US" sz="1800" dirty="0" smtClean="0"/>
              <a:t>This number is too large.</a:t>
            </a:r>
          </a:p>
          <a:p>
            <a:endParaRPr lang="en-US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1010</TotalTime>
  <Words>1319</Words>
  <Application>Microsoft Office PowerPoint</Application>
  <PresentationFormat>On-screen Show (4:3)</PresentationFormat>
  <Paragraphs>305</Paragraphs>
  <Slides>21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Parser &amp; Code Generation</vt:lpstr>
      <vt:lpstr>Symbol Table</vt:lpstr>
      <vt:lpstr>Functions</vt:lpstr>
      <vt:lpstr>Enter Symbol</vt:lpstr>
      <vt:lpstr>Constant declaration</vt:lpstr>
      <vt:lpstr>Variable declaration </vt:lpstr>
      <vt:lpstr>Block declaration </vt:lpstr>
      <vt:lpstr>Slide 8</vt:lpstr>
      <vt:lpstr>Errors</vt:lpstr>
      <vt:lpstr>Emit Calls Used in PL0</vt:lpstr>
      <vt:lpstr>Project Overview</vt:lpstr>
      <vt:lpstr>Project Overview cont.</vt:lpstr>
      <vt:lpstr>Emit/Gen</vt:lpstr>
      <vt:lpstr>Source code example of constant in block</vt:lpstr>
      <vt:lpstr>Constant cont.</vt:lpstr>
      <vt:lpstr>Constant</vt:lpstr>
      <vt:lpstr>Source code example of variable in block</vt:lpstr>
      <vt:lpstr>Variable cont</vt:lpstr>
      <vt:lpstr>Term Emit Example</vt:lpstr>
      <vt:lpstr>Factor Emit example</vt:lpstr>
      <vt:lpstr>Sample Output for Code Generator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 generaion</dc:title>
  <dc:creator>brendan</dc:creator>
  <cp:lastModifiedBy>Pierre</cp:lastModifiedBy>
  <cp:revision>85</cp:revision>
  <dcterms:created xsi:type="dcterms:W3CDTF">2006-08-16T00:00:00Z</dcterms:created>
  <dcterms:modified xsi:type="dcterms:W3CDTF">2013-07-03T19:21:53Z</dcterms:modified>
</cp:coreProperties>
</file>