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Masters/slideMaster8.xml" ContentType="application/vnd.openxmlformats-officedocument.presentationml.slideMaster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10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  <p:sldMasterId id="2147483672" r:id="rId8"/>
    <p:sldMasterId id="2147483674" r:id="rId9"/>
  </p:sldMasterIdLst>
  <p:notesMasterIdLst>
    <p:notesMasterId r:id="rId35"/>
  </p:notes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7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27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8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25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35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66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76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196E2-ABEC-4EAE-AD1B-1160DEB6A0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B5C3C-92EB-416A-8D49-E9F9CAB0D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48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48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97202-79F9-4983-A9A6-F8B9F289F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E182C-6762-4B94-808C-1F8336E64B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E182C-6762-4B94-808C-1F8336E64B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E182C-6762-4B94-808C-1F8336E64B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E182C-6762-4B94-808C-1F8336E64B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E182C-6762-4B94-808C-1F8336E64B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E182C-6762-4B94-808C-1F8336E64B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E182C-6762-4B94-808C-1F8336E64B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E182C-6762-4B94-808C-1F8336E64B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372AA-DB53-4AB8-ACE6-8DEC2A6CA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21A4C-9D9D-4D11-BE3B-532E455C2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32DB7-2912-41AD-918A-3C3E78A84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55201-A126-4DB3-AD80-8D59A4A345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ACF18-2772-492B-B3E6-DF72D1BD2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46A34-3F56-4A1D-BE93-D70A2716F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C6BEB-8E10-4022-BE18-09FE4D87C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E94BB-DFB7-4940-8232-D0292D6A6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0813" cy="114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fld id="{48BE1CF0-AF43-4D85-A1E0-B0D11B0844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DejaVu Sans" charset="0"/>
          <a:cs typeface="DejaVu Sans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DejaVu Sans" charset="0"/>
          <a:cs typeface="DejaVu Sans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DejaVu Sans" charset="0"/>
          <a:cs typeface="DejaVu Sans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DejaVu Sans" charset="0"/>
          <a:cs typeface="DejaVu Sans" charset="0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DejaVu Sans" charset="0"/>
          <a:cs typeface="DejaVu Sans" charset="0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DejaVu Sans" charset="0"/>
          <a:cs typeface="DejaVu Sans" charset="0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DejaVu Sans" charset="0"/>
          <a:cs typeface="DejaVu Sans" charset="0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DejaVu Sans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fld id="{1E28B66D-68D8-4A51-A702-B99DCCA1C1EA}" type="slidenum">
              <a:rPr lang="en-US">
                <a:solidFill>
                  <a:srgbClr val="000000"/>
                </a:solidFill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fld id="{1E28B66D-68D8-4A51-A702-B99DCCA1C1EA}" type="slidenum">
              <a:rPr lang="en-US">
                <a:solidFill>
                  <a:srgbClr val="000000"/>
                </a:solidFill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fld id="{1E28B66D-68D8-4A51-A702-B99DCCA1C1EA}" type="slidenum">
              <a:rPr lang="en-US">
                <a:solidFill>
                  <a:srgbClr val="000000"/>
                </a:solidFill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fld id="{1E28B66D-68D8-4A51-A702-B99DCCA1C1EA}" type="slidenum">
              <a:rPr lang="en-US">
                <a:solidFill>
                  <a:srgbClr val="000000"/>
                </a:solidFill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fld id="{1E28B66D-68D8-4A51-A702-B99DCCA1C1EA}" type="slidenum">
              <a:rPr lang="en-US">
                <a:solidFill>
                  <a:srgbClr val="000000"/>
                </a:solidFill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fld id="{1E28B66D-68D8-4A51-A702-B99DCCA1C1EA}" type="slidenum">
              <a:rPr lang="en-US">
                <a:solidFill>
                  <a:srgbClr val="000000"/>
                </a:solidFill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fld id="{1E28B66D-68D8-4A51-A702-B99DCCA1C1EA}" type="slidenum">
              <a:rPr lang="en-US">
                <a:solidFill>
                  <a:srgbClr val="000000"/>
                </a:solidFill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ea typeface="MS PGothic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fld id="{1E28B66D-68D8-4A51-A702-B99DCCA1C1EA}" type="slidenum">
              <a:rPr lang="en-US">
                <a:solidFill>
                  <a:srgbClr val="000000"/>
                </a:solidFill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Symbol Table Construction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COP 3402 System Software</a:t>
            </a:r>
          </a:p>
          <a:p>
            <a:pPr algn="ctr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Summer 2013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0" y="609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Binary Tree</a:t>
            </a:r>
          </a:p>
        </p:txBody>
      </p:sp>
      <p:graphicFrame>
        <p:nvGraphicFramePr>
          <p:cNvPr id="14338" name="Group 2"/>
          <p:cNvGraphicFramePr>
            <a:graphicFrameLocks noGrp="1"/>
          </p:cNvGraphicFramePr>
          <p:nvPr/>
        </p:nvGraphicFramePr>
        <p:xfrm>
          <a:off x="2514600" y="1981200"/>
          <a:ext cx="4192588" cy="460375"/>
        </p:xfrm>
        <a:graphic>
          <a:graphicData uri="http://schemas.openxmlformats.org/drawingml/2006/table">
            <a:tbl>
              <a:tblPr/>
              <a:tblGrid>
                <a:gridCol w="838200"/>
                <a:gridCol w="990600"/>
                <a:gridCol w="458788"/>
                <a:gridCol w="914400"/>
                <a:gridCol w="457200"/>
                <a:gridCol w="5334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Main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Program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364" name="Group 28"/>
          <p:cNvGraphicFramePr>
            <a:graphicFrameLocks noGrp="1"/>
          </p:cNvGraphicFramePr>
          <p:nvPr/>
        </p:nvGraphicFramePr>
        <p:xfrm>
          <a:off x="4800600" y="3810000"/>
          <a:ext cx="4116388" cy="460375"/>
        </p:xfrm>
        <a:graphic>
          <a:graphicData uri="http://schemas.openxmlformats.org/drawingml/2006/table">
            <a:tbl>
              <a:tblPr/>
              <a:tblGrid>
                <a:gridCol w="358775"/>
                <a:gridCol w="1158875"/>
                <a:gridCol w="288925"/>
                <a:gridCol w="785813"/>
                <a:gridCol w="914400"/>
                <a:gridCol w="304800"/>
                <a:gridCol w="30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x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Parameter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394" name="Group 58"/>
          <p:cNvGraphicFramePr>
            <a:graphicFrameLocks noGrp="1"/>
          </p:cNvGraphicFramePr>
          <p:nvPr/>
        </p:nvGraphicFramePr>
        <p:xfrm>
          <a:off x="4648200" y="2819400"/>
          <a:ext cx="4344988" cy="460375"/>
        </p:xfrm>
        <a:graphic>
          <a:graphicData uri="http://schemas.openxmlformats.org/drawingml/2006/table">
            <a:tbl>
              <a:tblPr/>
              <a:tblGrid>
                <a:gridCol w="381000"/>
                <a:gridCol w="1219200"/>
                <a:gridCol w="381000"/>
                <a:gridCol w="839788"/>
                <a:gridCol w="838200"/>
                <a:gridCol w="304800"/>
                <a:gridCol w="3810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424" name="Group 88"/>
          <p:cNvGraphicFramePr>
            <a:graphicFrameLocks noGrp="1"/>
          </p:cNvGraphicFramePr>
          <p:nvPr/>
        </p:nvGraphicFramePr>
        <p:xfrm>
          <a:off x="76200" y="4368800"/>
          <a:ext cx="3963988" cy="460375"/>
        </p:xfrm>
        <a:graphic>
          <a:graphicData uri="http://schemas.openxmlformats.org/drawingml/2006/table">
            <a:tbl>
              <a:tblPr/>
              <a:tblGrid>
                <a:gridCol w="381000"/>
                <a:gridCol w="990600"/>
                <a:gridCol w="381000"/>
                <a:gridCol w="763588"/>
                <a:gridCol w="838200"/>
                <a:gridCol w="304800"/>
                <a:gridCol w="30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454" name="Group 118"/>
          <p:cNvGraphicFramePr>
            <a:graphicFrameLocks noGrp="1"/>
          </p:cNvGraphicFramePr>
          <p:nvPr/>
        </p:nvGraphicFramePr>
        <p:xfrm>
          <a:off x="4343400" y="5257800"/>
          <a:ext cx="3963988" cy="460375"/>
        </p:xfrm>
        <a:graphic>
          <a:graphicData uri="http://schemas.openxmlformats.org/drawingml/2006/table">
            <a:tbl>
              <a:tblPr/>
              <a:tblGrid>
                <a:gridCol w="381000"/>
                <a:gridCol w="990600"/>
                <a:gridCol w="304800"/>
                <a:gridCol w="763588"/>
                <a:gridCol w="762000"/>
                <a:gridCol w="381000"/>
                <a:gridCol w="3810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484" name="Group 148"/>
          <p:cNvGraphicFramePr>
            <a:graphicFrameLocks noGrp="1"/>
          </p:cNvGraphicFramePr>
          <p:nvPr/>
        </p:nvGraphicFramePr>
        <p:xfrm>
          <a:off x="76200" y="6121400"/>
          <a:ext cx="3963988" cy="460375"/>
        </p:xfrm>
        <a:graphic>
          <a:graphicData uri="http://schemas.openxmlformats.org/drawingml/2006/table">
            <a:tbl>
              <a:tblPr/>
              <a:tblGrid>
                <a:gridCol w="304800"/>
                <a:gridCol w="990600"/>
                <a:gridCol w="381000"/>
                <a:gridCol w="763588"/>
                <a:gridCol w="762000"/>
                <a:gridCol w="381000"/>
                <a:gridCol w="3810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Line6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97" name="Line 178"/>
          <p:cNvSpPr>
            <a:spLocks noChangeShapeType="1"/>
          </p:cNvSpPr>
          <p:nvPr/>
        </p:nvSpPr>
        <p:spPr bwMode="auto">
          <a:xfrm flipH="1">
            <a:off x="1446213" y="2209800"/>
            <a:ext cx="4498975" cy="21336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98" name="Line 179"/>
          <p:cNvSpPr>
            <a:spLocks noChangeShapeType="1"/>
          </p:cNvSpPr>
          <p:nvPr/>
        </p:nvSpPr>
        <p:spPr bwMode="auto">
          <a:xfrm>
            <a:off x="6400800" y="2209800"/>
            <a:ext cx="990600" cy="6096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99" name="Line 180"/>
          <p:cNvSpPr>
            <a:spLocks noChangeShapeType="1"/>
          </p:cNvSpPr>
          <p:nvPr/>
        </p:nvSpPr>
        <p:spPr bwMode="auto">
          <a:xfrm flipH="1">
            <a:off x="8456613" y="2971800"/>
            <a:ext cx="384175" cy="8382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00" name="Line 181"/>
          <p:cNvSpPr>
            <a:spLocks noChangeShapeType="1"/>
          </p:cNvSpPr>
          <p:nvPr/>
        </p:nvSpPr>
        <p:spPr bwMode="auto">
          <a:xfrm flipH="1">
            <a:off x="1522413" y="4572000"/>
            <a:ext cx="2060575" cy="15240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01" name="Line 182"/>
          <p:cNvSpPr>
            <a:spLocks noChangeShapeType="1"/>
          </p:cNvSpPr>
          <p:nvPr/>
        </p:nvSpPr>
        <p:spPr bwMode="auto">
          <a:xfrm>
            <a:off x="3886200" y="4572000"/>
            <a:ext cx="2895600" cy="6858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02" name="Oval 183"/>
          <p:cNvSpPr>
            <a:spLocks noChangeArrowheads="1"/>
          </p:cNvSpPr>
          <p:nvPr/>
        </p:nvSpPr>
        <p:spPr bwMode="auto">
          <a:xfrm>
            <a:off x="5930900" y="21590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03" name="Oval 184"/>
          <p:cNvSpPr>
            <a:spLocks noChangeArrowheads="1"/>
          </p:cNvSpPr>
          <p:nvPr/>
        </p:nvSpPr>
        <p:spPr bwMode="auto">
          <a:xfrm>
            <a:off x="6350000" y="21717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04" name="Oval 185"/>
          <p:cNvSpPr>
            <a:spLocks noChangeArrowheads="1"/>
          </p:cNvSpPr>
          <p:nvPr/>
        </p:nvSpPr>
        <p:spPr bwMode="auto">
          <a:xfrm>
            <a:off x="8763000" y="29718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05" name="Oval 186"/>
          <p:cNvSpPr>
            <a:spLocks noChangeArrowheads="1"/>
          </p:cNvSpPr>
          <p:nvPr/>
        </p:nvSpPr>
        <p:spPr bwMode="auto">
          <a:xfrm>
            <a:off x="3860800" y="45339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06" name="Oval 187"/>
          <p:cNvSpPr>
            <a:spLocks noChangeArrowheads="1"/>
          </p:cNvSpPr>
          <p:nvPr/>
        </p:nvSpPr>
        <p:spPr bwMode="auto">
          <a:xfrm>
            <a:off x="3556000" y="4521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07" name="Oval 188"/>
          <p:cNvSpPr>
            <a:spLocks noChangeArrowheads="1"/>
          </p:cNvSpPr>
          <p:nvPr/>
        </p:nvSpPr>
        <p:spPr bwMode="auto">
          <a:xfrm>
            <a:off x="8686800" y="39624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08" name="Oval 189"/>
          <p:cNvSpPr>
            <a:spLocks noChangeArrowheads="1"/>
          </p:cNvSpPr>
          <p:nvPr/>
        </p:nvSpPr>
        <p:spPr bwMode="auto">
          <a:xfrm>
            <a:off x="8382000" y="39624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09" name="Oval 190"/>
          <p:cNvSpPr>
            <a:spLocks noChangeArrowheads="1"/>
          </p:cNvSpPr>
          <p:nvPr/>
        </p:nvSpPr>
        <p:spPr bwMode="auto">
          <a:xfrm>
            <a:off x="8089900" y="54356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10" name="Oval 191"/>
          <p:cNvSpPr>
            <a:spLocks noChangeArrowheads="1"/>
          </p:cNvSpPr>
          <p:nvPr/>
        </p:nvSpPr>
        <p:spPr bwMode="auto">
          <a:xfrm>
            <a:off x="7708900" y="54356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11" name="Oval 192"/>
          <p:cNvSpPr>
            <a:spLocks noChangeArrowheads="1"/>
          </p:cNvSpPr>
          <p:nvPr/>
        </p:nvSpPr>
        <p:spPr bwMode="auto">
          <a:xfrm>
            <a:off x="3429000" y="62865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12" name="Oval 193"/>
          <p:cNvSpPr>
            <a:spLocks noChangeArrowheads="1"/>
          </p:cNvSpPr>
          <p:nvPr/>
        </p:nvSpPr>
        <p:spPr bwMode="auto">
          <a:xfrm>
            <a:off x="3771900" y="6299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13" name="Oval 194"/>
          <p:cNvSpPr>
            <a:spLocks noChangeArrowheads="1"/>
          </p:cNvSpPr>
          <p:nvPr/>
        </p:nvSpPr>
        <p:spPr bwMode="auto">
          <a:xfrm>
            <a:off x="8458200" y="29718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0" y="266900"/>
            <a:ext cx="3962400" cy="369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01  PROGRAM Main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02	GLOBAL </a:t>
            </a:r>
            <a:r>
              <a:rPr lang="en-US" sz="1800" dirty="0" err="1">
                <a:solidFill>
                  <a:srgbClr val="000000"/>
                </a:solidFill>
              </a:rPr>
              <a:t>a,b</a:t>
            </a:r>
            <a:endParaRPr lang="en-US" sz="1800" dirty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03	PROCEDURE P (PARAMETER x)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04		LOCAL a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05	BEGIN {P}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06		…a…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07		…b…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08		…x…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09	END  {P}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10  BEGIN{Main}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11 	Call P(a)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12 END {Main}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Hash Tables</a:t>
            </a:r>
          </a:p>
        </p:txBody>
      </p:sp>
      <p:sp>
        <p:nvSpPr>
          <p:cNvPr id="1029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Real Compilers use hashing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Look up complexity if the hash function distributes the names uniformly 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Look up complexity if the hash function distributes the names to the same slot 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3225800" y="2819400"/>
          <a:ext cx="584200" cy="431800"/>
        </p:xfrm>
        <a:graphic>
          <a:graphicData uri="http://schemas.openxmlformats.org/presentationml/2006/ole">
            <p:oleObj spid="_x0000_s1026" r:id="rId4" imgW="291960" imgH="215640" progId="Equation.3">
              <p:embed/>
            </p:oleObj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3919538" y="3594100"/>
          <a:ext cx="762000" cy="498475"/>
        </p:xfrm>
        <a:graphic>
          <a:graphicData uri="http://schemas.openxmlformats.org/presentationml/2006/ole">
            <p:oleObj spid="_x0000_s1027" r:id="rId5" imgW="330120" imgH="21564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Program Revisit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40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45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>
                <a:solidFill>
                  <a:srgbClr val="000000"/>
                </a:solidFill>
              </a:rPr>
              <a:t>01  PROGRAM Main</a:t>
            </a:r>
          </a:p>
          <a:p>
            <a:pPr marL="341313" indent="-341313">
              <a:spcBef>
                <a:spcPts val="45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>
                <a:solidFill>
                  <a:srgbClr val="000000"/>
                </a:solidFill>
              </a:rPr>
              <a:t>02	GLOBAL a,b</a:t>
            </a:r>
          </a:p>
          <a:p>
            <a:pPr marL="341313" indent="-341313">
              <a:spcBef>
                <a:spcPts val="45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>
                <a:solidFill>
                  <a:srgbClr val="000000"/>
                </a:solidFill>
              </a:rPr>
              <a:t>03	PROCEDURE P (PARAMETER x)</a:t>
            </a:r>
          </a:p>
          <a:p>
            <a:pPr marL="341313" indent="-341313">
              <a:spcBef>
                <a:spcPts val="45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>
                <a:solidFill>
                  <a:srgbClr val="000000"/>
                </a:solidFill>
              </a:rPr>
              <a:t>04		LOCAL a</a:t>
            </a:r>
          </a:p>
          <a:p>
            <a:pPr marL="341313" indent="-341313">
              <a:spcBef>
                <a:spcPts val="45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>
                <a:solidFill>
                  <a:srgbClr val="000000"/>
                </a:solidFill>
              </a:rPr>
              <a:t>05	BEGIN {P}</a:t>
            </a:r>
          </a:p>
          <a:p>
            <a:pPr marL="341313" indent="-341313">
              <a:spcBef>
                <a:spcPts val="45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>
                <a:solidFill>
                  <a:srgbClr val="000000"/>
                </a:solidFill>
              </a:rPr>
              <a:t>06		…a…</a:t>
            </a:r>
          </a:p>
          <a:p>
            <a:pPr marL="341313" indent="-341313">
              <a:spcBef>
                <a:spcPts val="45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>
                <a:solidFill>
                  <a:srgbClr val="000000"/>
                </a:solidFill>
              </a:rPr>
              <a:t>07		…b…</a:t>
            </a:r>
          </a:p>
          <a:p>
            <a:pPr marL="341313" indent="-341313">
              <a:spcBef>
                <a:spcPts val="45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>
                <a:solidFill>
                  <a:srgbClr val="000000"/>
                </a:solidFill>
              </a:rPr>
              <a:t>08		…x…</a:t>
            </a:r>
          </a:p>
          <a:p>
            <a:pPr marL="341313" indent="-341313">
              <a:spcBef>
                <a:spcPts val="45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>
                <a:solidFill>
                  <a:srgbClr val="000000"/>
                </a:solidFill>
              </a:rPr>
              <a:t>09	END  {P}</a:t>
            </a:r>
          </a:p>
          <a:p>
            <a:pPr marL="341313" indent="-341313">
              <a:spcBef>
                <a:spcPts val="45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>
                <a:solidFill>
                  <a:srgbClr val="000000"/>
                </a:solidFill>
              </a:rPr>
              <a:t>10  BEGIN{Main}</a:t>
            </a:r>
          </a:p>
          <a:p>
            <a:pPr marL="341313" indent="-341313">
              <a:spcBef>
                <a:spcPts val="45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>
                <a:solidFill>
                  <a:srgbClr val="000000"/>
                </a:solidFill>
              </a:rPr>
              <a:t>11 	Call P(a)</a:t>
            </a:r>
          </a:p>
          <a:p>
            <a:pPr marL="341313" indent="-341313">
              <a:spcBef>
                <a:spcPts val="45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>
                <a:solidFill>
                  <a:srgbClr val="000000"/>
                </a:solidFill>
              </a:rPr>
              <a:t>12 END {Main}</a:t>
            </a:r>
          </a:p>
          <a:p>
            <a:pPr marL="341313" indent="-341313"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28600" y="381000"/>
            <a:ext cx="5410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Hash Table - Example</a:t>
            </a:r>
          </a:p>
        </p:txBody>
      </p:sp>
      <p:graphicFrame>
        <p:nvGraphicFramePr>
          <p:cNvPr id="18434" name="Group 2"/>
          <p:cNvGraphicFramePr>
            <a:graphicFrameLocks noGrp="1"/>
          </p:cNvGraphicFramePr>
          <p:nvPr/>
        </p:nvGraphicFramePr>
        <p:xfrm>
          <a:off x="304800" y="1692275"/>
          <a:ext cx="458788" cy="4330700"/>
        </p:xfrm>
        <a:graphic>
          <a:graphicData uri="http://schemas.openxmlformats.org/drawingml/2006/table">
            <a:tbl>
              <a:tblPr/>
              <a:tblGrid>
                <a:gridCol w="458788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5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6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9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480" name="Group 48"/>
          <p:cNvGraphicFramePr>
            <a:graphicFrameLocks noGrp="1"/>
          </p:cNvGraphicFramePr>
          <p:nvPr/>
        </p:nvGraphicFramePr>
        <p:xfrm>
          <a:off x="5989638" y="563563"/>
          <a:ext cx="2927350" cy="736600"/>
        </p:xfrm>
        <a:graphic>
          <a:graphicData uri="http://schemas.openxmlformats.org/drawingml/2006/table">
            <a:tbl>
              <a:tblPr/>
              <a:tblGrid>
                <a:gridCol w="457200"/>
                <a:gridCol w="547687"/>
                <a:gridCol w="458788"/>
                <a:gridCol w="457200"/>
                <a:gridCol w="457200"/>
                <a:gridCol w="54927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M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n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x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77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110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97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98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80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120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525" name="Group 93"/>
          <p:cNvGraphicFramePr>
            <a:graphicFrameLocks noGrp="1"/>
          </p:cNvGraphicFramePr>
          <p:nvPr/>
        </p:nvGraphicFramePr>
        <p:xfrm>
          <a:off x="7239000" y="1493838"/>
          <a:ext cx="1677988" cy="4457700"/>
        </p:xfrm>
        <a:graphic>
          <a:graphicData uri="http://schemas.openxmlformats.org/drawingml/2006/table">
            <a:tbl>
              <a:tblPr/>
              <a:tblGrid>
                <a:gridCol w="167798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PROGRAM Main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GLOBAL a,b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 P(PARAMETER x)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LOCAL a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BEGIN (P)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…a…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…b…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…x…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END (P)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BEGIN  (Main)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Call P(a)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End (Main)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575" name="Group 143"/>
          <p:cNvGraphicFramePr>
            <a:graphicFrameLocks noGrp="1"/>
          </p:cNvGraphicFramePr>
          <p:nvPr/>
        </p:nvGraphicFramePr>
        <p:xfrm>
          <a:off x="1066800" y="1676400"/>
          <a:ext cx="2973388" cy="460375"/>
        </p:xfrm>
        <a:graphic>
          <a:graphicData uri="http://schemas.openxmlformats.org/drawingml/2006/table">
            <a:tbl>
              <a:tblPr/>
              <a:tblGrid>
                <a:gridCol w="685800"/>
                <a:gridCol w="992188"/>
                <a:gridCol w="228600"/>
                <a:gridCol w="762000"/>
                <a:gridCol w="30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Main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Program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597" name="Oval 165"/>
          <p:cNvSpPr>
            <a:spLocks noChangeArrowheads="1"/>
          </p:cNvSpPr>
          <p:nvPr/>
        </p:nvSpPr>
        <p:spPr bwMode="auto">
          <a:xfrm>
            <a:off x="3886200" y="18288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598" name="Line 166"/>
          <p:cNvSpPr>
            <a:spLocks noChangeShapeType="1"/>
          </p:cNvSpPr>
          <p:nvPr/>
        </p:nvSpPr>
        <p:spPr bwMode="auto">
          <a:xfrm>
            <a:off x="762000" y="18288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32" name="Text Box 167"/>
          <p:cNvSpPr txBox="1">
            <a:spLocks noChangeArrowheads="1"/>
          </p:cNvSpPr>
          <p:nvPr/>
        </p:nvSpPr>
        <p:spPr bwMode="auto">
          <a:xfrm>
            <a:off x="304800" y="6096000"/>
            <a:ext cx="6324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H(Id) = (# of first letter + # of last letter) mod 11</a:t>
            </a:r>
          </a:p>
        </p:txBody>
      </p:sp>
      <p:graphicFrame>
        <p:nvGraphicFramePr>
          <p:cNvPr id="18600" name="Group 168"/>
          <p:cNvGraphicFramePr>
            <a:graphicFrameLocks noGrp="1"/>
          </p:cNvGraphicFramePr>
          <p:nvPr/>
        </p:nvGraphicFramePr>
        <p:xfrm>
          <a:off x="1066800" y="4495800"/>
          <a:ext cx="245903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5488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622" name="Oval 190"/>
          <p:cNvSpPr>
            <a:spLocks noChangeArrowheads="1"/>
          </p:cNvSpPr>
          <p:nvPr/>
        </p:nvSpPr>
        <p:spPr bwMode="auto">
          <a:xfrm>
            <a:off x="3352800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623" name="Group 191"/>
          <p:cNvGraphicFramePr>
            <a:graphicFrameLocks noGrp="1"/>
          </p:cNvGraphicFramePr>
          <p:nvPr/>
        </p:nvGraphicFramePr>
        <p:xfrm>
          <a:off x="1066800" y="5257800"/>
          <a:ext cx="245903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5488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645" name="Oval 213"/>
          <p:cNvSpPr>
            <a:spLocks noChangeArrowheads="1"/>
          </p:cNvSpPr>
          <p:nvPr/>
        </p:nvSpPr>
        <p:spPr bwMode="auto">
          <a:xfrm>
            <a:off x="3352800" y="5410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646" name="Line 214"/>
          <p:cNvSpPr>
            <a:spLocks noChangeShapeType="1"/>
          </p:cNvSpPr>
          <p:nvPr/>
        </p:nvSpPr>
        <p:spPr bwMode="auto">
          <a:xfrm>
            <a:off x="762000" y="46482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647" name="Line 215"/>
          <p:cNvSpPr>
            <a:spLocks noChangeShapeType="1"/>
          </p:cNvSpPr>
          <p:nvPr/>
        </p:nvSpPr>
        <p:spPr bwMode="auto">
          <a:xfrm>
            <a:off x="762000" y="5408613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648" name="Group 216"/>
          <p:cNvGraphicFramePr>
            <a:graphicFrameLocks noGrp="1"/>
          </p:cNvGraphicFramePr>
          <p:nvPr/>
        </p:nvGraphicFramePr>
        <p:xfrm>
          <a:off x="1066800" y="4038600"/>
          <a:ext cx="273367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817562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670" name="Oval 238"/>
          <p:cNvSpPr>
            <a:spLocks noChangeArrowheads="1"/>
          </p:cNvSpPr>
          <p:nvPr/>
        </p:nvSpPr>
        <p:spPr bwMode="auto">
          <a:xfrm>
            <a:off x="3614738" y="41910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671" name="Line 239"/>
          <p:cNvSpPr>
            <a:spLocks noChangeShapeType="1"/>
          </p:cNvSpPr>
          <p:nvPr/>
        </p:nvSpPr>
        <p:spPr bwMode="auto">
          <a:xfrm>
            <a:off x="762000" y="41910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672" name="Group 240"/>
          <p:cNvGraphicFramePr>
            <a:graphicFrameLocks noGrp="1"/>
          </p:cNvGraphicFramePr>
          <p:nvPr/>
        </p:nvGraphicFramePr>
        <p:xfrm>
          <a:off x="1066800" y="4495800"/>
          <a:ext cx="245903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5488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694" name="Oval 262"/>
          <p:cNvSpPr>
            <a:spLocks noChangeArrowheads="1"/>
          </p:cNvSpPr>
          <p:nvPr/>
        </p:nvSpPr>
        <p:spPr bwMode="auto">
          <a:xfrm>
            <a:off x="3352800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695" name="Line 263"/>
          <p:cNvSpPr>
            <a:spLocks noChangeShapeType="1"/>
          </p:cNvSpPr>
          <p:nvPr/>
        </p:nvSpPr>
        <p:spPr bwMode="auto">
          <a:xfrm>
            <a:off x="762000" y="46482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696" name="Group 264"/>
          <p:cNvGraphicFramePr>
            <a:graphicFrameLocks noGrp="1"/>
          </p:cNvGraphicFramePr>
          <p:nvPr/>
        </p:nvGraphicFramePr>
        <p:xfrm>
          <a:off x="3722688" y="4495800"/>
          <a:ext cx="2459037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7"/>
                <a:gridCol w="217488"/>
                <a:gridCol w="725487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718" name="Oval 286"/>
          <p:cNvSpPr>
            <a:spLocks noChangeArrowheads="1"/>
          </p:cNvSpPr>
          <p:nvPr/>
        </p:nvSpPr>
        <p:spPr bwMode="auto">
          <a:xfrm>
            <a:off x="6008688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719" name="Line 287"/>
          <p:cNvSpPr>
            <a:spLocks noChangeShapeType="1"/>
          </p:cNvSpPr>
          <p:nvPr/>
        </p:nvSpPr>
        <p:spPr bwMode="auto">
          <a:xfrm>
            <a:off x="3417888" y="4681538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720" name="Group 288"/>
          <p:cNvGraphicFramePr>
            <a:graphicFrameLocks noGrp="1"/>
          </p:cNvGraphicFramePr>
          <p:nvPr/>
        </p:nvGraphicFramePr>
        <p:xfrm>
          <a:off x="3886200" y="5246688"/>
          <a:ext cx="246062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7075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742" name="Oval 310"/>
          <p:cNvSpPr>
            <a:spLocks noChangeArrowheads="1"/>
          </p:cNvSpPr>
          <p:nvPr/>
        </p:nvSpPr>
        <p:spPr bwMode="auto">
          <a:xfrm>
            <a:off x="6172200" y="5399088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743" name="Line 311"/>
          <p:cNvSpPr>
            <a:spLocks noChangeShapeType="1"/>
          </p:cNvSpPr>
          <p:nvPr/>
        </p:nvSpPr>
        <p:spPr bwMode="auto">
          <a:xfrm>
            <a:off x="3581400" y="5451475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744" name="Group 312"/>
          <p:cNvGraphicFramePr>
            <a:graphicFrameLocks noGrp="1"/>
          </p:cNvGraphicFramePr>
          <p:nvPr/>
        </p:nvGraphicFramePr>
        <p:xfrm>
          <a:off x="1069975" y="5257800"/>
          <a:ext cx="264318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727075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x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Parameter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766" name="Oval 334"/>
          <p:cNvSpPr>
            <a:spLocks noChangeArrowheads="1"/>
          </p:cNvSpPr>
          <p:nvPr/>
        </p:nvSpPr>
        <p:spPr bwMode="auto">
          <a:xfrm>
            <a:off x="3530600" y="5410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767" name="Line 335"/>
          <p:cNvSpPr>
            <a:spLocks noChangeShapeType="1"/>
          </p:cNvSpPr>
          <p:nvPr/>
        </p:nvSpPr>
        <p:spPr bwMode="auto">
          <a:xfrm>
            <a:off x="765175" y="5408613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97" grpId="0" animBg="1"/>
      <p:bldP spid="18598" grpId="0" animBg="1"/>
      <p:bldP spid="18622" grpId="0" animBg="1"/>
      <p:bldP spid="18622" grpId="1" animBg="1"/>
      <p:bldP spid="18645" grpId="0" animBg="1"/>
      <p:bldP spid="18645" grpId="1" animBg="1"/>
      <p:bldP spid="18646" grpId="0" animBg="1"/>
      <p:bldP spid="18647" grpId="0" animBg="1"/>
      <p:bldP spid="18670" grpId="0" animBg="1"/>
      <p:bldP spid="18671" grpId="0" animBg="1"/>
      <p:bldP spid="18694" grpId="0" animBg="1"/>
      <p:bldP spid="18695" grpId="0" animBg="1"/>
      <p:bldP spid="18718" grpId="0" animBg="1"/>
      <p:bldP spid="18719" grpId="0" animBg="1"/>
      <p:bldP spid="18742" grpId="0" animBg="1"/>
      <p:bldP spid="18743" grpId="0" animBg="1"/>
      <p:bldP spid="18766" grpId="0" animBg="1"/>
      <p:bldP spid="1876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228600" y="381000"/>
            <a:ext cx="5410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Hash Table - Example</a:t>
            </a:r>
          </a:p>
        </p:txBody>
      </p:sp>
      <p:graphicFrame>
        <p:nvGraphicFramePr>
          <p:cNvPr id="19458" name="Group 2"/>
          <p:cNvGraphicFramePr>
            <a:graphicFrameLocks noGrp="1"/>
          </p:cNvGraphicFramePr>
          <p:nvPr/>
        </p:nvGraphicFramePr>
        <p:xfrm>
          <a:off x="304800" y="1692275"/>
          <a:ext cx="458788" cy="4330700"/>
        </p:xfrm>
        <a:graphic>
          <a:graphicData uri="http://schemas.openxmlformats.org/drawingml/2006/table">
            <a:tbl>
              <a:tblPr/>
              <a:tblGrid>
                <a:gridCol w="458788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5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6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9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504" name="Group 48"/>
          <p:cNvGraphicFramePr>
            <a:graphicFrameLocks noGrp="1"/>
          </p:cNvGraphicFramePr>
          <p:nvPr/>
        </p:nvGraphicFramePr>
        <p:xfrm>
          <a:off x="5989638" y="563563"/>
          <a:ext cx="2927350" cy="736600"/>
        </p:xfrm>
        <a:graphic>
          <a:graphicData uri="http://schemas.openxmlformats.org/drawingml/2006/table">
            <a:tbl>
              <a:tblPr/>
              <a:tblGrid>
                <a:gridCol w="457200"/>
                <a:gridCol w="547687"/>
                <a:gridCol w="458788"/>
                <a:gridCol w="457200"/>
                <a:gridCol w="457200"/>
                <a:gridCol w="54927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M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n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x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77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110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97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98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80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120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549" name="Group 93"/>
          <p:cNvGraphicFramePr>
            <a:graphicFrameLocks noGrp="1"/>
          </p:cNvGraphicFramePr>
          <p:nvPr/>
        </p:nvGraphicFramePr>
        <p:xfrm>
          <a:off x="7239000" y="1493838"/>
          <a:ext cx="1677988" cy="4457700"/>
        </p:xfrm>
        <a:graphic>
          <a:graphicData uri="http://schemas.openxmlformats.org/drawingml/2006/table">
            <a:tbl>
              <a:tblPr/>
              <a:tblGrid>
                <a:gridCol w="167798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PROGRAM Main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GLOBAL a,b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 P(PARAMETER x)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LOCAL a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BEGIN (P)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…a…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…b…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…x…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END (P)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BEGIN  (Main)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Call P(a)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End (Main)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599" name="Group 143"/>
          <p:cNvGraphicFramePr>
            <a:graphicFrameLocks noGrp="1"/>
          </p:cNvGraphicFramePr>
          <p:nvPr/>
        </p:nvGraphicFramePr>
        <p:xfrm>
          <a:off x="1066800" y="1676400"/>
          <a:ext cx="2973388" cy="460375"/>
        </p:xfrm>
        <a:graphic>
          <a:graphicData uri="http://schemas.openxmlformats.org/drawingml/2006/table">
            <a:tbl>
              <a:tblPr/>
              <a:tblGrid>
                <a:gridCol w="685800"/>
                <a:gridCol w="992188"/>
                <a:gridCol w="228600"/>
                <a:gridCol w="762000"/>
                <a:gridCol w="30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Main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Program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54" name="Oval 165"/>
          <p:cNvSpPr>
            <a:spLocks noChangeArrowheads="1"/>
          </p:cNvSpPr>
          <p:nvPr/>
        </p:nvSpPr>
        <p:spPr bwMode="auto">
          <a:xfrm>
            <a:off x="3886200" y="18288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55" name="Line 166"/>
          <p:cNvSpPr>
            <a:spLocks noChangeShapeType="1"/>
          </p:cNvSpPr>
          <p:nvPr/>
        </p:nvSpPr>
        <p:spPr bwMode="auto">
          <a:xfrm>
            <a:off x="762000" y="18288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56" name="Text Box 167"/>
          <p:cNvSpPr txBox="1">
            <a:spLocks noChangeArrowheads="1"/>
          </p:cNvSpPr>
          <p:nvPr/>
        </p:nvSpPr>
        <p:spPr bwMode="auto">
          <a:xfrm>
            <a:off x="304800" y="6096000"/>
            <a:ext cx="6324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H(Id) = (# of first letter + # of last letter) mod 11</a:t>
            </a:r>
          </a:p>
        </p:txBody>
      </p:sp>
      <p:sp>
        <p:nvSpPr>
          <p:cNvPr id="15457" name="Line 168"/>
          <p:cNvSpPr>
            <a:spLocks noChangeShapeType="1"/>
          </p:cNvSpPr>
          <p:nvPr/>
        </p:nvSpPr>
        <p:spPr bwMode="auto">
          <a:xfrm>
            <a:off x="762000" y="46482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58" name="Line 169"/>
          <p:cNvSpPr>
            <a:spLocks noChangeShapeType="1"/>
          </p:cNvSpPr>
          <p:nvPr/>
        </p:nvSpPr>
        <p:spPr bwMode="auto">
          <a:xfrm>
            <a:off x="762000" y="5408613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9626" name="Group 170"/>
          <p:cNvGraphicFramePr>
            <a:graphicFrameLocks noGrp="1"/>
          </p:cNvGraphicFramePr>
          <p:nvPr/>
        </p:nvGraphicFramePr>
        <p:xfrm>
          <a:off x="1066800" y="4038600"/>
          <a:ext cx="273367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817562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73" name="Oval 192"/>
          <p:cNvSpPr>
            <a:spLocks noChangeArrowheads="1"/>
          </p:cNvSpPr>
          <p:nvPr/>
        </p:nvSpPr>
        <p:spPr bwMode="auto">
          <a:xfrm>
            <a:off x="3614738" y="41910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74" name="Line 193"/>
          <p:cNvSpPr>
            <a:spLocks noChangeShapeType="1"/>
          </p:cNvSpPr>
          <p:nvPr/>
        </p:nvSpPr>
        <p:spPr bwMode="auto">
          <a:xfrm>
            <a:off x="762000" y="41910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9650" name="Group 194"/>
          <p:cNvGraphicFramePr>
            <a:graphicFrameLocks noGrp="1"/>
          </p:cNvGraphicFramePr>
          <p:nvPr/>
        </p:nvGraphicFramePr>
        <p:xfrm>
          <a:off x="1066800" y="4495800"/>
          <a:ext cx="3300413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001713"/>
                <a:gridCol w="215900"/>
                <a:gridCol w="819150"/>
                <a:gridCol w="819150"/>
                <a:gridCol w="2286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6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91" name="Oval 220"/>
          <p:cNvSpPr>
            <a:spLocks noChangeArrowheads="1"/>
          </p:cNvSpPr>
          <p:nvPr/>
        </p:nvSpPr>
        <p:spPr bwMode="auto">
          <a:xfrm>
            <a:off x="4213225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92" name="Line 221"/>
          <p:cNvSpPr>
            <a:spLocks noChangeShapeType="1"/>
          </p:cNvSpPr>
          <p:nvPr/>
        </p:nvSpPr>
        <p:spPr bwMode="auto">
          <a:xfrm>
            <a:off x="762000" y="46482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9678" name="Group 222"/>
          <p:cNvGraphicFramePr>
            <a:graphicFrameLocks noGrp="1"/>
          </p:cNvGraphicFramePr>
          <p:nvPr/>
        </p:nvGraphicFramePr>
        <p:xfrm>
          <a:off x="4572000" y="4495800"/>
          <a:ext cx="246062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7075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507" name="Oval 244"/>
          <p:cNvSpPr>
            <a:spLocks noChangeArrowheads="1"/>
          </p:cNvSpPr>
          <p:nvPr/>
        </p:nvSpPr>
        <p:spPr bwMode="auto">
          <a:xfrm>
            <a:off x="6858000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508" name="Line 245"/>
          <p:cNvSpPr>
            <a:spLocks noChangeShapeType="1"/>
          </p:cNvSpPr>
          <p:nvPr/>
        </p:nvSpPr>
        <p:spPr bwMode="auto">
          <a:xfrm>
            <a:off x="4267200" y="4681538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9702" name="Group 246"/>
          <p:cNvGraphicFramePr>
            <a:graphicFrameLocks noGrp="1"/>
          </p:cNvGraphicFramePr>
          <p:nvPr/>
        </p:nvGraphicFramePr>
        <p:xfrm>
          <a:off x="3886200" y="5246688"/>
          <a:ext cx="246062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7075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724" name="Oval 268"/>
          <p:cNvSpPr>
            <a:spLocks noChangeArrowheads="1"/>
          </p:cNvSpPr>
          <p:nvPr/>
        </p:nvSpPr>
        <p:spPr bwMode="auto">
          <a:xfrm>
            <a:off x="6172200" y="5399088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524" name="Line 269"/>
          <p:cNvSpPr>
            <a:spLocks noChangeShapeType="1"/>
          </p:cNvSpPr>
          <p:nvPr/>
        </p:nvSpPr>
        <p:spPr bwMode="auto">
          <a:xfrm>
            <a:off x="3581400" y="5451475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9726" name="Group 270"/>
          <p:cNvGraphicFramePr>
            <a:graphicFrameLocks noGrp="1"/>
          </p:cNvGraphicFramePr>
          <p:nvPr/>
        </p:nvGraphicFramePr>
        <p:xfrm>
          <a:off x="1069975" y="5257800"/>
          <a:ext cx="264318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727075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x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Parameter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539" name="Oval 292"/>
          <p:cNvSpPr>
            <a:spLocks noChangeArrowheads="1"/>
          </p:cNvSpPr>
          <p:nvPr/>
        </p:nvSpPr>
        <p:spPr bwMode="auto">
          <a:xfrm>
            <a:off x="3530600" y="5410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540" name="Line 293"/>
          <p:cNvSpPr>
            <a:spLocks noChangeShapeType="1"/>
          </p:cNvSpPr>
          <p:nvPr/>
        </p:nvSpPr>
        <p:spPr bwMode="auto">
          <a:xfrm>
            <a:off x="765175" y="5408613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9750" name="Group 294"/>
          <p:cNvGraphicFramePr>
            <a:graphicFrameLocks noGrp="1"/>
          </p:cNvGraphicFramePr>
          <p:nvPr/>
        </p:nvGraphicFramePr>
        <p:xfrm>
          <a:off x="3886200" y="5257800"/>
          <a:ext cx="329882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000125"/>
                <a:gridCol w="215900"/>
                <a:gridCol w="819150"/>
                <a:gridCol w="819150"/>
                <a:gridCol w="2286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776" name="Oval 320"/>
          <p:cNvSpPr>
            <a:spLocks noChangeArrowheads="1"/>
          </p:cNvSpPr>
          <p:nvPr/>
        </p:nvSpPr>
        <p:spPr bwMode="auto">
          <a:xfrm>
            <a:off x="7032625" y="5410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24" grpId="0" animBg="1"/>
      <p:bldP spid="1977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228600" y="381000"/>
            <a:ext cx="5410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Hash Table - Example</a:t>
            </a:r>
          </a:p>
        </p:txBody>
      </p:sp>
      <p:graphicFrame>
        <p:nvGraphicFramePr>
          <p:cNvPr id="20482" name="Group 2"/>
          <p:cNvGraphicFramePr>
            <a:graphicFrameLocks noGrp="1"/>
          </p:cNvGraphicFramePr>
          <p:nvPr/>
        </p:nvGraphicFramePr>
        <p:xfrm>
          <a:off x="304800" y="1692275"/>
          <a:ext cx="458788" cy="4330700"/>
        </p:xfrm>
        <a:graphic>
          <a:graphicData uri="http://schemas.openxmlformats.org/drawingml/2006/table">
            <a:tbl>
              <a:tblPr/>
              <a:tblGrid>
                <a:gridCol w="458788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5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6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9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528" name="Group 48"/>
          <p:cNvGraphicFramePr>
            <a:graphicFrameLocks noGrp="1"/>
          </p:cNvGraphicFramePr>
          <p:nvPr/>
        </p:nvGraphicFramePr>
        <p:xfrm>
          <a:off x="7239000" y="655638"/>
          <a:ext cx="1677988" cy="3714750"/>
        </p:xfrm>
        <a:graphic>
          <a:graphicData uri="http://schemas.openxmlformats.org/drawingml/2006/table">
            <a:tbl>
              <a:tblPr/>
              <a:tblGrid>
                <a:gridCol w="167798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 P(PARAMETER x)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LOCAL a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BEGIN (P)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…a…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…b…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…x…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END (P)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BEGIN  (Main)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Call P(a)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End (Main)</a:t>
                      </a:r>
                    </a:p>
                  </a:txBody>
                  <a:tcPr marL="90000" marR="90000" marT="53856" marB="46800" horzOverflow="overflow">
                    <a:lnL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570" name="Group 90"/>
          <p:cNvGraphicFramePr>
            <a:graphicFrameLocks noGrp="1"/>
          </p:cNvGraphicFramePr>
          <p:nvPr/>
        </p:nvGraphicFramePr>
        <p:xfrm>
          <a:off x="1066800" y="1676400"/>
          <a:ext cx="2973388" cy="460375"/>
        </p:xfrm>
        <a:graphic>
          <a:graphicData uri="http://schemas.openxmlformats.org/drawingml/2006/table">
            <a:tbl>
              <a:tblPr/>
              <a:tblGrid>
                <a:gridCol w="685800"/>
                <a:gridCol w="992188"/>
                <a:gridCol w="228600"/>
                <a:gridCol w="762000"/>
                <a:gridCol w="30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Main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Program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51" name="Oval 112"/>
          <p:cNvSpPr>
            <a:spLocks noChangeArrowheads="1"/>
          </p:cNvSpPr>
          <p:nvPr/>
        </p:nvSpPr>
        <p:spPr bwMode="auto">
          <a:xfrm>
            <a:off x="3886200" y="18288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52" name="Line 113"/>
          <p:cNvSpPr>
            <a:spLocks noChangeShapeType="1"/>
          </p:cNvSpPr>
          <p:nvPr/>
        </p:nvSpPr>
        <p:spPr bwMode="auto">
          <a:xfrm>
            <a:off x="762000" y="18288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3" name="Text Box 114"/>
          <p:cNvSpPr txBox="1">
            <a:spLocks noChangeArrowheads="1"/>
          </p:cNvSpPr>
          <p:nvPr/>
        </p:nvSpPr>
        <p:spPr bwMode="auto">
          <a:xfrm>
            <a:off x="304800" y="6096000"/>
            <a:ext cx="6324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H(Id) = (# of first letter + # of last letter) mod 11</a:t>
            </a:r>
          </a:p>
        </p:txBody>
      </p:sp>
      <p:sp>
        <p:nvSpPr>
          <p:cNvPr id="16454" name="Line 115"/>
          <p:cNvSpPr>
            <a:spLocks noChangeShapeType="1"/>
          </p:cNvSpPr>
          <p:nvPr/>
        </p:nvSpPr>
        <p:spPr bwMode="auto">
          <a:xfrm>
            <a:off x="762000" y="46482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5" name="Line 116"/>
          <p:cNvSpPr>
            <a:spLocks noChangeShapeType="1"/>
          </p:cNvSpPr>
          <p:nvPr/>
        </p:nvSpPr>
        <p:spPr bwMode="auto">
          <a:xfrm>
            <a:off x="762000" y="5408613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97" name="Group 117"/>
          <p:cNvGraphicFramePr>
            <a:graphicFrameLocks noGrp="1"/>
          </p:cNvGraphicFramePr>
          <p:nvPr/>
        </p:nvGraphicFramePr>
        <p:xfrm>
          <a:off x="1066800" y="4038600"/>
          <a:ext cx="273367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817562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619" name="Oval 139"/>
          <p:cNvSpPr>
            <a:spLocks noChangeArrowheads="1"/>
          </p:cNvSpPr>
          <p:nvPr/>
        </p:nvSpPr>
        <p:spPr bwMode="auto">
          <a:xfrm>
            <a:off x="3614738" y="41910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71" name="Line 140"/>
          <p:cNvSpPr>
            <a:spLocks noChangeShapeType="1"/>
          </p:cNvSpPr>
          <p:nvPr/>
        </p:nvSpPr>
        <p:spPr bwMode="auto">
          <a:xfrm>
            <a:off x="762000" y="41910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621" name="Group 141"/>
          <p:cNvGraphicFramePr>
            <a:graphicFrameLocks noGrp="1"/>
          </p:cNvGraphicFramePr>
          <p:nvPr/>
        </p:nvGraphicFramePr>
        <p:xfrm>
          <a:off x="1066800" y="4495800"/>
          <a:ext cx="3300413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001713"/>
                <a:gridCol w="215900"/>
                <a:gridCol w="819150"/>
                <a:gridCol w="819150"/>
                <a:gridCol w="2286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6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88" name="Oval 167"/>
          <p:cNvSpPr>
            <a:spLocks noChangeArrowheads="1"/>
          </p:cNvSpPr>
          <p:nvPr/>
        </p:nvSpPr>
        <p:spPr bwMode="auto">
          <a:xfrm>
            <a:off x="4213225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89" name="Line 168"/>
          <p:cNvSpPr>
            <a:spLocks noChangeShapeType="1"/>
          </p:cNvSpPr>
          <p:nvPr/>
        </p:nvSpPr>
        <p:spPr bwMode="auto">
          <a:xfrm>
            <a:off x="762000" y="46482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649" name="Group 169"/>
          <p:cNvGraphicFramePr>
            <a:graphicFrameLocks noGrp="1"/>
          </p:cNvGraphicFramePr>
          <p:nvPr/>
        </p:nvGraphicFramePr>
        <p:xfrm>
          <a:off x="4572000" y="4495800"/>
          <a:ext cx="246062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7075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671" name="Oval 191"/>
          <p:cNvSpPr>
            <a:spLocks noChangeArrowheads="1"/>
          </p:cNvSpPr>
          <p:nvPr/>
        </p:nvSpPr>
        <p:spPr bwMode="auto">
          <a:xfrm>
            <a:off x="6858000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505" name="Line 192"/>
          <p:cNvSpPr>
            <a:spLocks noChangeShapeType="1"/>
          </p:cNvSpPr>
          <p:nvPr/>
        </p:nvSpPr>
        <p:spPr bwMode="auto">
          <a:xfrm>
            <a:off x="4267200" y="4681538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506" name="Line 193"/>
          <p:cNvSpPr>
            <a:spLocks noChangeShapeType="1"/>
          </p:cNvSpPr>
          <p:nvPr/>
        </p:nvSpPr>
        <p:spPr bwMode="auto">
          <a:xfrm>
            <a:off x="4354513" y="5451475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674" name="Group 194"/>
          <p:cNvGraphicFramePr>
            <a:graphicFrameLocks noGrp="1"/>
          </p:cNvGraphicFramePr>
          <p:nvPr/>
        </p:nvGraphicFramePr>
        <p:xfrm>
          <a:off x="1069975" y="5257800"/>
          <a:ext cx="340042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730250"/>
                <a:gridCol w="819150"/>
                <a:gridCol w="236537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x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Parameter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23" name="Oval 220"/>
          <p:cNvSpPr>
            <a:spLocks noChangeArrowheads="1"/>
          </p:cNvSpPr>
          <p:nvPr/>
        </p:nvSpPr>
        <p:spPr bwMode="auto">
          <a:xfrm>
            <a:off x="4300538" y="5410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524" name="Line 221"/>
          <p:cNvSpPr>
            <a:spLocks noChangeShapeType="1"/>
          </p:cNvSpPr>
          <p:nvPr/>
        </p:nvSpPr>
        <p:spPr bwMode="auto">
          <a:xfrm>
            <a:off x="765175" y="5408613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702" name="Group 222"/>
          <p:cNvGraphicFramePr>
            <a:graphicFrameLocks noGrp="1"/>
          </p:cNvGraphicFramePr>
          <p:nvPr/>
        </p:nvGraphicFramePr>
        <p:xfrm>
          <a:off x="4659313" y="5246688"/>
          <a:ext cx="3300412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001712"/>
                <a:gridCol w="215900"/>
                <a:gridCol w="819150"/>
                <a:gridCol w="819150"/>
                <a:gridCol w="2286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41" name="Oval 248"/>
          <p:cNvSpPr>
            <a:spLocks noChangeArrowheads="1"/>
          </p:cNvSpPr>
          <p:nvPr/>
        </p:nvSpPr>
        <p:spPr bwMode="auto">
          <a:xfrm>
            <a:off x="7805738" y="5399088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729" name="Group 249"/>
          <p:cNvGraphicFramePr>
            <a:graphicFrameLocks noGrp="1"/>
          </p:cNvGraphicFramePr>
          <p:nvPr/>
        </p:nvGraphicFramePr>
        <p:xfrm>
          <a:off x="1066800" y="4038600"/>
          <a:ext cx="357663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820737"/>
                <a:gridCol w="909638"/>
                <a:gridCol w="23177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11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755" name="Oval 275"/>
          <p:cNvSpPr>
            <a:spLocks noChangeArrowheads="1"/>
          </p:cNvSpPr>
          <p:nvPr/>
        </p:nvSpPr>
        <p:spPr bwMode="auto">
          <a:xfrm>
            <a:off x="4495800" y="41910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756" name="Group 276"/>
          <p:cNvGraphicFramePr>
            <a:graphicFrameLocks noGrp="1"/>
          </p:cNvGraphicFramePr>
          <p:nvPr/>
        </p:nvGraphicFramePr>
        <p:xfrm>
          <a:off x="4572000" y="4495800"/>
          <a:ext cx="3395663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001713"/>
                <a:gridCol w="215900"/>
                <a:gridCol w="819150"/>
                <a:gridCol w="909637"/>
                <a:gridCol w="233363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11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782" name="Oval 302"/>
          <p:cNvSpPr>
            <a:spLocks noChangeArrowheads="1"/>
          </p:cNvSpPr>
          <p:nvPr/>
        </p:nvSpPr>
        <p:spPr bwMode="auto">
          <a:xfrm>
            <a:off x="7805738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9" grpId="0" animBg="1"/>
      <p:bldP spid="20671" grpId="0" animBg="1"/>
      <p:bldP spid="20755" grpId="0" animBg="1"/>
      <p:bldP spid="2078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Hash Table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8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Drawbacks?</a:t>
            </a:r>
          </a:p>
          <a:p>
            <a:pPr marL="341313" indent="-341313"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200">
              <a:solidFill>
                <a:srgbClr val="000000"/>
              </a:solidFill>
            </a:endParaRPr>
          </a:p>
          <a:p>
            <a:pPr marL="341313" indent="-341313">
              <a:spcBef>
                <a:spcPts val="8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External Data Structures - Combination</a:t>
            </a:r>
          </a:p>
          <a:p>
            <a:pPr marL="341313" indent="-341313"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Internal Structure</a:t>
            </a: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828800"/>
            <a:ext cx="6553200" cy="4378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PL/0 Parser</a:t>
            </a: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2362200" y="4267200"/>
            <a:ext cx="4572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ts val="800"/>
              </a:spcBef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</a:rPr>
              <a:t>COP 3402 System Software</a:t>
            </a:r>
          </a:p>
          <a:p>
            <a:pPr algn="ctr" defTabSz="914400">
              <a:spcBef>
                <a:spcPts val="800"/>
              </a:spcBef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Summer </a:t>
            </a:r>
            <a:r>
              <a:rPr lang="en-US" dirty="0">
                <a:solidFill>
                  <a:srgbClr val="000000"/>
                </a:solidFill>
              </a:rPr>
              <a:t>2013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0" y="0"/>
            <a:ext cx="2895600" cy="437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000000"/>
                </a:solidFill>
              </a:rPr>
              <a:t>const</a:t>
            </a:r>
            <a:r>
              <a:rPr lang="en-US" sz="1600">
                <a:solidFill>
                  <a:srgbClr val="000000"/>
                </a:solidFill>
              </a:rPr>
              <a:t> m = 7, n = 85;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000000"/>
                </a:solidFill>
              </a:rPr>
              <a:t>var</a:t>
            </a:r>
            <a:r>
              <a:rPr lang="en-US" sz="1600">
                <a:solidFill>
                  <a:srgbClr val="000000"/>
                </a:solidFill>
              </a:rPr>
              <a:t> x,y,z,q,r;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000000"/>
                </a:solidFill>
              </a:rPr>
              <a:t>procedure</a:t>
            </a:r>
            <a:r>
              <a:rPr lang="en-US" sz="1600">
                <a:solidFill>
                  <a:srgbClr val="000000"/>
                </a:solidFill>
              </a:rPr>
              <a:t> multiply;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</a:t>
            </a:r>
            <a:r>
              <a:rPr lang="en-US" sz="1600" b="1">
                <a:solidFill>
                  <a:srgbClr val="000000"/>
                </a:solidFill>
              </a:rPr>
              <a:t>var</a:t>
            </a:r>
            <a:r>
              <a:rPr lang="en-US" sz="1600">
                <a:solidFill>
                  <a:srgbClr val="000000"/>
                </a:solidFill>
              </a:rPr>
              <a:t> a,b;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000000"/>
                </a:solidFill>
              </a:rPr>
              <a:t>begin</a:t>
            </a:r>
            <a:r>
              <a:rPr lang="en-US" sz="1600">
                <a:solidFill>
                  <a:srgbClr val="000000"/>
                </a:solidFill>
              </a:rPr>
              <a:t> a := x; b:= y; z:=0;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</a:t>
            </a:r>
            <a:r>
              <a:rPr lang="en-US" sz="1600" b="1">
                <a:solidFill>
                  <a:srgbClr val="000000"/>
                </a:solidFill>
              </a:rPr>
              <a:t>while</a:t>
            </a:r>
            <a:r>
              <a:rPr lang="en-US" sz="1600">
                <a:solidFill>
                  <a:srgbClr val="000000"/>
                </a:solidFill>
              </a:rPr>
              <a:t> b &gt; 0 </a:t>
            </a:r>
            <a:r>
              <a:rPr lang="en-US" sz="1600" b="1">
                <a:solidFill>
                  <a:srgbClr val="000000"/>
                </a:solidFill>
              </a:rPr>
              <a:t>do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</a:t>
            </a:r>
            <a:r>
              <a:rPr lang="en-US" sz="1600" b="1">
                <a:solidFill>
                  <a:srgbClr val="000000"/>
                </a:solidFill>
              </a:rPr>
              <a:t>begin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</a:t>
            </a:r>
            <a:r>
              <a:rPr lang="en-US" sz="1600" b="1">
                <a:solidFill>
                  <a:srgbClr val="000000"/>
                </a:solidFill>
              </a:rPr>
              <a:t>if</a:t>
            </a:r>
            <a:r>
              <a:rPr lang="en-US" sz="1600">
                <a:solidFill>
                  <a:srgbClr val="000000"/>
                </a:solidFill>
              </a:rPr>
              <a:t> </a:t>
            </a:r>
            <a:r>
              <a:rPr lang="en-US" sz="1600" b="1">
                <a:solidFill>
                  <a:srgbClr val="000000"/>
                </a:solidFill>
              </a:rPr>
              <a:t>odd</a:t>
            </a:r>
            <a:r>
              <a:rPr lang="en-US" sz="1600">
                <a:solidFill>
                  <a:srgbClr val="000000"/>
                </a:solidFill>
              </a:rPr>
              <a:t> b </a:t>
            </a:r>
            <a:r>
              <a:rPr lang="en-US" sz="1600" b="1">
                <a:solidFill>
                  <a:srgbClr val="000000"/>
                </a:solidFill>
              </a:rPr>
              <a:t>then</a:t>
            </a:r>
            <a:r>
              <a:rPr lang="en-US" sz="1600">
                <a:solidFill>
                  <a:srgbClr val="000000"/>
                </a:solidFill>
              </a:rPr>
              <a:t> z := z + a;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a := 2*a; b := b/2;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</a:t>
            </a:r>
            <a:r>
              <a:rPr lang="en-US" sz="1600" b="1">
                <a:solidFill>
                  <a:srgbClr val="000000"/>
                </a:solidFill>
              </a:rPr>
              <a:t>end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000000"/>
                </a:solidFill>
              </a:rPr>
              <a:t>end</a:t>
            </a:r>
            <a:r>
              <a:rPr lang="en-US" sz="1600">
                <a:solidFill>
                  <a:srgbClr val="000000"/>
                </a:solidFill>
              </a:rPr>
              <a:t>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2667000" y="0"/>
            <a:ext cx="3276600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000000"/>
                </a:solidFill>
              </a:rPr>
              <a:t>procedure</a:t>
            </a:r>
            <a:r>
              <a:rPr lang="en-US" sz="1600">
                <a:solidFill>
                  <a:srgbClr val="000000"/>
                </a:solidFill>
              </a:rPr>
              <a:t> divide;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</a:t>
            </a:r>
            <a:r>
              <a:rPr lang="en-US" sz="1600" b="1">
                <a:solidFill>
                  <a:srgbClr val="000000"/>
                </a:solidFill>
              </a:rPr>
              <a:t>var</a:t>
            </a:r>
            <a:r>
              <a:rPr lang="en-US" sz="1600">
                <a:solidFill>
                  <a:srgbClr val="000000"/>
                </a:solidFill>
              </a:rPr>
              <a:t> w;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000000"/>
                </a:solidFill>
              </a:rPr>
              <a:t>begin</a:t>
            </a:r>
            <a:r>
              <a:rPr lang="en-US" sz="1600">
                <a:solidFill>
                  <a:srgbClr val="000000"/>
                </a:solidFill>
              </a:rPr>
              <a:t> r := x; q := 0; w := y;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</a:t>
            </a:r>
            <a:r>
              <a:rPr lang="en-US" sz="1600" b="1">
                <a:solidFill>
                  <a:srgbClr val="000000"/>
                </a:solidFill>
              </a:rPr>
              <a:t>while</a:t>
            </a:r>
            <a:r>
              <a:rPr lang="en-US" sz="1600">
                <a:solidFill>
                  <a:srgbClr val="000000"/>
                </a:solidFill>
              </a:rPr>
              <a:t> w </a:t>
            </a: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&lt;= r </a:t>
            </a:r>
            <a:r>
              <a:rPr lang="en-US" sz="1600" b="1">
                <a:solidFill>
                  <a:srgbClr val="000000"/>
                </a:solidFill>
                <a:cs typeface="Times New Roman" pitchFamily="16" charset="0"/>
              </a:rPr>
              <a:t>do</a:t>
            </a: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w := 2*w;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   </a:t>
            </a:r>
            <a:r>
              <a:rPr lang="en-US" sz="1600" b="1">
                <a:solidFill>
                  <a:srgbClr val="000000"/>
                </a:solidFill>
                <a:cs typeface="Times New Roman" pitchFamily="16" charset="0"/>
              </a:rPr>
              <a:t>while</a:t>
            </a: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w &gt; y </a:t>
            </a:r>
            <a:r>
              <a:rPr lang="en-US" sz="1600" b="1">
                <a:solidFill>
                  <a:srgbClr val="000000"/>
                </a:solidFill>
                <a:cs typeface="Times New Roman" pitchFamily="16" charset="0"/>
              </a:rPr>
              <a:t>do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       </a:t>
            </a:r>
            <a:r>
              <a:rPr lang="en-US" sz="1600" b="1">
                <a:solidFill>
                  <a:srgbClr val="000000"/>
                </a:solidFill>
                <a:cs typeface="Times New Roman" pitchFamily="16" charset="0"/>
              </a:rPr>
              <a:t>begin</a:t>
            </a: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q := 2*q; w := w/2;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           </a:t>
            </a:r>
            <a:r>
              <a:rPr lang="en-US" sz="1600" b="1">
                <a:solidFill>
                  <a:srgbClr val="000000"/>
                </a:solidFill>
                <a:cs typeface="Times New Roman" pitchFamily="16" charset="0"/>
              </a:rPr>
              <a:t>if</a:t>
            </a: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w ≤r </a:t>
            </a:r>
            <a:r>
              <a:rPr lang="en-US" sz="1600" b="1">
                <a:solidFill>
                  <a:srgbClr val="000000"/>
                </a:solidFill>
                <a:cs typeface="Times New Roman" pitchFamily="16" charset="0"/>
              </a:rPr>
              <a:t>then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              </a:t>
            </a:r>
            <a:r>
              <a:rPr lang="en-US" sz="1600" b="1">
                <a:solidFill>
                  <a:srgbClr val="000000"/>
                </a:solidFill>
                <a:cs typeface="Times New Roman" pitchFamily="16" charset="0"/>
              </a:rPr>
              <a:t>begin</a:t>
            </a: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r := r-w; q := q+1;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              </a:t>
            </a:r>
            <a:r>
              <a:rPr lang="en-US" sz="1600" b="1">
                <a:solidFill>
                  <a:srgbClr val="000000"/>
                </a:solidFill>
                <a:cs typeface="Times New Roman" pitchFamily="16" charset="0"/>
              </a:rPr>
              <a:t>end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       </a:t>
            </a:r>
            <a:r>
              <a:rPr lang="en-US" sz="1600" b="1">
                <a:solidFill>
                  <a:srgbClr val="000000"/>
                </a:solidFill>
                <a:cs typeface="Times New Roman" pitchFamily="16" charset="0"/>
              </a:rPr>
              <a:t>end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000000"/>
                </a:solidFill>
                <a:cs typeface="Times New Roman" pitchFamily="16" charset="0"/>
              </a:rPr>
              <a:t>end</a:t>
            </a: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;</a:t>
            </a: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6019800" y="0"/>
            <a:ext cx="2895600" cy="547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000000"/>
                </a:solidFill>
              </a:rPr>
              <a:t>procedure</a:t>
            </a:r>
            <a:r>
              <a:rPr lang="en-US" sz="1600">
                <a:solidFill>
                  <a:srgbClr val="000000"/>
                </a:solidFill>
              </a:rPr>
              <a:t> gcd;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</a:t>
            </a:r>
            <a:r>
              <a:rPr lang="en-US" sz="1600" b="1">
                <a:solidFill>
                  <a:srgbClr val="000000"/>
                </a:solidFill>
              </a:rPr>
              <a:t>var</a:t>
            </a:r>
            <a:r>
              <a:rPr lang="en-US" sz="1600">
                <a:solidFill>
                  <a:srgbClr val="000000"/>
                </a:solidFill>
              </a:rPr>
              <a:t> f,g;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000000"/>
                </a:solidFill>
              </a:rPr>
              <a:t>begin</a:t>
            </a:r>
            <a:r>
              <a:rPr lang="en-US" sz="1600">
                <a:solidFill>
                  <a:srgbClr val="000000"/>
                </a:solidFill>
              </a:rPr>
              <a:t> f := x; g := y;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</a:t>
            </a:r>
            <a:r>
              <a:rPr lang="en-US" sz="1600" b="1">
                <a:solidFill>
                  <a:srgbClr val="000000"/>
                </a:solidFill>
              </a:rPr>
              <a:t>while</a:t>
            </a:r>
            <a:r>
              <a:rPr lang="en-US" sz="1600">
                <a:solidFill>
                  <a:srgbClr val="000000"/>
                </a:solidFill>
              </a:rPr>
              <a:t> f </a:t>
            </a: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&lt;&gt; g do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       </a:t>
            </a:r>
            <a:r>
              <a:rPr lang="en-US" sz="1600" b="1">
                <a:solidFill>
                  <a:srgbClr val="000000"/>
                </a:solidFill>
                <a:cs typeface="Times New Roman" pitchFamily="16" charset="0"/>
              </a:rPr>
              <a:t>begin</a:t>
            </a: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</a:t>
            </a:r>
            <a:r>
              <a:rPr lang="en-US" sz="1600" b="1">
                <a:solidFill>
                  <a:srgbClr val="000000"/>
                </a:solidFill>
                <a:cs typeface="Times New Roman" pitchFamily="16" charset="0"/>
              </a:rPr>
              <a:t>if</a:t>
            </a: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f &lt; g </a:t>
            </a:r>
            <a:r>
              <a:rPr lang="en-US" sz="1600" b="1">
                <a:solidFill>
                  <a:srgbClr val="000000"/>
                </a:solidFill>
                <a:cs typeface="Times New Roman" pitchFamily="16" charset="0"/>
              </a:rPr>
              <a:t>then</a:t>
            </a: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g := g-f;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           </a:t>
            </a:r>
            <a:r>
              <a:rPr lang="en-US" sz="1600" b="1">
                <a:solidFill>
                  <a:srgbClr val="000000"/>
                </a:solidFill>
                <a:cs typeface="Times New Roman" pitchFamily="16" charset="0"/>
              </a:rPr>
              <a:t>if</a:t>
            </a: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g &lt; f </a:t>
            </a:r>
            <a:r>
              <a:rPr lang="en-US" sz="1600" b="1">
                <a:solidFill>
                  <a:srgbClr val="000000"/>
                </a:solidFill>
                <a:cs typeface="Times New Roman" pitchFamily="16" charset="0"/>
              </a:rPr>
              <a:t>then</a:t>
            </a: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f := f-g;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        </a:t>
            </a:r>
            <a:r>
              <a:rPr lang="en-US" sz="1600" b="1">
                <a:solidFill>
                  <a:srgbClr val="000000"/>
                </a:solidFill>
                <a:cs typeface="Times New Roman" pitchFamily="16" charset="0"/>
              </a:rPr>
              <a:t>end</a:t>
            </a: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   z := f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000000"/>
                </a:solidFill>
                <a:cs typeface="Times New Roman" pitchFamily="16" charset="0"/>
              </a:rPr>
              <a:t>end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endParaRPr lang="en-US" sz="1600">
              <a:solidFill>
                <a:srgbClr val="000000"/>
              </a:solidFill>
              <a:cs typeface="Times New Roman" pitchFamily="16" charset="0"/>
            </a:endParaRP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000000"/>
                </a:solidFill>
                <a:cs typeface="Times New Roman" pitchFamily="16" charset="0"/>
              </a:rPr>
              <a:t>begin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   x := m ; y:= n ;  </a:t>
            </a:r>
            <a:r>
              <a:rPr lang="en-US" sz="1600" b="1">
                <a:solidFill>
                  <a:srgbClr val="000000"/>
                </a:solidFill>
                <a:cs typeface="Times New Roman" pitchFamily="16" charset="0"/>
              </a:rPr>
              <a:t>call</a:t>
            </a: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multiply;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   x := 25; y := 3; </a:t>
            </a:r>
            <a:r>
              <a:rPr lang="en-US" sz="1600" b="1">
                <a:solidFill>
                  <a:srgbClr val="000000"/>
                </a:solidFill>
                <a:cs typeface="Times New Roman" pitchFamily="16" charset="0"/>
              </a:rPr>
              <a:t>call</a:t>
            </a: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divide;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   x := 84; y:= 36; </a:t>
            </a:r>
            <a:r>
              <a:rPr lang="en-US" sz="1600" b="1">
                <a:solidFill>
                  <a:srgbClr val="000000"/>
                </a:solidFill>
                <a:cs typeface="Times New Roman" pitchFamily="16" charset="0"/>
              </a:rPr>
              <a:t>call</a:t>
            </a: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 gcd;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000000"/>
                </a:solidFill>
                <a:cs typeface="Times New Roman" pitchFamily="16" charset="0"/>
              </a:rPr>
              <a:t>end</a:t>
            </a:r>
            <a:r>
              <a:rPr lang="en-US" sz="1600">
                <a:solidFill>
                  <a:srgbClr val="000000"/>
                </a:solidFill>
                <a:cs typeface="Times New Roman" pitchFamily="16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Symbol Table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000000"/>
                </a:solidFill>
              </a:rPr>
              <a:t>Lexical Analysis </a:t>
            </a:r>
            <a:r>
              <a:rPr lang="en-US" dirty="0" smtClean="0">
                <a:solidFill>
                  <a:srgbClr val="000000"/>
                </a:solidFill>
              </a:rPr>
              <a:t>(Scanner) stage</a:t>
            </a:r>
            <a:endParaRPr lang="en-US" dirty="0">
              <a:solidFill>
                <a:srgbClr val="000000"/>
              </a:solidFill>
            </a:endParaRP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Lexical Analyzer scans program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Finds </a:t>
            </a:r>
            <a:r>
              <a:rPr lang="en-US" sz="2000" dirty="0" smtClean="0">
                <a:solidFill>
                  <a:srgbClr val="000000"/>
                </a:solidFill>
              </a:rPr>
              <a:t>symbols</a:t>
            </a:r>
            <a:endParaRPr lang="en-US" sz="2000" dirty="0">
              <a:solidFill>
                <a:srgbClr val="000000"/>
              </a:solidFill>
            </a:endParaRP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Adds </a:t>
            </a:r>
            <a:r>
              <a:rPr lang="en-US" sz="2000" dirty="0" smtClean="0">
                <a:solidFill>
                  <a:srgbClr val="000000"/>
                </a:solidFill>
              </a:rPr>
              <a:t>symbols </a:t>
            </a:r>
            <a:r>
              <a:rPr lang="en-US" sz="2000" dirty="0">
                <a:solidFill>
                  <a:srgbClr val="000000"/>
                </a:solidFill>
              </a:rPr>
              <a:t>to symbol table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000000"/>
                </a:solidFill>
              </a:rPr>
              <a:t>Syntactic Analysis </a:t>
            </a:r>
            <a:r>
              <a:rPr lang="en-US" dirty="0" smtClean="0">
                <a:solidFill>
                  <a:srgbClr val="000000"/>
                </a:solidFill>
              </a:rPr>
              <a:t>(Parser) stage</a:t>
            </a:r>
            <a:endParaRPr lang="en-US" dirty="0">
              <a:solidFill>
                <a:srgbClr val="000000"/>
              </a:solidFill>
            </a:endParaRP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Information about each symbol is filled in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000000"/>
                </a:solidFill>
              </a:rPr>
              <a:t>Used for type checking during semantic analysis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-150813" y="76200"/>
            <a:ext cx="7694613" cy="608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&lt;</a:t>
            </a:r>
            <a:r>
              <a:rPr lang="en-US" sz="1600">
                <a:solidFill>
                  <a:srgbClr val="FF0000"/>
                </a:solidFill>
              </a:rPr>
              <a:t>program</a:t>
            </a:r>
            <a:r>
              <a:rPr lang="en-US" sz="1600">
                <a:solidFill>
                  <a:srgbClr val="000000"/>
                </a:solidFill>
              </a:rPr>
              <a:t>&gt; ::= &lt;</a:t>
            </a:r>
            <a:r>
              <a:rPr lang="en-US" sz="1600">
                <a:solidFill>
                  <a:srgbClr val="00CC99"/>
                </a:solidFill>
              </a:rPr>
              <a:t>block</a:t>
            </a:r>
            <a:r>
              <a:rPr lang="en-US" sz="1600">
                <a:solidFill>
                  <a:srgbClr val="000000"/>
                </a:solidFill>
              </a:rPr>
              <a:t>&gt; .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  &lt;</a:t>
            </a:r>
            <a:r>
              <a:rPr lang="en-US" sz="1600">
                <a:solidFill>
                  <a:srgbClr val="00CC99"/>
                </a:solidFill>
              </a:rPr>
              <a:t>block</a:t>
            </a:r>
            <a:r>
              <a:rPr lang="en-US" sz="1600">
                <a:solidFill>
                  <a:srgbClr val="000000"/>
                </a:solidFill>
              </a:rPr>
              <a:t>&gt; ::= &lt;</a:t>
            </a:r>
            <a:r>
              <a:rPr lang="en-US" sz="1600">
                <a:solidFill>
                  <a:srgbClr val="CC9900"/>
                </a:solidFill>
              </a:rPr>
              <a:t>const-decl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0000FF"/>
                </a:solidFill>
              </a:rPr>
              <a:t>var-decl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CC00FF"/>
                </a:solidFill>
              </a:rPr>
              <a:t>proc-decl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A50021"/>
                </a:solidFill>
              </a:rPr>
              <a:t>statement</a:t>
            </a:r>
            <a:r>
              <a:rPr lang="en-US" sz="1600">
                <a:solidFill>
                  <a:srgbClr val="000000"/>
                </a:solidFill>
              </a:rPr>
              <a:t>&gt;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  &lt;</a:t>
            </a:r>
            <a:r>
              <a:rPr lang="en-US" sz="1600">
                <a:solidFill>
                  <a:srgbClr val="CC9900"/>
                </a:solidFill>
              </a:rPr>
              <a:t>const-decl</a:t>
            </a:r>
            <a:r>
              <a:rPr lang="en-US" sz="1600">
                <a:solidFill>
                  <a:srgbClr val="000000"/>
                </a:solidFill>
              </a:rPr>
              <a:t>&gt; ::= </a:t>
            </a:r>
            <a:r>
              <a:rPr lang="en-US" sz="1600">
                <a:solidFill>
                  <a:srgbClr val="FF0066"/>
                </a:solidFill>
              </a:rPr>
              <a:t>const</a:t>
            </a:r>
            <a:r>
              <a:rPr lang="en-US" sz="1600">
                <a:solidFill>
                  <a:srgbClr val="000000"/>
                </a:solidFill>
              </a:rPr>
              <a:t> &lt;</a:t>
            </a:r>
            <a:r>
              <a:rPr lang="en-US" sz="1600">
                <a:solidFill>
                  <a:srgbClr val="008000"/>
                </a:solidFill>
              </a:rPr>
              <a:t>const-assignment-list</a:t>
            </a:r>
            <a:r>
              <a:rPr lang="en-US" sz="1600">
                <a:solidFill>
                  <a:srgbClr val="000000"/>
                </a:solidFill>
              </a:rPr>
              <a:t>&gt; </a:t>
            </a:r>
            <a:r>
              <a:rPr lang="en-US" sz="1600">
                <a:solidFill>
                  <a:srgbClr val="FF0066"/>
                </a:solidFill>
              </a:rPr>
              <a:t>;</a:t>
            </a:r>
            <a:r>
              <a:rPr lang="en-US" sz="1600">
                <a:solidFill>
                  <a:srgbClr val="000000"/>
                </a:solidFill>
              </a:rPr>
              <a:t> | </a:t>
            </a:r>
            <a:r>
              <a:rPr lang="en-US" sz="1600">
                <a:solidFill>
                  <a:srgbClr val="FF0066"/>
                </a:solidFill>
              </a:rPr>
              <a:t>e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  &lt;</a:t>
            </a:r>
            <a:r>
              <a:rPr lang="en-US" sz="1600">
                <a:solidFill>
                  <a:srgbClr val="008000"/>
                </a:solidFill>
              </a:rPr>
              <a:t>const-assignment-list</a:t>
            </a:r>
            <a:r>
              <a:rPr lang="en-US" sz="1600">
                <a:solidFill>
                  <a:srgbClr val="000000"/>
                </a:solidFill>
              </a:rPr>
              <a:t>&gt; ::= &lt;</a:t>
            </a:r>
            <a:r>
              <a:rPr lang="en-US" sz="1600">
                <a:solidFill>
                  <a:srgbClr val="CC3300"/>
                </a:solidFill>
              </a:rPr>
              <a:t>ident</a:t>
            </a:r>
            <a:r>
              <a:rPr lang="en-US" sz="1600">
                <a:solidFill>
                  <a:srgbClr val="000000"/>
                </a:solidFill>
              </a:rPr>
              <a:t>&gt;</a:t>
            </a:r>
            <a:r>
              <a:rPr lang="en-US" sz="1600">
                <a:solidFill>
                  <a:srgbClr val="FF0066"/>
                </a:solidFill>
              </a:rPr>
              <a:t> =</a:t>
            </a:r>
            <a:r>
              <a:rPr lang="en-US" sz="1600">
                <a:solidFill>
                  <a:srgbClr val="000000"/>
                </a:solidFill>
              </a:rPr>
              <a:t> &lt;</a:t>
            </a:r>
            <a:r>
              <a:rPr lang="en-US" sz="1600">
                <a:solidFill>
                  <a:srgbClr val="660033"/>
                </a:solidFill>
              </a:rPr>
              <a:t>number</a:t>
            </a:r>
            <a:r>
              <a:rPr lang="en-US" sz="1600">
                <a:solidFill>
                  <a:srgbClr val="000000"/>
                </a:solidFill>
              </a:rPr>
              <a:t>&gt;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    | &lt;</a:t>
            </a:r>
            <a:r>
              <a:rPr lang="en-US" sz="1600">
                <a:solidFill>
                  <a:srgbClr val="008000"/>
                </a:solidFill>
              </a:rPr>
              <a:t>const-assignment-list</a:t>
            </a:r>
            <a:r>
              <a:rPr lang="en-US" sz="1600">
                <a:solidFill>
                  <a:srgbClr val="000000"/>
                </a:solidFill>
              </a:rPr>
              <a:t>&gt; , &lt;</a:t>
            </a:r>
            <a:r>
              <a:rPr lang="en-US" sz="1600">
                <a:solidFill>
                  <a:srgbClr val="CC3300"/>
                </a:solidFill>
              </a:rPr>
              <a:t>ident</a:t>
            </a:r>
            <a:r>
              <a:rPr lang="en-US" sz="1600">
                <a:solidFill>
                  <a:srgbClr val="000000"/>
                </a:solidFill>
              </a:rPr>
              <a:t>&gt; </a:t>
            </a:r>
            <a:r>
              <a:rPr lang="en-US" sz="1600">
                <a:solidFill>
                  <a:srgbClr val="FF0066"/>
                </a:solidFill>
              </a:rPr>
              <a:t>=</a:t>
            </a:r>
            <a:r>
              <a:rPr lang="en-US" sz="1600">
                <a:solidFill>
                  <a:srgbClr val="000000"/>
                </a:solidFill>
              </a:rPr>
              <a:t> &lt;</a:t>
            </a:r>
            <a:r>
              <a:rPr lang="en-US" sz="1600">
                <a:solidFill>
                  <a:srgbClr val="660033"/>
                </a:solidFill>
              </a:rPr>
              <a:t>number</a:t>
            </a:r>
            <a:r>
              <a:rPr lang="en-US" sz="1600">
                <a:solidFill>
                  <a:srgbClr val="000000"/>
                </a:solidFill>
              </a:rPr>
              <a:t>&gt;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  &lt;</a:t>
            </a:r>
            <a:r>
              <a:rPr lang="en-US" sz="1600">
                <a:solidFill>
                  <a:srgbClr val="0000FF"/>
                </a:solidFill>
              </a:rPr>
              <a:t>var-decl</a:t>
            </a:r>
            <a:r>
              <a:rPr lang="en-US" sz="1600">
                <a:solidFill>
                  <a:srgbClr val="000000"/>
                </a:solidFill>
              </a:rPr>
              <a:t>&gt; ::= </a:t>
            </a:r>
            <a:r>
              <a:rPr lang="en-US" sz="1600">
                <a:solidFill>
                  <a:srgbClr val="FF0066"/>
                </a:solidFill>
              </a:rPr>
              <a:t>var</a:t>
            </a:r>
            <a:r>
              <a:rPr lang="en-US" sz="1600">
                <a:solidFill>
                  <a:srgbClr val="000000"/>
                </a:solidFill>
              </a:rPr>
              <a:t> &lt;</a:t>
            </a:r>
            <a:r>
              <a:rPr lang="en-US" sz="1600">
                <a:solidFill>
                  <a:srgbClr val="6666FF"/>
                </a:solidFill>
              </a:rPr>
              <a:t>ident-list</a:t>
            </a:r>
            <a:r>
              <a:rPr lang="en-US" sz="1600">
                <a:solidFill>
                  <a:srgbClr val="000000"/>
                </a:solidFill>
              </a:rPr>
              <a:t>&gt; </a:t>
            </a:r>
            <a:r>
              <a:rPr lang="en-US" sz="1600">
                <a:solidFill>
                  <a:srgbClr val="FF0066"/>
                </a:solidFill>
              </a:rPr>
              <a:t>;</a:t>
            </a:r>
            <a:r>
              <a:rPr lang="en-US" sz="1600">
                <a:solidFill>
                  <a:srgbClr val="000000"/>
                </a:solidFill>
              </a:rPr>
              <a:t> |</a:t>
            </a:r>
            <a:r>
              <a:rPr lang="en-US" sz="1600">
                <a:solidFill>
                  <a:srgbClr val="FF0066"/>
                </a:solidFill>
              </a:rPr>
              <a:t> e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  &lt;</a:t>
            </a:r>
            <a:r>
              <a:rPr lang="en-US" sz="1600">
                <a:solidFill>
                  <a:srgbClr val="6666FF"/>
                </a:solidFill>
              </a:rPr>
              <a:t>ident-list</a:t>
            </a:r>
            <a:r>
              <a:rPr lang="en-US" sz="1600">
                <a:solidFill>
                  <a:srgbClr val="000000"/>
                </a:solidFill>
              </a:rPr>
              <a:t>&gt; ::= &lt;</a:t>
            </a:r>
            <a:r>
              <a:rPr lang="en-US" sz="1600">
                <a:solidFill>
                  <a:srgbClr val="CC3300"/>
                </a:solidFill>
              </a:rPr>
              <a:t>ident</a:t>
            </a:r>
            <a:r>
              <a:rPr lang="en-US" sz="1600">
                <a:solidFill>
                  <a:srgbClr val="000000"/>
                </a:solidFill>
              </a:rPr>
              <a:t>&gt; | &lt;</a:t>
            </a:r>
            <a:r>
              <a:rPr lang="en-US" sz="1600">
                <a:solidFill>
                  <a:srgbClr val="6666FF"/>
                </a:solidFill>
              </a:rPr>
              <a:t>ident-list</a:t>
            </a:r>
            <a:r>
              <a:rPr lang="en-US" sz="1600">
                <a:solidFill>
                  <a:srgbClr val="000000"/>
                </a:solidFill>
              </a:rPr>
              <a:t>&gt; </a:t>
            </a:r>
            <a:r>
              <a:rPr lang="en-US" sz="1600">
                <a:solidFill>
                  <a:srgbClr val="FF0066"/>
                </a:solidFill>
              </a:rPr>
              <a:t>,</a:t>
            </a:r>
            <a:r>
              <a:rPr lang="en-US" sz="1600">
                <a:solidFill>
                  <a:srgbClr val="000000"/>
                </a:solidFill>
              </a:rPr>
              <a:t> &lt;</a:t>
            </a:r>
            <a:r>
              <a:rPr lang="en-US" sz="1600">
                <a:solidFill>
                  <a:srgbClr val="CC3300"/>
                </a:solidFill>
              </a:rPr>
              <a:t>ident</a:t>
            </a:r>
            <a:r>
              <a:rPr lang="en-US" sz="1600">
                <a:solidFill>
                  <a:srgbClr val="000000"/>
                </a:solidFill>
              </a:rPr>
              <a:t>&gt;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  &lt;</a:t>
            </a:r>
            <a:r>
              <a:rPr lang="en-US" sz="1600">
                <a:solidFill>
                  <a:srgbClr val="CC00FF"/>
                </a:solidFill>
              </a:rPr>
              <a:t>proc-decl</a:t>
            </a:r>
            <a:r>
              <a:rPr lang="en-US" sz="1600">
                <a:solidFill>
                  <a:srgbClr val="000000"/>
                </a:solidFill>
              </a:rPr>
              <a:t>&gt; ::= &lt;</a:t>
            </a:r>
            <a:r>
              <a:rPr lang="en-US" sz="1600">
                <a:solidFill>
                  <a:srgbClr val="CC00FF"/>
                </a:solidFill>
              </a:rPr>
              <a:t>proc-decl</a:t>
            </a:r>
            <a:r>
              <a:rPr lang="en-US" sz="1600">
                <a:solidFill>
                  <a:srgbClr val="000000"/>
                </a:solidFill>
              </a:rPr>
              <a:t>&gt; </a:t>
            </a:r>
            <a:r>
              <a:rPr lang="en-US" sz="1600">
                <a:solidFill>
                  <a:srgbClr val="FF0066"/>
                </a:solidFill>
              </a:rPr>
              <a:t>procedure</a:t>
            </a:r>
            <a:r>
              <a:rPr lang="en-US" sz="1600">
                <a:solidFill>
                  <a:srgbClr val="000000"/>
                </a:solidFill>
              </a:rPr>
              <a:t> &lt;</a:t>
            </a:r>
            <a:r>
              <a:rPr lang="en-US" sz="1600">
                <a:solidFill>
                  <a:srgbClr val="CC3300"/>
                </a:solidFill>
              </a:rPr>
              <a:t>ident</a:t>
            </a:r>
            <a:r>
              <a:rPr lang="en-US" sz="1600">
                <a:solidFill>
                  <a:srgbClr val="000000"/>
                </a:solidFill>
              </a:rPr>
              <a:t>&gt; </a:t>
            </a:r>
            <a:r>
              <a:rPr lang="en-US" sz="1600">
                <a:solidFill>
                  <a:srgbClr val="FF0066"/>
                </a:solidFill>
              </a:rPr>
              <a:t>;</a:t>
            </a:r>
            <a:r>
              <a:rPr lang="en-US" sz="1600">
                <a:solidFill>
                  <a:srgbClr val="000000"/>
                </a:solidFill>
              </a:rPr>
              <a:t> &lt;</a:t>
            </a:r>
            <a:r>
              <a:rPr lang="en-US" sz="1600">
                <a:solidFill>
                  <a:srgbClr val="00CC99"/>
                </a:solidFill>
              </a:rPr>
              <a:t>block</a:t>
            </a:r>
            <a:r>
              <a:rPr lang="en-US" sz="1600">
                <a:solidFill>
                  <a:srgbClr val="000000"/>
                </a:solidFill>
              </a:rPr>
              <a:t>&gt; </a:t>
            </a:r>
            <a:r>
              <a:rPr lang="en-US" sz="1600">
                <a:solidFill>
                  <a:srgbClr val="FF0066"/>
                </a:solidFill>
              </a:rPr>
              <a:t>;</a:t>
            </a:r>
            <a:r>
              <a:rPr lang="en-US" sz="1600">
                <a:solidFill>
                  <a:srgbClr val="000000"/>
                </a:solidFill>
              </a:rPr>
              <a:t> | </a:t>
            </a:r>
            <a:r>
              <a:rPr lang="en-US" sz="1600">
                <a:solidFill>
                  <a:srgbClr val="FF0066"/>
                </a:solidFill>
              </a:rPr>
              <a:t>e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  &lt;</a:t>
            </a:r>
            <a:r>
              <a:rPr lang="en-US" sz="1600">
                <a:solidFill>
                  <a:srgbClr val="A50021"/>
                </a:solidFill>
              </a:rPr>
              <a:t>statement</a:t>
            </a:r>
            <a:r>
              <a:rPr lang="en-US" sz="1600">
                <a:solidFill>
                  <a:srgbClr val="000000"/>
                </a:solidFill>
              </a:rPr>
              <a:t>&gt; ::= &lt;</a:t>
            </a:r>
            <a:r>
              <a:rPr lang="en-US" sz="1600">
                <a:solidFill>
                  <a:srgbClr val="CC3300"/>
                </a:solidFill>
              </a:rPr>
              <a:t>ident</a:t>
            </a:r>
            <a:r>
              <a:rPr lang="en-US" sz="1600">
                <a:solidFill>
                  <a:srgbClr val="000000"/>
                </a:solidFill>
              </a:rPr>
              <a:t>&gt; </a:t>
            </a:r>
            <a:r>
              <a:rPr lang="en-US" sz="1600">
                <a:solidFill>
                  <a:srgbClr val="FF0066"/>
                </a:solidFill>
              </a:rPr>
              <a:t>:=</a:t>
            </a:r>
            <a:r>
              <a:rPr lang="en-US" sz="1600">
                <a:solidFill>
                  <a:srgbClr val="000000"/>
                </a:solidFill>
              </a:rPr>
              <a:t> &lt;</a:t>
            </a:r>
            <a:r>
              <a:rPr lang="en-US" sz="1600">
                <a:solidFill>
                  <a:srgbClr val="000066"/>
                </a:solidFill>
              </a:rPr>
              <a:t>expression</a:t>
            </a:r>
            <a:r>
              <a:rPr lang="en-US" sz="1600">
                <a:solidFill>
                  <a:srgbClr val="000000"/>
                </a:solidFill>
              </a:rPr>
              <a:t>&gt;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    | </a:t>
            </a:r>
            <a:r>
              <a:rPr lang="en-US" sz="1600">
                <a:solidFill>
                  <a:srgbClr val="FF0066"/>
                </a:solidFill>
              </a:rPr>
              <a:t>call</a:t>
            </a:r>
            <a:r>
              <a:rPr lang="en-US" sz="1600">
                <a:solidFill>
                  <a:srgbClr val="000000"/>
                </a:solidFill>
              </a:rPr>
              <a:t> &lt;</a:t>
            </a:r>
            <a:r>
              <a:rPr lang="en-US" sz="1600">
                <a:solidFill>
                  <a:srgbClr val="CC3300"/>
                </a:solidFill>
              </a:rPr>
              <a:t>ident</a:t>
            </a:r>
            <a:r>
              <a:rPr lang="en-US" sz="1600">
                <a:solidFill>
                  <a:srgbClr val="000000"/>
                </a:solidFill>
              </a:rPr>
              <a:t>&gt;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    | </a:t>
            </a:r>
            <a:r>
              <a:rPr lang="en-US" sz="1600">
                <a:solidFill>
                  <a:srgbClr val="FF0066"/>
                </a:solidFill>
              </a:rPr>
              <a:t>begin</a:t>
            </a:r>
            <a:r>
              <a:rPr lang="en-US" sz="1600">
                <a:solidFill>
                  <a:srgbClr val="000000"/>
                </a:solidFill>
              </a:rPr>
              <a:t> &lt;</a:t>
            </a:r>
            <a:r>
              <a:rPr lang="en-US" sz="1600">
                <a:solidFill>
                  <a:srgbClr val="003300"/>
                </a:solidFill>
              </a:rPr>
              <a:t>statement-list</a:t>
            </a:r>
            <a:r>
              <a:rPr lang="en-US" sz="1600">
                <a:solidFill>
                  <a:srgbClr val="000000"/>
                </a:solidFill>
              </a:rPr>
              <a:t>&gt; </a:t>
            </a:r>
            <a:r>
              <a:rPr lang="en-US" sz="1600">
                <a:solidFill>
                  <a:srgbClr val="FF0066"/>
                </a:solidFill>
              </a:rPr>
              <a:t>end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    | </a:t>
            </a:r>
            <a:r>
              <a:rPr lang="en-US" sz="1600">
                <a:solidFill>
                  <a:srgbClr val="FF0066"/>
                </a:solidFill>
              </a:rPr>
              <a:t>if</a:t>
            </a:r>
            <a:r>
              <a:rPr lang="en-US" sz="1600">
                <a:solidFill>
                  <a:srgbClr val="000000"/>
                </a:solidFill>
              </a:rPr>
              <a:t> &lt;</a:t>
            </a:r>
            <a:r>
              <a:rPr lang="en-US" sz="1600">
                <a:solidFill>
                  <a:srgbClr val="D8D300"/>
                </a:solidFill>
              </a:rPr>
              <a:t>condition</a:t>
            </a:r>
            <a:r>
              <a:rPr lang="en-US" sz="1600">
                <a:solidFill>
                  <a:srgbClr val="000000"/>
                </a:solidFill>
              </a:rPr>
              <a:t>&gt; </a:t>
            </a:r>
            <a:r>
              <a:rPr lang="en-US" sz="1600">
                <a:solidFill>
                  <a:srgbClr val="FF0066"/>
                </a:solidFill>
              </a:rPr>
              <a:t>then</a:t>
            </a:r>
            <a:r>
              <a:rPr lang="en-US" sz="1600">
                <a:solidFill>
                  <a:srgbClr val="000000"/>
                </a:solidFill>
              </a:rPr>
              <a:t> &lt;</a:t>
            </a:r>
            <a:r>
              <a:rPr lang="en-US" sz="1600">
                <a:solidFill>
                  <a:srgbClr val="A50021"/>
                </a:solidFill>
              </a:rPr>
              <a:t>statement</a:t>
            </a:r>
            <a:r>
              <a:rPr lang="en-US" sz="1600">
                <a:solidFill>
                  <a:srgbClr val="000000"/>
                </a:solidFill>
              </a:rPr>
              <a:t>&gt;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    | </a:t>
            </a:r>
            <a:r>
              <a:rPr lang="en-US" sz="1600">
                <a:solidFill>
                  <a:srgbClr val="FF0066"/>
                </a:solidFill>
              </a:rPr>
              <a:t>while</a:t>
            </a:r>
            <a:r>
              <a:rPr lang="en-US" sz="1600">
                <a:solidFill>
                  <a:srgbClr val="000000"/>
                </a:solidFill>
              </a:rPr>
              <a:t> &lt;</a:t>
            </a:r>
            <a:r>
              <a:rPr lang="en-US" sz="1600">
                <a:solidFill>
                  <a:srgbClr val="D8D300"/>
                </a:solidFill>
              </a:rPr>
              <a:t>condition</a:t>
            </a:r>
            <a:r>
              <a:rPr lang="en-US" sz="1600">
                <a:solidFill>
                  <a:srgbClr val="000000"/>
                </a:solidFill>
              </a:rPr>
              <a:t>&gt; </a:t>
            </a:r>
            <a:r>
              <a:rPr lang="en-US" sz="1600">
                <a:solidFill>
                  <a:srgbClr val="FF0066"/>
                </a:solidFill>
              </a:rPr>
              <a:t>do</a:t>
            </a:r>
            <a:r>
              <a:rPr lang="en-US" sz="1600">
                <a:solidFill>
                  <a:srgbClr val="000000"/>
                </a:solidFill>
              </a:rPr>
              <a:t> &lt;</a:t>
            </a:r>
            <a:r>
              <a:rPr lang="en-US" sz="1600">
                <a:solidFill>
                  <a:srgbClr val="A50021"/>
                </a:solidFill>
              </a:rPr>
              <a:t>statement</a:t>
            </a:r>
            <a:r>
              <a:rPr lang="en-US" sz="1600">
                <a:solidFill>
                  <a:srgbClr val="000000"/>
                </a:solidFill>
              </a:rPr>
              <a:t>&gt;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    | </a:t>
            </a:r>
            <a:r>
              <a:rPr lang="en-US" sz="1600">
                <a:solidFill>
                  <a:srgbClr val="FF0066"/>
                </a:solidFill>
              </a:rPr>
              <a:t>e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  &lt;</a:t>
            </a:r>
            <a:r>
              <a:rPr lang="en-US" sz="1600">
                <a:solidFill>
                  <a:srgbClr val="003300"/>
                </a:solidFill>
              </a:rPr>
              <a:t>statement-list</a:t>
            </a:r>
            <a:r>
              <a:rPr lang="en-US" sz="1600">
                <a:solidFill>
                  <a:srgbClr val="000000"/>
                </a:solidFill>
              </a:rPr>
              <a:t>&gt; ::= &lt;</a:t>
            </a:r>
            <a:r>
              <a:rPr lang="en-US" sz="1600">
                <a:solidFill>
                  <a:srgbClr val="A50021"/>
                </a:solidFill>
              </a:rPr>
              <a:t>statement</a:t>
            </a:r>
            <a:r>
              <a:rPr lang="en-US" sz="1600">
                <a:solidFill>
                  <a:srgbClr val="000000"/>
                </a:solidFill>
              </a:rPr>
              <a:t>&gt; | &lt;</a:t>
            </a:r>
            <a:r>
              <a:rPr lang="en-US" sz="1600">
                <a:solidFill>
                  <a:srgbClr val="003300"/>
                </a:solidFill>
              </a:rPr>
              <a:t>statement-list</a:t>
            </a:r>
            <a:r>
              <a:rPr lang="en-US" sz="1600">
                <a:solidFill>
                  <a:srgbClr val="000000"/>
                </a:solidFill>
              </a:rPr>
              <a:t>&gt; </a:t>
            </a:r>
            <a:r>
              <a:rPr lang="en-US" sz="1600">
                <a:solidFill>
                  <a:srgbClr val="FF0066"/>
                </a:solidFill>
              </a:rPr>
              <a:t>;</a:t>
            </a:r>
            <a:r>
              <a:rPr lang="en-US" sz="1600">
                <a:solidFill>
                  <a:srgbClr val="000000"/>
                </a:solidFill>
              </a:rPr>
              <a:t> &lt;</a:t>
            </a:r>
            <a:r>
              <a:rPr lang="en-US" sz="1600">
                <a:solidFill>
                  <a:srgbClr val="A50021"/>
                </a:solidFill>
              </a:rPr>
              <a:t>statement</a:t>
            </a:r>
            <a:r>
              <a:rPr lang="en-US" sz="1600">
                <a:solidFill>
                  <a:srgbClr val="000000"/>
                </a:solidFill>
              </a:rPr>
              <a:t>&gt;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  &lt;</a:t>
            </a:r>
            <a:r>
              <a:rPr lang="en-US" sz="1600">
                <a:solidFill>
                  <a:srgbClr val="D8D300"/>
                </a:solidFill>
              </a:rPr>
              <a:t>condition</a:t>
            </a:r>
            <a:r>
              <a:rPr lang="en-US" sz="1600">
                <a:solidFill>
                  <a:srgbClr val="000000"/>
                </a:solidFill>
              </a:rPr>
              <a:t>&gt; ::= odd &lt;</a:t>
            </a:r>
            <a:r>
              <a:rPr lang="en-US" sz="1600">
                <a:solidFill>
                  <a:srgbClr val="000066"/>
                </a:solidFill>
              </a:rPr>
              <a:t>expression</a:t>
            </a:r>
            <a:r>
              <a:rPr lang="en-US" sz="1600">
                <a:solidFill>
                  <a:srgbClr val="000000"/>
                </a:solidFill>
              </a:rPr>
              <a:t>&gt; | &lt;</a:t>
            </a:r>
            <a:r>
              <a:rPr lang="en-US" sz="1600">
                <a:solidFill>
                  <a:srgbClr val="000066"/>
                </a:solidFill>
              </a:rPr>
              <a:t>expression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3333CC"/>
                </a:solidFill>
              </a:rPr>
              <a:t>relation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000066"/>
                </a:solidFill>
              </a:rPr>
              <a:t>expression</a:t>
            </a:r>
            <a:r>
              <a:rPr lang="en-US" sz="1600">
                <a:solidFill>
                  <a:srgbClr val="000000"/>
                </a:solidFill>
              </a:rPr>
              <a:t>&gt;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  &lt;</a:t>
            </a:r>
            <a:r>
              <a:rPr lang="en-US" sz="1600">
                <a:solidFill>
                  <a:srgbClr val="3333CC"/>
                </a:solidFill>
              </a:rPr>
              <a:t>relation</a:t>
            </a:r>
            <a:r>
              <a:rPr lang="en-US" sz="1600">
                <a:solidFill>
                  <a:srgbClr val="000000"/>
                </a:solidFill>
              </a:rPr>
              <a:t>&gt; ::=</a:t>
            </a:r>
            <a:r>
              <a:rPr lang="en-US" sz="1600">
                <a:solidFill>
                  <a:srgbClr val="FF0066"/>
                </a:solidFill>
              </a:rPr>
              <a:t> =</a:t>
            </a:r>
            <a:r>
              <a:rPr lang="en-US" sz="1600">
                <a:solidFill>
                  <a:srgbClr val="000000"/>
                </a:solidFill>
              </a:rPr>
              <a:t> | </a:t>
            </a:r>
            <a:r>
              <a:rPr lang="en-US" sz="1600">
                <a:solidFill>
                  <a:srgbClr val="FF0066"/>
                </a:solidFill>
              </a:rPr>
              <a:t>&lt;&gt;</a:t>
            </a:r>
            <a:r>
              <a:rPr lang="en-US" sz="1600">
                <a:solidFill>
                  <a:srgbClr val="000000"/>
                </a:solidFill>
              </a:rPr>
              <a:t> | </a:t>
            </a:r>
            <a:r>
              <a:rPr lang="en-US" sz="1600">
                <a:solidFill>
                  <a:srgbClr val="FF0066"/>
                </a:solidFill>
              </a:rPr>
              <a:t>&lt;</a:t>
            </a:r>
            <a:r>
              <a:rPr lang="en-US" sz="1600">
                <a:solidFill>
                  <a:srgbClr val="000000"/>
                </a:solidFill>
              </a:rPr>
              <a:t> | </a:t>
            </a:r>
            <a:r>
              <a:rPr lang="en-US" sz="1600">
                <a:solidFill>
                  <a:srgbClr val="FF0066"/>
                </a:solidFill>
              </a:rPr>
              <a:t>&gt;</a:t>
            </a:r>
            <a:r>
              <a:rPr lang="en-US" sz="1600">
                <a:solidFill>
                  <a:srgbClr val="000000"/>
                </a:solidFill>
              </a:rPr>
              <a:t> | </a:t>
            </a:r>
            <a:r>
              <a:rPr lang="en-US" sz="1600">
                <a:solidFill>
                  <a:srgbClr val="FF0066"/>
                </a:solidFill>
              </a:rPr>
              <a:t>&lt;=</a:t>
            </a:r>
            <a:r>
              <a:rPr lang="en-US" sz="1600">
                <a:solidFill>
                  <a:srgbClr val="000000"/>
                </a:solidFill>
              </a:rPr>
              <a:t> | </a:t>
            </a:r>
            <a:r>
              <a:rPr lang="en-US" sz="1600">
                <a:solidFill>
                  <a:srgbClr val="FF0066"/>
                </a:solidFill>
              </a:rPr>
              <a:t>&gt;=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  &lt;</a:t>
            </a:r>
            <a:r>
              <a:rPr lang="en-US" sz="1600">
                <a:solidFill>
                  <a:srgbClr val="000066"/>
                </a:solidFill>
              </a:rPr>
              <a:t>expression</a:t>
            </a:r>
            <a:r>
              <a:rPr lang="en-US" sz="1600">
                <a:solidFill>
                  <a:srgbClr val="000000"/>
                </a:solidFill>
              </a:rPr>
              <a:t>&gt; ::= &lt;</a:t>
            </a:r>
            <a:r>
              <a:rPr lang="en-US" sz="1600">
                <a:solidFill>
                  <a:srgbClr val="6600FF"/>
                </a:solidFill>
              </a:rPr>
              <a:t>term</a:t>
            </a:r>
            <a:r>
              <a:rPr lang="en-US" sz="1600">
                <a:solidFill>
                  <a:srgbClr val="000000"/>
                </a:solidFill>
              </a:rPr>
              <a:t>&gt; | &lt;</a:t>
            </a:r>
            <a:r>
              <a:rPr lang="en-US" sz="1600">
                <a:solidFill>
                  <a:srgbClr val="006666"/>
                </a:solidFill>
              </a:rPr>
              <a:t>adding-operator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6600FF"/>
                </a:solidFill>
              </a:rPr>
              <a:t>term</a:t>
            </a:r>
            <a:r>
              <a:rPr lang="en-US" sz="1600">
                <a:solidFill>
                  <a:srgbClr val="000000"/>
                </a:solidFill>
              </a:rPr>
              <a:t>&gt;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    | &lt;</a:t>
            </a:r>
            <a:r>
              <a:rPr lang="en-US" sz="1600">
                <a:solidFill>
                  <a:srgbClr val="000066"/>
                </a:solidFill>
              </a:rPr>
              <a:t>expression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006666"/>
                </a:solidFill>
              </a:rPr>
              <a:t>adding-operator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6600FF"/>
                </a:solidFill>
              </a:rPr>
              <a:t>term</a:t>
            </a:r>
            <a:r>
              <a:rPr lang="en-US" sz="1600">
                <a:solidFill>
                  <a:srgbClr val="000000"/>
                </a:solidFill>
              </a:rPr>
              <a:t>&gt;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  &lt;</a:t>
            </a:r>
            <a:r>
              <a:rPr lang="en-US" sz="1600">
                <a:solidFill>
                  <a:srgbClr val="006666"/>
                </a:solidFill>
              </a:rPr>
              <a:t>adding-operator</a:t>
            </a:r>
            <a:r>
              <a:rPr lang="en-US" sz="1600">
                <a:solidFill>
                  <a:srgbClr val="000000"/>
                </a:solidFill>
              </a:rPr>
              <a:t>&gt; ::= </a:t>
            </a:r>
            <a:r>
              <a:rPr lang="en-US" sz="1600">
                <a:solidFill>
                  <a:srgbClr val="FF0066"/>
                </a:solidFill>
              </a:rPr>
              <a:t>+</a:t>
            </a:r>
            <a:r>
              <a:rPr lang="en-US" sz="1600">
                <a:solidFill>
                  <a:srgbClr val="000000"/>
                </a:solidFill>
              </a:rPr>
              <a:t> | </a:t>
            </a:r>
            <a:r>
              <a:rPr lang="en-US" sz="1600">
                <a:solidFill>
                  <a:srgbClr val="FF0066"/>
                </a:solidFill>
              </a:rPr>
              <a:t>-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  &lt;</a:t>
            </a:r>
            <a:r>
              <a:rPr lang="en-US" sz="1600">
                <a:solidFill>
                  <a:srgbClr val="6600FF"/>
                </a:solidFill>
              </a:rPr>
              <a:t>term</a:t>
            </a:r>
            <a:r>
              <a:rPr lang="en-US" sz="1600">
                <a:solidFill>
                  <a:srgbClr val="000000"/>
                </a:solidFill>
              </a:rPr>
              <a:t>&gt; ::= &lt;</a:t>
            </a:r>
            <a:r>
              <a:rPr lang="en-US" sz="1600">
                <a:solidFill>
                  <a:srgbClr val="FF3300"/>
                </a:solidFill>
              </a:rPr>
              <a:t>factor</a:t>
            </a:r>
            <a:r>
              <a:rPr lang="en-US" sz="1600">
                <a:solidFill>
                  <a:srgbClr val="000000"/>
                </a:solidFill>
              </a:rPr>
              <a:t>&gt; | &lt;</a:t>
            </a:r>
            <a:r>
              <a:rPr lang="en-US" sz="1600">
                <a:solidFill>
                  <a:srgbClr val="6600FF"/>
                </a:solidFill>
              </a:rPr>
              <a:t>term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FF6699"/>
                </a:solidFill>
              </a:rPr>
              <a:t>multiplying-operator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FF3300"/>
                </a:solidFill>
              </a:rPr>
              <a:t>factor</a:t>
            </a:r>
            <a:r>
              <a:rPr lang="en-US" sz="1600">
                <a:solidFill>
                  <a:srgbClr val="000000"/>
                </a:solidFill>
              </a:rPr>
              <a:t>&gt;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  &lt;</a:t>
            </a:r>
            <a:r>
              <a:rPr lang="en-US" sz="1600">
                <a:solidFill>
                  <a:srgbClr val="FF6699"/>
                </a:solidFill>
              </a:rPr>
              <a:t>multiplying-operator</a:t>
            </a:r>
            <a:r>
              <a:rPr lang="en-US" sz="1600">
                <a:solidFill>
                  <a:srgbClr val="000000"/>
                </a:solidFill>
              </a:rPr>
              <a:t>&gt; ::= </a:t>
            </a:r>
            <a:r>
              <a:rPr lang="en-US" sz="1600">
                <a:solidFill>
                  <a:srgbClr val="FF0066"/>
                </a:solidFill>
              </a:rPr>
              <a:t>*</a:t>
            </a:r>
            <a:r>
              <a:rPr lang="en-US" sz="1600">
                <a:solidFill>
                  <a:srgbClr val="000000"/>
                </a:solidFill>
              </a:rPr>
              <a:t> | </a:t>
            </a:r>
            <a:r>
              <a:rPr lang="en-US" sz="1600">
                <a:solidFill>
                  <a:srgbClr val="FF0066"/>
                </a:solidFill>
              </a:rPr>
              <a:t>/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  &lt;</a:t>
            </a:r>
            <a:r>
              <a:rPr lang="en-US" sz="1600">
                <a:solidFill>
                  <a:srgbClr val="FF3300"/>
                </a:solidFill>
              </a:rPr>
              <a:t>factor</a:t>
            </a:r>
            <a:r>
              <a:rPr lang="en-US" sz="1600">
                <a:solidFill>
                  <a:srgbClr val="000000"/>
                </a:solidFill>
              </a:rPr>
              <a:t>&gt; ::= &lt;</a:t>
            </a:r>
            <a:r>
              <a:rPr lang="en-US" sz="1600">
                <a:solidFill>
                  <a:srgbClr val="CC3300"/>
                </a:solidFill>
              </a:rPr>
              <a:t>ident</a:t>
            </a:r>
            <a:r>
              <a:rPr lang="en-US" sz="1600">
                <a:solidFill>
                  <a:srgbClr val="000000"/>
                </a:solidFill>
              </a:rPr>
              <a:t>&gt; | &lt;</a:t>
            </a:r>
            <a:r>
              <a:rPr lang="en-US" sz="1600">
                <a:solidFill>
                  <a:srgbClr val="660033"/>
                </a:solidFill>
              </a:rPr>
              <a:t>number</a:t>
            </a:r>
            <a:r>
              <a:rPr lang="en-US" sz="1600">
                <a:solidFill>
                  <a:srgbClr val="000000"/>
                </a:solidFill>
              </a:rPr>
              <a:t>&gt; | </a:t>
            </a:r>
            <a:r>
              <a:rPr lang="en-US" sz="1600">
                <a:solidFill>
                  <a:srgbClr val="FF0066"/>
                </a:solidFill>
              </a:rPr>
              <a:t>(</a:t>
            </a:r>
            <a:r>
              <a:rPr lang="en-US" sz="1600">
                <a:solidFill>
                  <a:srgbClr val="000000"/>
                </a:solidFill>
              </a:rPr>
              <a:t> &lt;</a:t>
            </a:r>
            <a:r>
              <a:rPr lang="en-US" sz="1600">
                <a:solidFill>
                  <a:srgbClr val="000066"/>
                </a:solidFill>
              </a:rPr>
              <a:t>expression</a:t>
            </a:r>
            <a:r>
              <a:rPr lang="en-US" sz="1600">
                <a:solidFill>
                  <a:srgbClr val="000000"/>
                </a:solidFill>
              </a:rPr>
              <a:t>&gt; </a:t>
            </a:r>
            <a:r>
              <a:rPr lang="en-US" sz="1600">
                <a:solidFill>
                  <a:srgbClr val="FF0066"/>
                </a:solidFill>
              </a:rPr>
              <a:t>)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6553200" y="76200"/>
            <a:ext cx="2590800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Terminals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FF0066"/>
                </a:solidFill>
              </a:rPr>
              <a:t>const, var, procedure, call, begin, end, if, then, while, do, odd</a:t>
            </a:r>
          </a:p>
          <a:p>
            <a:pPr defTabSz="914400">
              <a:spcBef>
                <a:spcPct val="50000"/>
              </a:spcBef>
              <a:buClrTx/>
              <a:buSzTx/>
              <a:buFont typeface="Symbol" pitchFamily="18" charset="2"/>
              <a:buNone/>
            </a:pPr>
            <a:r>
              <a:rPr lang="en-US" sz="1600">
                <a:solidFill>
                  <a:srgbClr val="FF0066"/>
                </a:solidFill>
              </a:rPr>
              <a:t>&lt;&gt;  &lt;  &gt;  &lt;=  &gt;=  +  - *  /  =</a:t>
            </a:r>
          </a:p>
          <a:p>
            <a:pPr defTabSz="914400">
              <a:spcBef>
                <a:spcPct val="50000"/>
              </a:spcBef>
              <a:buClrTx/>
              <a:buSzTx/>
              <a:buFont typeface="Symbol" pitchFamily="18" charset="2"/>
              <a:buNone/>
            </a:pPr>
            <a:r>
              <a:rPr lang="en-US" sz="1600">
                <a:solidFill>
                  <a:srgbClr val="FF0066"/>
                </a:solidFill>
              </a:rPr>
              <a:t>,  ;  e</a:t>
            </a:r>
          </a:p>
          <a:p>
            <a:pPr defTabSz="914400">
              <a:spcBef>
                <a:spcPct val="50000"/>
              </a:spcBef>
              <a:buClrTx/>
              <a:buSzTx/>
              <a:buFont typeface="Symbol" pitchFamily="18" charset="2"/>
              <a:buNone/>
            </a:pPr>
            <a:endParaRPr lang="en-US" sz="1600">
              <a:solidFill>
                <a:srgbClr val="FF0066"/>
              </a:solidFill>
            </a:endParaRPr>
          </a:p>
        </p:txBody>
      </p: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5715000" y="4214813"/>
            <a:ext cx="2971800" cy="241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Non-Terminals</a:t>
            </a:r>
            <a:endParaRPr lang="en-US" sz="1600">
              <a:solidFill>
                <a:srgbClr val="FF6699"/>
              </a:solidFill>
            </a:endParaRPr>
          </a:p>
          <a:p>
            <a:pPr defTabSz="914400">
              <a:spcBef>
                <a:spcPct val="50000"/>
              </a:spcBef>
              <a:buClrTx/>
              <a:buSzTx/>
              <a:buFont typeface="Symbol" pitchFamily="18" charset="2"/>
              <a:buNone/>
            </a:pPr>
            <a:r>
              <a:rPr lang="en-US" sz="1600">
                <a:solidFill>
                  <a:srgbClr val="000000"/>
                </a:solidFill>
              </a:rPr>
              <a:t>&lt;</a:t>
            </a:r>
            <a:r>
              <a:rPr lang="en-US" sz="1600">
                <a:solidFill>
                  <a:srgbClr val="FF0000"/>
                </a:solidFill>
              </a:rPr>
              <a:t>program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00CC99"/>
                </a:solidFill>
              </a:rPr>
              <a:t>block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CC9900"/>
                </a:solidFill>
              </a:rPr>
              <a:t>const-decl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0000FF"/>
                </a:solidFill>
              </a:rPr>
              <a:t>var-decl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CC00FF"/>
                </a:solidFill>
              </a:rPr>
              <a:t>proc-decl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A50021"/>
                </a:solidFill>
              </a:rPr>
              <a:t>statement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008000"/>
                </a:solidFill>
              </a:rPr>
              <a:t>const-assignment-list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CC3300"/>
                </a:solidFill>
              </a:rPr>
              <a:t>ident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660033"/>
                </a:solidFill>
              </a:rPr>
              <a:t>number</a:t>
            </a:r>
            <a:r>
              <a:rPr lang="en-US" sz="1600">
                <a:solidFill>
                  <a:srgbClr val="000000"/>
                </a:solidFill>
              </a:rPr>
              <a:t> &gt; &lt;</a:t>
            </a:r>
            <a:r>
              <a:rPr lang="en-US" sz="1600">
                <a:solidFill>
                  <a:srgbClr val="6666FF"/>
                </a:solidFill>
              </a:rPr>
              <a:t>ident-list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000066"/>
                </a:solidFill>
              </a:rPr>
              <a:t>expression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003300"/>
                </a:solidFill>
              </a:rPr>
              <a:t>statement-list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D8D300"/>
                </a:solidFill>
              </a:rPr>
              <a:t>condition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3333CC"/>
                </a:solidFill>
              </a:rPr>
              <a:t>relation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6600FF"/>
                </a:solidFill>
              </a:rPr>
              <a:t>term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006666"/>
                </a:solidFill>
              </a:rPr>
              <a:t>adding-operator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FF3300"/>
                </a:solidFill>
              </a:rPr>
              <a:t>factor</a:t>
            </a:r>
            <a:r>
              <a:rPr lang="en-US" sz="1600">
                <a:solidFill>
                  <a:srgbClr val="000000"/>
                </a:solidFill>
              </a:rPr>
              <a:t>&gt; &lt;</a:t>
            </a:r>
            <a:r>
              <a:rPr lang="en-US" sz="1600">
                <a:solidFill>
                  <a:srgbClr val="FF6699"/>
                </a:solidFill>
              </a:rPr>
              <a:t>multiplying-operator</a:t>
            </a:r>
            <a:r>
              <a:rPr lang="en-US" sz="1600">
                <a:solidFill>
                  <a:srgbClr val="000000"/>
                </a:solidFill>
              </a:rPr>
              <a:t>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0" y="990600"/>
            <a:ext cx="4572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procedure PROGRAM;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GET_TOKEN;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BLOCK;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if TOKEN &lt;&gt; "." then ERROR (No Period at end of file)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end;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2209800" y="381000"/>
            <a:ext cx="6934200" cy="666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procedure BLOCK; 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if TOKEN = "const" then 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repeat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    GET_TOKEN;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    if TOKEN &lt;&gt; IDENT then ERROR (missing identifier);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    GET_TOKEN;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    if TOKEN &lt;&gt; "=" then ERROR (identifier should be followed by =);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    GET_TOKEN;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    if TOKEN &lt;&gt; NUMBER then ERROR (= should be followed by number);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    GET_TOKEN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until TOKEN &lt;&gt; ",";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if TOKEN &lt;&gt; ";" then ERROR (declaration must end with ;);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end;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if TOKEN = "var" then 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repeat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    GET_TOKEN;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    if TOKEN &lt;&gt; IDENT then ERROR (missing identifier);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    GET_TOKEN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until TOKEN &lt;&gt; ",";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if TOKEN &lt;&gt; ";" then ERROR (declaration must end with ;);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end;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while TOKEN = "procedure" do 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if TOKEN &lt;&gt; IDENT then ERROR (missing procedure declaration);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if TOKEN &lt;&gt; ";" then ERROR (procedure declaration must end with ;);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BLOCK;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if TOKEN &lt;&gt; ";" then ERROR (no ; at the end of block);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end;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STATEMENT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end;</a:t>
            </a:r>
          </a:p>
        </p:txBody>
      </p:sp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762000" y="1660525"/>
            <a:ext cx="1843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000000"/>
                </a:solidFill>
              </a:rPr>
              <a:t>const</a:t>
            </a:r>
            <a:r>
              <a:rPr lang="en-US" sz="1600">
                <a:solidFill>
                  <a:srgbClr val="000000"/>
                </a:solidFill>
              </a:rPr>
              <a:t> m = 7, n = 85;</a:t>
            </a:r>
          </a:p>
        </p:txBody>
      </p:sp>
      <p:sp>
        <p:nvSpPr>
          <p:cNvPr id="6148" name="Rectangle 9"/>
          <p:cNvSpPr>
            <a:spLocks noChangeArrowheads="1"/>
          </p:cNvSpPr>
          <p:nvPr/>
        </p:nvSpPr>
        <p:spPr bwMode="auto">
          <a:xfrm>
            <a:off x="1338263" y="3717925"/>
            <a:ext cx="12525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000000"/>
                </a:solidFill>
              </a:rPr>
              <a:t>var</a:t>
            </a:r>
            <a:r>
              <a:rPr lang="en-US" sz="1600">
                <a:solidFill>
                  <a:srgbClr val="000000"/>
                </a:solidFill>
              </a:rPr>
              <a:t> x,y,z,q,r;</a:t>
            </a:r>
          </a:p>
        </p:txBody>
      </p:sp>
      <p:sp>
        <p:nvSpPr>
          <p:cNvPr id="6149" name="Rectangle 11"/>
          <p:cNvSpPr>
            <a:spLocks noChangeArrowheads="1"/>
          </p:cNvSpPr>
          <p:nvPr/>
        </p:nvSpPr>
        <p:spPr bwMode="auto">
          <a:xfrm>
            <a:off x="0" y="4835525"/>
            <a:ext cx="2514600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400" b="1">
                <a:solidFill>
                  <a:srgbClr val="000000"/>
                </a:solidFill>
              </a:rPr>
              <a:t>procedure</a:t>
            </a:r>
            <a:r>
              <a:rPr lang="en-US" sz="1400">
                <a:solidFill>
                  <a:srgbClr val="000000"/>
                </a:solidFill>
              </a:rPr>
              <a:t> multiply;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400">
                <a:solidFill>
                  <a:srgbClr val="000000"/>
                </a:solidFill>
              </a:rPr>
              <a:t>    </a:t>
            </a:r>
            <a:r>
              <a:rPr lang="en-US" sz="1400" b="1">
                <a:solidFill>
                  <a:srgbClr val="000000"/>
                </a:solidFill>
              </a:rPr>
              <a:t>var</a:t>
            </a:r>
            <a:r>
              <a:rPr lang="en-US" sz="1400">
                <a:solidFill>
                  <a:srgbClr val="000000"/>
                </a:solidFill>
              </a:rPr>
              <a:t> a,b;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400" b="1">
                <a:solidFill>
                  <a:srgbClr val="000000"/>
                </a:solidFill>
              </a:rPr>
              <a:t>begin</a:t>
            </a:r>
            <a:r>
              <a:rPr lang="en-US" sz="1400">
                <a:solidFill>
                  <a:srgbClr val="000000"/>
                </a:solidFill>
              </a:rPr>
              <a:t> a := x; b:= y; z:=0;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400">
                <a:solidFill>
                  <a:srgbClr val="000000"/>
                </a:solidFill>
              </a:rPr>
              <a:t>    </a:t>
            </a:r>
            <a:r>
              <a:rPr lang="en-US" sz="1400" b="1">
                <a:solidFill>
                  <a:srgbClr val="000000"/>
                </a:solidFill>
              </a:rPr>
              <a:t>while</a:t>
            </a:r>
            <a:r>
              <a:rPr lang="en-US" sz="1400">
                <a:solidFill>
                  <a:srgbClr val="000000"/>
                </a:solidFill>
              </a:rPr>
              <a:t> b &gt; 0 </a:t>
            </a:r>
            <a:r>
              <a:rPr lang="en-US" sz="1400" b="1">
                <a:solidFill>
                  <a:srgbClr val="000000"/>
                </a:solidFill>
              </a:rPr>
              <a:t>do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400">
                <a:solidFill>
                  <a:srgbClr val="000000"/>
                </a:solidFill>
              </a:rPr>
              <a:t>    </a:t>
            </a:r>
            <a:r>
              <a:rPr lang="en-US" sz="1400" b="1">
                <a:solidFill>
                  <a:srgbClr val="000000"/>
                </a:solidFill>
              </a:rPr>
              <a:t>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400">
                <a:solidFill>
                  <a:srgbClr val="000000"/>
                </a:solidFill>
              </a:rPr>
              <a:t>        </a:t>
            </a:r>
            <a:r>
              <a:rPr lang="en-US" sz="1400" b="1">
                <a:solidFill>
                  <a:srgbClr val="000000"/>
                </a:solidFill>
              </a:rPr>
              <a:t>if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 sz="1400" b="1">
                <a:solidFill>
                  <a:srgbClr val="000000"/>
                </a:solidFill>
              </a:rPr>
              <a:t>odd</a:t>
            </a:r>
            <a:r>
              <a:rPr lang="en-US" sz="1400">
                <a:solidFill>
                  <a:srgbClr val="000000"/>
                </a:solidFill>
              </a:rPr>
              <a:t> b </a:t>
            </a:r>
            <a:r>
              <a:rPr lang="en-US" sz="1400" b="1">
                <a:solidFill>
                  <a:srgbClr val="000000"/>
                </a:solidFill>
              </a:rPr>
              <a:t>then</a:t>
            </a:r>
            <a:r>
              <a:rPr lang="en-US" sz="1400">
                <a:solidFill>
                  <a:srgbClr val="000000"/>
                </a:solidFill>
              </a:rPr>
              <a:t> z := z + a;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400">
                <a:solidFill>
                  <a:srgbClr val="000000"/>
                </a:solidFill>
              </a:rPr>
              <a:t>        a := 2*a; b := b/2;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400">
                <a:solidFill>
                  <a:srgbClr val="000000"/>
                </a:solidFill>
              </a:rPr>
              <a:t>        </a:t>
            </a:r>
            <a:r>
              <a:rPr lang="en-US" sz="1400" b="1">
                <a:solidFill>
                  <a:srgbClr val="000000"/>
                </a:solidFill>
              </a:rPr>
              <a:t>end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400" b="1">
                <a:solidFill>
                  <a:srgbClr val="000000"/>
                </a:solidFill>
              </a:rPr>
              <a:t>end</a:t>
            </a:r>
            <a:r>
              <a:rPr lang="en-US" sz="1400">
                <a:solidFill>
                  <a:srgbClr val="000000"/>
                </a:solidFill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2286000" y="0"/>
            <a:ext cx="68580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procedure STATEMENT;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if TOKEN = IDENT then 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if TOKEN &lt;&gt; ":=" then ERROR (:= missing in statement);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EXPRESSION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end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else if TOKEN = "call" then 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if TOKEN &lt;&gt; IDENT then ERROR (missing identifier);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end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else if TOKEN = "begin" then 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 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STATEMENT;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while TOKEN = ";" do 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    GET_TOKEN;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    STATEMENT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end;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if TOKEN &lt;&gt; "end" then ERROR (begin must be closed with end);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end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else if TOKEN = "if" then 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CONDITION;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if TOKEN &lt;&gt; "then" then ERROR (if condition must be followed by then);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STATEMENT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end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else if TOKEN = "while" then 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CONDITION;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if TOKEN &lt;&gt; "do" then ERROR (while condition must be followed by do);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STATEMENT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end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end;</a:t>
            </a: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152400" y="554038"/>
            <a:ext cx="706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a := x;</a:t>
            </a:r>
          </a:p>
        </p:txBody>
      </p:sp>
      <p:sp>
        <p:nvSpPr>
          <p:cNvPr id="7172" name="Rectangle 7"/>
          <p:cNvSpPr>
            <a:spLocks noChangeArrowheads="1"/>
          </p:cNvSpPr>
          <p:nvPr/>
        </p:nvSpPr>
        <p:spPr bwMode="auto">
          <a:xfrm>
            <a:off x="88900" y="1562100"/>
            <a:ext cx="1290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>
                <a:solidFill>
                  <a:srgbClr val="000000"/>
                </a:solidFill>
              </a:rPr>
              <a:t>call</a:t>
            </a:r>
            <a:r>
              <a:rPr lang="en-US" sz="1600">
                <a:solidFill>
                  <a:srgbClr val="000000"/>
                </a:solidFill>
              </a:rPr>
              <a:t> multiply;</a:t>
            </a:r>
          </a:p>
        </p:txBody>
      </p:sp>
      <p:sp>
        <p:nvSpPr>
          <p:cNvPr id="7173" name="Rectangle 8"/>
          <p:cNvSpPr>
            <a:spLocks noChangeArrowheads="1"/>
          </p:cNvSpPr>
          <p:nvPr/>
        </p:nvSpPr>
        <p:spPr bwMode="auto">
          <a:xfrm>
            <a:off x="76200" y="2374900"/>
            <a:ext cx="29718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>
                <a:solidFill>
                  <a:srgbClr val="000000"/>
                </a:solidFill>
              </a:rPr>
              <a:t>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x := m ; y:= n 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x := 25; y := 3;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x := 84; y:= 36;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 b="1">
                <a:solidFill>
                  <a:srgbClr val="000000"/>
                </a:solidFill>
              </a:rPr>
              <a:t>end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174" name="Rectangle 9"/>
          <p:cNvSpPr>
            <a:spLocks noChangeArrowheads="1"/>
          </p:cNvSpPr>
          <p:nvPr/>
        </p:nvSpPr>
        <p:spPr bwMode="auto">
          <a:xfrm>
            <a:off x="76200" y="4191000"/>
            <a:ext cx="24384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>
                <a:solidFill>
                  <a:srgbClr val="000000"/>
                </a:solidFill>
              </a:rPr>
              <a:t>if</a:t>
            </a:r>
            <a:r>
              <a:rPr lang="en-US" sz="1600">
                <a:solidFill>
                  <a:srgbClr val="000000"/>
                </a:solidFill>
              </a:rPr>
              <a:t> </a:t>
            </a:r>
            <a:r>
              <a:rPr lang="en-US" sz="1600" b="1">
                <a:solidFill>
                  <a:srgbClr val="000000"/>
                </a:solidFill>
              </a:rPr>
              <a:t>odd</a:t>
            </a:r>
            <a:r>
              <a:rPr lang="en-US" sz="1600">
                <a:solidFill>
                  <a:srgbClr val="000000"/>
                </a:solidFill>
              </a:rPr>
              <a:t> b </a:t>
            </a:r>
            <a:r>
              <a:rPr lang="en-US" sz="1600" b="1">
                <a:solidFill>
                  <a:srgbClr val="000000"/>
                </a:solidFill>
              </a:rPr>
              <a:t>then</a:t>
            </a:r>
            <a:r>
              <a:rPr lang="en-US" sz="1600">
                <a:solidFill>
                  <a:srgbClr val="000000"/>
                </a:solidFill>
              </a:rPr>
              <a:t> z := z + a;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a := 2*a; b := b/2;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      </a:t>
            </a:r>
            <a:r>
              <a:rPr lang="en-US" sz="1600" b="1">
                <a:solidFill>
                  <a:srgbClr val="000000"/>
                </a:solidFill>
              </a:rPr>
              <a:t>end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990600" y="1524000"/>
            <a:ext cx="7848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procedure CONDITION;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if TOKEN = "odd" then 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EXPRESSION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else 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EXPRESSION;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if TOKEN &lt;&gt; RELATION then ERROR (relational operator missing in conditional statement);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EXPRESSION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end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end;</a:t>
            </a:r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0" y="2133600"/>
            <a:ext cx="663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>
                <a:solidFill>
                  <a:srgbClr val="000000"/>
                </a:solidFill>
              </a:rPr>
              <a:t>odd</a:t>
            </a:r>
            <a:r>
              <a:rPr lang="en-US" sz="1600">
                <a:solidFill>
                  <a:srgbClr val="000000"/>
                </a:solidFill>
              </a:rPr>
              <a:t> b</a:t>
            </a: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0" y="2514600"/>
            <a:ext cx="647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w &gt; 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1600200" y="228600"/>
            <a:ext cx="7391400" cy="611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procedure EXPRESSION;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if TOKEN = ADDING_OPERATOR then GET_TOKEN;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TERM;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while TOKEN = ADDING_OPERATOR do 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TERM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end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end;</a:t>
            </a:r>
          </a:p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rgbClr val="000000"/>
              </a:solidFill>
            </a:endParaRP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procedure TERM;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FACTOR;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while TOKEN = MULTIPLYING_OPERATOR do 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FACTOR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end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end;</a:t>
            </a:r>
          </a:p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rgbClr val="000000"/>
              </a:solidFill>
            </a:endParaRP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procedure FACTOR;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if TOKEN = IDENTIFIER then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else if TOKEN = NUMBER then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else if TOKEN = "(" then begin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EXPRESSION;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if TOKEN &lt;&gt; ")" then ERROR( left ( has not been closed  );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    GET_TOKEN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end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    else ERROR (identifier ( or number expected)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</a:rPr>
              <a:t>              end;</a:t>
            </a: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228600" y="1447800"/>
            <a:ext cx="955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g := g - f;</a:t>
            </a: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76200" y="2895600"/>
            <a:ext cx="149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g := ( g - f ) * 5;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2286000" y="1522413"/>
            <a:ext cx="4783138" cy="3752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</a:rPr>
              <a:t>01  PROGRAM Main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</a:rPr>
              <a:t>02	GLOBAL a,b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</a:rPr>
              <a:t>03	PROCEDURE P (PARAMETER x)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</a:rPr>
              <a:t>04		LOCAL a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</a:rPr>
              <a:t>05	BEGIN {P}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</a:rPr>
              <a:t>06		…a…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</a:rPr>
              <a:t>07		…b…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</a:rPr>
              <a:t>08		…x…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</a:rPr>
              <a:t>09	END  {P}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</a:rPr>
              <a:t>10  BEGIN{Main}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</a:rPr>
              <a:t>11 	Call P(a)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</a:rPr>
              <a:t>12 END {Main}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Info provided by Symbol Table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Given an Identifier which name is it?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What information is to be associated with a name?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How do we access this information?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How do we associate this information with a name?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Symbol Table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Each piece of info associated with a name is called an attribute.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Attributes are language dependent.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solidFill>
                  <a:srgbClr val="000000"/>
                </a:solidFill>
              </a:rPr>
              <a:t>Actual Characters of the name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solidFill>
                  <a:srgbClr val="000000"/>
                </a:solidFill>
              </a:rPr>
              <a:t>Type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solidFill>
                  <a:srgbClr val="000000"/>
                </a:solidFill>
              </a:rPr>
              <a:t>Storage allocation info (number of bytes).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solidFill>
                  <a:srgbClr val="000000"/>
                </a:solidFill>
              </a:rPr>
              <a:t>Line number where declared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solidFill>
                  <a:srgbClr val="000000"/>
                </a:solidFill>
              </a:rPr>
              <a:t>Lines where referenced.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solidFill>
                  <a:srgbClr val="000000"/>
                </a:solidFill>
              </a:rPr>
              <a:t>Scope.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Symbol Table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508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A name can represent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solidFill>
                  <a:srgbClr val="000000"/>
                </a:solidFill>
              </a:rPr>
              <a:t>Variable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solidFill>
                  <a:srgbClr val="000000"/>
                </a:solidFill>
              </a:rPr>
              <a:t>Type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solidFill>
                  <a:srgbClr val="000000"/>
                </a:solidFill>
              </a:rPr>
              <a:t>Constant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solidFill>
                  <a:srgbClr val="000000"/>
                </a:solidFill>
              </a:rPr>
              <a:t>Parameter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solidFill>
                  <a:srgbClr val="000000"/>
                </a:solidFill>
              </a:rPr>
              <a:t>Record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solidFill>
                  <a:srgbClr val="000000"/>
                </a:solidFill>
              </a:rPr>
              <a:t>Record Field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solidFill>
                  <a:srgbClr val="000000"/>
                </a:solidFill>
              </a:rPr>
              <a:t>Procedure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solidFill>
                  <a:srgbClr val="000000"/>
                </a:solidFill>
              </a:rPr>
              <a:t>Array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solidFill>
                  <a:srgbClr val="000000"/>
                </a:solidFill>
              </a:rPr>
              <a:t>Label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solidFill>
                  <a:srgbClr val="000000"/>
                </a:solidFill>
              </a:rPr>
              <a:t>file</a:t>
            </a:r>
          </a:p>
          <a:p>
            <a:pPr marL="741363" lvl="1" indent="-284163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Symbol Table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524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000000"/>
                </a:solidFill>
              </a:rPr>
              <a:t>Different </a:t>
            </a:r>
            <a:r>
              <a:rPr lang="en-US" dirty="0" smtClean="0">
                <a:solidFill>
                  <a:srgbClr val="000000"/>
                </a:solidFill>
              </a:rPr>
              <a:t>classes </a:t>
            </a:r>
            <a:r>
              <a:rPr lang="en-US" dirty="0">
                <a:solidFill>
                  <a:srgbClr val="000000"/>
                </a:solidFill>
              </a:rPr>
              <a:t>of </a:t>
            </a:r>
            <a:r>
              <a:rPr lang="en-US" dirty="0" smtClean="0">
                <a:solidFill>
                  <a:srgbClr val="000000"/>
                </a:solidFill>
              </a:rPr>
              <a:t>symbols </a:t>
            </a:r>
            <a:r>
              <a:rPr lang="en-US" dirty="0">
                <a:solidFill>
                  <a:srgbClr val="000000"/>
                </a:solidFill>
              </a:rPr>
              <a:t>have different </a:t>
            </a:r>
            <a:r>
              <a:rPr lang="en-US" dirty="0" smtClean="0">
                <a:solidFill>
                  <a:srgbClr val="000000"/>
                </a:solidFill>
              </a:rPr>
              <a:t>attributes</a:t>
            </a:r>
            <a:endParaRPr lang="en-US" dirty="0">
              <a:solidFill>
                <a:srgbClr val="000000"/>
              </a:solidFill>
            </a:endParaRP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000000"/>
                </a:solidFill>
              </a:rPr>
              <a:t>Variable, Type, Constant, parameter, record field.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Type is one of attributes.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000000"/>
                </a:solidFill>
              </a:rPr>
              <a:t>Procedure or function.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Number of parameters, parameters themselves, result type.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000000"/>
                </a:solidFill>
              </a:rPr>
              <a:t>Array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# of Dimensions, Array bounds.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000000"/>
                </a:solidFill>
              </a:rPr>
              <a:t>File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record size, record type</a:t>
            </a:r>
          </a:p>
          <a:p>
            <a:pPr marL="741363" lvl="1" indent="-284163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>
              <a:solidFill>
                <a:srgbClr val="000000"/>
              </a:solidFill>
            </a:endParaRPr>
          </a:p>
          <a:p>
            <a:pPr marL="341313" indent="-34131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solidFill>
                <a:srgbClr val="000000"/>
              </a:solidFill>
            </a:endParaRPr>
          </a:p>
          <a:p>
            <a:pPr marL="741363" lvl="1" indent="-284163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>
              <a:solidFill>
                <a:srgbClr val="000000"/>
              </a:solidFill>
            </a:endParaRPr>
          </a:p>
          <a:p>
            <a:pPr marL="341313" indent="-341313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Other attributes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000000"/>
                </a:solidFill>
              </a:rPr>
              <a:t>A scope of a variable can be represented by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A number (Scope is just one of attributes)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 </a:t>
            </a:r>
            <a:r>
              <a:rPr lang="en-US" sz="2000" dirty="0" smtClean="0">
                <a:solidFill>
                  <a:srgbClr val="000000"/>
                </a:solidFill>
              </a:rPr>
              <a:t>compiler may use one large symbol table for all symbols or use separated, hierarchical symbol tables for different scopes</a:t>
            </a:r>
            <a:endParaRPr lang="en-US" sz="2000" dirty="0">
              <a:solidFill>
                <a:srgbClr val="000000"/>
              </a:solidFill>
            </a:endParaRP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Object-oriented languages have </a:t>
            </a:r>
            <a:r>
              <a:rPr lang="en-US" dirty="0">
                <a:solidFill>
                  <a:srgbClr val="000000"/>
                </a:solidFill>
              </a:rPr>
              <a:t>classes like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Method names, class names, object names.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Scoping is VERY important. (Inheritance).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000000"/>
                </a:solidFill>
              </a:rPr>
              <a:t>Functional Languages Lisp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Binding Issues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Symbol Table Data structures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7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Issues to consider</a:t>
            </a:r>
          </a:p>
          <a:p>
            <a:pPr marL="74136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000000"/>
                </a:solidFill>
              </a:rPr>
              <a:t>Operations required</a:t>
            </a:r>
          </a:p>
          <a:p>
            <a:pPr marL="1141413" lvl="2" indent="-227013">
              <a:spcBef>
                <a:spcPts val="5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Insert</a:t>
            </a:r>
          </a:p>
          <a:p>
            <a:pPr marL="1598613" lvl="3" indent="-227013">
              <a:spcBef>
                <a:spcPts val="45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Add symbol to symbol table</a:t>
            </a:r>
          </a:p>
          <a:p>
            <a:pPr marL="1141413" lvl="2" indent="-227013">
              <a:spcBef>
                <a:spcPts val="5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Look </a:t>
            </a:r>
            <a:r>
              <a:rPr lang="en-US" sz="2000" dirty="0" smtClean="0">
                <a:solidFill>
                  <a:srgbClr val="000000"/>
                </a:solidFill>
              </a:rPr>
              <a:t>Up</a:t>
            </a:r>
            <a:endParaRPr lang="en-US" sz="2000" dirty="0">
              <a:solidFill>
                <a:srgbClr val="000000"/>
              </a:solidFill>
            </a:endParaRPr>
          </a:p>
          <a:p>
            <a:pPr marL="1598613" lvl="3" indent="-227013">
              <a:spcBef>
                <a:spcPts val="45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Find symbol in the symbol table (and get its attributes)</a:t>
            </a:r>
          </a:p>
          <a:p>
            <a:pPr marL="74136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000000"/>
                </a:solidFill>
              </a:rPr>
              <a:t>Insertion is done only once</a:t>
            </a:r>
          </a:p>
          <a:p>
            <a:pPr marL="74136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000000"/>
                </a:solidFill>
              </a:rPr>
              <a:t>Look Up is done many times</a:t>
            </a:r>
          </a:p>
          <a:p>
            <a:pPr marL="74136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000000"/>
                </a:solidFill>
              </a:rPr>
              <a:t>Need Fast Look 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DejaVu Sans"/>
        <a:cs typeface="DejaVu Sans"/>
      </a:majorFont>
      <a:minorFont>
        <a:latin typeface="Times New Roman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MS PGothic"/>
        <a:cs typeface=""/>
      </a:majorFont>
      <a:minorFont>
        <a:latin typeface="Times New Roman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MS PGothic"/>
        <a:cs typeface=""/>
      </a:majorFont>
      <a:minorFont>
        <a:latin typeface="Times New Roman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MS PGothic"/>
        <a:cs typeface=""/>
      </a:majorFont>
      <a:minorFont>
        <a:latin typeface="Times New Roman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MS PGothic"/>
        <a:cs typeface=""/>
      </a:majorFont>
      <a:minorFont>
        <a:latin typeface="Times New Roman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MS PGothic"/>
        <a:cs typeface=""/>
      </a:majorFont>
      <a:minorFont>
        <a:latin typeface="Times New Roman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MS PGothic"/>
        <a:cs typeface=""/>
      </a:majorFont>
      <a:minorFont>
        <a:latin typeface="Times New Roman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MS PGothic"/>
        <a:cs typeface=""/>
      </a:majorFont>
      <a:minorFont>
        <a:latin typeface="Times New Roman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MS PGothic"/>
        <a:cs typeface=""/>
      </a:majorFont>
      <a:minorFont>
        <a:latin typeface="Times New Roman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</TotalTime>
  <Words>2116</Words>
  <Application>Microsoft Office PowerPoint</Application>
  <PresentationFormat>On-screen Show (4:3)</PresentationFormat>
  <Paragraphs>559</Paragraphs>
  <Slides>25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9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Office Theme</vt:lpstr>
      <vt:lpstr>Default Design</vt:lpstr>
      <vt:lpstr>1_Default Design</vt:lpstr>
      <vt:lpstr>2_Default Design</vt:lpstr>
      <vt:lpstr>3_Default Design</vt:lpstr>
      <vt:lpstr>4_Default Design</vt:lpstr>
      <vt:lpstr>5_Default Design</vt:lpstr>
      <vt:lpstr>6_Default Design</vt:lpstr>
      <vt:lpstr>7_Default Design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PL/0 Parser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Pierre</dc:creator>
  <cp:lastModifiedBy>Pierre</cp:lastModifiedBy>
  <cp:revision>153</cp:revision>
  <cp:lastPrinted>1601-01-01T00:00:00Z</cp:lastPrinted>
  <dcterms:created xsi:type="dcterms:W3CDTF">1601-01-01T00:00:00Z</dcterms:created>
  <dcterms:modified xsi:type="dcterms:W3CDTF">2013-06-26T16:56:13Z</dcterms:modified>
</cp:coreProperties>
</file>