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F7EC0C92-BED1-4AE7-8C42-D433A42DB1AD}">
  <a:tblStyle styleId="{F7EC0C92-BED1-4AE7-8C42-D433A42DB1AD}" styleName="Table_0"/>
  <a:tblStyle styleId="{F172F66B-15E5-46FE-90EA-986830B27B3F}" styleName="Table_1"/>
  <a:tblStyle styleId="{A03DC1F6-CB87-4495-BB1D-4B209DFD56D9}" styleName="Table_2"/>
  <a:tblStyle styleId="{C8A8720F-2261-493B-AE92-893D62921226}" styleName="Table_3"/>
  <a:tblStyle styleId="{2CE7BF5E-C269-4006-8FB5-4F6FA167AC1E}" styleName="Table_4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" name="Shape 3"/>
          <p:cNvSpPr txBox="1"/>
          <p:nvPr/>
        </p:nvSpPr>
        <p:spPr>
          <a:xfrm>
            <a:off x="0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" name="Shape 4"/>
          <p:cNvSpPr txBox="1"/>
          <p:nvPr/>
        </p:nvSpPr>
        <p:spPr>
          <a:xfrm>
            <a:off x="3884612" y="0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7" name="Shape 7"/>
          <p:cNvSpPr txBox="1"/>
          <p:nvPr/>
        </p:nvSpPr>
        <p:spPr>
          <a:xfrm>
            <a:off x="0" y="8683625"/>
            <a:ext cx="2971799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4.wittenberg.edu/academics/mathcomp/shelburne/comp255/notes/Intel80x86Overview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X86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3" cy="3427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3" cy="3427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400"/>
              </a:spcBef>
              <a:buSzPct val="25000"/>
              <a:buFont typeface="Arial"/>
              <a:buNone/>
            </a:pPr>
            <a:r>
              <a:rPr lang="x-none" sz="1800" b="0" i="0" u="none" strike="noStrike" cap="none" baseline="0">
                <a:latin typeface="Arial"/>
                <a:ea typeface="Arial"/>
                <a:cs typeface="Arial"/>
                <a:sym typeface="Arial"/>
              </a:rPr>
              <a:t>1-5 byte addresses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99" cy="34275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http://en.wikibooks.org/wiki/X86_Assembly/Machine_Language_Conversion#8086_instruction_format_.2816_bit.29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http://en.wikibooks.org/wiki/X86_Assembly/Machine_Language_Conversion#8086_instruction_format_.2816_bit.29</a:t>
            </a:r>
          </a:p>
          <a:p>
            <a:endParaRPr/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r/m	Operand address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000	(BX) + (SI)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001	(BX) + (DI)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010	(BP) + (SI)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011	(BP) + (DI)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100	(SI)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101	(DI) + displacement (0, 1 or 2 bytes long)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110	(BP) + displacement unless mod = 00 (see mod table)</a:t>
            </a:r>
          </a:p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111	(BX) + displacement (0, 1 or 2 bytes long)</a:t>
            </a:r>
          </a:p>
          <a:p>
            <a:endParaRPr/>
          </a:p>
        </p:txBody>
      </p:sp>
      <p:sp>
        <p:nvSpPr>
          <p:cNvPr id="173" name="Shape 173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20846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sp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http://en.wikibooks.org/wiki/X86_Assembly/Machine_Language_Conversion#8086_instruction_format_.2816_bit.29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x-none" sz="1100" u="sng">
                <a:solidFill>
                  <a:schemeClr val="hlink"/>
                </a:solidFill>
                <a:hlinkClick r:id="rId3"/>
              </a:rPr>
              <a:t>http://www4.wittenberg.edu/academics/mathcomp/shelburne/comp255/notes/Intel80x86Overview.html</a:t>
            </a:r>
          </a:p>
        </p:txBody>
      </p:sp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3" cy="3427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99" cy="41132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buNone/>
            </a:pPr>
            <a:r>
              <a:rPr lang="x-none" sz="1100" u="sng">
                <a:solidFill>
                  <a:schemeClr val="hlink"/>
                </a:solidFill>
                <a:hlinkClick r:id="rId3"/>
              </a:rPr>
              <a:t>http://en.wikipedia.org/wiki/X86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3" cy="3427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Image courtesy of http://www.cs.virginia.edu/~evans/cs216/guides/x86.html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en-US" dirty="0" smtClean="0"/>
              <a:t>Complement (not) + 1</a:t>
            </a:r>
            <a:endParaRPr dirty="0"/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3" cy="342741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0411" cy="342741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4812" cy="41132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buSzPct val="25000"/>
              <a:buFont typeface="Arial"/>
              <a:buNone/>
            </a:pPr>
            <a:r>
              <a:rPr lang="x-none" sz="1800" b="0" i="0" u="none" strike="noStrike" cap="none" baseline="0"/>
              <a:t>Images in the public domain, courtesy of wikipedia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3884612" y="8685211"/>
            <a:ext cx="2970211" cy="45561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 rot="5400000">
            <a:off x="4859337" y="2303462"/>
            <a:ext cx="5595938" cy="20558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 rot="5400000">
            <a:off x="669131" y="321469"/>
            <a:ext cx="5595938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spcAft>
                <a:spcPts val="0"/>
              </a:spcAf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285750" algn="l" rtl="0">
              <a:spcBef>
                <a:spcPts val="700"/>
              </a:spcBef>
              <a:spcAft>
                <a:spcPts val="0"/>
              </a:spcAf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228600" algn="l" rtl="0">
              <a:spcBef>
                <a:spcPts val="600"/>
              </a:spcBef>
              <a:spcAft>
                <a:spcPts val="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300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spcAft>
                <a:spcPts val="0"/>
              </a:spcAf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285750" algn="l" rtl="0">
              <a:spcBef>
                <a:spcPts val="700"/>
              </a:spcBef>
              <a:spcAft>
                <a:spcPts val="0"/>
              </a:spcAf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228600" algn="l" rtl="0">
              <a:spcBef>
                <a:spcPts val="600"/>
              </a:spcBef>
              <a:spcAft>
                <a:spcPts val="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800"/>
              </a:spcBef>
              <a:spcAft>
                <a:spcPts val="0"/>
              </a:spcAft>
              <a:buFont typeface="Times New Roman"/>
              <a:buNone/>
              <a:defRPr sz="3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ctr" rtl="0">
              <a:spcBef>
                <a:spcPts val="700"/>
              </a:spcBef>
              <a:spcAft>
                <a:spcPts val="0"/>
              </a:spcAft>
              <a:buFont typeface="Times New Roman"/>
              <a:buNone/>
              <a:defRPr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ctr" rtl="0">
              <a:spcBef>
                <a:spcPts val="600"/>
              </a:spcBef>
              <a:spcAft>
                <a:spcPts val="0"/>
              </a:spcAft>
              <a:buFont typeface="Times New Roman"/>
              <a:buNone/>
              <a:defRPr sz="24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ctr" rtl="0">
              <a:spcBef>
                <a:spcPts val="500"/>
              </a:spcBef>
              <a:spcAft>
                <a:spcPts val="0"/>
              </a:spcAft>
              <a:buFont typeface="Times New Roman"/>
              <a:buNone/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 rot="5400000">
            <a:off x="2420937" y="-134937"/>
            <a:ext cx="4300536" cy="82280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800"/>
              </a:spcBef>
              <a:spcAft>
                <a:spcPts val="0"/>
              </a:spcAft>
              <a:defRPr sz="32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indent="-285750" algn="l" rtl="0">
              <a:spcBef>
                <a:spcPts val="700"/>
              </a:spcBef>
              <a:spcAft>
                <a:spcPts val="0"/>
              </a:spcAft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indent="-228600" algn="l" rtl="0">
              <a:spcBef>
                <a:spcPts val="600"/>
              </a:spcBef>
              <a:spcAft>
                <a:spcPts val="0"/>
              </a:spcAft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indent="-228600" algn="l" rtl="0">
              <a:spcBef>
                <a:spcPts val="500"/>
              </a:spcBef>
              <a:spcAft>
                <a:spcPts val="0"/>
              </a:spcAft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29" name="Shape 2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Times New Roman"/>
              <a:buNone/>
              <a:defRPr sz="32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buClr>
                <a:schemeClr val="dk1"/>
              </a:buClr>
              <a:buFont typeface="Times New Roman"/>
              <a:buNone/>
              <a:defRPr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buClr>
                <a:schemeClr val="dk1"/>
              </a:buClr>
              <a:buFont typeface="Times New Roman"/>
              <a:buNone/>
              <a:defRPr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buClr>
                <a:schemeClr val="dk1"/>
              </a:buClr>
              <a:buFont typeface="Times New Roman"/>
              <a:buNone/>
              <a:defRPr sz="20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Times New Roman"/>
              <a:buNone/>
              <a:defRPr sz="1400"/>
            </a:lvl1pPr>
            <a:lvl2pPr marL="457200" indent="0" rtl="0">
              <a:buFont typeface="Times New Roman"/>
              <a:buNone/>
              <a:defRPr sz="1200"/>
            </a:lvl2pPr>
            <a:lvl3pPr marL="914400" indent="0" rtl="0">
              <a:buFont typeface="Times New Roman"/>
              <a:buNone/>
              <a:defRPr sz="1000"/>
            </a:lvl3pPr>
            <a:lvl4pPr marL="1371600" indent="0" rtl="0">
              <a:buFont typeface="Times New Roman"/>
              <a:buNone/>
              <a:defRPr sz="900"/>
            </a:lvl4pPr>
            <a:lvl5pPr marL="1828800" indent="0" rtl="0">
              <a:buFont typeface="Times New Roman"/>
              <a:buNone/>
              <a:defRPr sz="900"/>
            </a:lvl5pPr>
            <a:lvl6pPr marL="2286000" indent="0" rtl="0">
              <a:buFont typeface="Times New Roman"/>
              <a:buNone/>
              <a:defRPr sz="900"/>
            </a:lvl6pPr>
            <a:lvl7pPr marL="2743200" indent="0" rtl="0">
              <a:buFont typeface="Times New Roman"/>
              <a:buNone/>
              <a:defRPr sz="900"/>
            </a:lvl7pPr>
            <a:lvl8pPr marL="3200400" indent="0" rtl="0">
              <a:buFont typeface="Times New Roman"/>
              <a:buNone/>
              <a:defRPr sz="900"/>
            </a:lvl8pPr>
            <a:lvl9pPr marL="3657600" indent="0" rtl="0">
              <a:buFont typeface="Times New Roman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400" b="1"/>
            </a:lvl1pPr>
            <a:lvl2pPr marL="457200" indent="0" rtl="0">
              <a:buFont typeface="Times New Roman"/>
              <a:buNone/>
              <a:defRPr sz="2000" b="1"/>
            </a:lvl2pPr>
            <a:lvl3pPr marL="914400" indent="0" rtl="0">
              <a:buFont typeface="Times New Roman"/>
              <a:buNone/>
              <a:defRPr sz="1800" b="1"/>
            </a:lvl3pPr>
            <a:lvl4pPr marL="1371600" indent="0" rtl="0">
              <a:buFont typeface="Times New Roman"/>
              <a:buNone/>
              <a:defRPr sz="1600" b="1"/>
            </a:lvl4pPr>
            <a:lvl5pPr marL="1828800" indent="0" rtl="0">
              <a:buFont typeface="Times New Roman"/>
              <a:buNone/>
              <a:defRPr sz="1600" b="1"/>
            </a:lvl5pPr>
            <a:lvl6pPr marL="2286000" indent="0" rtl="0">
              <a:buFont typeface="Times New Roman"/>
              <a:buNone/>
              <a:defRPr sz="1600" b="1"/>
            </a:lvl6pPr>
            <a:lvl7pPr marL="2743200" indent="0" rtl="0">
              <a:buFont typeface="Times New Roman"/>
              <a:buNone/>
              <a:defRPr sz="1600" b="1"/>
            </a:lvl7pPr>
            <a:lvl8pPr marL="3200400" indent="0" rtl="0">
              <a:buFont typeface="Times New Roman"/>
              <a:buNone/>
              <a:defRPr sz="1600" b="1"/>
            </a:lvl8pPr>
            <a:lvl9pPr marL="3657600" indent="0" rtl="0"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4037013" cy="4300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646612" y="1828800"/>
            <a:ext cx="4038599" cy="43005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Times New Roman"/>
              <a:buNone/>
              <a:defRPr sz="2000"/>
            </a:lvl1pPr>
            <a:lvl2pPr marL="457200" indent="0" rtl="0">
              <a:buFont typeface="Times New Roman"/>
              <a:buNone/>
              <a:defRPr sz="1800"/>
            </a:lvl2pPr>
            <a:lvl3pPr marL="914400" indent="0" rtl="0">
              <a:buFont typeface="Times New Roman"/>
              <a:buNone/>
              <a:defRPr sz="1600"/>
            </a:lvl3pPr>
            <a:lvl4pPr marL="1371600" indent="0" rtl="0">
              <a:buFont typeface="Times New Roman"/>
              <a:buNone/>
              <a:defRPr sz="1400"/>
            </a:lvl4pPr>
            <a:lvl5pPr marL="1828800" indent="0" rtl="0">
              <a:buFont typeface="Times New Roman"/>
              <a:buNone/>
              <a:defRPr sz="1400"/>
            </a:lvl5pPr>
            <a:lvl6pPr marL="2286000" indent="0" rtl="0">
              <a:buFont typeface="Times New Roman"/>
              <a:buNone/>
              <a:defRPr sz="1400"/>
            </a:lvl6pPr>
            <a:lvl7pPr marL="2743200" indent="0" rtl="0">
              <a:buFont typeface="Times New Roman"/>
              <a:buNone/>
              <a:defRPr sz="1400"/>
            </a:lvl7pPr>
            <a:lvl8pPr marL="3200400" indent="0" rtl="0">
              <a:buFont typeface="Times New Roman"/>
              <a:buNone/>
              <a:defRPr sz="1400"/>
            </a:lvl8pPr>
            <a:lvl9pPr marL="3657600" indent="0" rtl="0">
              <a:buFont typeface="Times New Roman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3005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spcBef>
                <a:spcPts val="800"/>
              </a:spcBef>
              <a:spcAft>
                <a:spcPts val="0"/>
              </a:spcAft>
              <a:defRPr sz="32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indent="-285750" algn="l" rtl="0">
              <a:spcBef>
                <a:spcPts val="700"/>
              </a:spcBef>
              <a:spcAft>
                <a:spcPts val="0"/>
              </a:spcAft>
              <a:defRPr sz="28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143000" marR="0" indent="-228600" algn="l" rtl="0">
              <a:spcBef>
                <a:spcPts val="600"/>
              </a:spcBef>
              <a:spcAft>
                <a:spcPts val="0"/>
              </a:spcAft>
              <a:defRPr sz="24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6002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0574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5146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9718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4290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886200" marR="0" indent="-228600" algn="l" rtl="0">
              <a:spcBef>
                <a:spcPts val="500"/>
              </a:spcBef>
              <a:spcAft>
                <a:spcPts val="0"/>
              </a:spcAft>
              <a:defRPr sz="2000" b="0" i="0" u="none" strike="noStrike" cap="none" baseline="0"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8400"/>
            <a:ext cx="1674812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3124200" y="6248400"/>
            <a:ext cx="2895600" cy="4603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781800" y="6248400"/>
            <a:ext cx="1903411" cy="4556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grpSp>
        <p:nvGrpSpPr>
          <p:cNvPr id="15" name="Shape 15"/>
          <p:cNvGrpSpPr/>
          <p:nvPr/>
        </p:nvGrpSpPr>
        <p:grpSpPr>
          <a:xfrm>
            <a:off x="279400" y="152400"/>
            <a:ext cx="8686800" cy="1601787"/>
            <a:chOff x="0" y="0"/>
            <a:chExt cx="8686800" cy="1601787"/>
          </a:xfrm>
        </p:grpSpPr>
        <p:cxnSp>
          <p:nvCxnSpPr>
            <p:cNvPr id="16" name="Shape 16"/>
            <p:cNvCxnSpPr/>
            <p:nvPr/>
          </p:nvCxnSpPr>
          <p:spPr>
            <a:xfrm flipH="1">
              <a:off x="176211" y="1600200"/>
              <a:ext cx="8308974" cy="1587"/>
            </a:xfrm>
            <a:prstGeom prst="straightConnector1">
              <a:avLst/>
            </a:prstGeom>
            <a:noFill/>
            <a:ln w="126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</p:cxnSp>
        <p:sp>
          <p:nvSpPr>
            <p:cNvPr id="17" name="Shape 17"/>
            <p:cNvSpPr txBox="1"/>
            <p:nvPr/>
          </p:nvSpPr>
          <p:spPr>
            <a:xfrm>
              <a:off x="8458200" y="0"/>
              <a:ext cx="228600" cy="228600"/>
            </a:xfrm>
            <a:prstGeom prst="rect">
              <a:avLst/>
            </a:prstGeom>
            <a:solidFill>
              <a:srgbClr val="660000"/>
            </a:solidFill>
            <a:ln w="126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18" name="Shape 18"/>
            <p:cNvSpPr txBox="1"/>
            <p:nvPr/>
          </p:nvSpPr>
          <p:spPr>
            <a:xfrm>
              <a:off x="0" y="0"/>
              <a:ext cx="8455025" cy="228600"/>
            </a:xfrm>
            <a:prstGeom prst="rect">
              <a:avLst/>
            </a:prstGeom>
            <a:solidFill>
              <a:srgbClr val="999966"/>
            </a:solidFill>
            <a:ln w="126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19" name="Shape 19"/>
            <p:cNvSpPr txBox="1"/>
            <p:nvPr/>
          </p:nvSpPr>
          <p:spPr>
            <a:xfrm>
              <a:off x="0" y="228600"/>
              <a:ext cx="8455025" cy="139699"/>
            </a:xfrm>
            <a:prstGeom prst="rect">
              <a:avLst/>
            </a:prstGeom>
            <a:solidFill>
              <a:srgbClr val="660000"/>
            </a:solidFill>
            <a:ln w="126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8458200" y="230187"/>
              <a:ext cx="228600" cy="136524"/>
            </a:xfrm>
            <a:prstGeom prst="rect">
              <a:avLst/>
            </a:prstGeom>
            <a:solidFill>
              <a:srgbClr val="999966"/>
            </a:solidFill>
            <a:ln w="12600" cap="rnd">
              <a:solidFill>
                <a:srgbClr val="00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spAutoFit/>
            </a:bodyPr>
            <a:lstStyle/>
            <a:p>
              <a:endParaRPr/>
            </a:p>
          </p:txBody>
        </p: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>
            <a:off x="685800" y="1997075"/>
            <a:ext cx="7772400" cy="1738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5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Lab 1: Intel 80x86 Architecture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1371600" y="4002087"/>
            <a:ext cx="6400799" cy="104383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7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 3402</a:t>
            </a:r>
          </a:p>
          <a:p>
            <a:pPr marL="0" marR="0" lvl="0" indent="0" algn="l" rtl="0">
              <a:spcBef>
                <a:spcPts val="7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0" i="0" u="none" strike="noStrike" cap="none" baseline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2013</a:t>
            </a:r>
            <a:endParaRPr lang="x-none" sz="28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Floating Point Singles and Doubles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3005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400"/>
              </a:spcBef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Single Value = (−1)</a:t>
            </a:r>
            <a:r>
              <a:rPr lang="x-none" sz="28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</a:t>
            </a: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 (1.</a:t>
            </a:r>
            <a:r>
              <a:rPr lang="x-none" sz="2800" b="0" i="0" u="none" strike="noStrike" cap="none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fraction part</a:t>
            </a: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× 2</a:t>
            </a:r>
            <a:r>
              <a:rPr lang="x-none" sz="28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e-127</a:t>
            </a:r>
          </a:p>
          <a:p>
            <a:pPr marL="457200" marR="0" lvl="1" indent="0" algn="l" rtl="0">
              <a:spcBef>
                <a:spcPts val="400"/>
              </a:spcBef>
              <a:buClr>
                <a:srgbClr val="999966"/>
              </a:buClr>
              <a:buSzPct val="74999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 value ≈ 3.40×10</a:t>
            </a:r>
            <a:r>
              <a:rPr lang="x-none" sz="20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38</a:t>
            </a:r>
            <a:r>
              <a:rPr lang="x-none" sz="20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Min value ≈ 1.18×10</a:t>
            </a:r>
            <a:r>
              <a:rPr lang="x-none" sz="20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-38</a:t>
            </a:r>
          </a:p>
          <a:p>
            <a:pPr marL="0" marR="0" lvl="0" indent="0" algn="l" rtl="0">
              <a:spcBef>
                <a:spcPts val="400"/>
              </a:spcBef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Double Value = (−1)</a:t>
            </a:r>
            <a:r>
              <a:rPr lang="x-none" sz="28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</a:t>
            </a: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× (1.</a:t>
            </a:r>
            <a:r>
              <a:rPr lang="x-none" sz="2800" b="0" i="0" u="none" strike="noStrike" cap="none" baseline="-25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fraction part</a:t>
            </a: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× 2</a:t>
            </a:r>
            <a:r>
              <a:rPr lang="x-none" sz="28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e-1023</a:t>
            </a:r>
          </a:p>
          <a:p>
            <a:pPr marL="457200" marR="0" lvl="1" indent="0" algn="l" rtl="0">
              <a:spcBef>
                <a:spcPts val="400"/>
              </a:spcBef>
              <a:buClr>
                <a:srgbClr val="999966"/>
              </a:buClr>
              <a:buSzPct val="74999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Max value ≈ 1.79×10</a:t>
            </a:r>
            <a:r>
              <a:rPr lang="x-none" sz="20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308</a:t>
            </a:r>
            <a:r>
              <a:rPr lang="x-none" sz="20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Min value ≈ 2.23×10</a:t>
            </a:r>
            <a:r>
              <a:rPr lang="x-none" sz="2000" b="0" i="0" u="none" strike="noStrike" cap="none" baseline="30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-308</a:t>
            </a:r>
          </a:p>
          <a:p>
            <a:endParaRPr/>
          </a:p>
        </p:txBody>
      </p:sp>
      <p:sp>
        <p:nvSpPr>
          <p:cNvPr id="118" name="Shape 118"/>
          <p:cNvSpPr/>
          <p:nvPr/>
        </p:nvSpPr>
        <p:spPr>
          <a:xfrm>
            <a:off x="838200" y="3733800"/>
            <a:ext cx="7493000" cy="9525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119" name="Shape 119"/>
          <p:cNvSpPr/>
          <p:nvPr/>
        </p:nvSpPr>
        <p:spPr>
          <a:xfrm>
            <a:off x="609600" y="4724400"/>
            <a:ext cx="7848600" cy="15875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Assembly Language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534399" cy="46481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700"/>
              </a:spcBef>
              <a:buClr>
                <a:schemeClr val="dk1"/>
              </a:buClr>
              <a:buSzPct val="70312"/>
              <a:buFont typeface="Arial"/>
              <a:buChar char="•"/>
            </a:pPr>
            <a:r>
              <a:rPr lang="x-none" sz="32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Instructions</a:t>
            </a:r>
            <a:r>
              <a:rPr lang="x-none" sz="28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</a:p>
          <a:p>
            <a:pPr marL="457200" marR="0" lvl="1" indent="0" algn="l" rtl="0">
              <a:spcBef>
                <a:spcPts val="600"/>
              </a:spcBef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Assembly language instructions directly converted to object code (byte code)</a:t>
            </a:r>
          </a:p>
          <a:p>
            <a:pPr marL="457200" marR="0" lvl="1" indent="0" algn="l" rtl="0">
              <a:spcBef>
                <a:spcPts val="600"/>
              </a:spcBef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Typically take the form of</a:t>
            </a:r>
          </a:p>
          <a:p>
            <a:pPr marL="914400" marR="0" lvl="2" indent="0" algn="l" rtl="0"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Mnemonic Operand1(trgt), Operand2(src), [Op3], [Op4]</a:t>
            </a:r>
          </a:p>
          <a:p>
            <a:pPr marL="457200" marR="0" lvl="1" indent="0" algn="l" rtl="0"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Typically 1 byte (but can be 2) for mnemonic opcode</a:t>
            </a:r>
          </a:p>
          <a:p>
            <a:pPr marL="457200" marR="0" lvl="1" indent="0" algn="l" rtl="0">
              <a:spcBef>
                <a:spcPts val="600"/>
              </a:spcBef>
              <a:buClr>
                <a:srgbClr val="999966"/>
              </a:buClr>
              <a:buSzPct val="74404"/>
              <a:buFont typeface="Arial"/>
              <a:buChar char="•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</a:p>
          <a:p>
            <a:pPr marL="914400" marR="0" lvl="2" indent="0" algn="l" rtl="0"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add eax, 158 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(Adds 158 to whatever is in the EAX register)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Instruction Set &amp; Addressing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7244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spcBef>
                <a:spcPts val="500"/>
              </a:spcBef>
              <a:buClr>
                <a:schemeClr val="dk1"/>
              </a:buClr>
              <a:buSzPct val="70312"/>
              <a:buFont typeface="Arial"/>
              <a:buChar char="•"/>
            </a:pPr>
            <a:r>
              <a:rPr lang="x-none" sz="32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Set:</a:t>
            </a:r>
          </a:p>
          <a:p>
            <a:pPr marL="457200" marR="0" lvl="1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 set of instructions, commonly used mnemonics (mov, add, sub, mul, div, jmp)</a:t>
            </a:r>
          </a:p>
          <a:p>
            <a:pPr marL="457200" marR="0" lvl="1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Addressing Modes</a:t>
            </a:r>
          </a:p>
          <a:p>
            <a:pPr marL="914400" marR="0" lvl="2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Immediate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data in the instruction itself</a:t>
            </a:r>
          </a:p>
          <a:p>
            <a:pPr marL="914400" marR="0" lvl="2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data in a register</a:t>
            </a:r>
          </a:p>
          <a:p>
            <a:pPr marL="914400" marR="0" lvl="2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data at some memory address</a:t>
            </a:r>
          </a:p>
          <a:p>
            <a:pPr marL="457200" marR="0" lvl="1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Modes</a:t>
            </a:r>
          </a:p>
          <a:p>
            <a:pPr marL="914400" marR="0" lvl="2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Direct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– memory location built into the instruction</a:t>
            </a:r>
          </a:p>
          <a:p>
            <a:pPr marL="914400" marR="0" lvl="2" indent="0" algn="l" rtl="0">
              <a:spcBef>
                <a:spcPts val="400"/>
              </a:spcBef>
              <a:buClr>
                <a:srgbClr val="999966"/>
              </a:buClr>
              <a:buSzPct val="76388"/>
              <a:buFont typeface="Arial"/>
              <a:buChar char="•"/>
            </a:pPr>
            <a:r>
              <a:rPr lang="x-none" sz="24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 indirect </a:t>
            </a: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memory location’s address in a register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Sample Program</a:t>
            </a:r>
          </a:p>
        </p:txBody>
      </p:sp>
      <p:graphicFrame>
        <p:nvGraphicFramePr>
          <p:cNvPr id="137" name="Shape 137"/>
          <p:cNvGraphicFramePr/>
          <p:nvPr/>
        </p:nvGraphicFramePr>
        <p:xfrm>
          <a:off x="457200" y="2019300"/>
          <a:ext cx="8305800" cy="2885740"/>
        </p:xfrm>
        <a:graphic>
          <a:graphicData uri="http://schemas.openxmlformats.org/drawingml/2006/table">
            <a:tbl>
              <a:tblPr>
                <a:noFill/>
                <a:tableStyleId>{A03DC1F6-CB87-4495-BB1D-4B209DFD56D9}</a:tableStyleId>
              </a:tblPr>
              <a:tblGrid>
                <a:gridCol w="2768600"/>
                <a:gridCol w="5537200"/>
              </a:tblGrid>
              <a:tr h="365125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mov	</a:t>
                      </a:r>
                      <a:r>
                        <a:rPr lang="x-none" sz="1800" smtClean="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 </a:t>
                      </a:r>
                      <a:r>
                        <a:rPr lang="x-none" sz="1800">
                          <a:solidFill>
                            <a:srgbClr val="6600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36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move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36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into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register</a:t>
                      </a:r>
                    </a:p>
                  </a:txBody>
                  <a:tcPr marL="0" marR="0" marT="45725" marB="45725"/>
                </a:tc>
              </a:tr>
              <a:tr h="64135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imul	</a:t>
                      </a:r>
                      <a:r>
                        <a:rPr lang="x-none" sz="180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 </a:t>
                      </a:r>
                      <a:r>
                        <a:rPr lang="x-none" sz="1800">
                          <a:solidFill>
                            <a:srgbClr val="6600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“immediate” multiple previous line by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=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×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</a:t>
                      </a:r>
                    </a:p>
                  </a:txBody>
                  <a:tcPr marL="0" marR="0" marT="45725" marB="45725"/>
                </a:tc>
              </a:tr>
              <a:tr h="36670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mov	</a:t>
                      </a:r>
                      <a:r>
                        <a:rPr lang="x-none" sz="1800" smtClean="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ebx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 </a:t>
                      </a:r>
                      <a:r>
                        <a:rPr lang="x-none" sz="1800">
                          <a:solidFill>
                            <a:srgbClr val="6600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divsor</a:t>
                      </a:r>
                    </a:p>
                  </a:txBody>
                  <a:tcPr marL="0" marR="0" marT="45725" marB="45725"/>
                </a:tc>
              </a:tr>
              <a:tr h="36670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en-US" sz="180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c</a:t>
                      </a:r>
                      <a:r>
                        <a:rPr lang="x-none" sz="180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dq</a:t>
                      </a:r>
                      <a:endParaRPr lang="x-none" sz="18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convert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ebx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double to quadword (prepare for division)</a:t>
                      </a:r>
                    </a:p>
                  </a:txBody>
                  <a:tcPr marL="0" marR="0" marT="45725" marB="45725"/>
                </a:tc>
              </a:tr>
              <a:tr h="365125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idiv	</a:t>
                      </a:r>
                      <a:r>
                        <a:rPr lang="x-none" sz="180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ebx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divide (implicit accumulator) by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ebx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.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=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eax÷5</a:t>
                      </a:r>
                    </a:p>
                  </a:txBody>
                  <a:tcPr marL="0" marR="0" marT="45725" marB="45725"/>
                </a:tc>
              </a:tr>
              <a:tr h="36670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</a:t>
                      </a:r>
                      <a:r>
                        <a:rPr lang="x-none" sz="180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dd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x-none" sz="1800" smtClean="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 </a:t>
                      </a:r>
                      <a:r>
                        <a:rPr lang="x-none" sz="1800">
                          <a:solidFill>
                            <a:srgbClr val="660066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32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=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32</a:t>
                      </a:r>
                    </a:p>
                  </a:txBody>
                  <a:tcPr marL="0" marR="0" marT="45725" marB="45725"/>
                </a:tc>
              </a:tr>
              <a:tr h="41275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Courier New"/>
                        <a:buNone/>
                      </a:pPr>
                      <a:r>
                        <a:rPr lang="en-US" sz="1800" dirty="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m</a:t>
                      </a:r>
                      <a:r>
                        <a:rPr lang="x-none" sz="1800" smtClean="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ov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	</a:t>
                      </a:r>
                      <a:r>
                        <a:rPr lang="x-none" sz="1800" smtClean="0">
                          <a:solidFill>
                            <a:srgbClr val="008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02CDh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, </a:t>
                      </a:r>
                      <a:r>
                        <a:rPr lang="x-none" sz="1800">
                          <a:solidFill>
                            <a:srgbClr val="3333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eax</a:t>
                      </a:r>
                    </a:p>
                  </a:txBody>
                  <a:tcPr marL="0" marR="0" marT="45725" marB="45725"/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; save results to memory address </a:t>
                      </a:r>
                      <a:r>
                        <a:rPr lang="x-none" sz="18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02CD</a:t>
                      </a:r>
                      <a:r>
                        <a:rPr lang="x-none" sz="1800" baseline="-25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</a:t>
                      </a:r>
                    </a:p>
                  </a:txBody>
                  <a:tcPr marL="0" marR="0" marT="45725" marB="45725"/>
                </a:tc>
              </a:tr>
            </a:tbl>
          </a:graphicData>
        </a:graphic>
      </p:graphicFrame>
      <p:sp>
        <p:nvSpPr>
          <p:cNvPr id="138" name="Shape 138"/>
          <p:cNvSpPr txBox="1"/>
          <p:nvPr/>
        </p:nvSpPr>
        <p:spPr>
          <a:xfrm>
            <a:off x="457200" y="5715000"/>
            <a:ext cx="8077199" cy="6462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279400" algn="l" rtl="0">
              <a:buClr>
                <a:schemeClr val="dk1"/>
              </a:buClr>
              <a:buSzPct val="101851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Converts temperature (36°) from Celsius to Fahrenheit</a:t>
            </a:r>
          </a:p>
          <a:p>
            <a:pPr marL="0" marR="0" lvl="0" indent="279400" algn="l" rtl="0">
              <a:buClr>
                <a:schemeClr val="dk1"/>
              </a:buClr>
              <a:buSzPct val="101851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(36×9)÷5+32 = 96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/>
        </p:nvSpPr>
        <p:spPr>
          <a:xfrm>
            <a:off x="457200" y="449262"/>
            <a:ext cx="8229600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0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Instruction Formatting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457200" y="1828800"/>
            <a:ext cx="8001000" cy="25352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457200" algn="l" rtl="0">
              <a:spcBef>
                <a:spcPts val="700"/>
              </a:spcBef>
              <a:buClr>
                <a:schemeClr val="dk1"/>
              </a:buClr>
              <a:buSzPct val="71428"/>
              <a:buFont typeface="Arial"/>
              <a:buChar char="•"/>
            </a:pPr>
            <a:r>
              <a:rPr lang="x-none" sz="28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 Formats:</a:t>
            </a:r>
          </a:p>
        </p:txBody>
      </p:sp>
      <p:sp>
        <p:nvSpPr>
          <p:cNvPr id="145" name="Shape 145"/>
          <p:cNvSpPr/>
          <p:nvPr/>
        </p:nvSpPr>
        <p:spPr>
          <a:xfrm>
            <a:off x="152400" y="2362200"/>
            <a:ext cx="8864599" cy="4038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 txBox="1"/>
          <p:nvPr/>
        </p:nvSpPr>
        <p:spPr>
          <a:xfrm>
            <a:off x="489359" y="2013252"/>
            <a:ext cx="7932000" cy="21881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marL="457200" lvl="0" indent="-317500" rtl="0"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2400">
                <a:latin typeface="Times New Roman"/>
                <a:ea typeface="Times New Roman"/>
                <a:cs typeface="Times New Roman"/>
                <a:sym typeface="Times New Roman"/>
              </a:rPr>
              <a:t>The Mod r/m byte determines the addressing mode, whether the instruction is memory to register, register to register, or register to memory and which registers are used.</a:t>
            </a:r>
          </a:p>
        </p:txBody>
      </p:sp>
      <p:sp>
        <p:nvSpPr>
          <p:cNvPr id="154" name="Shape 154"/>
          <p:cNvSpPr txBox="1"/>
          <p:nvPr/>
        </p:nvSpPr>
        <p:spPr>
          <a:xfrm>
            <a:off x="713750" y="736350"/>
            <a:ext cx="3657600" cy="1575299"/>
          </a:xfrm>
          <a:prstGeom prst="rect">
            <a:avLst/>
          </a:prstGeom>
          <a:noFill/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x-none" sz="44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 / R/M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 / REG Tables</a:t>
            </a:r>
          </a:p>
        </p:txBody>
      </p:sp>
      <p:graphicFrame>
        <p:nvGraphicFramePr>
          <p:cNvPr id="160" name="Shape 160"/>
          <p:cNvGraphicFramePr/>
          <p:nvPr/>
        </p:nvGraphicFramePr>
        <p:xfrm>
          <a:off x="457200" y="1828800"/>
          <a:ext cx="8229600" cy="4848870"/>
        </p:xfrm>
        <a:graphic>
          <a:graphicData uri="http://schemas.openxmlformats.org/drawingml/2006/table">
            <a:tbl>
              <a:tblPr>
                <a:noFill/>
                <a:tableStyleId>{C8A8720F-2261-493B-AE92-893D62921226}</a:tableStyleId>
              </a:tblPr>
              <a:tblGrid>
                <a:gridCol w="762000"/>
                <a:gridCol w="1295400"/>
                <a:gridCol w="1371600"/>
                <a:gridCol w="4800600"/>
              </a:tblGrid>
              <a:tr h="365125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Mod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Displacement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If r/m is </a:t>
                      </a: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110</a:t>
                      </a: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, Displacement (32 bits) is address; otherwise, no displacement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Eight-bit displacement, sign-extended to 32 bits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32-bit displacement (example: MOV [BX + SI]+ displacement, AL)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3"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r/m is treated as a second "reg" field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300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Reg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W=0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W=1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Double word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EAX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CL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ECX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DL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EDX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BL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EBX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AH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ESP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CH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BP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EBP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110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DH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ESI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111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BH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EDI</a:t>
                      </a:r>
                    </a:p>
                  </a:txBody>
                  <a:tcPr marL="0" marR="0" marT="45725" marB="45725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R/M Tables</a:t>
            </a:r>
          </a:p>
        </p:txBody>
      </p:sp>
      <p:graphicFrame>
        <p:nvGraphicFramePr>
          <p:cNvPr id="167" name="Shape 167"/>
          <p:cNvGraphicFramePr/>
          <p:nvPr/>
        </p:nvGraphicFramePr>
        <p:xfrm>
          <a:off x="457200" y="2590800"/>
          <a:ext cx="8228000" cy="3052725"/>
        </p:xfrm>
        <a:graphic>
          <a:graphicData uri="http://schemas.openxmlformats.org/drawingml/2006/table">
            <a:tbl>
              <a:tblPr>
                <a:noFill/>
                <a:tableStyleId>{2CE7BF5E-C269-4006-8FB5-4F6FA167AC1E}</a:tableStyleId>
              </a:tblPr>
              <a:tblGrid>
                <a:gridCol w="1371600"/>
                <a:gridCol w="6856400"/>
              </a:tblGrid>
              <a:tr h="365125"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R/M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rgbClr val="FFFFFF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Operand Address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dk1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000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(BX) + (SI) + displacement (0, 1, 2, or 4 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001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(BX) + (DI) + displacement (0, 1, 2, or 4bytes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010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(BP) + (SI) + displacement (0, 1, 2, or 4bytes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011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(BP) + (DI) + displacement (0, 1, 2, or 4bytes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100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(SI) + displacement (0, 1, 2, or 4bytes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101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(DI) + displacement (0, 1, 2, or 4bytes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349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110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(BP) + displacement unless mod = 00 (see mod table)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Courier New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111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lvl="0" rtl="0">
                        <a:buSzPct val="25000"/>
                        <a:buFont typeface="Times New Roman"/>
                        <a:buNone/>
                      </a:pPr>
                      <a:r>
                        <a:rPr lang="x-none" sz="16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(BX) + displacement (0, 1, 2, or 4 bytes long)</a:t>
                      </a:r>
                    </a:p>
                  </a:txBody>
                  <a:tcPr marL="0" marR="0" marT="0" marB="0">
                    <a:lnL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168" name="Shape 168"/>
          <p:cNvSpPr txBox="1"/>
          <p:nvPr/>
        </p:nvSpPr>
        <p:spPr>
          <a:xfrm>
            <a:off x="457200" y="1752600"/>
            <a:ext cx="8229600" cy="8302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342900" algn="l" rtl="0">
              <a:buClr>
                <a:schemeClr val="dk1"/>
              </a:buClr>
              <a:buSzPct val="101851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R/M stands for Register/Memory operand.</a:t>
            </a:r>
          </a:p>
          <a:p>
            <a:pPr marL="0" marR="0" lvl="0" indent="342900" algn="l" rtl="0">
              <a:buClr>
                <a:schemeClr val="dk1"/>
              </a:buClr>
              <a:buSzPct val="101851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Tells how the rest of the instruction is structured (3 bits)</a:t>
            </a:r>
          </a:p>
        </p:txBody>
      </p:sp>
      <p:sp>
        <p:nvSpPr>
          <p:cNvPr id="169" name="Shape 169"/>
          <p:cNvSpPr txBox="1"/>
          <p:nvPr/>
        </p:nvSpPr>
        <p:spPr>
          <a:xfrm>
            <a:off x="457200" y="5691187"/>
            <a:ext cx="8229600" cy="12017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Note special meaning of MOD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r/m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Normally, this would be expected to be the operand [BP]. However, instead the 32-bit displacement is treated as the absolute address. To encode the value [BP], you would use mod =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01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r/m =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8-bit displacement =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Instruction Format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8006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500"/>
              </a:spcBef>
              <a:buClr>
                <a:schemeClr val="dk1"/>
              </a:buClr>
              <a:buSzPct val="69444"/>
              <a:buFont typeface="Arial"/>
              <a:buChar char="•"/>
            </a:pPr>
            <a:r>
              <a:rPr lang="x-none" sz="30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</a:p>
          <a:p>
            <a:pPr marL="457200" marR="0" lvl="1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xor CL, [12H]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Exclusive Or the contents of register CL (last byte of ECX register) with contents of address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12H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Opcode for xor is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001100dw</a:t>
            </a:r>
          </a:p>
          <a:p>
            <a:pPr marL="1371600" marR="0" lvl="3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 = direction =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because CL is the destination</a:t>
            </a:r>
          </a:p>
          <a:p>
            <a:pPr marL="1371600" marR="0" lvl="3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 = dword vs. byte =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because we are using bytes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Code for CL is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MOD =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(Because we have simple displacement)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R/M = 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110</a:t>
            </a:r>
          </a:p>
          <a:p>
            <a:pPr marL="457200" marR="0" lvl="1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5757"/>
              <a:buFont typeface="Arial"/>
              <a:buChar char="•"/>
            </a:pPr>
            <a:r>
              <a:rPr lang="x-none" sz="22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So…</a:t>
            </a:r>
            <a:r>
              <a:rPr lang="x-none" sz="22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xor CL, [12H] =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4561"/>
              <a:buFont typeface="Arial"/>
              <a:buChar char="•"/>
            </a:pPr>
            <a:r>
              <a:rPr lang="x-none" sz="19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00110010 00001110 00010010 00000000 00000000 00000000</a:t>
            </a:r>
            <a:r>
              <a:rPr lang="x-none" sz="1900" b="0" i="0" u="none" strike="noStrike" cap="none" baseline="-25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</a:t>
            </a:r>
          </a:p>
          <a:p>
            <a:pPr marL="914400" marR="0" lvl="2" indent="0" algn="l" rtl="0">
              <a:lnSpc>
                <a:spcPct val="80000"/>
              </a:lnSpc>
              <a:spcBef>
                <a:spcPts val="400"/>
              </a:spcBef>
              <a:buClr>
                <a:srgbClr val="999966"/>
              </a:buClr>
              <a:buSzPct val="74561"/>
              <a:buFont typeface="Arial"/>
              <a:buChar char="•"/>
            </a:pPr>
            <a:r>
              <a:rPr lang="x-none" sz="1900" b="0" i="0" u="none" strike="noStrike" cap="none" baseline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32 0E 12 00 00 00</a:t>
            </a:r>
            <a:r>
              <a:rPr lang="x-none" sz="1900" b="0" i="0" u="none" strike="noStrike" cap="none" baseline="-250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16</a:t>
            </a:r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/>
        </p:nvSpPr>
        <p:spPr>
          <a:xfrm>
            <a:off x="457200" y="449262"/>
            <a:ext cx="8229600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0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Intel 80x86 CPU Instruction Set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457200" y="1828800"/>
            <a:ext cx="8229600" cy="30572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l" rtl="0">
              <a:spcBef>
                <a:spcPts val="800"/>
              </a:spcBef>
              <a:buClr>
                <a:srgbClr val="000000"/>
              </a:buClr>
              <a:buSzPct val="43750"/>
              <a:buFont typeface="Wingdings"/>
              <a:buChar char="§"/>
            </a:pPr>
            <a:r>
              <a:rPr lang="x-none" sz="32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</a:t>
            </a:r>
          </a:p>
          <a:p>
            <a:pPr marL="914400" marR="0" lvl="1" indent="-317500" algn="l" rtl="0">
              <a:spcBef>
                <a:spcPts val="8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8-bit bytes</a:t>
            </a:r>
          </a:p>
          <a:p>
            <a:pPr marL="914400" marR="0" lvl="1" indent="-317500" algn="l" rtl="0">
              <a:spcBef>
                <a:spcPts val="8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Each memory byte has 32-bit label called a physical address</a:t>
            </a:r>
          </a:p>
          <a:p>
            <a:pPr marL="914400" marR="0" lvl="1" indent="-317500" algn="l" rtl="0">
              <a:spcBef>
                <a:spcPts val="8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Addresses are byte addresses</a:t>
            </a:r>
          </a:p>
          <a:p>
            <a:pPr marL="914400" marR="0" lvl="1" indent="-317500" algn="l" rtl="0">
              <a:spcBef>
                <a:spcPts val="8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Memory size = 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2^32 bytes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(4GB)</a:t>
            </a:r>
            <a:endParaRPr lang="x-none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endParaRPr dirty="0"/>
          </a:p>
        </p:txBody>
      </p:sp>
      <p:sp>
        <p:nvSpPr>
          <p:cNvPr id="66" name="Shape 66"/>
          <p:cNvSpPr txBox="1"/>
          <p:nvPr/>
        </p:nvSpPr>
        <p:spPr>
          <a:xfrm>
            <a:off x="580487" y="4225843"/>
            <a:ext cx="8008500" cy="2203499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algn="ctr" rtl="0">
              <a:buNone/>
            </a:pPr>
            <a:r>
              <a:rPr lang="x-none"/>
              <a:t>bits within bytes numbered right (lsb) to left (msb) 0 to 7</a:t>
            </a:r>
          </a:p>
          <a:p>
            <a:pPr lvl="0" algn="ctr" rtl="0">
              <a:buNone/>
            </a:pPr>
            <a:r>
              <a:rPr lang="x-none"/>
              <a:t>    +-+-+-+-+-+-+-+-+</a:t>
            </a:r>
          </a:p>
          <a:p>
            <a:pPr lvl="0" algn="ctr" rtl="0">
              <a:buNone/>
            </a:pPr>
            <a:r>
              <a:rPr lang="x-none"/>
              <a:t>     7 6 5 4 3 2 1 0   &lt;- bit number</a:t>
            </a:r>
          </a:p>
          <a:p>
            <a:pPr lvl="0" algn="ctr" rtl="0">
              <a:buNone/>
            </a:pPr>
            <a:r>
              <a:rPr lang="x-none"/>
              <a:t>bytes within word numbered right (LSB) to left (MSB) 0 to 1 - "little endian"</a:t>
            </a:r>
          </a:p>
          <a:p>
            <a:pPr lvl="0" algn="ctr" rtl="0">
              <a:buNone/>
            </a:pPr>
            <a:r>
              <a:rPr lang="x-none"/>
              <a:t>    +--------+--------+</a:t>
            </a:r>
          </a:p>
          <a:p>
            <a:pPr lvl="0" algn="ctr" rtl="0">
              <a:buNone/>
            </a:pPr>
            <a:r>
              <a:rPr lang="x-none"/>
              <a:t>         1       0       &lt;- byte number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/>
        </p:nvSpPr>
        <p:spPr>
          <a:xfrm>
            <a:off x="457200" y="449262"/>
            <a:ext cx="8229600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0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Instruction Set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457200" y="1828800"/>
            <a:ext cx="8001000" cy="2902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457200" algn="l" rtl="0">
              <a:spcBef>
                <a:spcPts val="700"/>
              </a:spcBef>
              <a:buClr>
                <a:schemeClr val="dk1"/>
              </a:buClr>
              <a:buSzPct val="42187"/>
              <a:buFont typeface="Wingdings"/>
              <a:buChar char="§"/>
            </a:pPr>
            <a:r>
              <a:rPr lang="x-none" sz="32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Registers:</a:t>
            </a:r>
          </a:p>
          <a:p>
            <a:pPr marL="469900" marR="0" lvl="1" indent="431800" algn="l" rtl="0">
              <a:spcBef>
                <a:spcPts val="600"/>
              </a:spcBef>
              <a:buClr>
                <a:srgbClr val="999966"/>
              </a:buClr>
              <a:buSzPct val="44642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 General purpose registers</a:t>
            </a:r>
          </a:p>
          <a:p>
            <a:pPr marL="0" marR="0" lvl="0" indent="463550" algn="l" rtl="0">
              <a:spcBef>
                <a:spcPts val="600"/>
              </a:spcBef>
              <a:buClr>
                <a:srgbClr val="999966"/>
              </a:buClr>
              <a:buSzPct val="44642"/>
              <a:buFont typeface="Wingdings"/>
              <a:buChar char="§"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concern to a programmer</a:t>
            </a:r>
          </a:p>
          <a:p>
            <a:pPr marL="469900" marR="0" lvl="1" indent="431800" algn="l" rtl="0">
              <a:spcBef>
                <a:spcPts val="600"/>
              </a:spcBef>
              <a:buClr>
                <a:srgbClr val="999966"/>
              </a:buClr>
              <a:buSzPct val="44642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Registers are 16 to 32 bits long</a:t>
            </a:r>
          </a:p>
          <a:p>
            <a:pPr marL="469900" marR="0" lvl="1" indent="431800" algn="l" rtl="0">
              <a:spcBef>
                <a:spcPts val="600"/>
              </a:spcBef>
              <a:buClr>
                <a:srgbClr val="999966"/>
              </a:buClr>
              <a:buSzPct val="44642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Internal storage that is faster and easier to access than RAM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457200" y="449262"/>
            <a:ext cx="8229600" cy="1311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0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</a:t>
            </a:r>
            <a:r>
              <a:rPr lang="x-none" sz="40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</a:t>
            </a:r>
            <a:r>
              <a:rPr lang="x-none" sz="400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 History </a:t>
            </a:r>
          </a:p>
        </p:txBody>
      </p:sp>
      <p:sp>
        <p:nvSpPr>
          <p:cNvPr id="78" name="Shape 78"/>
          <p:cNvSpPr txBox="1"/>
          <p:nvPr/>
        </p:nvSpPr>
        <p:spPr>
          <a:xfrm>
            <a:off x="457200" y="1828800"/>
            <a:ext cx="8001000" cy="24878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457200" algn="l" rtl="0">
              <a:spcBef>
                <a:spcPts val="700"/>
              </a:spcBef>
              <a:buClr>
                <a:schemeClr val="dk1"/>
              </a:buClr>
              <a:buSzPct val="56250"/>
              <a:buFont typeface="Wingdings"/>
              <a:buChar char="§"/>
            </a:pP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the advent of the 32-bit 80386 processor, </a:t>
            </a:r>
            <a:r>
              <a:rPr lang="en-US" sz="24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most of the </a:t>
            </a: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registers </a:t>
            </a: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expanded to 32 </a:t>
            </a: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bits.</a:t>
            </a:r>
            <a:endParaRPr lang="en-US" sz="24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spcBef>
                <a:spcPts val="700"/>
              </a:spcBef>
              <a:buClr>
                <a:schemeClr val="dk1"/>
              </a:buClr>
              <a:buSzPct val="56250"/>
              <a:buFont typeface="Wingdings"/>
              <a:buChar char="§"/>
            </a:pP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</a:t>
            </a: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represented by prefixing an "</a:t>
            </a:r>
            <a:r>
              <a:rPr lang="x-none" sz="24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" (for </a:t>
            </a:r>
            <a:r>
              <a:rPr lang="x-none" sz="2400" b="1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Extended</a:t>
            </a: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to the register names in x86 assembly </a:t>
            </a: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language.</a:t>
            </a:r>
            <a:endParaRPr lang="en-US" sz="24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457200" algn="l" rtl="0">
              <a:spcBef>
                <a:spcPts val="700"/>
              </a:spcBef>
              <a:buClr>
                <a:schemeClr val="dk1"/>
              </a:buClr>
              <a:buSzPct val="56250"/>
              <a:buFont typeface="Wingdings"/>
              <a:buChar char="§"/>
            </a:pP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Thus</a:t>
            </a:r>
            <a:r>
              <a:rPr lang="x-none" sz="240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the AX register corresponds to the lowest 16 bits of the new 32-bit EAX </a:t>
            </a:r>
            <a:r>
              <a:rPr lang="x-none" sz="240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register.</a:t>
            </a:r>
            <a:endParaRPr lang="en-US" sz="2400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Registers Format</a:t>
            </a:r>
          </a:p>
        </p:txBody>
      </p:sp>
      <p:graphicFrame>
        <p:nvGraphicFramePr>
          <p:cNvPr id="84" name="Shape 84"/>
          <p:cNvGraphicFramePr/>
          <p:nvPr/>
        </p:nvGraphicFramePr>
        <p:xfrm>
          <a:off x="457200" y="1828800"/>
          <a:ext cx="8228000" cy="2286000"/>
        </p:xfrm>
        <a:graphic>
          <a:graphicData uri="http://schemas.openxmlformats.org/drawingml/2006/table">
            <a:tbl>
              <a:tblPr>
                <a:noFill/>
                <a:tableStyleId>{F7EC0C92-BED1-4AE7-8C42-D433A42DB1AD}</a:tableStyleId>
              </a:tblPr>
              <a:tblGrid>
                <a:gridCol w="2057400"/>
                <a:gridCol w="2055800"/>
                <a:gridCol w="2057400"/>
                <a:gridCol w="2057400"/>
              </a:tblGrid>
              <a:tr h="457200">
                <a:tc gridSpan="4"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General Purpose Registers</a:t>
                      </a:r>
                    </a:p>
                  </a:txBody>
                  <a:tcPr marL="0" marR="0" marT="0" marB="0">
                    <a:lnL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31-24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23-16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15-8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7-0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gridSpan="4"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EAX, EBX, ECX, EDX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AX, BX, CX, DX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200">
                <a:tc gridSpan="2">
                  <a:txBody>
                    <a:bodyPr/>
                    <a:lstStyle/>
                    <a:p>
                      <a:endParaRPr/>
                    </a:p>
                  </a:txBody>
                  <a:tcPr marL="91425" marR="91425" marT="91425" marB="91425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*H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*L</a:t>
                      </a:r>
                    </a:p>
                  </a:txBody>
                  <a:tcPr marL="0" marR="0" marT="0" marB="0">
                    <a:lnL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5" name="Shape 85"/>
          <p:cNvSpPr txBox="1"/>
          <p:nvPr/>
        </p:nvSpPr>
        <p:spPr>
          <a:xfrm>
            <a:off x="609600" y="4495800"/>
            <a:ext cx="8001000" cy="17843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700"/>
              </a:spcBef>
              <a:buClr>
                <a:schemeClr val="dk1"/>
              </a:buClr>
              <a:buSzPct val="71428"/>
              <a:buFont typeface="Arial"/>
              <a:buChar char="•"/>
            </a:pPr>
            <a:r>
              <a:rPr lang="x-none" sz="28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Registers/General Purpose</a:t>
            </a:r>
          </a:p>
          <a:p>
            <a:pPr marL="457200" marR="0" lvl="1" indent="0" algn="l" rtl="0">
              <a:spcBef>
                <a:spcPts val="600"/>
              </a:spcBef>
              <a:buClr>
                <a:srgbClr val="999966"/>
              </a:buClr>
              <a:buSzPct val="74074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A, B, C, D (EAX, EBX, ECX, EDX)</a:t>
            </a:r>
          </a:p>
          <a:p>
            <a:pPr marL="457200" marR="0" lvl="1" indent="0" algn="l" rtl="0">
              <a:spcBef>
                <a:spcPts val="600"/>
              </a:spcBef>
              <a:buClr>
                <a:srgbClr val="999966"/>
              </a:buClr>
              <a:buSzPct val="74074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EAX called accumulator (arithmetic results often go here)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Shape 97"/>
          <p:cNvGraphicFramePr/>
          <p:nvPr/>
        </p:nvGraphicFramePr>
        <p:xfrm>
          <a:off x="609600" y="1859025"/>
          <a:ext cx="7621200" cy="4842675"/>
        </p:xfrm>
        <a:graphic>
          <a:graphicData uri="http://schemas.openxmlformats.org/drawingml/2006/table">
            <a:tbl>
              <a:tblPr>
                <a:noFill/>
                <a:tableStyleId>{F172F66B-15E5-46FE-90EA-986830B27B3F}</a:tableStyleId>
              </a:tblPr>
              <a:tblGrid>
                <a:gridCol w="2539875"/>
                <a:gridCol w="1005900"/>
                <a:gridCol w="4075425"/>
              </a:tblGrid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Mnemonic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Length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Special Use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EAX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Accumulator; General purpose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EBX, ECX, EDX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General purpose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ESI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Source index; source address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EDI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Destination index; address of destination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ESP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Stack pointer; address of top of stack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8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EBP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Base pointer; address of reference point in stack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51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CS, DS, ES, SS, FS, GS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16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Selector for “Code Segment”, “Data Segment”, “Extra Segment”, “Stack Segment”, and “Additional Segments”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65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EIP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Instruction pointer; next instruction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85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EFLAGS</a:t>
                      </a:r>
                    </a:p>
                  </a:txBody>
                  <a:tcPr marL="90000" marR="90000" marT="60900" marB="46775">
                    <a:lnL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93000"/>
                        </a:lnSpc>
                        <a:spcBef>
                          <a:spcPts val="400"/>
                        </a:spcBef>
                        <a:buSzPct val="25000"/>
                        <a:buFont typeface="Times New Roman"/>
                        <a:buNone/>
                      </a:pPr>
                      <a:r>
                        <a:rPr lang="x-none" sz="18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Collection of flags and status bits (carry, parity, zero, sign, overflow, etc.)</a:t>
                      </a:r>
                    </a:p>
                  </a:txBody>
                  <a:tcPr marL="90000" marR="90000" marT="60900" marB="46775">
                    <a:lnL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425" cap="flat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8" name="Shape 98"/>
          <p:cNvSpPr txBox="1"/>
          <p:nvPr/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 Register List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General Register Sizes</a:t>
            </a:r>
          </a:p>
        </p:txBody>
      </p:sp>
      <p:sp>
        <p:nvSpPr>
          <p:cNvPr id="91" name="Shape 91"/>
          <p:cNvSpPr/>
          <p:nvPr/>
        </p:nvSpPr>
        <p:spPr>
          <a:xfrm>
            <a:off x="1704142" y="1828800"/>
            <a:ext cx="5734125" cy="430053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57200" y="449262"/>
            <a:ext cx="8229600" cy="13112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l" rtl="0">
              <a:buClr>
                <a:schemeClr val="dk1"/>
              </a:buClr>
              <a:buSzPct val="25000"/>
              <a:buFont typeface="Times New Roman"/>
              <a:buNone/>
            </a:pPr>
            <a:r>
              <a:rPr lang="x-none" sz="40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x86 Integers and Strings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457200" y="1828800"/>
            <a:ext cx="8001000" cy="4419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l" rtl="0">
              <a:spcBef>
                <a:spcPts val="700"/>
              </a:spcBef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2400" b="1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Data Formats:</a:t>
            </a:r>
          </a:p>
          <a:p>
            <a:pPr marL="914400" marR="0" lvl="1" indent="-317500" algn="l" rtl="0">
              <a:spcBef>
                <a:spcPts val="6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Integers stored as binary numbers, 8 bits (byte), 16 bits (word), 32 bits (double-word), 64  bits (quadword)</a:t>
            </a:r>
          </a:p>
          <a:p>
            <a:pPr marL="1371600" marR="0" lvl="2" indent="-317500" algn="l" rtl="0">
              <a:spcBef>
                <a:spcPts val="600"/>
              </a:spcBef>
              <a:buClr>
                <a:srgbClr val="000000"/>
              </a:buClr>
              <a:buSzPct val="58333"/>
              <a:buFont typeface="Wingdings"/>
              <a:buChar char="§"/>
            </a:pP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117</a:t>
            </a:r>
            <a:r>
              <a:rPr lang="x-none" sz="2400" b="0" i="0" u="none" strike="noStrike" cap="none" baseline="-250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= 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0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11 0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x-none" sz="2400" b="0" i="0" u="none" strike="noStrike" cap="none" baseline="-250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byte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lang="x-none"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>
              <a:spcBef>
                <a:spcPts val="600"/>
              </a:spcBef>
              <a:buClr>
                <a:srgbClr val="000000"/>
              </a:buClr>
              <a:buSzPct val="58333"/>
              <a:buFont typeface="Wingdings"/>
              <a:buChar char="§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= 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0000 00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00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01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11 0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x-none" sz="2400" baseline="-250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ord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914400" marR="0" lvl="1" indent="-317500" algn="l" rtl="0">
              <a:spcBef>
                <a:spcPts val="6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2’s complement representation is used for negative values</a:t>
            </a:r>
          </a:p>
          <a:p>
            <a:pPr marL="1371600" marR="0" lvl="2" indent="-317500" algn="l" rtl="0">
              <a:spcBef>
                <a:spcPts val="600"/>
              </a:spcBef>
              <a:buClr>
                <a:srgbClr val="000000"/>
              </a:buClr>
              <a:buSzPct val="58333"/>
              <a:buFont typeface="Wingdings"/>
              <a:buChar char="§"/>
            </a:pP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117</a:t>
            </a:r>
            <a:r>
              <a:rPr lang="x-none" sz="2400" b="0" i="0" u="none" strike="noStrike" cap="none" baseline="-250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=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 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000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1011</a:t>
            </a:r>
            <a:r>
              <a:rPr lang="x-none" sz="2400" b="0" i="0" u="none" strike="noStrike" cap="none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lang="en-US" sz="240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byte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 </a:t>
            </a:r>
            <a:endParaRPr lang="x-none" sz="2400" b="0" i="0" u="none" strike="noStrike" cap="none" baseline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371600" lvl="2" indent="-317500">
              <a:spcBef>
                <a:spcPts val="600"/>
              </a:spcBef>
              <a:buClr>
                <a:srgbClr val="000000"/>
              </a:buClr>
              <a:buSzPct val="58333"/>
              <a:buFont typeface="Wingdings"/>
              <a:buChar char="§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= 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1111 1111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</a:t>
            </a:r>
            <a:r>
              <a:rPr lang="en-US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000</a:t>
            </a:r>
            <a:r>
              <a:rPr lang="x-none" sz="24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1011</a:t>
            </a:r>
            <a:r>
              <a:rPr lang="x-none" sz="2400" baseline="-2500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x-none" sz="2400" b="0" i="0" u="none" strike="noStrike" cap="none" baseline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(word</a:t>
            </a: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</a:p>
          <a:p>
            <a:pPr marL="914400" marR="0" lvl="1" indent="-317500" algn="l" rtl="0">
              <a:spcBef>
                <a:spcPts val="6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Characters often stored using 8-bit ASCII codes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8012" cy="1141411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20000"/>
              </a:buClr>
              <a:buSzPct val="25000"/>
              <a:buFont typeface="Times New Roman"/>
              <a:buNone/>
            </a:pPr>
            <a:r>
              <a:rPr lang="x-none" sz="4400" b="0" i="0" u="none" strike="noStrike" cap="none" baseline="0">
                <a:solidFill>
                  <a:srgbClr val="42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Floating Points in x86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8012" cy="43005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spAutoFit/>
          </a:bodyPr>
          <a:lstStyle/>
          <a:p>
            <a:pPr marL="457200" marR="0" lvl="0" indent="-317500" algn="l" rtl="0">
              <a:spcBef>
                <a:spcPts val="500"/>
              </a:spcBef>
              <a:buClr>
                <a:srgbClr val="000000"/>
              </a:buClr>
              <a:buSzPct val="72916"/>
              <a:buFont typeface="Arial"/>
              <a:buChar char="•"/>
            </a:pPr>
            <a:r>
              <a:rPr lang="x-none" sz="32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FPU (floating point unit)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Separate part of chip that does floating point math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 its own registers, separate from integer operations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8333"/>
              <a:buFont typeface="Courier New"/>
              <a:buChar char="o"/>
            </a:pPr>
            <a:r>
              <a:rPr lang="x-none"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Architecture of FPU is outside scope of this class</a:t>
            </a:r>
          </a:p>
          <a:p>
            <a:pPr marL="457200" marR="0" lvl="0" indent="-317500" algn="l" rtl="0">
              <a:spcBef>
                <a:spcPts val="400"/>
              </a:spcBef>
              <a:buClr>
                <a:srgbClr val="000000"/>
              </a:buClr>
              <a:buSzPct val="72916"/>
              <a:buFont typeface="Arial"/>
              <a:buChar char="•"/>
            </a:pPr>
            <a:r>
              <a:rPr lang="x-none" sz="3200" b="1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Floating Point Format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0000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 bit: 1 bit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0000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Exponent width: 8-11 bits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0000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Significand precision/fraction: 24-53 (23-52 explicitly stored)</a:t>
            </a:r>
          </a:p>
          <a:p>
            <a:pPr marL="914400" marR="0" lvl="1" indent="-317500" algn="l" rtl="0">
              <a:spcBef>
                <a:spcPts val="400"/>
              </a:spcBef>
              <a:buClr>
                <a:srgbClr val="000000"/>
              </a:buClr>
              <a:buSzPct val="50000"/>
              <a:buFont typeface="Courier New"/>
              <a:buChar char="o"/>
            </a:pPr>
            <a:r>
              <a:rPr lang="x-none" sz="28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Two standards: IEEE single, IEEE double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1262</Words>
  <Application>Microsoft Office PowerPoint</Application>
  <PresentationFormat>On-screen Show (4:3)</PresentationFormat>
  <Paragraphs>241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/>
      <vt:lpstr>Slide 1</vt:lpstr>
      <vt:lpstr>Slide 2</vt:lpstr>
      <vt:lpstr>Slide 3</vt:lpstr>
      <vt:lpstr>Slide 4</vt:lpstr>
      <vt:lpstr>Registers Format</vt:lpstr>
      <vt:lpstr>Slide 6</vt:lpstr>
      <vt:lpstr>x86 General Register Sizes</vt:lpstr>
      <vt:lpstr>Slide 8</vt:lpstr>
      <vt:lpstr>Floating Points in x86</vt:lpstr>
      <vt:lpstr>Floating Point Singles and Doubles</vt:lpstr>
      <vt:lpstr>x86 Assembly Language</vt:lpstr>
      <vt:lpstr>x86 Instruction Set &amp; Addressing</vt:lpstr>
      <vt:lpstr>Sample Program</vt:lpstr>
      <vt:lpstr>Slide 14</vt:lpstr>
      <vt:lpstr>Slide 15</vt:lpstr>
      <vt:lpstr>MOD / REG Tables</vt:lpstr>
      <vt:lpstr>R/M Tables</vt:lpstr>
      <vt:lpstr>x86 Instruction Format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brendan</dc:creator>
  <cp:lastModifiedBy>Pierre</cp:lastModifiedBy>
  <cp:revision>19</cp:revision>
  <dcterms:modified xsi:type="dcterms:W3CDTF">2013-05-22T03:01:29Z</dcterms:modified>
</cp:coreProperties>
</file>