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920" y="-7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8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4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mailto:eurip@cs.ucf.ed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s.ucf.edu/courses/cop3402/fall2009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hyperlink" Target="mailto:weicheng201024@gmail.co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dirty="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dirty="0" smtClean="0">
                <a:solidFill>
                  <a:srgbClr val="0000FF"/>
                </a:solidFill>
                <a:ea typeface="ＭＳ Ｐゴシック" pitchFamily="34" charset="-128"/>
              </a:rPr>
              <a:t>(Summer 2012)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Text editor: 	</a:t>
            </a:r>
            <a:r>
              <a:rPr lang="en-US" sz="2000" b="1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Compiler:	</a:t>
            </a:r>
            <a:r>
              <a:rPr lang="en-US" sz="2000" b="1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language to object code or machine code.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Assembler:	</a:t>
            </a:r>
            <a:r>
              <a:rPr lang="en-US" sz="2000" b="1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object code or machine code.</a:t>
            </a:r>
            <a:r>
              <a:rPr lang="en-US" sz="2000" b="1">
                <a:solidFill>
                  <a:srgbClr val="FF0000"/>
                </a:solidFill>
              </a:rPr>
              <a:t>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Static Linker:	</a:t>
            </a:r>
            <a:r>
              <a:rPr lang="en-US" sz="2000" b="1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 			programs and creates the executable code. </a:t>
            </a:r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Debugger	</a:t>
            </a:r>
            <a:r>
              <a:rPr lang="en-US" sz="2000" b="1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Executable</a:t>
            </a:r>
          </a:p>
          <a:p>
            <a:r>
              <a:rPr lang="en-US" sz="1200" b="1"/>
              <a:t>      File</a:t>
            </a:r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3429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35052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0292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376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Instructor:</a:t>
            </a:r>
            <a:r>
              <a:rPr lang="en-US" dirty="0"/>
              <a:t>  </a:t>
            </a:r>
            <a:r>
              <a:rPr lang="en-US" b="1" dirty="0">
                <a:solidFill>
                  <a:srgbClr val="0000FF"/>
                </a:solidFill>
              </a:rPr>
              <a:t>Euripides Montagne</a:t>
            </a:r>
            <a:r>
              <a:rPr lang="en-US" b="1" dirty="0"/>
              <a:t>	</a:t>
            </a:r>
          </a:p>
          <a:p>
            <a:endParaRPr lang="en-US" dirty="0"/>
          </a:p>
          <a:p>
            <a:r>
              <a:rPr lang="en-US" b="1" dirty="0"/>
              <a:t>Tele.: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(407)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823-2684</a:t>
            </a:r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b="1" dirty="0"/>
              <a:t>email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eurip@eecs.ucf.edu</a:t>
            </a:r>
            <a:endParaRPr lang="en-US" dirty="0"/>
          </a:p>
          <a:p>
            <a:r>
              <a:rPr lang="en-US" b="1" dirty="0"/>
              <a:t> </a:t>
            </a:r>
          </a:p>
          <a:p>
            <a:r>
              <a:rPr lang="en-US" b="1" dirty="0"/>
              <a:t>Office hours:	</a:t>
            </a:r>
            <a:r>
              <a:rPr lang="en-US" dirty="0">
                <a:solidFill>
                  <a:srgbClr val="0000FF"/>
                </a:solidFill>
              </a:rPr>
              <a:t>MW  from    </a:t>
            </a:r>
            <a:r>
              <a:rPr lang="en-US" dirty="0" smtClean="0">
                <a:solidFill>
                  <a:srgbClr val="0000FF"/>
                </a:solidFill>
              </a:rPr>
              <a:t>10:</a:t>
            </a:r>
            <a:r>
              <a:rPr lang="en-US" dirty="0">
                <a:solidFill>
                  <a:srgbClr val="0000FF"/>
                </a:solidFill>
              </a:rPr>
              <a:t>00 </a:t>
            </a:r>
            <a:r>
              <a:rPr lang="en-US" dirty="0" smtClean="0">
                <a:solidFill>
                  <a:srgbClr val="0000FF"/>
                </a:solidFill>
              </a:rPr>
              <a:t>a.</a:t>
            </a:r>
            <a:r>
              <a:rPr lang="en-US" dirty="0">
                <a:solidFill>
                  <a:srgbClr val="0000FF"/>
                </a:solidFill>
              </a:rPr>
              <a:t>m.  to   </a:t>
            </a:r>
            <a:r>
              <a:rPr lang="en-US" dirty="0" smtClean="0">
                <a:solidFill>
                  <a:srgbClr val="0000FF"/>
                </a:solidFill>
              </a:rPr>
              <a:t>11:45 </a:t>
            </a:r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r>
              <a:rPr lang="en-US" dirty="0">
                <a:solidFill>
                  <a:srgbClr val="0000FF"/>
                </a:solidFill>
              </a:rPr>
              <a:t>m.     (HEC 217)</a:t>
            </a:r>
          </a:p>
          <a:p>
            <a:r>
              <a:rPr lang="en-US" dirty="0">
                <a:solidFill>
                  <a:srgbClr val="0000FF"/>
                </a:solidFill>
              </a:rPr>
              <a:t>		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Lecture meetings: </a:t>
            </a:r>
            <a:r>
              <a:rPr lang="en-US" sz="2000" dirty="0">
                <a:solidFill>
                  <a:srgbClr val="0000FF"/>
                </a:solidFill>
              </a:rPr>
              <a:t>MW	 2:00 p.m. – 3:50 p.m. </a:t>
            </a:r>
            <a:r>
              <a:rPr lang="en-US" sz="2000" dirty="0" smtClean="0">
                <a:solidFill>
                  <a:srgbClr val="0000FF"/>
                </a:solidFill>
              </a:rPr>
              <a:t>(HEC 118 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endParaRPr lang="en-US" sz="2000" b="1" dirty="0"/>
          </a:p>
          <a:p>
            <a:r>
              <a:rPr lang="en-US" sz="2000" b="1" dirty="0"/>
              <a:t>Recitations: 	</a:t>
            </a:r>
            <a:r>
              <a:rPr lang="en-US" sz="2000" dirty="0">
                <a:solidFill>
                  <a:srgbClr val="0000FF"/>
                </a:solidFill>
              </a:rPr>
              <a:t>W  12:00  p.m. –   12:50 p.m.  (BA </a:t>
            </a:r>
            <a:r>
              <a:rPr lang="en-US" sz="2000" dirty="0" smtClean="0">
                <a:solidFill>
                  <a:srgbClr val="0000FF"/>
                </a:solidFill>
              </a:rPr>
              <a:t>210)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W    1:00  p.m. –     1:50 p.m.  (BA </a:t>
            </a:r>
            <a:r>
              <a:rPr lang="en-US" sz="2000" dirty="0" smtClean="0">
                <a:solidFill>
                  <a:srgbClr val="0000FF"/>
                </a:solidFill>
              </a:rPr>
              <a:t>210) </a:t>
            </a:r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		 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b="1" dirty="0"/>
              <a:t>Web page:</a:t>
            </a:r>
            <a:r>
              <a:rPr lang="en-US" dirty="0"/>
              <a:t> </a:t>
            </a:r>
            <a:r>
              <a:rPr lang="en-US" b="1" dirty="0">
                <a:hlinkClick r:id="rId3"/>
              </a:rPr>
              <a:t>http://www.cs.ucf.edu/courses/cop3402/</a:t>
            </a:r>
            <a:r>
              <a:rPr lang="en-US" b="1" dirty="0" smtClean="0">
                <a:hlinkClick r:id="rId3"/>
              </a:rPr>
              <a:t>sum2012/</a:t>
            </a:r>
            <a:endParaRPr lang="en-US" b="1" dirty="0"/>
          </a:p>
          <a:p>
            <a:endParaRPr lang="en-US" b="1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2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Grading Policy:</a:t>
            </a:r>
            <a:r>
              <a:rPr lang="en-US"/>
              <a:t>	</a:t>
            </a:r>
            <a:r>
              <a:rPr lang="en-US">
                <a:solidFill>
                  <a:srgbClr val="0000FF"/>
                </a:solidFill>
              </a:rPr>
              <a:t>(20%) </a:t>
            </a:r>
            <a:r>
              <a:rPr lang="en-US" b="1">
                <a:solidFill>
                  <a:srgbClr val="0000FF"/>
                </a:solidFill>
              </a:rPr>
              <a:t>Exam #1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(20%) </a:t>
            </a:r>
            <a:r>
              <a:rPr lang="en-US" b="1">
                <a:solidFill>
                  <a:srgbClr val="0000FF"/>
                </a:solidFill>
              </a:rPr>
              <a:t>Exam #2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(25%) </a:t>
            </a:r>
            <a:r>
              <a:rPr lang="en-US" b="1">
                <a:solidFill>
                  <a:srgbClr val="0000FF"/>
                </a:solidFill>
              </a:rPr>
              <a:t>Final Exam</a:t>
            </a:r>
            <a:r>
              <a:rPr lang="en-US">
                <a:solidFill>
                  <a:srgbClr val="0000FF"/>
                </a:solidFill>
              </a:rPr>
              <a:t>   </a:t>
            </a:r>
            <a:r>
              <a:rPr lang="en-US" b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(30%) </a:t>
            </a:r>
            <a:r>
              <a:rPr lang="en-US" b="1">
                <a:solidFill>
                  <a:srgbClr val="0000FF"/>
                </a:solidFill>
              </a:rPr>
              <a:t>Programming project.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 (5%)  </a:t>
            </a:r>
            <a:r>
              <a:rPr lang="en-US" b="1">
                <a:solidFill>
                  <a:srgbClr val="0000FF"/>
                </a:solidFill>
              </a:rPr>
              <a:t>Recitations</a:t>
            </a:r>
          </a:p>
          <a:p>
            <a:endParaRPr lang="en-US" u="sng">
              <a:solidFill>
                <a:srgbClr val="FF0000"/>
              </a:solidFill>
            </a:endParaRPr>
          </a:p>
          <a:p>
            <a:endParaRPr lang="en-US" u="sng">
              <a:solidFill>
                <a:srgbClr val="FF0000"/>
              </a:solidFill>
            </a:endParaRPr>
          </a:p>
          <a:p>
            <a:r>
              <a:rPr lang="en-US" b="1" u="sng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>
                <a:solidFill>
                  <a:srgbClr val="FF0000"/>
                </a:solidFill>
              </a:rPr>
              <a:t>“</a:t>
            </a:r>
            <a:r>
              <a:rPr lang="en-US" altLang="ja-JP" b="1" u="sng">
                <a:solidFill>
                  <a:srgbClr val="FF0000"/>
                </a:solidFill>
              </a:rPr>
              <a:t>0</a:t>
            </a:r>
            <a:r>
              <a:rPr lang="ja-JP" altLang="en-US" b="1" u="sng">
                <a:solidFill>
                  <a:srgbClr val="FF0000"/>
                </a:solidFill>
              </a:rPr>
              <a:t>”</a:t>
            </a:r>
            <a:r>
              <a:rPr lang="en-US" altLang="ja-JP" b="1" u="sng">
                <a:solidFill>
                  <a:srgbClr val="FF0000"/>
                </a:solidFill>
              </a:rPr>
              <a:t> for that program).  </a:t>
            </a:r>
            <a:endParaRPr lang="en-US" b="1" u="sng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461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 dirty="0"/>
              <a:t>Material</a:t>
            </a:r>
            <a:r>
              <a:rPr lang="en-US" b="1" dirty="0"/>
              <a:t>:</a:t>
            </a:r>
          </a:p>
          <a:p>
            <a:r>
              <a:rPr lang="en-US" b="1" dirty="0"/>
              <a:t>Lecture notes: </a:t>
            </a:r>
            <a:r>
              <a:rPr lang="en-US" b="1" dirty="0">
                <a:solidFill>
                  <a:srgbClr val="0000FF"/>
                </a:solidFill>
              </a:rPr>
              <a:t>On website.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sz="1600" b="1" dirty="0"/>
              <a:t>Required text:</a:t>
            </a:r>
            <a:endParaRPr lang="en-US" sz="1600" dirty="0"/>
          </a:p>
          <a:p>
            <a:r>
              <a:rPr lang="en-US" sz="1600" i="1" dirty="0">
                <a:solidFill>
                  <a:srgbClr val="0000FF"/>
                </a:solidFill>
              </a:rPr>
              <a:t>Compilers: Principles, Techniques, &amp; Tools, </a:t>
            </a:r>
            <a:r>
              <a:rPr lang="en-US" sz="1600" dirty="0">
                <a:solidFill>
                  <a:srgbClr val="0000FF"/>
                </a:solidFill>
              </a:rPr>
              <a:t>Second Edition by Alfred V. </a:t>
            </a:r>
            <a:r>
              <a:rPr lang="en-US" sz="1600" dirty="0" err="1">
                <a:solidFill>
                  <a:srgbClr val="0000FF"/>
                </a:solidFill>
              </a:rPr>
              <a:t>Aho</a:t>
            </a:r>
            <a:r>
              <a:rPr lang="en-US" sz="1600" dirty="0">
                <a:solidFill>
                  <a:srgbClr val="0000FF"/>
                </a:solidFill>
              </a:rPr>
              <a:t>, Monica S. Lam, Ravi </a:t>
            </a:r>
            <a:r>
              <a:rPr lang="en-US" sz="1600" dirty="0" err="1">
                <a:solidFill>
                  <a:srgbClr val="0000FF"/>
                </a:solidFill>
              </a:rPr>
              <a:t>Sethi</a:t>
            </a:r>
            <a:r>
              <a:rPr lang="en-US" sz="1600" dirty="0">
                <a:solidFill>
                  <a:srgbClr val="0000FF"/>
                </a:solidFill>
              </a:rPr>
              <a:t>, and Jeffrey D. Ullman. Addison Wesley, </a:t>
            </a:r>
            <a:r>
              <a:rPr lang="en-US" sz="1600" dirty="0" smtClean="0">
                <a:solidFill>
                  <a:srgbClr val="0000FF"/>
                </a:solidFill>
              </a:rPr>
              <a:t>2007</a:t>
            </a:r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b="1" dirty="0" smtClean="0"/>
              <a:t>Recommended:</a:t>
            </a:r>
          </a:p>
          <a:p>
            <a:r>
              <a:rPr lang="en-US" sz="1600" dirty="0" smtClean="0"/>
              <a:t>Compiler Construction Using Java, </a:t>
            </a:r>
            <a:r>
              <a:rPr lang="en-US" sz="1600" dirty="0" err="1" smtClean="0"/>
              <a:t>JavaCC</a:t>
            </a:r>
            <a:r>
              <a:rPr lang="en-US" sz="1600" dirty="0" smtClean="0"/>
              <a:t>, and </a:t>
            </a:r>
            <a:r>
              <a:rPr lang="en-US" sz="1600" dirty="0" err="1" smtClean="0"/>
              <a:t>Yacc</a:t>
            </a:r>
            <a:r>
              <a:rPr lang="en-US" sz="1600" dirty="0" smtClean="0"/>
              <a:t>. Anthony j. Dos Reis. Wiley, 2012.</a:t>
            </a:r>
            <a:r>
              <a:rPr lang="en-US" sz="1600" i="1" dirty="0" smtClean="0"/>
              <a:t> </a:t>
            </a:r>
            <a:endParaRPr lang="en-US" sz="1600" dirty="0"/>
          </a:p>
          <a:p>
            <a:r>
              <a:rPr lang="en-US" sz="1600" b="1" dirty="0"/>
              <a:t>Supplementary texts</a:t>
            </a:r>
            <a:r>
              <a:rPr lang="en-US" sz="1600" b="1" dirty="0" smtClean="0"/>
              <a:t>:</a:t>
            </a:r>
            <a:endParaRPr lang="en-US" sz="1600" dirty="0"/>
          </a:p>
          <a:p>
            <a:r>
              <a:rPr lang="en-US" sz="1600" i="1" dirty="0"/>
              <a:t>Modern Compiler Implementation in C </a:t>
            </a:r>
            <a:r>
              <a:rPr lang="en-US" sz="1600" dirty="0"/>
              <a:t> by Andrew </a:t>
            </a:r>
            <a:r>
              <a:rPr lang="en-US" sz="1600" dirty="0" err="1"/>
              <a:t>Appel</a:t>
            </a:r>
            <a:r>
              <a:rPr lang="en-US" sz="1600" dirty="0"/>
              <a:t>. Cambridge University Press, </a:t>
            </a:r>
            <a:r>
              <a:rPr lang="en-US" sz="1600" dirty="0" smtClean="0"/>
              <a:t>1998</a:t>
            </a:r>
            <a:r>
              <a:rPr lang="en-US" sz="1600" i="1" dirty="0" smtClean="0"/>
              <a:t>Compiler </a:t>
            </a:r>
            <a:r>
              <a:rPr lang="en-US" sz="1600" i="1" dirty="0"/>
              <a:t>Construction</a:t>
            </a:r>
            <a:r>
              <a:rPr lang="en-US" sz="1600" b="1" i="1" dirty="0"/>
              <a:t>:</a:t>
            </a:r>
            <a:r>
              <a:rPr lang="en-US" sz="1600" b="1" dirty="0"/>
              <a:t> </a:t>
            </a:r>
            <a:r>
              <a:rPr lang="en-US" sz="1600" i="1" dirty="0"/>
              <a:t>Principles and Practice </a:t>
            </a:r>
            <a:r>
              <a:rPr lang="en-US" sz="1600" dirty="0"/>
              <a:t>by Kenneth C. Louden, PWS, 1997</a:t>
            </a:r>
            <a:endParaRPr lang="en-US" sz="1600" b="1" dirty="0"/>
          </a:p>
          <a:p>
            <a:pPr lvl="0"/>
            <a:r>
              <a:rPr lang="en-US" sz="1600" i="1" dirty="0"/>
              <a:t>System Software: An Introduction to Systems Programming, </a:t>
            </a:r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  Edition</a:t>
            </a:r>
            <a:r>
              <a:rPr lang="en-US" sz="1600" i="1" dirty="0"/>
              <a:t> </a:t>
            </a:r>
            <a:r>
              <a:rPr lang="en-US" sz="1600" dirty="0"/>
              <a:t>by Leland Beck, 1997.</a:t>
            </a:r>
          </a:p>
          <a:p>
            <a:r>
              <a:rPr lang="en-US" sz="1600" i="1" dirty="0"/>
              <a:t>Concepts of Programming Languages, </a:t>
            </a:r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 Edition by Robert W. </a:t>
            </a:r>
            <a:r>
              <a:rPr lang="en-US" sz="1600" dirty="0" err="1"/>
              <a:t>Sebesta</a:t>
            </a:r>
            <a:r>
              <a:rPr lang="en-US" sz="1600" dirty="0"/>
              <a:t>.  Addison Wesley, 2010 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488266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/>
              <a:t>TA:  </a:t>
            </a:r>
            <a:r>
              <a:rPr lang="fr-FR" sz="1600" b="1" dirty="0" smtClean="0"/>
              <a:t>Cheng </a:t>
            </a:r>
            <a:r>
              <a:rPr lang="fr-FR" sz="1600" b="1" smtClean="0"/>
              <a:t>Wei </a:t>
            </a:r>
            <a:endParaRPr lang="fr-FR" sz="1600" b="1" smtClean="0"/>
          </a:p>
          <a:p>
            <a:endParaRPr lang="fr-FR" sz="1600" b="1" dirty="0"/>
          </a:p>
          <a:p>
            <a:r>
              <a:rPr lang="fr-FR" sz="1600" dirty="0"/>
              <a:t>email</a:t>
            </a:r>
            <a:r>
              <a:rPr lang="fr-FR" sz="1600" dirty="0" smtClean="0"/>
              <a:t>: </a:t>
            </a:r>
            <a:r>
              <a:rPr lang="en-US" sz="1600" dirty="0">
                <a:hlinkClick r:id="rId3"/>
              </a:rPr>
              <a:t>weicheng201024@gmail.</a:t>
            </a:r>
            <a:r>
              <a:rPr lang="en-US" sz="1600" dirty="0" smtClean="0">
                <a:hlinkClick r:id="rId3"/>
              </a:rPr>
              <a:t>com</a:t>
            </a:r>
            <a:endParaRPr lang="en-US" sz="1600" dirty="0" smtClean="0"/>
          </a:p>
          <a:p>
            <a:r>
              <a:rPr lang="fr-FR" sz="1600" dirty="0" smtClean="0"/>
              <a:t> </a:t>
            </a:r>
            <a:endParaRPr lang="en-US" sz="1600" dirty="0"/>
          </a:p>
          <a:p>
            <a:r>
              <a:rPr lang="en-US" sz="1600" b="1" dirty="0"/>
              <a:t>Office hours: </a:t>
            </a:r>
            <a:r>
              <a:rPr lang="de-DE" sz="1600" dirty="0" err="1"/>
              <a:t>Friday</a:t>
            </a:r>
            <a:r>
              <a:rPr lang="de-DE" sz="1600" dirty="0"/>
              <a:t> 3:00 </a:t>
            </a:r>
            <a:r>
              <a:rPr lang="de-DE" sz="1600" dirty="0" err="1"/>
              <a:t>pm</a:t>
            </a:r>
            <a:r>
              <a:rPr lang="de-DE" sz="1600" dirty="0"/>
              <a:t> </a:t>
            </a:r>
            <a:r>
              <a:rPr lang="de-DE" sz="1600" dirty="0" err="1"/>
              <a:t>to</a:t>
            </a:r>
            <a:r>
              <a:rPr lang="de-DE" sz="1600" dirty="0"/>
              <a:t> 5:00 </a:t>
            </a:r>
            <a:r>
              <a:rPr lang="de-DE" sz="1600" dirty="0" err="1"/>
              <a:t>pm</a:t>
            </a:r>
            <a:r>
              <a:rPr lang="de-DE" sz="1600" dirty="0"/>
              <a:t> (HEC354</a:t>
            </a:r>
            <a:r>
              <a:rPr lang="de-DE" sz="1600" dirty="0" smtClean="0"/>
              <a:t>)</a:t>
            </a:r>
            <a:endParaRPr lang="nb-NO" sz="1600" b="1" dirty="0"/>
          </a:p>
          <a:p>
            <a:endParaRPr lang="nb-NO" sz="1600" b="1" dirty="0" smtClean="0"/>
          </a:p>
          <a:p>
            <a:endParaRPr lang="nb-NO" sz="1600" b="1" dirty="0"/>
          </a:p>
          <a:p>
            <a:endParaRPr lang="nb-NO" sz="1600" b="1" dirty="0"/>
          </a:p>
          <a:p>
            <a:r>
              <a:rPr lang="fr-FR" sz="1600" b="1" dirty="0" smtClean="0"/>
              <a:t>Grader </a:t>
            </a:r>
            <a:r>
              <a:rPr lang="fr-FR" sz="1600" b="1" dirty="0"/>
              <a:t>: </a:t>
            </a:r>
            <a:r>
              <a:rPr lang="en-US" sz="1600" b="1" dirty="0"/>
              <a:t>Justin </a:t>
            </a:r>
            <a:r>
              <a:rPr lang="en-US" sz="1600" b="1" dirty="0" smtClean="0"/>
              <a:t>Pugh</a:t>
            </a:r>
          </a:p>
          <a:p>
            <a:endParaRPr lang="en-US" sz="1600" b="1" dirty="0"/>
          </a:p>
          <a:p>
            <a:r>
              <a:rPr lang="en-US" sz="1600" b="1" dirty="0" smtClean="0"/>
              <a:t> </a:t>
            </a:r>
            <a:r>
              <a:rPr lang="fr-FR" sz="1600" dirty="0" smtClean="0"/>
              <a:t>email</a:t>
            </a:r>
            <a:r>
              <a:rPr lang="fr-FR" sz="1600" dirty="0"/>
              <a:t>: </a:t>
            </a:r>
            <a:r>
              <a:rPr lang="en-US" sz="1600" dirty="0" err="1"/>
              <a:t>xaroth</a:t>
            </a:r>
            <a:r>
              <a:rPr lang="fr-FR" sz="1600" dirty="0"/>
              <a:t>@</a:t>
            </a:r>
            <a:r>
              <a:rPr lang="fr-FR" sz="1600" dirty="0" err="1"/>
              <a:t>knights.ucf.edu</a:t>
            </a:r>
            <a:endParaRPr lang="en-US" sz="1600" dirty="0"/>
          </a:p>
          <a:p>
            <a:endParaRPr lang="nb-NO" sz="1600" dirty="0">
              <a:solidFill>
                <a:srgbClr val="000000"/>
              </a:solidFill>
            </a:endParaRPr>
          </a:p>
          <a:p>
            <a:r>
              <a:rPr lang="fr-FR" sz="1600" dirty="0" smtClean="0"/>
              <a:t> </a:t>
            </a:r>
            <a:endParaRPr lang="fr-FR" sz="1600" dirty="0"/>
          </a:p>
          <a:p>
            <a:endParaRPr lang="fr-FR" dirty="0"/>
          </a:p>
          <a:p>
            <a:r>
              <a:rPr lang="en-US" sz="1600" b="1" dirty="0" smtClean="0"/>
              <a:t> </a:t>
            </a:r>
            <a:endParaRPr lang="nb-NO" dirty="0"/>
          </a:p>
          <a:p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12440</TotalTime>
  <Words>562</Words>
  <Application>Microsoft Macintosh PowerPoint</Application>
  <PresentationFormat>On-screen Show (4:3)</PresentationFormat>
  <Paragraphs>229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COP 3402 Systems 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Rob Traub</cp:lastModifiedBy>
  <cp:revision>241</cp:revision>
  <cp:lastPrinted>2010-01-12T16:52:57Z</cp:lastPrinted>
  <dcterms:created xsi:type="dcterms:W3CDTF">2010-01-12T16:06:39Z</dcterms:created>
  <dcterms:modified xsi:type="dcterms:W3CDTF">2012-05-17T21:41:17Z</dcterms:modified>
</cp:coreProperties>
</file>