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71" r:id="rId4"/>
    <p:sldId id="272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7" r:id="rId15"/>
    <p:sldId id="258" r:id="rId16"/>
    <p:sldId id="259" r:id="rId17"/>
    <p:sldId id="260" r:id="rId18"/>
    <p:sldId id="261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42B2D-B530-49F2-8F3C-71A474CE93F6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B3A9D-47E7-420A-A8A8-813A9EABE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F67AED-EFC3-44FB-9166-9ED80F046A5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DD842C-3962-446F-B702-B90845F7A65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DAF558-5FA9-4C80-A581-4B7A9C3F459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8C443-9220-4F87-B6B1-49465CE8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Linkers &amp;</a:t>
            </a:r>
            <a:br>
              <a:rPr lang="en-US" dirty="0" smtClean="0"/>
            </a:br>
            <a:r>
              <a:rPr lang="en-US" dirty="0" smtClean="0"/>
              <a:t>Compiling Multiple 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Summer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Linking loader vs. Linkage Editor</a:t>
            </a:r>
            <a:endParaRPr lang="en-US" altLang="he-IL" sz="40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600200"/>
            <a:ext cx="7239000" cy="4648200"/>
            <a:chOff x="384" y="864"/>
            <a:chExt cx="4560" cy="2928"/>
          </a:xfrm>
        </p:grpSpPr>
        <p:sp>
          <p:nvSpPr>
            <p:cNvPr id="22532" name="Oval 4"/>
            <p:cNvSpPr>
              <a:spLocks noChangeArrowheads="1"/>
            </p:cNvSpPr>
            <p:nvPr/>
          </p:nvSpPr>
          <p:spPr bwMode="auto">
            <a:xfrm>
              <a:off x="1248" y="912"/>
              <a:ext cx="91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Object</a:t>
              </a:r>
            </a:p>
            <a:p>
              <a:r>
                <a:rPr lang="en-US" altLang="he-IL" sz="1400"/>
                <a:t>program(s)</a:t>
              </a:r>
              <a:endParaRPr lang="en-US" altLang="he-IL" sz="1600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1296" y="1584"/>
              <a:ext cx="81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Linking loader</a:t>
              </a: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1392" y="2304"/>
              <a:ext cx="62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Memory</a:t>
              </a:r>
              <a:endParaRPr lang="en-US" altLang="he-IL"/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384" y="1392"/>
              <a:ext cx="576" cy="816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600"/>
                <a:t>Library</a:t>
              </a:r>
              <a:endParaRPr lang="en-US" altLang="he-IL"/>
            </a:p>
          </p:txBody>
        </p:sp>
        <p:cxnSp>
          <p:nvCxnSpPr>
            <p:cNvPr id="22536" name="AutoShape 8"/>
            <p:cNvCxnSpPr>
              <a:cxnSpLocks noChangeShapeType="1"/>
              <a:stCxn id="22532" idx="4"/>
              <a:endCxn id="22533" idx="0"/>
            </p:cNvCxnSpPr>
            <p:nvPr/>
          </p:nvCxnSpPr>
          <p:spPr bwMode="auto">
            <a:xfrm rot="5400000">
              <a:off x="1584" y="1464"/>
              <a:ext cx="24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537" name="AutoShape 9"/>
            <p:cNvCxnSpPr>
              <a:cxnSpLocks noChangeShapeType="1"/>
              <a:stCxn id="22533" idx="2"/>
              <a:endCxn id="22534" idx="0"/>
            </p:cNvCxnSpPr>
            <p:nvPr/>
          </p:nvCxnSpPr>
          <p:spPr bwMode="auto">
            <a:xfrm rot="5400000">
              <a:off x="1560" y="2160"/>
              <a:ext cx="28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538" name="AutoShape 10"/>
            <p:cNvCxnSpPr>
              <a:cxnSpLocks noChangeShapeType="1"/>
              <a:stCxn id="22535" idx="4"/>
              <a:endCxn id="22533" idx="1"/>
            </p:cNvCxnSpPr>
            <p:nvPr/>
          </p:nvCxnSpPr>
          <p:spPr bwMode="auto">
            <a:xfrm>
              <a:off x="960" y="1800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3840" y="864"/>
              <a:ext cx="912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Object</a:t>
              </a:r>
            </a:p>
            <a:p>
              <a:r>
                <a:rPr lang="en-US" altLang="he-IL" sz="1400"/>
                <a:t>program(s)</a:t>
              </a:r>
              <a:endParaRPr lang="en-US" altLang="he-IL" sz="1600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888" y="1536"/>
              <a:ext cx="81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Linkage editor</a:t>
              </a:r>
            </a:p>
          </p:txBody>
        </p:sp>
        <p:sp>
          <p:nvSpPr>
            <p:cNvPr id="22541" name="AutoShape 13"/>
            <p:cNvSpPr>
              <a:spLocks noChangeArrowheads="1"/>
            </p:cNvSpPr>
            <p:nvPr/>
          </p:nvSpPr>
          <p:spPr bwMode="auto">
            <a:xfrm>
              <a:off x="2976" y="1344"/>
              <a:ext cx="576" cy="816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600"/>
                <a:t>Library</a:t>
              </a:r>
              <a:endParaRPr lang="en-US" altLang="he-IL"/>
            </a:p>
          </p:txBody>
        </p:sp>
        <p:cxnSp>
          <p:nvCxnSpPr>
            <p:cNvPr id="22542" name="AutoShape 14"/>
            <p:cNvCxnSpPr>
              <a:cxnSpLocks noChangeShapeType="1"/>
              <a:stCxn id="22539" idx="4"/>
              <a:endCxn id="22540" idx="0"/>
            </p:cNvCxnSpPr>
            <p:nvPr/>
          </p:nvCxnSpPr>
          <p:spPr bwMode="auto">
            <a:xfrm rot="5400000">
              <a:off x="4176" y="1416"/>
              <a:ext cx="24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543" name="AutoShape 15"/>
            <p:cNvCxnSpPr>
              <a:cxnSpLocks noChangeShapeType="1"/>
              <a:stCxn id="22540" idx="2"/>
            </p:cNvCxnSpPr>
            <p:nvPr/>
          </p:nvCxnSpPr>
          <p:spPr bwMode="auto">
            <a:xfrm rot="5400000">
              <a:off x="4152" y="2112"/>
              <a:ext cx="28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544" name="AutoShape 16"/>
            <p:cNvCxnSpPr>
              <a:cxnSpLocks noChangeShapeType="1"/>
              <a:stCxn id="22541" idx="4"/>
              <a:endCxn id="22540" idx="1"/>
            </p:cNvCxnSpPr>
            <p:nvPr/>
          </p:nvCxnSpPr>
          <p:spPr bwMode="auto">
            <a:xfrm>
              <a:off x="3552" y="1752"/>
              <a:ext cx="3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2545" name="AutoShape 17"/>
            <p:cNvSpPr>
              <a:spLocks noChangeArrowheads="1"/>
            </p:cNvSpPr>
            <p:nvPr/>
          </p:nvSpPr>
          <p:spPr bwMode="auto">
            <a:xfrm>
              <a:off x="3984" y="2256"/>
              <a:ext cx="624" cy="528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Linked</a:t>
              </a:r>
            </a:p>
            <a:p>
              <a:pPr rtl="1"/>
              <a:r>
                <a:rPr lang="en-US" altLang="he-IL" sz="1400"/>
                <a:t>program</a:t>
              </a:r>
              <a:endParaRPr lang="en-US" altLang="he-IL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3696" y="2976"/>
              <a:ext cx="1248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Simple Loader</a:t>
              </a: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3984" y="3504"/>
              <a:ext cx="62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1"/>
              <a:r>
                <a:rPr lang="en-US" altLang="he-IL" sz="1400"/>
                <a:t>Memory</a:t>
              </a:r>
              <a:endParaRPr lang="en-US" altLang="he-IL"/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>
              <a:off x="4272" y="278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>
              <a:off x="4320" y="3264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09600" y="4826000"/>
            <a:ext cx="4953000" cy="1320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he-IL" sz="2000"/>
              <a:t>A </a:t>
            </a:r>
            <a:r>
              <a:rPr lang="en-US" altLang="he-IL" sz="2000" u="sng">
                <a:solidFill>
                  <a:srgbClr val="0000FF"/>
                </a:solidFill>
              </a:rPr>
              <a:t>linkage editor</a:t>
            </a:r>
            <a:r>
              <a:rPr lang="en-US" altLang="he-IL" sz="2000"/>
              <a:t> produces a linked version of the program (</a:t>
            </a:r>
            <a:r>
              <a:rPr lang="en-US" altLang="he-IL" sz="2000" i="1"/>
              <a:t>load module</a:t>
            </a:r>
            <a:r>
              <a:rPr lang="en-US" altLang="he-IL" sz="2000"/>
              <a:t>), which is written to a file or library for later execution.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he-IL" sz="4000"/>
              <a:t>Linkage editors</a:t>
            </a:r>
            <a:endParaRPr lang="en-US" altLang="en-US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/>
          <a:lstStyle/>
          <a:p>
            <a:r>
              <a:rPr lang="en-US" altLang="he-IL" sz="2400" b="1"/>
              <a:t>Advantages</a:t>
            </a:r>
            <a:r>
              <a:rPr lang="en-US" altLang="he-IL" sz="2400"/>
              <a:t>:</a:t>
            </a:r>
          </a:p>
          <a:p>
            <a:pPr lvl="1"/>
            <a:r>
              <a:rPr lang="en-US" altLang="he-IL" sz="2000"/>
              <a:t>One linking and the most of relocation for many executions.</a:t>
            </a:r>
          </a:p>
          <a:p>
            <a:pPr lvl="1"/>
            <a:r>
              <a:rPr lang="en-US" altLang="he-IL" sz="2000"/>
              <a:t>Possibility to create subroutines libraries.</a:t>
            </a:r>
          </a:p>
          <a:p>
            <a:pPr lvl="1"/>
            <a:r>
              <a:rPr lang="en-US" altLang="he-IL" sz="2000"/>
              <a:t>Actual loading is very simple.</a:t>
            </a:r>
          </a:p>
          <a:p>
            <a:pPr lvl="1">
              <a:buFontTx/>
              <a:buNone/>
            </a:pPr>
            <a:endParaRPr lang="en-US" altLang="he-IL" sz="2000"/>
          </a:p>
          <a:p>
            <a:r>
              <a:rPr lang="en-US" altLang="he-IL" sz="2400" b="1"/>
              <a:t>Disadvantages</a:t>
            </a:r>
            <a:r>
              <a:rPr lang="en-US" altLang="he-IL" sz="2400"/>
              <a:t>:</a:t>
            </a:r>
          </a:p>
          <a:p>
            <a:pPr lvl="1"/>
            <a:r>
              <a:rPr lang="en-US" altLang="he-IL" sz="2000"/>
              <a:t>In recompiling for nearly every execution (program development).</a:t>
            </a:r>
          </a:p>
          <a:p>
            <a:pPr lvl="1"/>
            <a:r>
              <a:rPr lang="en-US" altLang="he-IL" sz="2000"/>
              <a:t>In infrequently used programs (storage waste).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altLang="he-IL"/>
              <a:t>Dynamic Linking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33400" y="2100263"/>
            <a:ext cx="8305800" cy="15621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he-IL" u="sng">
                <a:solidFill>
                  <a:srgbClr val="0000FF"/>
                </a:solidFill>
              </a:rPr>
              <a:t>Dynamic linking</a:t>
            </a:r>
            <a:r>
              <a:rPr lang="en-US" altLang="he-IL"/>
              <a:t> (</a:t>
            </a:r>
            <a:r>
              <a:rPr lang="en-US" altLang="he-IL" i="1"/>
              <a:t>dynamic loading, load on call</a:t>
            </a:r>
            <a:r>
              <a:rPr lang="en-US" altLang="he-IL"/>
              <a:t>) postpones the linking function until execution time; a subroutine is loaded and linked to the rest of the program when it first called.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he-IL" sz="4000"/>
              <a:t>Dynamic Linking (</a:t>
            </a:r>
            <a:r>
              <a:rPr lang="en-US" altLang="he-IL" sz="3200"/>
              <a:t>Cont</a:t>
            </a:r>
            <a:r>
              <a:rPr lang="en-US" altLang="he-IL" sz="4000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77200" cy="4038600"/>
          </a:xfrm>
        </p:spPr>
        <p:txBody>
          <a:bodyPr/>
          <a:lstStyle/>
          <a:p>
            <a:r>
              <a:rPr lang="en-US" altLang="he-IL" sz="2400" b="1" dirty="0"/>
              <a:t>Advantages:</a:t>
            </a:r>
          </a:p>
          <a:p>
            <a:pPr lvl="1"/>
            <a:r>
              <a:rPr lang="en-US" altLang="he-IL" sz="2000" dirty="0"/>
              <a:t>Several executing programs can share one copy of a subroutine or library (</a:t>
            </a:r>
            <a:r>
              <a:rPr lang="en-US" altLang="he-IL" sz="2000" dirty="0" err="1"/>
              <a:t>Xwindows</a:t>
            </a:r>
            <a:r>
              <a:rPr lang="en-US" altLang="he-IL" sz="2000" dirty="0"/>
              <a:t>, C support routines).</a:t>
            </a:r>
          </a:p>
          <a:p>
            <a:pPr lvl="1"/>
            <a:r>
              <a:rPr lang="en-US" altLang="he-IL" sz="2000" dirty="0"/>
              <a:t>The implementation of the method can be determined or even changed at the time the program is run.</a:t>
            </a:r>
          </a:p>
          <a:p>
            <a:pPr lvl="1"/>
            <a:r>
              <a:rPr lang="en-US" altLang="he-IL" sz="2000" dirty="0"/>
              <a:t>The subroutine name might simply be treated as an input item (!)</a:t>
            </a:r>
          </a:p>
          <a:p>
            <a:pPr lvl="1"/>
            <a:endParaRPr lang="en-US" altLang="he-IL" sz="2000" dirty="0"/>
          </a:p>
          <a:p>
            <a:r>
              <a:rPr lang="en-US" altLang="he-IL" sz="2400" b="1" dirty="0"/>
              <a:t>Additional advantages:</a:t>
            </a:r>
            <a:endParaRPr lang="en-US" altLang="he-IL" sz="2400" dirty="0"/>
          </a:p>
          <a:p>
            <a:pPr lvl="1"/>
            <a:r>
              <a:rPr lang="en-US" altLang="he-IL" sz="2000" dirty="0"/>
              <a:t>Applications with rarely used subroutines (</a:t>
            </a:r>
            <a:r>
              <a:rPr lang="en-US" altLang="he-IL" sz="2000" dirty="0" err="1"/>
              <a:t>f.e</a:t>
            </a:r>
            <a:r>
              <a:rPr lang="en-US" altLang="he-IL" sz="2000" dirty="0"/>
              <a:t>. errors handling)</a:t>
            </a:r>
          </a:p>
          <a:p>
            <a:pPr lvl="1"/>
            <a:r>
              <a:rPr lang="en-US" altLang="he-IL" sz="2000" dirty="0"/>
              <a:t>Application with a lot of possible services (</a:t>
            </a:r>
            <a:r>
              <a:rPr lang="en-US" altLang="he-IL" sz="2000" dirty="0" err="1"/>
              <a:t>f.e</a:t>
            </a:r>
            <a:r>
              <a:rPr lang="en-US" altLang="he-IL" sz="2000" dirty="0"/>
              <a:t>. mathematic packages)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Compilation</a:t>
            </a:r>
            <a:endParaRPr lang="en-US" dirty="0"/>
          </a:p>
        </p:txBody>
      </p:sp>
      <p:pic>
        <p:nvPicPr>
          <p:cNvPr id="1026" name="Picture 2" descr="C:\Documents and Settings\User\My Documents\Maha\Summer 2010\TA - COP 3402\Recitation\compil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68580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‘n’ files</a:t>
            </a:r>
            <a:endParaRPr lang="en-US" dirty="0"/>
          </a:p>
        </p:txBody>
      </p:sp>
      <p:pic>
        <p:nvPicPr>
          <p:cNvPr id="2050" name="Picture 2" descr="C:\Documents and Settings\User\My Documents\Maha\Summer 2010\TA - COP 3402\Recitation\compil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68580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‘n’ files</a:t>
            </a:r>
            <a:endParaRPr lang="en-US" dirty="0"/>
          </a:p>
        </p:txBody>
      </p:sp>
      <p:pic>
        <p:nvPicPr>
          <p:cNvPr id="3074" name="Picture 2" descr="C:\Documents and Settings\User\My Documents\Maha\Summer 2010\TA - COP 3402\Recitation\compilen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68580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 </a:t>
            </a:r>
            <a:r>
              <a:rPr lang="en-US" dirty="0" err="1" smtClean="0"/>
              <a:t>green.c</a:t>
            </a:r>
            <a:r>
              <a:rPr lang="en-US" dirty="0" smtClean="0"/>
              <a:t> </a:t>
            </a:r>
            <a:r>
              <a:rPr lang="en-US" dirty="0" err="1" smtClean="0"/>
              <a:t>blue.c</a:t>
            </a:r>
            <a:endParaRPr lang="en-US" dirty="0" smtClean="0"/>
          </a:p>
          <a:p>
            <a:r>
              <a:rPr lang="en-US" dirty="0" smtClean="0"/>
              <a:t>cc –c &lt;filename&gt;.c</a:t>
            </a:r>
          </a:p>
          <a:p>
            <a:pPr lvl="1"/>
            <a:r>
              <a:rPr lang="en-US" dirty="0" smtClean="0"/>
              <a:t>output file : &lt;filename&gt;.o</a:t>
            </a:r>
          </a:p>
          <a:p>
            <a:pPr lvl="2"/>
            <a:r>
              <a:rPr lang="en-US" dirty="0" smtClean="0"/>
              <a:t>Compile </a:t>
            </a:r>
            <a:r>
              <a:rPr lang="en-US" i="1" dirty="0" err="1" smtClean="0"/>
              <a:t>green.o</a:t>
            </a:r>
            <a:r>
              <a:rPr lang="en-US" dirty="0" smtClean="0"/>
              <a:t>: cc -c </a:t>
            </a:r>
            <a:r>
              <a:rPr lang="en-US" dirty="0" err="1" smtClean="0"/>
              <a:t>green.c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Compile </a:t>
            </a:r>
            <a:r>
              <a:rPr lang="en-US" i="1" dirty="0" err="1" smtClean="0"/>
              <a:t>blue.o</a:t>
            </a:r>
            <a:r>
              <a:rPr lang="en-US" dirty="0" smtClean="0"/>
              <a:t>: cc -c </a:t>
            </a:r>
            <a:r>
              <a:rPr lang="en-US" dirty="0" err="1" smtClean="0"/>
              <a:t>blue.c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Link the parts together: cc </a:t>
            </a:r>
            <a:r>
              <a:rPr lang="en-US" dirty="0" err="1" smtClean="0"/>
              <a:t>green.o</a:t>
            </a:r>
            <a:r>
              <a:rPr lang="en-US" dirty="0" smtClean="0"/>
              <a:t> </a:t>
            </a:r>
            <a:r>
              <a:rPr lang="en-US" dirty="0" err="1" smtClean="0"/>
              <a:t>blue.o</a:t>
            </a:r>
            <a:r>
              <a:rPr lang="en-US" dirty="0" smtClean="0"/>
              <a:t> </a:t>
            </a:r>
          </a:p>
          <a:p>
            <a:pPr lvl="4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Executable</a:t>
            </a:r>
            <a:endParaRPr lang="en-US" dirty="0"/>
          </a:p>
        </p:txBody>
      </p:sp>
      <p:pic>
        <p:nvPicPr>
          <p:cNvPr id="4098" name="Picture 2" descr="C:\Documents and Settings\User\My Documents\Maha\Summer 2010\TA - COP 3402\Recitation\dep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10393"/>
            <a:ext cx="5638800" cy="4531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Executable</a:t>
            </a:r>
            <a:endParaRPr lang="en-US" dirty="0"/>
          </a:p>
        </p:txBody>
      </p:sp>
      <p:pic>
        <p:nvPicPr>
          <p:cNvPr id="4098" name="Picture 2" descr="C:\Documents and Settings\User\My Documents\Maha\Summer 2010\TA - COP 3402\Recitation\dep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3525520" cy="2833007"/>
          </a:xfrm>
          <a:prstGeom prst="rect">
            <a:avLst/>
          </a:prstGeom>
          <a:noFill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590800"/>
            <a:ext cx="426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7772400" cy="4343400"/>
          </a:xfrm>
        </p:spPr>
        <p:txBody>
          <a:bodyPr/>
          <a:lstStyle/>
          <a:p>
            <a:r>
              <a:rPr lang="en-US" altLang="he-IL" sz="2800">
                <a:solidFill>
                  <a:srgbClr val="0000FF"/>
                </a:solidFill>
              </a:rPr>
              <a:t>Loading</a:t>
            </a:r>
            <a:r>
              <a:rPr lang="en-US" altLang="he-IL" sz="2400"/>
              <a:t> brings the object program into the memory for execution.</a:t>
            </a:r>
          </a:p>
          <a:p>
            <a:r>
              <a:rPr lang="en-US" altLang="he-IL" sz="2800">
                <a:solidFill>
                  <a:srgbClr val="0000FF"/>
                </a:solidFill>
              </a:rPr>
              <a:t>Relocation</a:t>
            </a:r>
            <a:r>
              <a:rPr lang="en-US" altLang="he-IL" sz="2400"/>
              <a:t> modifies the object program so that it can be loaded at an address different from 0.</a:t>
            </a:r>
          </a:p>
          <a:p>
            <a:r>
              <a:rPr lang="en-US" altLang="he-IL" sz="2800">
                <a:solidFill>
                  <a:srgbClr val="0000FF"/>
                </a:solidFill>
              </a:rPr>
              <a:t>Linking</a:t>
            </a:r>
            <a:r>
              <a:rPr lang="en-US" altLang="he-IL" sz="2400"/>
              <a:t> combines two or more separate object programs and supplies the information needed to allow references between them. </a:t>
            </a:r>
          </a:p>
          <a:p>
            <a:pPr lvl="1"/>
            <a:r>
              <a:rPr lang="en-US" altLang="he-IL" sz="2000"/>
              <a:t>Subroutines Libraries</a:t>
            </a:r>
          </a:p>
          <a:p>
            <a:pPr lvl="1"/>
            <a:r>
              <a:rPr lang="en-US" altLang="he-IL" sz="2000"/>
              <a:t>Linkage editors</a:t>
            </a:r>
          </a:p>
          <a:p>
            <a:pPr lvl="1"/>
            <a:r>
              <a:rPr lang="en-US" altLang="he-IL" sz="2000"/>
              <a:t>Dynamic Linking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5029200"/>
            <a:ext cx="8001000" cy="1217613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he-IL" sz="800"/>
          </a:p>
          <a:p>
            <a:pPr>
              <a:spcBef>
                <a:spcPct val="50000"/>
              </a:spcBef>
            </a:pPr>
            <a:r>
              <a:rPr lang="en-US" altLang="he-IL" sz="2000"/>
              <a:t>In most cases all the program translators on a particular system produce object programs in the same format.</a:t>
            </a:r>
          </a:p>
          <a:p>
            <a:pPr>
              <a:spcBef>
                <a:spcPct val="50000"/>
              </a:spcBef>
            </a:pPr>
            <a:endParaRPr lang="en-US" altLang="he-IL" sz="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Absolute Loader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No linking or relocation</a:t>
            </a:r>
          </a:p>
          <a:p>
            <a:pPr eaLnBrk="1" hangingPunct="1"/>
            <a:r>
              <a:rPr lang="en-US" sz="2400" dirty="0" smtClean="0"/>
              <a:t>All functions are performed in one pass</a:t>
            </a:r>
          </a:p>
          <a:p>
            <a:pPr eaLnBrk="1" hangingPunct="1"/>
            <a:r>
              <a:rPr lang="en-US" sz="2400" dirty="0" smtClean="0"/>
              <a:t>E.g. a Bootstrap Loader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H </a:t>
            </a:r>
            <a:r>
              <a:rPr lang="en-US" sz="1200" dirty="0" smtClean="0"/>
              <a:t> </a:t>
            </a:r>
            <a:r>
              <a:rPr lang="en-US" sz="1200" dirty="0"/>
              <a:t>COPY	001000 </a:t>
            </a:r>
            <a:r>
              <a:rPr lang="en-US" sz="1200" dirty="0" smtClean="0"/>
              <a:t> </a:t>
            </a:r>
            <a:r>
              <a:rPr lang="en-US" sz="1200" dirty="0"/>
              <a:t>00107A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T </a:t>
            </a:r>
            <a:r>
              <a:rPr lang="en-US" sz="1200" dirty="0" smtClean="0"/>
              <a:t> </a:t>
            </a:r>
            <a:r>
              <a:rPr lang="en-US" sz="1200" dirty="0"/>
              <a:t>001000 </a:t>
            </a:r>
            <a:r>
              <a:rPr lang="en-US" sz="1200" dirty="0" smtClean="0"/>
              <a:t> </a:t>
            </a:r>
            <a:r>
              <a:rPr lang="en-US" sz="1200" dirty="0"/>
              <a:t>1E1 </a:t>
            </a:r>
            <a:r>
              <a:rPr lang="en-US" sz="1200" dirty="0" smtClean="0"/>
              <a:t> </a:t>
            </a:r>
            <a:r>
              <a:rPr lang="en-US" sz="1200" dirty="0"/>
              <a:t>41033 </a:t>
            </a:r>
            <a:r>
              <a:rPr lang="en-US" sz="1200" dirty="0" smtClean="0"/>
              <a:t> </a:t>
            </a:r>
            <a:r>
              <a:rPr lang="en-US" sz="1200" dirty="0"/>
              <a:t>482039 </a:t>
            </a:r>
            <a:r>
              <a:rPr lang="en-US" sz="1200" dirty="0" smtClean="0"/>
              <a:t> </a:t>
            </a:r>
            <a:r>
              <a:rPr lang="en-US" sz="1200" dirty="0"/>
              <a:t>001036 </a:t>
            </a:r>
            <a:r>
              <a:rPr lang="en-US" sz="1200" dirty="0" smtClean="0"/>
              <a:t> </a:t>
            </a:r>
            <a:r>
              <a:rPr lang="en-US" sz="1200" dirty="0"/>
              <a:t>281030 </a:t>
            </a:r>
            <a:r>
              <a:rPr lang="en-US" sz="1200" dirty="0" smtClean="0"/>
              <a:t> </a:t>
            </a:r>
            <a:r>
              <a:rPr lang="en-US" sz="1200" dirty="0"/>
              <a:t>301015 </a:t>
            </a:r>
            <a:r>
              <a:rPr lang="en-US" sz="1200" dirty="0" smtClean="0"/>
              <a:t> </a:t>
            </a:r>
            <a:r>
              <a:rPr lang="en-US" sz="1200" dirty="0"/>
              <a:t>482061 </a:t>
            </a:r>
            <a:r>
              <a:rPr lang="en-US" sz="1200" dirty="0" smtClean="0"/>
              <a:t> </a:t>
            </a:r>
            <a:r>
              <a:rPr lang="en-US" sz="1200" dirty="0"/>
              <a:t>3C1003 </a:t>
            </a:r>
            <a:r>
              <a:rPr lang="en-US" sz="1200" dirty="0" smtClean="0"/>
              <a:t> </a:t>
            </a:r>
            <a:r>
              <a:rPr lang="en-US" sz="1200" dirty="0"/>
              <a:t>00102A </a:t>
            </a:r>
            <a:r>
              <a:rPr lang="en-US" sz="1200" dirty="0" smtClean="0"/>
              <a:t> </a:t>
            </a:r>
            <a:r>
              <a:rPr lang="en-US" sz="1200" dirty="0"/>
              <a:t>0C1039 </a:t>
            </a:r>
            <a:r>
              <a:rPr lang="en-US" sz="1200" dirty="0" smtClean="0"/>
              <a:t> </a:t>
            </a:r>
            <a:r>
              <a:rPr lang="en-US" sz="1200" dirty="0"/>
              <a:t>00102D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T </a:t>
            </a:r>
            <a:r>
              <a:rPr lang="en-US" sz="1200" dirty="0" smtClean="0"/>
              <a:t> </a:t>
            </a:r>
            <a:r>
              <a:rPr lang="en-US" sz="1200" dirty="0"/>
              <a:t>00101E </a:t>
            </a:r>
            <a:r>
              <a:rPr lang="en-US" sz="1200" dirty="0" smtClean="0"/>
              <a:t> </a:t>
            </a:r>
            <a:r>
              <a:rPr lang="en-US" sz="1200" dirty="0"/>
              <a:t>15 </a:t>
            </a:r>
            <a:r>
              <a:rPr lang="en-US" sz="1200" dirty="0" smtClean="0"/>
              <a:t> </a:t>
            </a:r>
            <a:r>
              <a:rPr lang="en-US" sz="1200" dirty="0"/>
              <a:t>0C1036 </a:t>
            </a:r>
            <a:r>
              <a:rPr lang="en-US" sz="1200" dirty="0" smtClean="0"/>
              <a:t> </a:t>
            </a:r>
            <a:r>
              <a:rPr lang="en-US" sz="1200" dirty="0"/>
              <a:t>482061 </a:t>
            </a:r>
            <a:r>
              <a:rPr lang="en-US" sz="1200" dirty="0" smtClean="0"/>
              <a:t> </a:t>
            </a:r>
            <a:r>
              <a:rPr lang="en-US" sz="1200" dirty="0"/>
              <a:t>081033 </a:t>
            </a:r>
            <a:r>
              <a:rPr lang="en-US" sz="1200" dirty="0" smtClean="0"/>
              <a:t> </a:t>
            </a:r>
            <a:r>
              <a:rPr lang="en-US" sz="1200" dirty="0"/>
              <a:t>4C0000 </a:t>
            </a:r>
            <a:r>
              <a:rPr lang="en-US" sz="1200" dirty="0" smtClean="0"/>
              <a:t> </a:t>
            </a:r>
            <a:r>
              <a:rPr lang="en-US" sz="1200" dirty="0"/>
              <a:t>454F46 </a:t>
            </a:r>
            <a:r>
              <a:rPr lang="en-US" sz="1200" dirty="0" smtClean="0"/>
              <a:t> </a:t>
            </a:r>
            <a:r>
              <a:rPr lang="en-US" sz="1200" dirty="0"/>
              <a:t>000003 </a:t>
            </a:r>
            <a:r>
              <a:rPr lang="en-US" sz="1200" dirty="0" smtClean="0"/>
              <a:t> </a:t>
            </a:r>
            <a:r>
              <a:rPr lang="en-US" sz="1200" dirty="0"/>
              <a:t>000000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T </a:t>
            </a:r>
            <a:r>
              <a:rPr lang="en-US" sz="1200" dirty="0" smtClean="0"/>
              <a:t> </a:t>
            </a:r>
            <a:r>
              <a:rPr lang="en-US" sz="1200" dirty="0"/>
              <a:t>002039 </a:t>
            </a:r>
            <a:r>
              <a:rPr lang="en-US" sz="1200" dirty="0" smtClean="0"/>
              <a:t> </a:t>
            </a:r>
            <a:r>
              <a:rPr lang="en-US" sz="1200" dirty="0"/>
              <a:t>1E 041030 </a:t>
            </a:r>
            <a:r>
              <a:rPr lang="en-US" sz="1200" dirty="0" smtClean="0"/>
              <a:t> </a:t>
            </a:r>
            <a:r>
              <a:rPr lang="en-US" sz="1200" dirty="0"/>
              <a:t>001030 </a:t>
            </a:r>
            <a:r>
              <a:rPr lang="en-US" sz="1200" dirty="0" smtClean="0"/>
              <a:t> </a:t>
            </a:r>
            <a:r>
              <a:rPr lang="en-US" sz="1200" dirty="0"/>
              <a:t>E0205D </a:t>
            </a:r>
            <a:r>
              <a:rPr lang="en-US" sz="1200" dirty="0" smtClean="0"/>
              <a:t> </a:t>
            </a:r>
            <a:r>
              <a:rPr lang="en-US" sz="1200" dirty="0"/>
              <a:t>30203F </a:t>
            </a:r>
            <a:r>
              <a:rPr lang="en-US" sz="1200" dirty="0" smtClean="0"/>
              <a:t> </a:t>
            </a:r>
            <a:r>
              <a:rPr lang="en-US" sz="1200" dirty="0"/>
              <a:t>D8205D </a:t>
            </a:r>
            <a:r>
              <a:rPr lang="en-US" sz="1200" dirty="0" smtClean="0"/>
              <a:t> </a:t>
            </a:r>
            <a:r>
              <a:rPr lang="en-US" sz="1200" dirty="0"/>
              <a:t>281030 </a:t>
            </a:r>
            <a:r>
              <a:rPr lang="en-US" sz="1200" dirty="0" smtClean="0"/>
              <a:t> </a:t>
            </a:r>
            <a:r>
              <a:rPr lang="en-US" sz="1200" dirty="0"/>
              <a:t>302057 </a:t>
            </a:r>
            <a:r>
              <a:rPr lang="en-US" sz="1200" dirty="0" smtClean="0"/>
              <a:t> </a:t>
            </a:r>
            <a:r>
              <a:rPr lang="en-US" sz="1200" dirty="0"/>
              <a:t>549039 </a:t>
            </a:r>
            <a:r>
              <a:rPr lang="en-US" sz="1200" dirty="0" smtClean="0"/>
              <a:t> </a:t>
            </a:r>
            <a:r>
              <a:rPr lang="en-US" sz="1200" dirty="0"/>
              <a:t>2C205E </a:t>
            </a:r>
            <a:r>
              <a:rPr lang="en-US" sz="1200" dirty="0" smtClean="0"/>
              <a:t> </a:t>
            </a:r>
            <a:r>
              <a:rPr lang="en-US" sz="1200" dirty="0"/>
              <a:t>38203F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T </a:t>
            </a:r>
            <a:r>
              <a:rPr lang="en-US" sz="1200" dirty="0" smtClean="0"/>
              <a:t> </a:t>
            </a:r>
            <a:r>
              <a:rPr lang="en-US" sz="1200" dirty="0"/>
              <a:t>002057 </a:t>
            </a:r>
            <a:r>
              <a:rPr lang="en-US" sz="1200" dirty="0" smtClean="0"/>
              <a:t> </a:t>
            </a:r>
            <a:r>
              <a:rPr lang="en-US" sz="1200" dirty="0"/>
              <a:t>1C </a:t>
            </a:r>
            <a:r>
              <a:rPr lang="en-US" sz="1200" dirty="0" smtClean="0"/>
              <a:t> </a:t>
            </a:r>
            <a:r>
              <a:rPr lang="en-US" sz="1200" dirty="0"/>
              <a:t>101036 </a:t>
            </a:r>
            <a:r>
              <a:rPr lang="en-US" sz="1200" dirty="0" smtClean="0"/>
              <a:t> </a:t>
            </a:r>
            <a:r>
              <a:rPr lang="en-US" sz="1200" dirty="0"/>
              <a:t>4C0000 </a:t>
            </a:r>
            <a:r>
              <a:rPr lang="en-US" sz="1200" dirty="0" smtClean="0"/>
              <a:t> </a:t>
            </a:r>
            <a:r>
              <a:rPr lang="en-US" sz="1200" dirty="0"/>
              <a:t>F1 </a:t>
            </a:r>
            <a:r>
              <a:rPr lang="en-US" sz="1200" dirty="0" smtClean="0"/>
              <a:t> </a:t>
            </a:r>
            <a:r>
              <a:rPr lang="en-US" sz="1200" dirty="0"/>
              <a:t>001000 </a:t>
            </a:r>
            <a:r>
              <a:rPr lang="en-US" sz="1200" dirty="0" smtClean="0"/>
              <a:t> </a:t>
            </a:r>
            <a:r>
              <a:rPr lang="en-US" sz="1200" dirty="0"/>
              <a:t>041030 </a:t>
            </a:r>
            <a:r>
              <a:rPr lang="en-US" sz="1200" dirty="0" smtClean="0"/>
              <a:t> </a:t>
            </a:r>
            <a:r>
              <a:rPr lang="en-US" sz="1200" dirty="0"/>
              <a:t>E02079 </a:t>
            </a:r>
            <a:r>
              <a:rPr lang="en-US" sz="1200" dirty="0" smtClean="0"/>
              <a:t> </a:t>
            </a:r>
            <a:r>
              <a:rPr lang="en-US" sz="1200" dirty="0"/>
              <a:t>302064 </a:t>
            </a:r>
            <a:r>
              <a:rPr lang="en-US" sz="1200" dirty="0" smtClean="0"/>
              <a:t> </a:t>
            </a:r>
            <a:r>
              <a:rPr lang="en-US" sz="1200" dirty="0"/>
              <a:t>509039 </a:t>
            </a:r>
            <a:r>
              <a:rPr lang="en-US" sz="1200" dirty="0" smtClean="0"/>
              <a:t> </a:t>
            </a:r>
            <a:r>
              <a:rPr lang="en-US" sz="1200" dirty="0"/>
              <a:t>DC2079 </a:t>
            </a:r>
            <a:r>
              <a:rPr lang="en-US" sz="1200" dirty="0" smtClean="0"/>
              <a:t> </a:t>
            </a:r>
            <a:r>
              <a:rPr lang="en-US" sz="1200" dirty="0"/>
              <a:t>2C1036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T </a:t>
            </a:r>
            <a:r>
              <a:rPr lang="en-US" sz="1200" dirty="0" smtClean="0"/>
              <a:t> </a:t>
            </a:r>
            <a:r>
              <a:rPr lang="en-US" sz="1200" dirty="0"/>
              <a:t>002073 </a:t>
            </a:r>
            <a:r>
              <a:rPr lang="en-US" sz="1200" dirty="0" smtClean="0"/>
              <a:t> </a:t>
            </a:r>
            <a:r>
              <a:rPr lang="en-US" sz="1200" dirty="0"/>
              <a:t>07 </a:t>
            </a:r>
            <a:r>
              <a:rPr lang="en-US" sz="1200" dirty="0" smtClean="0"/>
              <a:t> </a:t>
            </a:r>
            <a:r>
              <a:rPr lang="en-US" sz="1200" dirty="0"/>
              <a:t>382064 </a:t>
            </a:r>
            <a:r>
              <a:rPr lang="en-US" sz="1200" dirty="0" smtClean="0"/>
              <a:t> </a:t>
            </a:r>
            <a:r>
              <a:rPr lang="en-US" sz="1200" dirty="0"/>
              <a:t>4C000 </a:t>
            </a:r>
            <a:r>
              <a:rPr lang="en-US" sz="1200" dirty="0" smtClean="0"/>
              <a:t> </a:t>
            </a:r>
            <a:r>
              <a:rPr lang="en-US" sz="1200" dirty="0"/>
              <a:t>05</a:t>
            </a:r>
          </a:p>
          <a:p>
            <a:pPr>
              <a:spcBef>
                <a:spcPct val="50000"/>
              </a:spcBef>
            </a:pPr>
            <a:r>
              <a:rPr lang="en-US" sz="1200" dirty="0"/>
              <a:t>E </a:t>
            </a:r>
            <a:r>
              <a:rPr lang="en-US" sz="1200" dirty="0" smtClean="0"/>
              <a:t> </a:t>
            </a:r>
            <a:r>
              <a:rPr lang="en-US" sz="1200" dirty="0"/>
              <a:t>001000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Absolute Loader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Check Header file</a:t>
            </a:r>
          </a:p>
          <a:p>
            <a:pPr lvl="1" eaLnBrk="1" hangingPunct="1"/>
            <a:r>
              <a:rPr lang="en-US" sz="2000" smtClean="0"/>
              <a:t>Check if correct program is being loaded, and if it will fit into memory</a:t>
            </a:r>
          </a:p>
          <a:p>
            <a:pPr eaLnBrk="1" hangingPunct="1"/>
            <a:r>
              <a:rPr lang="en-US" sz="2400" smtClean="0"/>
              <a:t>Read Text Records</a:t>
            </a:r>
          </a:p>
          <a:p>
            <a:pPr lvl="1" eaLnBrk="1" hangingPunct="1"/>
            <a:r>
              <a:rPr lang="en-US" sz="2000" smtClean="0"/>
              <a:t>For each record move object code to indicated memory address.</a:t>
            </a:r>
          </a:p>
          <a:p>
            <a:pPr eaLnBrk="1" hangingPunct="1"/>
            <a:r>
              <a:rPr lang="en-US" sz="2400" smtClean="0"/>
              <a:t>Reach End Record</a:t>
            </a:r>
          </a:p>
          <a:p>
            <a:pPr lvl="1" eaLnBrk="1" hangingPunct="1"/>
            <a:r>
              <a:rPr lang="en-US" sz="2000" smtClean="0"/>
              <a:t>Loader jumps to specified address to begin execution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5"/>
          <p:cNvGraphicFramePr>
            <a:graphicFrameLocks noChangeAspect="1"/>
          </p:cNvGraphicFramePr>
          <p:nvPr>
            <p:ph/>
          </p:nvPr>
        </p:nvGraphicFramePr>
        <p:xfrm>
          <a:off x="914400" y="222250"/>
          <a:ext cx="7027863" cy="6483350"/>
        </p:xfrm>
        <a:graphic>
          <a:graphicData uri="http://schemas.openxmlformats.org/presentationml/2006/ole">
            <p:oleObj spid="_x0000_s1026" name="Equation" r:id="rId4" imgW="3936960" imgH="3632040" progId="Equation.3">
              <p:embed/>
            </p:oleObj>
          </a:graphicData>
        </a:graphic>
      </p:graphicFrame>
      <p:sp>
        <p:nvSpPr>
          <p:cNvPr id="1027" name="Freeform 18"/>
          <p:cNvSpPr>
            <a:spLocks/>
          </p:cNvSpPr>
          <p:nvPr/>
        </p:nvSpPr>
        <p:spPr bwMode="auto">
          <a:xfrm>
            <a:off x="1828800" y="1879600"/>
            <a:ext cx="6096000" cy="3962400"/>
          </a:xfrm>
          <a:custGeom>
            <a:avLst/>
            <a:gdLst>
              <a:gd name="T0" fmla="*/ 0 w 3840"/>
              <a:gd name="T1" fmla="*/ 0 h 2496"/>
              <a:gd name="T2" fmla="*/ 0 w 3840"/>
              <a:gd name="T3" fmla="*/ 3962400 h 2496"/>
              <a:gd name="T4" fmla="*/ 3810001 w 3840"/>
              <a:gd name="T5" fmla="*/ 3962400 h 2496"/>
              <a:gd name="T6" fmla="*/ 3810001 w 3840"/>
              <a:gd name="T7" fmla="*/ 3581400 h 2496"/>
              <a:gd name="T8" fmla="*/ 6096000 w 3840"/>
              <a:gd name="T9" fmla="*/ 3581400 h 2496"/>
              <a:gd name="T10" fmla="*/ 6096000 w 3840"/>
              <a:gd name="T11" fmla="*/ 0 h 2496"/>
              <a:gd name="T12" fmla="*/ 0 w 3840"/>
              <a:gd name="T13" fmla="*/ 0 h 24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40"/>
              <a:gd name="T22" fmla="*/ 0 h 2496"/>
              <a:gd name="T23" fmla="*/ 3840 w 3840"/>
              <a:gd name="T24" fmla="*/ 2496 h 24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40" h="2496">
                <a:moveTo>
                  <a:pt x="0" y="0"/>
                </a:moveTo>
                <a:lnTo>
                  <a:pt x="0" y="2496"/>
                </a:lnTo>
                <a:lnTo>
                  <a:pt x="2400" y="2496"/>
                </a:lnTo>
                <a:lnTo>
                  <a:pt x="2400" y="2256"/>
                </a:lnTo>
                <a:lnTo>
                  <a:pt x="3840" y="2256"/>
                </a:lnTo>
                <a:lnTo>
                  <a:pt x="3840" y="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096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he-IL" sz="3600">
                <a:solidFill>
                  <a:schemeClr val="tx2"/>
                </a:solidFill>
                <a:latin typeface="Times New Roman" pitchFamily="18" charset="0"/>
              </a:rPr>
              <a:t>Linking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85800" y="1295400"/>
            <a:ext cx="7620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Calling one function from another is based on knowing the address of  each other function.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Linking</a:t>
            </a:r>
            <a:r>
              <a:rPr lang="en-US" sz="2000"/>
              <a:t> is simply the process of placing the address of a called function into the calling function</a:t>
            </a:r>
            <a:r>
              <a:rPr lang="en-US" sz="2000">
                <a:latin typeface="Times New Roman"/>
              </a:rPr>
              <a:t>’</a:t>
            </a:r>
            <a:r>
              <a:rPr lang="en-US" sz="2000"/>
              <a:t>s code.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Static linking</a:t>
            </a:r>
            <a:r>
              <a:rPr lang="en-US" sz="2000"/>
              <a:t> is used to combine multiple functions into a single executable module. This linking process takes place once </a:t>
            </a:r>
            <a:r>
              <a:rPr lang="en-US" sz="2000">
                <a:latin typeface="Times New Roman"/>
              </a:rPr>
              <a:t>–</a:t>
            </a:r>
            <a:r>
              <a:rPr lang="en-US" sz="2000"/>
              <a:t> when the executable module is created 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Linkage editors</a:t>
            </a:r>
            <a:r>
              <a:rPr lang="en-US" sz="2000"/>
              <a:t>.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Dynamic linking</a:t>
            </a:r>
            <a:r>
              <a:rPr lang="en-US" sz="2000"/>
              <a:t> </a:t>
            </a:r>
            <a:r>
              <a:rPr lang="en-US" sz="2000">
                <a:latin typeface="Times New Roman"/>
              </a:rPr>
              <a:t>–</a:t>
            </a:r>
            <a:r>
              <a:rPr lang="en-US" sz="2000"/>
              <a:t> statically linked modules can contain references to functions that should be resolved during the execution.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Linking loaders</a:t>
            </a:r>
            <a:r>
              <a:rPr lang="en-US" sz="2000"/>
              <a:t> for implicit dynamic linking.</a:t>
            </a:r>
          </a:p>
          <a:p>
            <a:pPr lvl="1"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i="1"/>
              <a:t>Dynamic linker/loader</a:t>
            </a:r>
            <a:r>
              <a:rPr lang="en-US" sz="2000"/>
              <a:t> for explicit dynamic linking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he-IL" sz="4400">
                <a:solidFill>
                  <a:schemeClr val="tx2"/>
                </a:solidFill>
                <a:latin typeface="Times New Roman" pitchFamily="18" charset="0"/>
              </a:rPr>
              <a:t>Loader design options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09600" y="1828800"/>
            <a:ext cx="7924800" cy="3657600"/>
          </a:xfrm>
          <a:prstGeom prst="rect">
            <a:avLst/>
          </a:prstGeom>
          <a:noFill/>
          <a:ln w="5715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altLang="he-IL" sz="2800">
                <a:latin typeface="Times New Roman" pitchFamily="18" charset="0"/>
              </a:rPr>
              <a:t> </a:t>
            </a:r>
            <a:r>
              <a:rPr lang="en-US" altLang="he-IL" sz="2800" u="sng">
                <a:solidFill>
                  <a:srgbClr val="0000FF"/>
                </a:solidFill>
                <a:latin typeface="Times New Roman" pitchFamily="18" charset="0"/>
              </a:rPr>
              <a:t>Linking loaders</a:t>
            </a:r>
            <a:r>
              <a:rPr lang="en-US" altLang="he-IL" sz="2800">
                <a:latin typeface="Times New Roman" pitchFamily="18" charset="0"/>
              </a:rPr>
              <a:t>   - linking and relocation at load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altLang="he-IL" sz="2800">
                <a:latin typeface="Times New Roman" pitchFamily="18" charset="0"/>
              </a:rPr>
              <a:t> 				     time.</a:t>
            </a:r>
          </a:p>
          <a:p>
            <a:pPr marL="342900" indent="-342900" algn="l">
              <a:spcBef>
                <a:spcPct val="20000"/>
              </a:spcBef>
            </a:pPr>
            <a:endParaRPr lang="en-US" altLang="he-IL" sz="2800">
              <a:latin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altLang="he-IL" sz="2800">
                <a:latin typeface="Times New Roman" pitchFamily="18" charset="0"/>
              </a:rPr>
              <a:t> </a:t>
            </a:r>
            <a:r>
              <a:rPr lang="en-US" altLang="he-IL" sz="2800" u="sng">
                <a:solidFill>
                  <a:srgbClr val="0000FF"/>
                </a:solidFill>
                <a:latin typeface="Times New Roman" pitchFamily="18" charset="0"/>
              </a:rPr>
              <a:t>Linkage editors</a:t>
            </a:r>
            <a:r>
              <a:rPr lang="en-US" altLang="he-IL" sz="2800">
                <a:latin typeface="Times New Roman" pitchFamily="18" charset="0"/>
              </a:rPr>
              <a:t>   - linking prior to load time.</a:t>
            </a:r>
          </a:p>
          <a:p>
            <a:pPr marL="342900" indent="-342900" algn="l">
              <a:spcBef>
                <a:spcPct val="20000"/>
              </a:spcBef>
            </a:pPr>
            <a:endParaRPr lang="en-US" altLang="he-IL" sz="2800">
              <a:latin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altLang="he-IL" sz="2800">
                <a:latin typeface="Times New Roman" pitchFamily="18" charset="0"/>
              </a:rPr>
              <a:t> </a:t>
            </a:r>
            <a:r>
              <a:rPr lang="en-US" altLang="he-IL" sz="2800" u="sng">
                <a:solidFill>
                  <a:srgbClr val="0000FF"/>
                </a:solidFill>
                <a:latin typeface="Times New Roman" pitchFamily="18" charset="0"/>
              </a:rPr>
              <a:t>Dynamic linking</a:t>
            </a:r>
            <a:r>
              <a:rPr lang="en-US" altLang="he-IL" sz="2800">
                <a:latin typeface="Times New Roman" pitchFamily="18" charset="0"/>
              </a:rPr>
              <a:t> - linking is performed at 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altLang="he-IL" sz="2800">
                <a:latin typeface="Times New Roman" pitchFamily="18" charset="0"/>
              </a:rPr>
              <a:t>				     execution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he-IL" sz="4000"/>
              <a:t>Automatic Library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he-IL" sz="2400"/>
              <a:t>The library subroutines called by the program being loaded are: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Automatically fetched from the library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Linked with the main program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Loaded</a:t>
            </a:r>
          </a:p>
          <a:p>
            <a:pPr>
              <a:lnSpc>
                <a:spcPct val="90000"/>
              </a:lnSpc>
            </a:pPr>
            <a:r>
              <a:rPr lang="en-US" altLang="he-IL" sz="2400"/>
              <a:t>The linking loader must: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Keep track of the </a:t>
            </a:r>
            <a:r>
              <a:rPr lang="en-US" altLang="he-IL" sz="2000" b="1" i="1"/>
              <a:t>unresolved</a:t>
            </a:r>
            <a:r>
              <a:rPr lang="en-US" altLang="he-IL" sz="2000"/>
              <a:t> </a:t>
            </a:r>
            <a:r>
              <a:rPr lang="en-US" altLang="he-IL" sz="2000" i="1"/>
              <a:t>external references</a:t>
            </a:r>
            <a:endParaRPr lang="en-US" altLang="he-IL" sz="2000"/>
          </a:p>
          <a:p>
            <a:pPr lvl="1">
              <a:lnSpc>
                <a:spcPct val="90000"/>
              </a:lnSpc>
            </a:pPr>
            <a:r>
              <a:rPr lang="en-US" altLang="he-IL" sz="2000"/>
              <a:t>Searches the specified libraries that contain the definitions of these symbols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Processes the subroutines found by this search by the regular way.</a:t>
            </a:r>
          </a:p>
          <a:p>
            <a:pPr lvl="1">
              <a:lnSpc>
                <a:spcPct val="90000"/>
              </a:lnSpc>
            </a:pPr>
            <a:r>
              <a:rPr lang="en-US" altLang="he-IL" sz="2000"/>
              <a:t>The last step can provide additional unresolved external references,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he-IL" sz="2000"/>
              <a:t>    so this whole process must be iterative!</a:t>
            </a:r>
          </a:p>
          <a:p>
            <a:pPr>
              <a:lnSpc>
                <a:spcPct val="90000"/>
              </a:lnSpc>
            </a:pPr>
            <a:r>
              <a:rPr lang="en-US" altLang="he-IL" sz="2200"/>
              <a:t>This process allows the programmer to </a:t>
            </a:r>
            <a:r>
              <a:rPr lang="en-US" altLang="he-IL" sz="2200" b="1" i="1"/>
              <a:t>override</a:t>
            </a:r>
            <a:r>
              <a:rPr lang="en-US" altLang="he-IL" sz="2200"/>
              <a:t> the standard subroutines in the library by supplying his/her own routines.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he-IL" sz="4000"/>
              <a:t>Subroutines Library 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914400"/>
          </a:xfrm>
          <a:ln>
            <a:solidFill>
              <a:srgbClr val="80008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altLang="he-IL" sz="2400"/>
              <a:t>Libraries ordinarily contain compiled versions of  the subroutines, organized in a special file structure.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895600" y="36576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600"/>
              <a:t>f1</a:t>
            </a:r>
            <a:endParaRPr lang="en-US" altLang="he-IL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810000" y="36576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endParaRPr lang="en-US" altLang="he-IL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895600" y="38862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600"/>
              <a:t>f2</a:t>
            </a:r>
            <a:endParaRPr lang="en-US" altLang="he-IL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810000" y="38862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895600" y="41148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600"/>
              <a:t>f3</a:t>
            </a:r>
            <a:endParaRPr lang="en-US" altLang="he-IL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3810000" y="41148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2895600" y="43434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810000" y="43434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2895600" y="45720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810000" y="45720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2895600" y="48006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3810000" y="4800600"/>
            <a:ext cx="914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2362200" y="5791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800"/>
              <a:t>Function</a:t>
            </a:r>
          </a:p>
          <a:p>
            <a:pPr rtl="1"/>
            <a:r>
              <a:rPr lang="en-US" altLang="he-IL" sz="1800"/>
              <a:t> name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3962400" y="5791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800"/>
              <a:t>Address within</a:t>
            </a:r>
          </a:p>
          <a:p>
            <a:pPr rtl="1"/>
            <a:r>
              <a:rPr lang="en-US" altLang="he-IL" sz="1800"/>
              <a:t> the file</a:t>
            </a:r>
          </a:p>
        </p:txBody>
      </p:sp>
      <p:sp>
        <p:nvSpPr>
          <p:cNvPr id="19489" name="AutoShape 33"/>
          <p:cNvSpPr>
            <a:spLocks noChangeArrowheads="1"/>
          </p:cNvSpPr>
          <p:nvPr/>
        </p:nvSpPr>
        <p:spPr bwMode="auto">
          <a:xfrm>
            <a:off x="2133600" y="2667000"/>
            <a:ext cx="6705600" cy="2819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AutoShape 34"/>
          <p:cNvSpPr>
            <a:spLocks noChangeArrowheads="1"/>
          </p:cNvSpPr>
          <p:nvPr/>
        </p:nvSpPr>
        <p:spPr bwMode="auto">
          <a:xfrm>
            <a:off x="5410200" y="2895600"/>
            <a:ext cx="1676400" cy="9144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en-US" sz="1800"/>
              <a:t>f1</a:t>
            </a:r>
            <a:endParaRPr lang="en-US" altLang="he-IL"/>
          </a:p>
        </p:txBody>
      </p:sp>
      <p:sp>
        <p:nvSpPr>
          <p:cNvPr id="19491" name="AutoShape 35"/>
          <p:cNvSpPr>
            <a:spLocks noChangeArrowheads="1"/>
          </p:cNvSpPr>
          <p:nvPr/>
        </p:nvSpPr>
        <p:spPr bwMode="auto">
          <a:xfrm>
            <a:off x="5791200" y="4343400"/>
            <a:ext cx="1219200" cy="762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800"/>
              <a:t>f3</a:t>
            </a:r>
            <a:endParaRPr lang="en-US" altLang="he-IL"/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>
            <a:off x="7086600" y="3276600"/>
            <a:ext cx="1676400" cy="9906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800"/>
              <a:t>f2</a:t>
            </a:r>
            <a:endParaRPr lang="en-US" altLang="he-IL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V="1">
            <a:off x="2819400" y="5181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H="1" flipV="1">
            <a:off x="4191000" y="51816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42672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42672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 flipV="1">
            <a:off x="4876800" y="3581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 flipV="1">
            <a:off x="4876800" y="3886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4876800" y="4191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2514600" y="31242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sz="1800" b="1"/>
              <a:t>Internal directory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1752600" y="22860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b="1"/>
              <a:t>Library</a:t>
            </a:r>
          </a:p>
        </p:txBody>
      </p:sp>
      <p:sp>
        <p:nvSpPr>
          <p:cNvPr id="19504" name="AutoShape 48"/>
          <p:cNvSpPr>
            <a:spLocks noChangeArrowheads="1"/>
          </p:cNvSpPr>
          <p:nvPr/>
        </p:nvSpPr>
        <p:spPr bwMode="auto">
          <a:xfrm>
            <a:off x="1143000" y="3810000"/>
            <a:ext cx="762000" cy="609600"/>
          </a:xfrm>
          <a:prstGeom prst="leftRight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7" name="Rectangle 51"/>
          <p:cNvSpPr>
            <a:spLocks noChangeArrowheads="1"/>
          </p:cNvSpPr>
          <p:nvPr/>
        </p:nvSpPr>
        <p:spPr bwMode="auto">
          <a:xfrm>
            <a:off x="76200" y="30480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rtl="1"/>
            <a:r>
              <a:rPr lang="en-US" altLang="he-IL" b="1"/>
              <a:t>Linking</a:t>
            </a:r>
          </a:p>
          <a:p>
            <a:pPr rtl="1"/>
            <a:endParaRPr lang="en-US" altLang="he-I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670</Words>
  <Application>Microsoft Office PowerPoint</Application>
  <PresentationFormat>On-screen Show (4:3)</PresentationFormat>
  <Paragraphs>121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Linkers &amp; Compiling Multiple Files</vt:lpstr>
      <vt:lpstr>Slide 2</vt:lpstr>
      <vt:lpstr>Absolute Loader</vt:lpstr>
      <vt:lpstr>Absolute Loader</vt:lpstr>
      <vt:lpstr>Slide 5</vt:lpstr>
      <vt:lpstr>Slide 6</vt:lpstr>
      <vt:lpstr>Slide 7</vt:lpstr>
      <vt:lpstr>Automatic Library Search</vt:lpstr>
      <vt:lpstr>Subroutines Library Structure</vt:lpstr>
      <vt:lpstr>Linking loader vs. Linkage Editor</vt:lpstr>
      <vt:lpstr>Linkage editors</vt:lpstr>
      <vt:lpstr>Dynamic Linking</vt:lpstr>
      <vt:lpstr>Dynamic Linking (Cont)</vt:lpstr>
      <vt:lpstr>Simple Compilation</vt:lpstr>
      <vt:lpstr>Compiling ‘n’ files</vt:lpstr>
      <vt:lpstr>Compiling ‘n’ files</vt:lpstr>
      <vt:lpstr>Commands</vt:lpstr>
      <vt:lpstr>Executable</vt:lpstr>
      <vt:lpstr>Executable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Compiling Multiple Files</dc:title>
  <dc:creator/>
  <cp:lastModifiedBy>Maha</cp:lastModifiedBy>
  <cp:revision>9</cp:revision>
  <dcterms:created xsi:type="dcterms:W3CDTF">2006-08-16T00:00:00Z</dcterms:created>
  <dcterms:modified xsi:type="dcterms:W3CDTF">2010-07-21T15:08:13Z</dcterms:modified>
</cp:coreProperties>
</file>