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337" r:id="rId2"/>
    <p:sldId id="373" r:id="rId3"/>
    <p:sldId id="378" r:id="rId4"/>
    <p:sldId id="385" r:id="rId5"/>
    <p:sldId id="388" r:id="rId6"/>
    <p:sldId id="390" r:id="rId7"/>
    <p:sldId id="392" r:id="rId8"/>
    <p:sldId id="391" r:id="rId9"/>
    <p:sldId id="393" r:id="rId10"/>
    <p:sldId id="394" r:id="rId11"/>
    <p:sldId id="395" r:id="rId12"/>
    <p:sldId id="396" r:id="rId13"/>
    <p:sldId id="386" r:id="rId14"/>
    <p:sldId id="383" r:id="rId15"/>
    <p:sldId id="389" r:id="rId16"/>
    <p:sldId id="387" r:id="rId17"/>
    <p:sldId id="399" r:id="rId18"/>
    <p:sldId id="397" r:id="rId19"/>
    <p:sldId id="398" r:id="rId20"/>
    <p:sldId id="380" r:id="rId2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1929F210-65D1-4AB2-ABD5-1348E73F4CC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</a:defRPr>
            </a:lvl1pPr>
          </a:lstStyle>
          <a:p>
            <a:fld id="{6661EC8C-C0E2-48DA-9F58-280027D913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2B9565-55D8-4C21-A2BC-1FBEE838EA63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344333-298D-4E86-8BC2-417C931D247F}" type="slidenum">
              <a:rPr lang="en-US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F83B0-D9DD-4940-A537-D6D469E3CFE2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323F0-0D23-4AFA-B176-49EBE8A9D9D4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C1DAB-31DE-4848-A191-04E940048516}" type="slidenum">
              <a:rPr lang="en-US"/>
              <a:pPr/>
              <a:t>13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62AF50-BCE0-43EB-AECC-8CA1FD1C9108}" type="slidenum">
              <a:rPr lang="en-US"/>
              <a:pPr/>
              <a:t>14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ADD149-0377-40EB-AC71-FB1B266FC1B4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4A6EF-D79B-4B84-8C84-9DF24CB628F4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19D8E4-261D-45F8-A98A-CD289CFD077F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06A33-CCD8-40D0-B1D9-D1C540D809CE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66ECF3-3614-4394-8EEA-C243AD8FFCE1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D5609-A102-49AC-A404-B2EB55950302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8E431E-3298-423B-9F01-444E33AC3D8C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D9D621-3553-448F-A2F5-DD891600C530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DC22ED-DCAA-442F-9BDD-DCB3F6291ED0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FA916-E47E-4ADD-B804-75CED77D6DA9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E57DB7-516B-4B16-9AED-EA1DBA689B4A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FB989-6D3B-4CE9-8AA6-FC7295A1E970}" type="slidenum">
              <a:rPr lang="en-US"/>
              <a:pPr/>
              <a:t>7</a:t>
            </a:fld>
            <a:endParaRPr 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66A53-FCA6-4204-AD92-F96095E98F11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606A73-BD88-4255-8C17-C8EAC1069F91}" type="slidenum">
              <a:rPr lang="en-US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5422D-EA8B-4E88-92F7-871B10FAC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DC04B-74D6-4DBD-9321-2A50060236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21EAA-4FFF-4481-9884-97C84DCBBD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F914A-AB77-40F6-85FF-01756BFC8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D015E-6A9A-4C52-BA6C-2C7CB18C17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D0C4C-E9A0-488A-9722-BEAE6AC82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B0FB1-B860-45F6-BAC5-D3F978E1FF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86771-F96F-4BB4-9187-26F790B0FA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E6E89-ACEB-486A-AC79-AB221AB2F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200E-544D-4254-908C-8C7B3E6E3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2CD62-2B75-468B-9ABC-E62216F998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AA6B97-BCA2-46B1-9C20-96E3FDCFCA3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CAF5D9-18F5-440E-AC2E-58584AF407A1}" type="slidenum">
              <a:rPr lang="en-US"/>
              <a:pPr/>
              <a:t>1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(</a:t>
            </a:r>
            <a:r>
              <a:rPr lang="en-US" sz="4000" b="1">
                <a:solidFill>
                  <a:srgbClr val="3366FF"/>
                </a:solidFill>
              </a:rPr>
              <a:t>Fall </a:t>
            </a:r>
            <a:r>
              <a:rPr lang="en-US" sz="4000" b="1" smtClean="0">
                <a:solidFill>
                  <a:srgbClr val="3366FF"/>
                </a:solidFill>
              </a:rPr>
              <a:t>2011)</a:t>
            </a:r>
            <a:endParaRPr lang="en-US" sz="4000" b="1">
              <a:solidFill>
                <a:srgbClr val="3366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40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 dirty="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charset="0"/>
            </a:endParaRPr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5961F-B8F5-4AF5-B74E-71345E5AAF4A}" type="slidenum">
              <a:rPr lang="en-US"/>
              <a:pPr/>
              <a:t>10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33798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783013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B5a.-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(ch == ‘x’ ) { </a:t>
            </a:r>
          </a:p>
          <a:p>
            <a:r>
              <a:rPr lang="en-US" sz="1600" b="1"/>
              <a:t>		      read(ch); T(S);</a:t>
            </a:r>
          </a:p>
          <a:p>
            <a:r>
              <a:rPr lang="en-US" sz="1600" b="1"/>
              <a:t>		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800" name="AutoShape 6"/>
          <p:cNvSpPr>
            <a:spLocks noChangeArrowheads="1"/>
          </p:cNvSpPr>
          <p:nvPr/>
        </p:nvSpPr>
        <p:spPr bwMode="auto">
          <a:xfrm>
            <a:off x="3429000" y="2209800"/>
            <a:ext cx="23622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5"/>
          <p:cNvSpPr>
            <a:spLocks noChangeShapeType="1"/>
          </p:cNvSpPr>
          <p:nvPr/>
        </p:nvSpPr>
        <p:spPr bwMode="auto">
          <a:xfrm>
            <a:off x="2590800" y="22098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2" name="Rectangle 7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33803" name="Line 8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4" name="Oval 9"/>
          <p:cNvSpPr>
            <a:spLocks noChangeArrowheads="1"/>
          </p:cNvSpPr>
          <p:nvPr/>
        </p:nvSpPr>
        <p:spPr bwMode="auto">
          <a:xfrm>
            <a:off x="4800600" y="25146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Rectangle 10"/>
          <p:cNvSpPr>
            <a:spLocks noChangeArrowheads="1"/>
          </p:cNvSpPr>
          <p:nvPr/>
        </p:nvSpPr>
        <p:spPr bwMode="auto">
          <a:xfrm>
            <a:off x="4876800" y="2590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BE0C1A-4BAD-48DC-A54F-BE8CEE76DBA7}" type="slidenum">
              <a:rPr lang="en-US"/>
              <a:pPr/>
              <a:t>11</a:t>
            </a:fld>
            <a:endParaRPr lang="en-US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Example</a:t>
            </a:r>
          </a:p>
        </p:txBody>
      </p:sp>
      <p:sp>
        <p:nvSpPr>
          <p:cNvPr id="35846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63817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Applying the above mentioning rules to create one graph to this example:</a:t>
            </a:r>
          </a:p>
          <a:p>
            <a:endParaRPr lang="en-US" sz="1400" b="1"/>
          </a:p>
          <a:p>
            <a:r>
              <a:rPr lang="en-US" sz="1400"/>
              <a:t>A ::= “x” | “(“ B “)”</a:t>
            </a:r>
          </a:p>
          <a:p>
            <a:r>
              <a:rPr lang="en-US" sz="1400"/>
              <a:t>B ::= A C</a:t>
            </a:r>
          </a:p>
          <a:p>
            <a:r>
              <a:rPr lang="en-US" sz="1400"/>
              <a:t>C ::= { “+” A }</a:t>
            </a:r>
          </a:p>
        </p:txBody>
      </p:sp>
      <p:sp>
        <p:nvSpPr>
          <p:cNvPr id="35848" name="Oval 5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6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7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8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(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)</a:t>
            </a:r>
          </a:p>
        </p:txBody>
      </p:sp>
      <p:sp>
        <p:nvSpPr>
          <p:cNvPr id="35855" name="Text Box 12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x</a:t>
            </a:r>
          </a:p>
        </p:txBody>
      </p:sp>
      <p:sp>
        <p:nvSpPr>
          <p:cNvPr id="35856" name="Line 13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14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15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Line 16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0" name="Text Box 17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61" name="Line 18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2" name="Line 19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Line 20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4" name="Line 21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5" name="Rectangle 22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Rectangle 23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Line 24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8" name="Line 25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9" name="Text Box 26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70" name="Line 27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1" name="Text Box 28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72" name="Text Box 29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  <p:sp>
        <p:nvSpPr>
          <p:cNvPr id="35873" name="Line 30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4" name="AutoShape 31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Rectangle 32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5876" name="Line 33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7" name="Oval 34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5878" name="Text Box 35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08DAFC-1F1D-4231-81CA-64292D121228}" type="slidenum">
              <a:rPr lang="en-US"/>
              <a:pPr/>
              <a:t>12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Syntax Graph</a:t>
            </a:r>
          </a:p>
        </p:txBody>
      </p:sp>
      <p:sp>
        <p:nvSpPr>
          <p:cNvPr id="37894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Line 4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AutoShape 5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898" name="Line 7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9" name="Oval 8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7900" name="Rectangle 9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901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)</a:t>
            </a:r>
          </a:p>
        </p:txBody>
      </p:sp>
      <p:sp>
        <p:nvSpPr>
          <p:cNvPr id="37902" name="Oval 11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(</a:t>
            </a:r>
          </a:p>
        </p:txBody>
      </p:sp>
      <p:sp>
        <p:nvSpPr>
          <p:cNvPr id="37903" name="Line 12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3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Line 14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Oval 15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x</a:t>
            </a:r>
          </a:p>
        </p:txBody>
      </p:sp>
      <p:sp>
        <p:nvSpPr>
          <p:cNvPr id="37907" name="Line 16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17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Line 18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Line 19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1" name="Text Box 20"/>
          <p:cNvSpPr txBox="1">
            <a:spLocks noChangeArrowheads="1"/>
          </p:cNvSpPr>
          <p:nvPr/>
        </p:nvSpPr>
        <p:spPr bwMode="auto">
          <a:xfrm>
            <a:off x="20574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37912" name="Text Box 21"/>
          <p:cNvSpPr txBox="1">
            <a:spLocks noChangeArrowheads="1"/>
          </p:cNvSpPr>
          <p:nvPr/>
        </p:nvSpPr>
        <p:spPr bwMode="auto">
          <a:xfrm>
            <a:off x="517525" y="1179513"/>
            <a:ext cx="272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will obtain this graph:</a:t>
            </a:r>
          </a:p>
        </p:txBody>
      </p:sp>
      <p:sp>
        <p:nvSpPr>
          <p:cNvPr id="37913" name="Text Box 22"/>
          <p:cNvSpPr txBox="1">
            <a:spLocks noChangeArrowheads="1"/>
          </p:cNvSpPr>
          <p:nvPr/>
        </p:nvSpPr>
        <p:spPr bwMode="auto">
          <a:xfrm>
            <a:off x="1050925" y="4760913"/>
            <a:ext cx="721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Using this graph and choosing from  rules B1 to B8 a parser program </a:t>
            </a:r>
          </a:p>
          <a:p>
            <a:r>
              <a:rPr lang="en-US"/>
              <a:t>can be generated. </a:t>
            </a:r>
          </a:p>
        </p:txBody>
      </p:sp>
      <p:sp>
        <p:nvSpPr>
          <p:cNvPr id="37914" name="Text Box 23"/>
          <p:cNvSpPr txBox="1">
            <a:spLocks noChangeArrowheads="1"/>
          </p:cNvSpPr>
          <p:nvPr/>
        </p:nvSpPr>
        <p:spPr bwMode="auto">
          <a:xfrm>
            <a:off x="1203325" y="17637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050E2-C73F-4D26-B8A1-0E9A86B0B03C}" type="slidenum">
              <a:rPr lang="en-US"/>
              <a:pPr/>
              <a:t>13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Parser program for the graph A (in PL/0)</a:t>
            </a:r>
          </a:p>
        </p:txBody>
      </p:sp>
      <p:sp>
        <p:nvSpPr>
          <p:cNvPr id="39942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Text Box 28"/>
          <p:cNvSpPr txBox="1">
            <a:spLocks noChangeArrowheads="1"/>
          </p:cNvSpPr>
          <p:nvPr/>
        </p:nvSpPr>
        <p:spPr bwMode="auto">
          <a:xfrm rot="-5400000">
            <a:off x="803275" y="1155700"/>
            <a:ext cx="44386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400" b="1"/>
              <a:t>var</a:t>
            </a:r>
            <a:r>
              <a:rPr lang="en-US" sz="1400"/>
              <a:t> ch: char;</a:t>
            </a:r>
          </a:p>
          <a:p>
            <a:r>
              <a:rPr lang="en-US" sz="1400" b="1"/>
              <a:t>procedure</a:t>
            </a:r>
            <a:r>
              <a:rPr lang="en-US" sz="1400"/>
              <a:t> A;</a:t>
            </a:r>
          </a:p>
          <a:p>
            <a:r>
              <a:rPr lang="en-US" sz="1400"/>
              <a:t>   </a:t>
            </a:r>
            <a:r>
              <a:rPr lang="en-US" sz="1400" b="1"/>
              <a:t>begin</a:t>
            </a:r>
          </a:p>
          <a:p>
            <a:r>
              <a:rPr lang="en-US" sz="1400"/>
              <a:t>        </a:t>
            </a:r>
            <a:r>
              <a:rPr lang="en-US" sz="1400" b="1"/>
              <a:t>if</a:t>
            </a:r>
            <a:r>
              <a:rPr lang="en-US" sz="1400"/>
              <a:t> ch = ‘x’ </a:t>
            </a:r>
            <a:r>
              <a:rPr lang="en-US" sz="1400" b="1"/>
              <a:t>then</a:t>
            </a:r>
            <a:r>
              <a:rPr lang="en-US" sz="1400"/>
              <a:t> read(ch)</a:t>
            </a:r>
          </a:p>
          <a:p>
            <a:r>
              <a:rPr lang="en-US" sz="1400"/>
              <a:t>           </a:t>
            </a:r>
            <a:r>
              <a:rPr lang="en-US" sz="1400" b="1"/>
              <a:t>else if</a:t>
            </a:r>
            <a:r>
              <a:rPr lang="en-US" sz="1400"/>
              <a:t> ch = ‘(‘ </a:t>
            </a:r>
            <a:r>
              <a:rPr lang="en-US" sz="1400" b="1"/>
              <a:t>then</a:t>
            </a:r>
          </a:p>
          <a:p>
            <a:r>
              <a:rPr lang="en-US" sz="1400"/>
              <a:t>	</a:t>
            </a:r>
            <a:r>
              <a:rPr lang="en-US" sz="1400" b="1"/>
              <a:t>begin</a:t>
            </a:r>
          </a:p>
          <a:p>
            <a:r>
              <a:rPr lang="en-US" sz="1400"/>
              <a:t>	     read(ch); </a:t>
            </a:r>
          </a:p>
          <a:p>
            <a:r>
              <a:rPr lang="en-US" sz="1400"/>
              <a:t>	     A;</a:t>
            </a:r>
          </a:p>
          <a:p>
            <a:r>
              <a:rPr lang="en-US" sz="1400"/>
              <a:t>	     </a:t>
            </a:r>
            <a:r>
              <a:rPr lang="en-US" sz="1400" b="1"/>
              <a:t>while</a:t>
            </a:r>
            <a:r>
              <a:rPr lang="en-US" sz="1400"/>
              <a:t> ch = ‘+’ </a:t>
            </a:r>
            <a:r>
              <a:rPr lang="en-US" sz="1400" b="1"/>
              <a:t>do</a:t>
            </a:r>
          </a:p>
          <a:p>
            <a:r>
              <a:rPr lang="en-US" sz="1400"/>
              <a:t>	        </a:t>
            </a:r>
            <a:r>
              <a:rPr lang="en-US" sz="1400" b="1"/>
              <a:t>begin</a:t>
            </a:r>
          </a:p>
          <a:p>
            <a:r>
              <a:rPr lang="en-US" sz="1400"/>
              <a:t>	             read(ch); </a:t>
            </a:r>
          </a:p>
          <a:p>
            <a:r>
              <a:rPr lang="en-US" sz="1400"/>
              <a:t>	             A</a:t>
            </a:r>
          </a:p>
          <a:p>
            <a:r>
              <a:rPr lang="en-US" sz="1400"/>
              <a:t>	        </a:t>
            </a:r>
            <a:r>
              <a:rPr lang="en-US" sz="1400" b="1"/>
              <a:t>end</a:t>
            </a:r>
            <a:r>
              <a:rPr lang="en-US" sz="1400"/>
              <a:t>;</a:t>
            </a:r>
          </a:p>
          <a:p>
            <a:r>
              <a:rPr lang="en-US" sz="1400"/>
              <a:t>	     </a:t>
            </a:r>
            <a:r>
              <a:rPr lang="en-US" sz="1400" b="1"/>
              <a:t>if</a:t>
            </a:r>
            <a:r>
              <a:rPr lang="en-US" sz="1400"/>
              <a:t> ch = ‘)’ </a:t>
            </a:r>
            <a:r>
              <a:rPr lang="en-US" sz="1400" b="1"/>
              <a:t>then</a:t>
            </a:r>
            <a:r>
              <a:rPr lang="en-US" sz="1400"/>
              <a:t> read(ch) </a:t>
            </a:r>
            <a:r>
              <a:rPr lang="en-US" sz="1400" b="1"/>
              <a:t>else</a:t>
            </a:r>
            <a:r>
              <a:rPr lang="en-US" sz="1400"/>
              <a:t> error(err_number)</a:t>
            </a:r>
          </a:p>
          <a:p>
            <a:r>
              <a:rPr lang="en-US" sz="1400"/>
              <a:t>	</a:t>
            </a:r>
            <a:r>
              <a:rPr lang="en-US" sz="1400" b="1"/>
              <a:t>end</a:t>
            </a:r>
            <a:r>
              <a:rPr lang="en-US" sz="1400"/>
              <a:t> </a:t>
            </a:r>
            <a:r>
              <a:rPr lang="en-US" sz="1400" b="1"/>
              <a:t>else</a:t>
            </a:r>
            <a:r>
              <a:rPr lang="en-US" sz="1400"/>
              <a:t> error(err_number)</a:t>
            </a:r>
          </a:p>
          <a:p>
            <a:r>
              <a:rPr lang="en-US" sz="1400" i="1"/>
              <a:t>   </a:t>
            </a:r>
            <a:r>
              <a:rPr lang="en-US" sz="1400" b="1"/>
              <a:t>end</a:t>
            </a:r>
            <a:r>
              <a:rPr lang="en-US" sz="1400" i="1"/>
              <a:t>;</a:t>
            </a:r>
          </a:p>
          <a:p>
            <a:r>
              <a:rPr lang="en-US" sz="1400" b="1"/>
              <a:t>begin</a:t>
            </a:r>
          </a:p>
          <a:p>
            <a:r>
              <a:rPr lang="en-US" sz="1400"/>
              <a:t>     read(ch);</a:t>
            </a:r>
          </a:p>
          <a:p>
            <a:r>
              <a:rPr lang="en-US" sz="1400"/>
              <a:t>     A</a:t>
            </a:r>
          </a:p>
          <a:p>
            <a:r>
              <a:rPr lang="en-US" sz="1400" b="1"/>
              <a:t>end</a:t>
            </a:r>
            <a:r>
              <a:rPr lang="en-US" sz="14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BF0601-62CF-4838-9230-9A2E9B27BF79}" type="slidenum">
              <a:rPr lang="en-US"/>
              <a:pPr/>
              <a:t>14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</a:rPr>
              <a:t>EBNF grammar for Tiny PL/0 (1)</a:t>
            </a:r>
          </a:p>
        </p:txBody>
      </p:sp>
      <p:sp>
        <p:nvSpPr>
          <p:cNvPr id="41990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4993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&lt;program&gt; ::= block "</a:t>
            </a:r>
            <a:r>
              <a:rPr lang="en-US" sz="1400" b="1"/>
              <a:t>.</a:t>
            </a:r>
            <a:r>
              <a:rPr lang="en-US" sz="1400"/>
              <a:t>" . </a:t>
            </a:r>
          </a:p>
          <a:p>
            <a:r>
              <a:rPr lang="en-US" sz="1400"/>
              <a:t>&lt;block&gt; ::= &lt;const-declaration&gt; &lt;var-declaration&gt; &lt;statement&gt;	</a:t>
            </a:r>
          </a:p>
          <a:p>
            <a:r>
              <a:rPr lang="en-US" sz="1400"/>
              <a:t>&lt;constdeclaration&gt; ::= [ “</a:t>
            </a:r>
            <a:r>
              <a:rPr lang="en-US" sz="1400" b="1">
                <a:solidFill>
                  <a:srgbClr val="0000FF"/>
                </a:solidFill>
              </a:rPr>
              <a:t>const</a:t>
            </a:r>
            <a:r>
              <a:rPr lang="en-US" sz="1400" b="1"/>
              <a:t>”</a:t>
            </a:r>
            <a:r>
              <a:rPr lang="en-US" sz="1400"/>
              <a:t> &lt;ident&gt;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 &lt;number&gt; {"</a:t>
            </a:r>
            <a:r>
              <a:rPr lang="en-US" sz="1400" b="1">
                <a:solidFill>
                  <a:srgbClr val="0000FF"/>
                </a:solidFill>
              </a:rPr>
              <a:t>,</a:t>
            </a:r>
            <a:r>
              <a:rPr lang="en-US" sz="1400"/>
              <a:t>" &lt;ident&gt;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 &lt;number&gt;} 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/>
              <a:t>"]	</a:t>
            </a:r>
          </a:p>
          <a:p>
            <a:r>
              <a:rPr lang="en-US" sz="1400"/>
              <a:t>&lt;var-declaration&gt; ::= [ "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/>
              <a:t>" &lt;ident&gt; {"</a:t>
            </a:r>
            <a:r>
              <a:rPr lang="en-US" sz="1400" b="1">
                <a:solidFill>
                  <a:srgbClr val="0000FF"/>
                </a:solidFill>
              </a:rPr>
              <a:t>,</a:t>
            </a:r>
            <a:r>
              <a:rPr lang="en-US" sz="1400"/>
              <a:t>" &lt;ident&gt;} </a:t>
            </a:r>
            <a:r>
              <a:rPr lang="en-US" sz="1400">
                <a:solidFill>
                  <a:srgbClr val="0000FF"/>
                </a:solidFill>
              </a:rPr>
              <a:t>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>
                <a:solidFill>
                  <a:srgbClr val="0000FF"/>
                </a:solidFill>
              </a:rPr>
              <a:t>"]</a:t>
            </a:r>
            <a:endParaRPr lang="en-US" sz="1400"/>
          </a:p>
          <a:p>
            <a:r>
              <a:rPr lang="en-US" sz="1400"/>
              <a:t>&lt;statement &gt; ::= [&lt;ident&gt; "</a:t>
            </a:r>
            <a:r>
              <a:rPr lang="en-US" sz="1400" b="1">
                <a:solidFill>
                  <a:srgbClr val="0000FF"/>
                </a:solidFill>
              </a:rPr>
              <a:t>:=</a:t>
            </a:r>
            <a:r>
              <a:rPr lang="en-US" sz="1400"/>
              <a:t>" &lt;expression&gt;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/>
              <a:t>" &lt;statement&gt; {"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/>
              <a:t>" &lt;statement&gt; } "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/>
              <a:t>" 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if</a:t>
            </a:r>
            <a:r>
              <a:rPr lang="en-US" sz="1400"/>
              <a:t>" &lt;condition&gt; "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/>
              <a:t>" &lt;statement&gt; </a:t>
            </a:r>
          </a:p>
          <a:p>
            <a:r>
              <a:rPr lang="en-US" sz="1400"/>
              <a:t>	      | </a:t>
            </a:r>
            <a:r>
              <a:rPr lang="en-US" sz="1400" b="1">
                <a:solidFill>
                  <a:srgbClr val="0000FF"/>
                </a:solidFill>
                <a:latin typeface="Symbol" charset="2"/>
              </a:rPr>
              <a:t>e</a:t>
            </a:r>
            <a:r>
              <a:rPr lang="en-US" sz="1400">
                <a:solidFill>
                  <a:srgbClr val="0000FF"/>
                </a:solidFill>
              </a:rPr>
              <a:t> </a:t>
            </a:r>
            <a:r>
              <a:rPr lang="en-US" sz="1400"/>
              <a:t>] 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&lt;condition&gt; ::= "</a:t>
            </a:r>
            <a:r>
              <a:rPr lang="en-US" sz="1400" b="1">
                <a:solidFill>
                  <a:srgbClr val="0000FF"/>
                </a:solidFill>
              </a:rPr>
              <a:t>odd</a:t>
            </a:r>
            <a:r>
              <a:rPr lang="en-US" sz="1400"/>
              <a:t>" &lt;expression&gt; </a:t>
            </a:r>
          </a:p>
          <a:p>
            <a:r>
              <a:rPr lang="en-US" sz="1400"/>
              <a:t>	    | &lt;expression&gt; &lt;rel-op&gt; &lt;expression&gt;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&lt;rel-op&gt; ::=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"|“</a:t>
            </a:r>
            <a:r>
              <a:rPr lang="en-US" sz="1400" b="1">
                <a:solidFill>
                  <a:srgbClr val="0000FF"/>
                </a:solidFill>
              </a:rPr>
              <a:t>&lt;&gt;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&lt;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&lt;=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&gt;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&gt;=</a:t>
            </a:r>
            <a:r>
              <a:rPr lang="en-US" sz="1400"/>
              <a:t>“</a:t>
            </a:r>
          </a:p>
          <a:p>
            <a:r>
              <a:rPr lang="en-US" sz="1400"/>
              <a:t>&lt;expression&gt; ::= [ 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"] &lt;term&gt; { ("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") &lt;term&gt;}</a:t>
            </a:r>
          </a:p>
          <a:p>
            <a:r>
              <a:rPr lang="en-US" sz="1400"/>
              <a:t>&lt;term&gt; ::= &lt;factor&gt; {("</a:t>
            </a:r>
            <a:r>
              <a:rPr lang="en-US" sz="1400" b="1">
                <a:solidFill>
                  <a:srgbClr val="0000FF"/>
                </a:solidFill>
              </a:rPr>
              <a:t>*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/</a:t>
            </a:r>
            <a:r>
              <a:rPr lang="en-US" sz="1400"/>
              <a:t>") &lt;factor&gt;} </a:t>
            </a:r>
          </a:p>
          <a:p>
            <a:r>
              <a:rPr lang="en-US" sz="1400"/>
              <a:t>&lt;factor&gt; ::= &lt;ident&gt; | &lt;number&gt; | "</a:t>
            </a:r>
            <a:r>
              <a:rPr lang="en-US" sz="1400" b="1">
                <a:solidFill>
                  <a:srgbClr val="0000FF"/>
                </a:solidFill>
              </a:rPr>
              <a:t>(</a:t>
            </a:r>
            <a:r>
              <a:rPr lang="en-US" sz="1400"/>
              <a:t>" &lt;expression&gt; "</a:t>
            </a:r>
            <a:r>
              <a:rPr lang="en-US" sz="1400" b="1">
                <a:solidFill>
                  <a:srgbClr val="0000FF"/>
                </a:solidFill>
              </a:rPr>
              <a:t>)</a:t>
            </a:r>
            <a:r>
              <a:rPr lang="en-US" sz="1400"/>
              <a:t>“</a:t>
            </a:r>
            <a:endParaRPr lang="en-US" sz="1400" b="1"/>
          </a:p>
          <a:p>
            <a:r>
              <a:rPr lang="en-US" sz="1400"/>
              <a:t>&lt;number&gt; ::= &lt;digit&gt; {&lt;digit&gt;}</a:t>
            </a:r>
          </a:p>
          <a:p>
            <a:r>
              <a:rPr lang="en-US" sz="1400"/>
              <a:t>&lt;Ident&gt; ::= &lt;letter&gt; {&lt;letter&gt; | &lt;digit&gt;}</a:t>
            </a:r>
          </a:p>
          <a:p>
            <a:r>
              <a:rPr lang="en-US" sz="1400"/>
              <a:t>&lt;digit&gt; ;;= "</a:t>
            </a:r>
            <a:r>
              <a:rPr lang="en-US" sz="1400" b="1">
                <a:solidFill>
                  <a:srgbClr val="0000FF"/>
                </a:solidFill>
              </a:rPr>
              <a:t>0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1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2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3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4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5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6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7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8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9</a:t>
            </a:r>
            <a:r>
              <a:rPr lang="en-US" sz="1400"/>
              <a:t>“</a:t>
            </a:r>
          </a:p>
          <a:p>
            <a:r>
              <a:rPr lang="en-US" sz="1400"/>
              <a:t>&lt;letter&gt; ::=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…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...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BC4624-601E-4AA0-B56B-A513D92BBC1D}" type="slidenum">
              <a:rPr lang="en-US"/>
              <a:pPr/>
              <a:t>15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Intermediate code generation</a:t>
            </a:r>
          </a:p>
        </p:txBody>
      </p:sp>
      <p:sp>
        <p:nvSpPr>
          <p:cNvPr id="44038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9" name="Rectangle 25"/>
          <p:cNvSpPr>
            <a:spLocks noChangeArrowheads="1"/>
          </p:cNvSpPr>
          <p:nvPr/>
        </p:nvSpPr>
        <p:spPr bwMode="auto">
          <a:xfrm>
            <a:off x="762000" y="16002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Text Box 26"/>
          <p:cNvSpPr txBox="1">
            <a:spLocks noChangeArrowheads="1"/>
          </p:cNvSpPr>
          <p:nvPr/>
        </p:nvSpPr>
        <p:spPr bwMode="auto">
          <a:xfrm>
            <a:off x="784225" y="1636713"/>
            <a:ext cx="1517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Intermediate </a:t>
            </a:r>
          </a:p>
          <a:p>
            <a:pPr algn="ctr"/>
            <a:r>
              <a:rPr lang="en-US"/>
              <a:t>Code </a:t>
            </a:r>
          </a:p>
          <a:p>
            <a:pPr algn="ctr"/>
            <a:r>
              <a:rPr lang="en-US"/>
              <a:t>Generation </a:t>
            </a:r>
          </a:p>
        </p:txBody>
      </p:sp>
      <p:sp>
        <p:nvSpPr>
          <p:cNvPr id="44041" name="Rectangle 27"/>
          <p:cNvSpPr>
            <a:spLocks noChangeArrowheads="1"/>
          </p:cNvSpPr>
          <p:nvPr/>
        </p:nvSpPr>
        <p:spPr bwMode="auto">
          <a:xfrm>
            <a:off x="2819400" y="28194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28"/>
          <p:cNvSpPr>
            <a:spLocks noChangeShapeType="1"/>
          </p:cNvSpPr>
          <p:nvPr/>
        </p:nvSpPr>
        <p:spPr bwMode="auto">
          <a:xfrm>
            <a:off x="3429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3" name="Text Box 29"/>
          <p:cNvSpPr txBox="1">
            <a:spLocks noChangeArrowheads="1"/>
          </p:cNvSpPr>
          <p:nvPr/>
        </p:nvSpPr>
        <p:spPr bwMode="auto">
          <a:xfrm>
            <a:off x="2819400" y="2819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4" name="Line 30"/>
          <p:cNvSpPr>
            <a:spLocks noChangeShapeType="1"/>
          </p:cNvSpPr>
          <p:nvPr/>
        </p:nvSpPr>
        <p:spPr bwMode="auto">
          <a:xfrm>
            <a:off x="37338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5" name="AutoShape 31"/>
          <p:cNvSpPr>
            <a:spLocks noChangeArrowheads="1"/>
          </p:cNvSpPr>
          <p:nvPr/>
        </p:nvSpPr>
        <p:spPr bwMode="auto">
          <a:xfrm rot="5400000">
            <a:off x="2819400" y="1752600"/>
            <a:ext cx="609600" cy="1524000"/>
          </a:xfrm>
          <a:custGeom>
            <a:avLst/>
            <a:gdLst>
              <a:gd name="T0" fmla="*/ 426889 w 21600"/>
              <a:gd name="T1" fmla="*/ 0 h 21600"/>
              <a:gd name="T2" fmla="*/ 426889 w 21600"/>
              <a:gd name="T3" fmla="*/ 857814 h 21600"/>
              <a:gd name="T4" fmla="*/ 91355 w 21600"/>
              <a:gd name="T5" fmla="*/ 1524000 h 21600"/>
              <a:gd name="T6" fmla="*/ 609600 w 21600"/>
              <a:gd name="T7" fmla="*/ 428907 h 21600"/>
              <a:gd name="T8" fmla="*/ 3 60000 65536"/>
              <a:gd name="T9" fmla="*/ 1 60000 65536"/>
              <a:gd name="T10" fmla="*/ 1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Text Box 33"/>
          <p:cNvSpPr txBox="1">
            <a:spLocks noChangeArrowheads="1"/>
          </p:cNvSpPr>
          <p:nvPr/>
        </p:nvSpPr>
        <p:spPr bwMode="auto">
          <a:xfrm>
            <a:off x="5943600" y="2514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7" name="Rectangle 34"/>
          <p:cNvSpPr>
            <a:spLocks noChangeArrowheads="1"/>
          </p:cNvSpPr>
          <p:nvPr/>
        </p:nvSpPr>
        <p:spPr bwMode="auto">
          <a:xfrm>
            <a:off x="5943600" y="2514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35"/>
          <p:cNvSpPr>
            <a:spLocks noChangeArrowheads="1"/>
          </p:cNvSpPr>
          <p:nvPr/>
        </p:nvSpPr>
        <p:spPr bwMode="auto">
          <a:xfrm>
            <a:off x="5943600" y="2895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36"/>
          <p:cNvSpPr>
            <a:spLocks noChangeArrowheads="1"/>
          </p:cNvSpPr>
          <p:nvPr/>
        </p:nvSpPr>
        <p:spPr bwMode="auto">
          <a:xfrm>
            <a:off x="59436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37"/>
          <p:cNvSpPr>
            <a:spLocks noChangeArrowheads="1"/>
          </p:cNvSpPr>
          <p:nvPr/>
        </p:nvSpPr>
        <p:spPr bwMode="auto">
          <a:xfrm>
            <a:off x="59436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38"/>
          <p:cNvSpPr>
            <a:spLocks noChangeArrowheads="1"/>
          </p:cNvSpPr>
          <p:nvPr/>
        </p:nvSpPr>
        <p:spPr bwMode="auto">
          <a:xfrm>
            <a:off x="59436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Text Box 40"/>
          <p:cNvSpPr txBox="1">
            <a:spLocks noChangeArrowheads="1"/>
          </p:cNvSpPr>
          <p:nvPr/>
        </p:nvSpPr>
        <p:spPr bwMode="auto">
          <a:xfrm>
            <a:off x="6172200" y="1981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44053" name="Text Box 41"/>
          <p:cNvSpPr txBox="1">
            <a:spLocks noChangeArrowheads="1"/>
          </p:cNvSpPr>
          <p:nvPr/>
        </p:nvSpPr>
        <p:spPr bwMode="auto">
          <a:xfrm>
            <a:off x="7162800" y="2514600"/>
            <a:ext cx="80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 = 0</a:t>
            </a:r>
          </a:p>
        </p:txBody>
      </p:sp>
      <p:sp>
        <p:nvSpPr>
          <p:cNvPr id="44054" name="Line 42"/>
          <p:cNvSpPr>
            <a:spLocks noChangeShapeType="1"/>
          </p:cNvSpPr>
          <p:nvPr/>
        </p:nvSpPr>
        <p:spPr bwMode="auto">
          <a:xfrm flipH="1">
            <a:off x="7239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5" name="Text Box 43"/>
          <p:cNvSpPr txBox="1">
            <a:spLocks noChangeArrowheads="1"/>
          </p:cNvSpPr>
          <p:nvPr/>
        </p:nvSpPr>
        <p:spPr bwMode="auto">
          <a:xfrm>
            <a:off x="5638800" y="1295400"/>
            <a:ext cx="1868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  <a:r>
              <a:rPr lang="en-US">
                <a:sym typeface="Wingdings" charset="2"/>
              </a:rPr>
              <a:t></a:t>
            </a:r>
            <a:r>
              <a:rPr lang="en-US"/>
              <a:t> code index</a:t>
            </a:r>
          </a:p>
        </p:txBody>
      </p:sp>
      <p:sp>
        <p:nvSpPr>
          <p:cNvPr id="44056" name="Line 44"/>
          <p:cNvSpPr>
            <a:spLocks noChangeShapeType="1"/>
          </p:cNvSpPr>
          <p:nvPr/>
        </p:nvSpPr>
        <p:spPr bwMode="auto">
          <a:xfrm flipV="1">
            <a:off x="4114800" y="2743200"/>
            <a:ext cx="1752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7" name="Text Box 45"/>
          <p:cNvSpPr txBox="1">
            <a:spLocks noChangeArrowheads="1"/>
          </p:cNvSpPr>
          <p:nvPr/>
        </p:nvSpPr>
        <p:spPr bwMode="auto">
          <a:xfrm>
            <a:off x="76200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44058" name="Text Box 46"/>
          <p:cNvSpPr txBox="1">
            <a:spLocks noChangeArrowheads="1"/>
          </p:cNvSpPr>
          <p:nvPr/>
        </p:nvSpPr>
        <p:spPr bwMode="auto">
          <a:xfrm>
            <a:off x="746125" y="3465513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Each time an instruction  is generated, </a:t>
            </a:r>
          </a:p>
          <a:p>
            <a:r>
              <a:rPr lang="en-US"/>
              <a:t>It is stored in the code segment and the </a:t>
            </a:r>
          </a:p>
          <a:p>
            <a:r>
              <a:rPr lang="en-US"/>
              <a:t>code index (cx) is incremented by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5D0765-66ED-4D8B-B369-8E7A1DD359D4}" type="slidenum">
              <a:rPr lang="en-US"/>
              <a:pPr/>
              <a:t>16</a:t>
            </a:fld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Parsing and generating pcode</a:t>
            </a:r>
          </a:p>
        </p:txBody>
      </p:sp>
      <p:sp>
        <p:nvSpPr>
          <p:cNvPr id="46086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Text Box 17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8" name="Text Box 20"/>
          <p:cNvSpPr txBox="1">
            <a:spLocks noChangeArrowheads="1"/>
          </p:cNvSpPr>
          <p:nvPr/>
        </p:nvSpPr>
        <p:spPr bwMode="auto">
          <a:xfrm>
            <a:off x="381000" y="1905000"/>
            <a:ext cx="38925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void emit(int op, int l, int m)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if(cx &gt; CODE_SIZE)</a:t>
            </a:r>
          </a:p>
          <a:p>
            <a:r>
              <a:rPr lang="en-US" sz="1400" b="1"/>
              <a:t>    error(25);</a:t>
            </a:r>
          </a:p>
          <a:p>
            <a:r>
              <a:rPr lang="en-US" sz="1400" b="1"/>
              <a:t>  else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code[cx].op = op; 	//opcode</a:t>
            </a:r>
          </a:p>
          <a:p>
            <a:r>
              <a:rPr lang="en-US" sz="1400" b="1"/>
              <a:t>    code[cx].l = l;	// lexicographical level</a:t>
            </a:r>
          </a:p>
          <a:p>
            <a:r>
              <a:rPr lang="en-US" sz="1400" b="1"/>
              <a:t>    code[cx].m = m;	// modifier</a:t>
            </a:r>
          </a:p>
          <a:p>
            <a:r>
              <a:rPr lang="en-US" sz="1400" b="1"/>
              <a:t>    cx++;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  <a:p>
            <a:endParaRPr lang="en-US" sz="1400" b="1"/>
          </a:p>
        </p:txBody>
      </p:sp>
      <p:sp>
        <p:nvSpPr>
          <p:cNvPr id="46089" name="Text Box 21"/>
          <p:cNvSpPr txBox="1">
            <a:spLocks noChangeArrowheads="1"/>
          </p:cNvSpPr>
          <p:nvPr/>
        </p:nvSpPr>
        <p:spPr bwMode="auto">
          <a:xfrm>
            <a:off x="3184525" y="140811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emit funtcion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CE61C7-4787-4217-8015-F237133520F6}" type="slidenum">
              <a:rPr lang="en-US"/>
              <a:pPr/>
              <a:t>17</a:t>
            </a:fld>
            <a:endParaRPr lang="en-US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Parsing and generating pcode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457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void expression( )</a:t>
            </a:r>
          </a:p>
          <a:p>
            <a:r>
              <a:rPr lang="en-US" sz="1200" b="1"/>
              <a:t>{</a:t>
            </a:r>
          </a:p>
          <a:p>
            <a:r>
              <a:rPr lang="en-US" sz="1200" b="1"/>
              <a:t>  int addop;</a:t>
            </a:r>
          </a:p>
          <a:p>
            <a:r>
              <a:rPr lang="en-US" sz="1200" b="1"/>
              <a:t>  I f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 );</a:t>
            </a:r>
          </a:p>
          <a:p>
            <a:r>
              <a:rPr lang="en-US" sz="1200" b="1"/>
              <a:t>    if(addop == minussym)</a:t>
            </a:r>
          </a:p>
          <a:p>
            <a:r>
              <a:rPr lang="en-US" sz="1200" b="1"/>
              <a:t>      emit(OPR, 0, OPR_NEG); // negate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  else</a:t>
            </a:r>
          </a:p>
          <a:p>
            <a:r>
              <a:rPr lang="en-US" sz="1200" b="1"/>
              <a:t>    term ();</a:t>
            </a:r>
          </a:p>
          <a:p>
            <a:r>
              <a:rPr lang="en-US" sz="1200" b="1"/>
              <a:t>  while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term();</a:t>
            </a:r>
          </a:p>
          <a:p>
            <a:r>
              <a:rPr lang="en-US" sz="1200" b="1"/>
              <a:t>    if (addop == plussym)</a:t>
            </a:r>
          </a:p>
          <a:p>
            <a:r>
              <a:rPr lang="en-US" sz="1200" b="1"/>
              <a:t>      emit(OPR, 0, OPR_ADD); // addition</a:t>
            </a:r>
          </a:p>
          <a:p>
            <a:r>
              <a:rPr lang="en-US" sz="1200" b="1"/>
              <a:t>    else</a:t>
            </a:r>
          </a:p>
          <a:p>
            <a:r>
              <a:rPr lang="en-US" sz="1200" b="1"/>
              <a:t>      emit(OPR, 0, OPR_SUB); // subtraction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}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4957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&lt;expression&gt; </a:t>
            </a:r>
            <a:r>
              <a:rPr lang="en-US">
                <a:sym typeface="Wingdings" charset="2"/>
              </a:rPr>
              <a:t> [+ | - ] &lt;term&gt; {( + | - ) &lt;term&gt;}</a:t>
            </a:r>
            <a:endParaRPr lang="en-US"/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5165725" y="25511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Function to parse an expression</a:t>
            </a:r>
          </a:p>
        </p:txBody>
      </p:sp>
      <p:sp>
        <p:nvSpPr>
          <p:cNvPr id="48139" name="Line 8"/>
          <p:cNvSpPr>
            <a:spLocks noChangeShapeType="1"/>
          </p:cNvSpPr>
          <p:nvPr/>
        </p:nvSpPr>
        <p:spPr bwMode="auto">
          <a:xfrm flipH="1">
            <a:off x="45720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B10817-8056-412B-984E-AF8A63F015B7}" type="slidenum">
              <a:rPr lang="en-US"/>
              <a:pPr/>
              <a:t>18</a:t>
            </a:fld>
            <a:endParaRPr lang="en-US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Parsing and generating pcode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44196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void term( 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int mulop;</a:t>
            </a:r>
          </a:p>
          <a:p>
            <a:r>
              <a:rPr lang="en-US" sz="1400" b="1"/>
              <a:t>  factor( );</a:t>
            </a:r>
          </a:p>
          <a:p>
            <a:r>
              <a:rPr lang="en-US" sz="1400" b="1"/>
              <a:t>  while(token == multsym || token == slashsym)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mulop = token;</a:t>
            </a:r>
          </a:p>
          <a:p>
            <a:r>
              <a:rPr lang="en-US" sz="1400" b="1"/>
              <a:t>    getNextToken( );</a:t>
            </a:r>
          </a:p>
          <a:p>
            <a:r>
              <a:rPr lang="en-US" sz="1400" b="1"/>
              <a:t>    factor( );</a:t>
            </a:r>
          </a:p>
          <a:p>
            <a:r>
              <a:rPr lang="en-US" sz="1400" b="1"/>
              <a:t>    if(mulop == multsym)</a:t>
            </a:r>
          </a:p>
          <a:p>
            <a:r>
              <a:rPr lang="en-US" sz="1400" b="1"/>
              <a:t>      emit(OPR, 0, OPR_MUL); // multiplication</a:t>
            </a:r>
          </a:p>
          <a:p>
            <a:r>
              <a:rPr lang="en-US" sz="1400" b="1"/>
              <a:t>    else</a:t>
            </a:r>
          </a:p>
          <a:p>
            <a:r>
              <a:rPr lang="en-US" sz="1400" b="1"/>
              <a:t>      emit(OPR, 0, OPR_DIV); // division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</p:txBody>
      </p:sp>
      <p:sp>
        <p:nvSpPr>
          <p:cNvPr id="50184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395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&lt;term&gt; </a:t>
            </a:r>
            <a:r>
              <a:rPr lang="en-US">
                <a:sym typeface="Wingdings" charset="2"/>
              </a:rPr>
              <a:t> &lt;factor&gt; { ( * | / ) &lt;factor&gt; }</a:t>
            </a:r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5851525" y="2551113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Parsing  &lt;term&gt;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AB58A5-065A-4DD4-9E45-FCF87CD50CC1}" type="slidenum">
              <a:rPr lang="en-US"/>
              <a:pPr/>
              <a:t>19</a:t>
            </a:fld>
            <a:endParaRPr lang="en-US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</a:rPr>
              <a:t>Parsing and generating pcode</a:t>
            </a:r>
          </a:p>
        </p:txBody>
      </p:sp>
      <p:sp>
        <p:nvSpPr>
          <p:cNvPr id="52230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ctemp = cx;</a:t>
            </a:r>
          </a:p>
          <a:p>
            <a:r>
              <a:rPr lang="en-US" sz="1600" b="1"/>
              <a:t>     gen(JPC,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  0</a:t>
            </a:r>
          </a:p>
        </p:txBody>
      </p:sp>
      <p:sp>
        <p:nvSpPr>
          <p:cNvPr id="52236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38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2242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ctemp  </a:t>
            </a:r>
          </a:p>
        </p:txBody>
      </p:sp>
      <p:sp>
        <p:nvSpPr>
          <p:cNvPr id="52243" name="Line 16"/>
          <p:cNvSpPr>
            <a:spLocks noChangeShapeType="1"/>
          </p:cNvSpPr>
          <p:nvPr/>
        </p:nvSpPr>
        <p:spPr bwMode="auto">
          <a:xfrm flipH="1">
            <a:off x="71628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4" name="Text Box 17"/>
          <p:cNvSpPr txBox="1">
            <a:spLocks noChangeArrowheads="1"/>
          </p:cNvSpPr>
          <p:nvPr/>
        </p:nvSpPr>
        <p:spPr bwMode="auto">
          <a:xfrm>
            <a:off x="7620000" y="4724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52245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6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7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8" name="Rectangle 22"/>
          <p:cNvSpPr>
            <a:spLocks noChangeArrowheads="1"/>
          </p:cNvSpPr>
          <p:nvPr/>
        </p:nvSpPr>
        <p:spPr bwMode="auto">
          <a:xfrm>
            <a:off x="2209800" y="5562600"/>
            <a:ext cx="342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changes JPC 0 0 to JPC 0 cx</a:t>
            </a:r>
          </a:p>
        </p:txBody>
      </p:sp>
      <p:sp>
        <p:nvSpPr>
          <p:cNvPr id="52249" name="Line 23"/>
          <p:cNvSpPr>
            <a:spLocks noChangeShapeType="1"/>
          </p:cNvSpPr>
          <p:nvPr/>
        </p:nvSpPr>
        <p:spPr bwMode="auto">
          <a:xfrm>
            <a:off x="29718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0" name="Line 24"/>
          <p:cNvSpPr>
            <a:spLocks noChangeShapeType="1"/>
          </p:cNvSpPr>
          <p:nvPr/>
        </p:nvSpPr>
        <p:spPr bwMode="auto">
          <a:xfrm>
            <a:off x="3962400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0682A-ED97-4B62-8632-F977480C5057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Intermediate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Code Generation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37C916-AA50-4651-9D7C-F26D68A77A58}" type="slidenum">
              <a:rPr lang="en-US"/>
              <a:pPr/>
              <a:t>20</a:t>
            </a:fld>
            <a:endParaRPr lang="en-US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</a:rPr>
              <a:t>COP 3402 Systems Software</a:t>
            </a:r>
          </a:p>
        </p:txBody>
      </p:sp>
      <p:sp>
        <p:nvSpPr>
          <p:cNvPr id="54278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3489325" y="3243263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505916-9C9B-43D0-A771-771B3141B894}" type="slidenum">
              <a:rPr lang="en-US"/>
              <a:pPr/>
              <a:t>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Outline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From syntax graph to parsers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Tiny-PL/0 syntax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Intermediate code generation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charset="0"/>
              </a:rPr>
              <a:t> Parsing and generating Pcode.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charset="0"/>
            </a:endParaRPr>
          </a:p>
        </p:txBody>
      </p:sp>
      <p:sp>
        <p:nvSpPr>
          <p:cNvPr id="1946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21088-1DFC-434F-83D1-56FD2960A8A3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21510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Transforming a grammar expressed in EBNF to syntax graph is advantageous to visualize the parsing</a:t>
            </a:r>
          </a:p>
          <a:p>
            <a:r>
              <a:rPr lang="en-US" sz="1400"/>
              <a:t>process of a sentence because the syntax graph reflects the flow of control of the parser.</a:t>
            </a:r>
          </a:p>
          <a:p>
            <a:endParaRPr lang="en-US" sz="1400"/>
          </a:p>
          <a:p>
            <a:r>
              <a:rPr lang="en-US" sz="1400" b="1" u="sng"/>
              <a:t>Rules to construct  a parser from a syntax graph (N. Wirth):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B1.- Reduce the system of graphs to as few individual graphs as possible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by appropriate substitution.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B2.- Translate each graph into a procedure declaration according to the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subsequent rules B3 through B7.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B3.- A sequence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compound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{ </a:t>
            </a:r>
            <a:r>
              <a:rPr lang="en-US" sz="1400" b="1"/>
              <a:t>T(S</a:t>
            </a:r>
            <a:r>
              <a:rPr lang="en-US" sz="1400" b="1" baseline="-25000"/>
              <a:t>1</a:t>
            </a:r>
            <a:r>
              <a:rPr lang="en-US" sz="1400" b="1"/>
              <a:t>); T(S</a:t>
            </a:r>
            <a:r>
              <a:rPr lang="en-US" sz="1400" b="1" baseline="-25000"/>
              <a:t>2</a:t>
            </a:r>
            <a:r>
              <a:rPr lang="en-US" sz="1400" b="1"/>
              <a:t>); …; T(S</a:t>
            </a:r>
            <a:r>
              <a:rPr lang="en-US" sz="1400" b="1" baseline="-25000"/>
              <a:t>n</a:t>
            </a:r>
            <a:r>
              <a:rPr lang="en-US" sz="1400" b="1"/>
              <a:t>)</a:t>
            </a:r>
            <a:r>
              <a:rPr lang="en-US" sz="1400" b="1">
                <a:solidFill>
                  <a:srgbClr val="0000FF"/>
                </a:solidFill>
              </a:rPr>
              <a:t> }</a:t>
            </a:r>
          </a:p>
          <a:p>
            <a:endParaRPr lang="en-US" sz="1400" b="1"/>
          </a:p>
          <a:p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denotes the translation of graph</a:t>
            </a:r>
            <a:r>
              <a:rPr lang="en-US" sz="1400" b="1"/>
              <a:t> S</a:t>
            </a:r>
          </a:p>
        </p:txBody>
      </p:sp>
      <p:sp>
        <p:nvSpPr>
          <p:cNvPr id="21512" name="Rectangle 22"/>
          <p:cNvSpPr>
            <a:spLocks noChangeArrowheads="1"/>
          </p:cNvSpPr>
          <p:nvPr/>
        </p:nvSpPr>
        <p:spPr bwMode="auto">
          <a:xfrm>
            <a:off x="37338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23"/>
          <p:cNvSpPr>
            <a:spLocks noChangeShapeType="1"/>
          </p:cNvSpPr>
          <p:nvPr/>
        </p:nvSpPr>
        <p:spPr bwMode="auto">
          <a:xfrm>
            <a:off x="31242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4" name="Line 24"/>
          <p:cNvSpPr>
            <a:spLocks noChangeShapeType="1"/>
          </p:cNvSpPr>
          <p:nvPr/>
        </p:nvSpPr>
        <p:spPr bwMode="auto">
          <a:xfrm>
            <a:off x="4343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5" name="Rectangle 25"/>
          <p:cNvSpPr>
            <a:spLocks noChangeArrowheads="1"/>
          </p:cNvSpPr>
          <p:nvPr/>
        </p:nvSpPr>
        <p:spPr bwMode="auto">
          <a:xfrm>
            <a:off x="38100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2</a:t>
            </a:r>
          </a:p>
        </p:txBody>
      </p:sp>
      <p:sp>
        <p:nvSpPr>
          <p:cNvPr id="21516" name="Rectangle 26"/>
          <p:cNvSpPr>
            <a:spLocks noChangeArrowheads="1"/>
          </p:cNvSpPr>
          <p:nvPr/>
        </p:nvSpPr>
        <p:spPr bwMode="auto">
          <a:xfrm>
            <a:off x="54864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27"/>
          <p:cNvSpPr>
            <a:spLocks noChangeShapeType="1"/>
          </p:cNvSpPr>
          <p:nvPr/>
        </p:nvSpPr>
        <p:spPr bwMode="auto">
          <a:xfrm>
            <a:off x="6096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8" name="Rectangle 28"/>
          <p:cNvSpPr>
            <a:spLocks noChangeArrowheads="1"/>
          </p:cNvSpPr>
          <p:nvPr/>
        </p:nvSpPr>
        <p:spPr bwMode="auto">
          <a:xfrm>
            <a:off x="5562600" y="4343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m</a:t>
            </a:r>
          </a:p>
        </p:txBody>
      </p:sp>
      <p:sp>
        <p:nvSpPr>
          <p:cNvPr id="21519" name="Rectangle 29"/>
          <p:cNvSpPr>
            <a:spLocks noChangeArrowheads="1"/>
          </p:cNvSpPr>
          <p:nvPr/>
        </p:nvSpPr>
        <p:spPr bwMode="auto">
          <a:xfrm>
            <a:off x="25146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Rectangle 30"/>
          <p:cNvSpPr>
            <a:spLocks noChangeArrowheads="1"/>
          </p:cNvSpPr>
          <p:nvPr/>
        </p:nvSpPr>
        <p:spPr bwMode="auto">
          <a:xfrm>
            <a:off x="25908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1</a:t>
            </a:r>
          </a:p>
        </p:txBody>
      </p:sp>
      <p:sp>
        <p:nvSpPr>
          <p:cNvPr id="21521" name="Line 31"/>
          <p:cNvSpPr>
            <a:spLocks noChangeShapeType="1"/>
          </p:cNvSpPr>
          <p:nvPr/>
        </p:nvSpPr>
        <p:spPr bwMode="auto">
          <a:xfrm>
            <a:off x="1905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2" name="Line 32"/>
          <p:cNvSpPr>
            <a:spLocks noChangeShapeType="1"/>
          </p:cNvSpPr>
          <p:nvPr/>
        </p:nvSpPr>
        <p:spPr bwMode="auto">
          <a:xfrm>
            <a:off x="51816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3" name="Line 33"/>
          <p:cNvSpPr>
            <a:spLocks noChangeShapeType="1"/>
          </p:cNvSpPr>
          <p:nvPr/>
        </p:nvSpPr>
        <p:spPr bwMode="auto">
          <a:xfrm>
            <a:off x="4800600" y="4495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DD71AF-5676-4F62-AF3C-8ED6180B9317}" type="slidenum">
              <a:rPr lang="en-US"/>
              <a:pPr/>
              <a:t>5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23558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8389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a selective </a:t>
            </a:r>
          </a:p>
          <a:p>
            <a:r>
              <a:rPr lang="en-US" sz="1400" b="1">
                <a:solidFill>
                  <a:srgbClr val="0000FF"/>
                </a:solidFill>
              </a:rPr>
              <a:t>or conditional statement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If </a:t>
            </a:r>
            <a:r>
              <a:rPr lang="en-US" sz="1400" b="1">
                <a:solidFill>
                  <a:srgbClr val="0000FF"/>
                </a:solidFill>
              </a:rPr>
              <a:t>L</a:t>
            </a:r>
            <a:r>
              <a:rPr lang="en-US" sz="1400" b="1" baseline="-25000">
                <a:solidFill>
                  <a:srgbClr val="0000FF"/>
                </a:solidFill>
              </a:rPr>
              <a:t>i</a:t>
            </a:r>
            <a:r>
              <a:rPr lang="en-US" sz="1400" b="1"/>
              <a:t> is a single symbol, say  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 b="1"/>
              <a:t>, then “</a:t>
            </a:r>
            <a:r>
              <a:rPr lang="en-US" sz="1400" b="1">
                <a:solidFill>
                  <a:srgbClr val="0000FF"/>
                </a:solidFill>
              </a:rPr>
              <a:t>ch in L</a:t>
            </a:r>
            <a:r>
              <a:rPr lang="en-US" sz="1400" b="1" baseline="-25000">
                <a:solidFill>
                  <a:srgbClr val="0000FF"/>
                </a:solidFill>
              </a:rPr>
              <a:t>i</a:t>
            </a:r>
            <a:r>
              <a:rPr lang="en-US" sz="1400" b="1"/>
              <a:t>” should be expressed as “</a:t>
            </a:r>
            <a:r>
              <a:rPr lang="en-US" sz="1400" b="1">
                <a:solidFill>
                  <a:srgbClr val="0000FF"/>
                </a:solidFill>
              </a:rPr>
              <a:t>ch == a</a:t>
            </a:r>
            <a:r>
              <a:rPr lang="en-US" sz="1400" b="1"/>
              <a:t>”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1676400" y="228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1676400" y="3505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7"/>
          <p:cNvSpPr>
            <a:spLocks noChangeArrowheads="1"/>
          </p:cNvSpPr>
          <p:nvPr/>
        </p:nvSpPr>
        <p:spPr bwMode="auto">
          <a:xfrm>
            <a:off x="1676400" y="2819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11430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0"/>
          <p:cNvSpPr>
            <a:spLocks noChangeShapeType="1"/>
          </p:cNvSpPr>
          <p:nvPr/>
        </p:nvSpPr>
        <p:spPr bwMode="auto">
          <a:xfrm>
            <a:off x="1143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Line 11"/>
          <p:cNvSpPr>
            <a:spLocks noChangeShapeType="1"/>
          </p:cNvSpPr>
          <p:nvPr/>
        </p:nvSpPr>
        <p:spPr bwMode="auto">
          <a:xfrm>
            <a:off x="11430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7" name="Line 12"/>
          <p:cNvSpPr>
            <a:spLocks noChangeShapeType="1"/>
          </p:cNvSpPr>
          <p:nvPr/>
        </p:nvSpPr>
        <p:spPr bwMode="auto">
          <a:xfrm>
            <a:off x="1143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8" name="Line 13"/>
          <p:cNvSpPr>
            <a:spLocks noChangeShapeType="1"/>
          </p:cNvSpPr>
          <p:nvPr/>
        </p:nvSpPr>
        <p:spPr bwMode="auto">
          <a:xfrm>
            <a:off x="1905000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9" name="Line 14"/>
          <p:cNvSpPr>
            <a:spLocks noChangeShapeType="1"/>
          </p:cNvSpPr>
          <p:nvPr/>
        </p:nvSpPr>
        <p:spPr bwMode="auto">
          <a:xfrm>
            <a:off x="27432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0" name="Line 15"/>
          <p:cNvSpPr>
            <a:spLocks noChangeShapeType="1"/>
          </p:cNvSpPr>
          <p:nvPr/>
        </p:nvSpPr>
        <p:spPr bwMode="auto">
          <a:xfrm>
            <a:off x="2209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1" name="Line 16"/>
          <p:cNvSpPr>
            <a:spLocks noChangeShapeType="1"/>
          </p:cNvSpPr>
          <p:nvPr/>
        </p:nvSpPr>
        <p:spPr bwMode="auto">
          <a:xfrm>
            <a:off x="2209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2" name="Line 17"/>
          <p:cNvSpPr>
            <a:spLocks noChangeShapeType="1"/>
          </p:cNvSpPr>
          <p:nvPr/>
        </p:nvSpPr>
        <p:spPr bwMode="auto">
          <a:xfrm>
            <a:off x="22098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3" name="Line 18"/>
          <p:cNvSpPr>
            <a:spLocks noChangeShapeType="1"/>
          </p:cNvSpPr>
          <p:nvPr/>
        </p:nvSpPr>
        <p:spPr bwMode="auto">
          <a:xfrm>
            <a:off x="27432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4" name="Text Box 19"/>
          <p:cNvSpPr txBox="1">
            <a:spLocks noChangeArrowheads="1"/>
          </p:cNvSpPr>
          <p:nvPr/>
        </p:nvSpPr>
        <p:spPr bwMode="auto">
          <a:xfrm>
            <a:off x="1676400" y="3505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23575" name="Text Box 20"/>
          <p:cNvSpPr txBox="1">
            <a:spLocks noChangeArrowheads="1"/>
          </p:cNvSpPr>
          <p:nvPr/>
        </p:nvSpPr>
        <p:spPr bwMode="auto">
          <a:xfrm>
            <a:off x="1676400" y="2819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23576" name="Text Box 21"/>
          <p:cNvSpPr txBox="1">
            <a:spLocks noChangeArrowheads="1"/>
          </p:cNvSpPr>
          <p:nvPr/>
        </p:nvSpPr>
        <p:spPr bwMode="auto">
          <a:xfrm>
            <a:off x="1676400" y="2286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23577" name="Text Box 22"/>
          <p:cNvSpPr txBox="1">
            <a:spLocks noChangeArrowheads="1"/>
          </p:cNvSpPr>
          <p:nvPr/>
        </p:nvSpPr>
        <p:spPr bwMode="auto">
          <a:xfrm>
            <a:off x="3276600" y="2133600"/>
            <a:ext cx="24955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Selective</a:t>
            </a:r>
          </a:p>
          <a:p>
            <a:endParaRPr lang="en-US" b="1"/>
          </a:p>
          <a:p>
            <a:r>
              <a:rPr lang="en-US" b="1"/>
              <a:t>Switch (ch) {</a:t>
            </a:r>
          </a:p>
          <a:p>
            <a:r>
              <a:rPr lang="en-US" b="1"/>
              <a:t>case ch in L1 : T(S1);</a:t>
            </a:r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L2 : T(S2);</a:t>
            </a:r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Ln : T(Sn);</a:t>
            </a:r>
          </a:p>
          <a:p>
            <a:r>
              <a:rPr lang="en-US" b="1"/>
              <a:t>}</a:t>
            </a:r>
          </a:p>
        </p:txBody>
      </p:sp>
      <p:sp>
        <p:nvSpPr>
          <p:cNvPr id="23578" name="Text Box 23"/>
          <p:cNvSpPr txBox="1">
            <a:spLocks noChangeArrowheads="1"/>
          </p:cNvSpPr>
          <p:nvPr/>
        </p:nvSpPr>
        <p:spPr bwMode="auto">
          <a:xfrm>
            <a:off x="6019800" y="2133600"/>
            <a:ext cx="25685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1</a:t>
            </a:r>
            <a:r>
              <a:rPr lang="en-US" b="1"/>
              <a:t> {T(S</a:t>
            </a:r>
            <a:r>
              <a:rPr lang="en-US" b="1" baseline="-25000"/>
              <a:t>1</a:t>
            </a:r>
            <a:r>
              <a:rPr lang="en-US" b="1"/>
              <a:t>) else </a:t>
            </a:r>
          </a:p>
          <a:p>
            <a:r>
              <a:rPr lang="en-US" b="1"/>
              <a:t>if ch in L</a:t>
            </a:r>
            <a:r>
              <a:rPr lang="en-US" b="1" baseline="-25000"/>
              <a:t>2</a:t>
            </a:r>
            <a:r>
              <a:rPr lang="en-US" b="1"/>
              <a:t> { T(S</a:t>
            </a:r>
            <a:r>
              <a:rPr lang="en-US" b="1" baseline="-25000"/>
              <a:t>2</a:t>
            </a:r>
            <a:r>
              <a:rPr lang="en-US" b="1"/>
              <a:t>) else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n</a:t>
            </a:r>
            <a:r>
              <a:rPr lang="en-US" b="1"/>
              <a:t> { T(S</a:t>
            </a:r>
            <a:r>
              <a:rPr lang="en-US" b="1" baseline="-25000"/>
              <a:t>n</a:t>
            </a:r>
            <a:r>
              <a:rPr lang="en-US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23579" name="Line 24"/>
          <p:cNvSpPr>
            <a:spLocks noChangeShapeType="1"/>
          </p:cNvSpPr>
          <p:nvPr/>
        </p:nvSpPr>
        <p:spPr bwMode="auto">
          <a:xfrm>
            <a:off x="57912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80" name="Line 25"/>
          <p:cNvSpPr>
            <a:spLocks noChangeShapeType="1"/>
          </p:cNvSpPr>
          <p:nvPr/>
        </p:nvSpPr>
        <p:spPr bwMode="auto">
          <a:xfrm>
            <a:off x="3200400" y="23622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5D2C02-FA19-47B4-9EF7-D8EBC4EB1192}" type="slidenum">
              <a:rPr lang="en-US"/>
              <a:pPr/>
              <a:t>6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25606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ch in L do T(S)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B7,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“ch in L</a:t>
            </a:r>
            <a:r>
              <a:rPr lang="en-US" sz="1400" b="1" baseline="-25000"/>
              <a:t>i</a:t>
            </a:r>
            <a:r>
              <a:rPr lang="en-US" sz="1400" b="1"/>
              <a:t>” </a:t>
            </a:r>
            <a:r>
              <a:rPr lang="en-US" sz="1400" b="1">
                <a:solidFill>
                  <a:srgbClr val="0000FF"/>
                </a:solidFill>
              </a:rPr>
              <a:t>should be expressed as</a:t>
            </a:r>
            <a:r>
              <a:rPr lang="en-US" sz="1400" b="1"/>
              <a:t> “ch == a”,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5608" name="Line 26"/>
          <p:cNvSpPr>
            <a:spLocks noChangeShapeType="1"/>
          </p:cNvSpPr>
          <p:nvPr/>
        </p:nvSpPr>
        <p:spPr bwMode="auto">
          <a:xfrm>
            <a:off x="2590800" y="2209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9" name="AutoShape 27"/>
          <p:cNvSpPr>
            <a:spLocks noChangeArrowheads="1"/>
          </p:cNvSpPr>
          <p:nvPr/>
        </p:nvSpPr>
        <p:spPr bwMode="auto">
          <a:xfrm>
            <a:off x="3429000" y="22098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28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25611" name="Line 29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FA7570-CC6F-4A74-98CA-721BD6209149}" type="slidenum">
              <a:rPr lang="en-US"/>
              <a:pPr/>
              <a:t>7</a:t>
            </a:fld>
            <a:endParaRPr lang="en-US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27654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B6.-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if ch in L { T(S)}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B8,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“ch in L</a:t>
            </a:r>
            <a:r>
              <a:rPr lang="en-US" sz="1400" b="1" baseline="-25000"/>
              <a:t>i</a:t>
            </a:r>
            <a:r>
              <a:rPr lang="en-US" sz="1400" b="1"/>
              <a:t>” </a:t>
            </a:r>
            <a:r>
              <a:rPr lang="en-US" sz="1400" b="1">
                <a:solidFill>
                  <a:srgbClr val="0000FF"/>
                </a:solidFill>
              </a:rPr>
              <a:t>should be expressed as</a:t>
            </a:r>
            <a:r>
              <a:rPr lang="en-US" sz="1400" b="1"/>
              <a:t> “ch == a”,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2514600" y="2133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3505200" y="21336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39624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 flipV="1">
            <a:off x="49530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733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6ED65B-FF64-4D63-9AB2-F617AD7D3DA3}" type="slidenum">
              <a:rPr lang="en-US"/>
              <a:pPr/>
              <a:t>8</a:t>
            </a:fld>
            <a:endParaRPr lang="en-US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29702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6421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B7.- An element of the graph denoting another graph </a:t>
            </a:r>
            <a:r>
              <a:rPr lang="en-US" sz="1400" b="1"/>
              <a:t>A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procedure call statement </a:t>
            </a:r>
            <a:r>
              <a:rPr lang="en-US" sz="1400" b="1"/>
              <a:t>A.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B8.- An element of the graph denoting a terminal symbol</a:t>
            </a:r>
            <a:r>
              <a:rPr lang="en-US" sz="1400" b="1"/>
              <a:t> </a:t>
            </a:r>
            <a:r>
              <a:rPr lang="en-US" sz="1400" b="1" i="1"/>
              <a:t>x</a:t>
            </a:r>
          </a:p>
          <a:p>
            <a:endParaRPr lang="en-US" sz="1400" b="1"/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if (</a:t>
            </a:r>
            <a:r>
              <a:rPr lang="en-US" sz="1400" b="1"/>
              <a:t>ch = x</a:t>
            </a:r>
            <a:r>
              <a:rPr lang="en-US" sz="1400" b="1">
                <a:solidFill>
                  <a:srgbClr val="0000FF"/>
                </a:solidFill>
              </a:rPr>
              <a:t>) { </a:t>
            </a:r>
            <a:r>
              <a:rPr lang="en-US" sz="1400" b="1"/>
              <a:t>read(ch)</a:t>
            </a:r>
            <a:r>
              <a:rPr lang="en-US" sz="1400" b="1">
                <a:solidFill>
                  <a:srgbClr val="0000FF"/>
                </a:solidFill>
              </a:rPr>
              <a:t> } else {</a:t>
            </a:r>
            <a:r>
              <a:rPr lang="en-US" sz="1400" b="1" i="1">
                <a:solidFill>
                  <a:srgbClr val="FF0000"/>
                </a:solidFill>
              </a:rPr>
              <a:t>error</a:t>
            </a:r>
            <a:r>
              <a:rPr lang="en-US" sz="1400" b="1">
                <a:solidFill>
                  <a:srgbClr val="0000FF"/>
                </a:solidFill>
              </a:rPr>
              <a:t>	}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Where error is a routine called when an ill-formed construct is encountered.	</a:t>
            </a:r>
            <a:r>
              <a:rPr lang="en-US" sz="1600" b="1"/>
              <a:t> </a:t>
            </a:r>
            <a:endParaRPr lang="en-US" sz="1400" b="1">
              <a:solidFill>
                <a:srgbClr val="0000FF"/>
              </a:solidFill>
            </a:endParaRPr>
          </a:p>
        </p:txBody>
      </p:sp>
      <p:sp>
        <p:nvSpPr>
          <p:cNvPr id="29704" name="Rectangle 9"/>
          <p:cNvSpPr>
            <a:spLocks noChangeArrowheads="1"/>
          </p:cNvSpPr>
          <p:nvPr/>
        </p:nvSpPr>
        <p:spPr bwMode="auto">
          <a:xfrm>
            <a:off x="35814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29718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41910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A</a:t>
            </a:r>
          </a:p>
        </p:txBody>
      </p:sp>
      <p:sp>
        <p:nvSpPr>
          <p:cNvPr id="29708" name="Oval 13"/>
          <p:cNvSpPr>
            <a:spLocks noChangeArrowheads="1"/>
          </p:cNvSpPr>
          <p:nvPr/>
        </p:nvSpPr>
        <p:spPr bwMode="auto">
          <a:xfrm>
            <a:off x="3581400" y="4038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3657600" y="4114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  <p:sp>
        <p:nvSpPr>
          <p:cNvPr id="29710" name="Line 15"/>
          <p:cNvSpPr>
            <a:spLocks noChangeShapeType="1"/>
          </p:cNvSpPr>
          <p:nvPr/>
        </p:nvSpPr>
        <p:spPr bwMode="auto">
          <a:xfrm>
            <a:off x="2971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1" name="Line 16"/>
          <p:cNvSpPr>
            <a:spLocks noChangeShapeType="1"/>
          </p:cNvSpPr>
          <p:nvPr/>
        </p:nvSpPr>
        <p:spPr bwMode="auto">
          <a:xfrm>
            <a:off x="4114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59AA55-6439-43BA-AFEA-CF2C8D168202}" type="slidenum">
              <a:rPr lang="en-US"/>
              <a:pPr/>
              <a:t>9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</a:rPr>
              <a:t>Building a parser from a Syntax Graph</a:t>
            </a:r>
          </a:p>
        </p:txBody>
      </p:sp>
      <p:sp>
        <p:nvSpPr>
          <p:cNvPr id="31750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1670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B4a.-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2438400" y="2362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2438400" y="3581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2438400" y="2895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8"/>
          <p:cNvSpPr>
            <a:spLocks noChangeShapeType="1"/>
          </p:cNvSpPr>
          <p:nvPr/>
        </p:nvSpPr>
        <p:spPr bwMode="auto">
          <a:xfrm>
            <a:off x="1143000" y="2514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2667000" y="3352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5052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2971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29718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2971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35052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438400" y="3581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2438400" y="28956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2438400" y="2362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31766" name="Text Box 23"/>
          <p:cNvSpPr txBox="1">
            <a:spLocks noChangeArrowheads="1"/>
          </p:cNvSpPr>
          <p:nvPr/>
        </p:nvSpPr>
        <p:spPr bwMode="auto">
          <a:xfrm>
            <a:off x="4648200" y="2133600"/>
            <a:ext cx="38830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== ‘x</a:t>
            </a:r>
            <a:r>
              <a:rPr lang="en-US" b="1" baseline="-25000"/>
              <a:t>1</a:t>
            </a:r>
            <a:r>
              <a:rPr lang="en-US" b="1"/>
              <a:t>’  { read(ch) T(S</a:t>
            </a:r>
            <a:r>
              <a:rPr lang="en-US" b="1" baseline="-25000"/>
              <a:t>1</a:t>
            </a:r>
            <a:r>
              <a:rPr lang="en-US" b="1"/>
              <a:t>) } else </a:t>
            </a:r>
          </a:p>
          <a:p>
            <a:r>
              <a:rPr lang="en-US" b="1"/>
              <a:t>if ch == ‘x</a:t>
            </a:r>
            <a:r>
              <a:rPr lang="en-US" b="1" baseline="-25000"/>
              <a:t>2</a:t>
            </a:r>
            <a:r>
              <a:rPr lang="en-US" b="1"/>
              <a:t>‘  { read(ch) T(S</a:t>
            </a:r>
            <a:r>
              <a:rPr lang="en-US" b="1" baseline="-25000"/>
              <a:t>2</a:t>
            </a:r>
            <a:r>
              <a:rPr lang="en-US" b="1"/>
              <a:t>) } else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== ‘x</a:t>
            </a:r>
            <a:r>
              <a:rPr lang="en-US" b="1" baseline="-25000"/>
              <a:t>n</a:t>
            </a:r>
            <a:r>
              <a:rPr lang="en-US" b="1"/>
              <a:t>‘  { read(ch) T(S</a:t>
            </a:r>
            <a:r>
              <a:rPr lang="en-US" b="1" baseline="-25000"/>
              <a:t>n</a:t>
            </a:r>
            <a:r>
              <a:rPr lang="en-US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31767" name="Line 24"/>
          <p:cNvSpPr>
            <a:spLocks noChangeShapeType="1"/>
          </p:cNvSpPr>
          <p:nvPr/>
        </p:nvSpPr>
        <p:spPr bwMode="auto">
          <a:xfrm>
            <a:off x="41910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8" name="Oval 26"/>
          <p:cNvSpPr>
            <a:spLocks noChangeArrowheads="1"/>
          </p:cNvSpPr>
          <p:nvPr/>
        </p:nvSpPr>
        <p:spPr bwMode="auto">
          <a:xfrm>
            <a:off x="1447800" y="2286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Rectangle 27"/>
          <p:cNvSpPr>
            <a:spLocks noChangeArrowheads="1"/>
          </p:cNvSpPr>
          <p:nvPr/>
        </p:nvSpPr>
        <p:spPr bwMode="auto">
          <a:xfrm>
            <a:off x="1524000" y="2362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1</a:t>
            </a:r>
          </a:p>
        </p:txBody>
      </p:sp>
      <p:sp>
        <p:nvSpPr>
          <p:cNvPr id="31770" name="Line 28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Line 32"/>
          <p:cNvSpPr>
            <a:spLocks noChangeShapeType="1"/>
          </p:cNvSpPr>
          <p:nvPr/>
        </p:nvSpPr>
        <p:spPr bwMode="auto">
          <a:xfrm>
            <a:off x="9906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2" name="Oval 34"/>
          <p:cNvSpPr>
            <a:spLocks noChangeArrowheads="1"/>
          </p:cNvSpPr>
          <p:nvPr/>
        </p:nvSpPr>
        <p:spPr bwMode="auto">
          <a:xfrm>
            <a:off x="1447800" y="35814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Rectangle 35"/>
          <p:cNvSpPr>
            <a:spLocks noChangeArrowheads="1"/>
          </p:cNvSpPr>
          <p:nvPr/>
        </p:nvSpPr>
        <p:spPr bwMode="auto">
          <a:xfrm>
            <a:off x="1524000" y="3657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n</a:t>
            </a:r>
          </a:p>
        </p:txBody>
      </p:sp>
      <p:sp>
        <p:nvSpPr>
          <p:cNvPr id="31774" name="Line 36"/>
          <p:cNvSpPr>
            <a:spLocks noChangeShapeType="1"/>
          </p:cNvSpPr>
          <p:nvPr/>
        </p:nvSpPr>
        <p:spPr bwMode="auto">
          <a:xfrm>
            <a:off x="11430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Line 37"/>
          <p:cNvSpPr>
            <a:spLocks noChangeShapeType="1"/>
          </p:cNvSpPr>
          <p:nvPr/>
        </p:nvSpPr>
        <p:spPr bwMode="auto">
          <a:xfrm flipV="1">
            <a:off x="1981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6" name="Oval 38"/>
          <p:cNvSpPr>
            <a:spLocks noChangeArrowheads="1"/>
          </p:cNvSpPr>
          <p:nvPr/>
        </p:nvSpPr>
        <p:spPr bwMode="auto">
          <a:xfrm>
            <a:off x="1447800" y="2895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7" name="Rectangle 39"/>
          <p:cNvSpPr>
            <a:spLocks noChangeArrowheads="1"/>
          </p:cNvSpPr>
          <p:nvPr/>
        </p:nvSpPr>
        <p:spPr bwMode="auto">
          <a:xfrm>
            <a:off x="1524000" y="2971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2</a:t>
            </a:r>
          </a:p>
        </p:txBody>
      </p:sp>
      <p:sp>
        <p:nvSpPr>
          <p:cNvPr id="31778" name="Line 42"/>
          <p:cNvSpPr>
            <a:spLocks noChangeShapeType="1"/>
          </p:cNvSpPr>
          <p:nvPr/>
        </p:nvSpPr>
        <p:spPr bwMode="auto">
          <a:xfrm>
            <a:off x="1981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9" name="Line 43"/>
          <p:cNvSpPr>
            <a:spLocks noChangeShapeType="1"/>
          </p:cNvSpPr>
          <p:nvPr/>
        </p:nvSpPr>
        <p:spPr bwMode="auto">
          <a:xfrm>
            <a:off x="1981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16065</TotalTime>
  <Words>1207</Words>
  <Application>Microsoft Office PowerPoint</Application>
  <PresentationFormat>全屏显示(4:3)</PresentationFormat>
  <Paragraphs>460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Example</vt:lpstr>
      <vt:lpstr>Syntax Graph</vt:lpstr>
      <vt:lpstr>Parser program for the graph A (in PL/0)</vt:lpstr>
      <vt:lpstr>EBNF grammar for Tiny PL/0 (1)</vt:lpstr>
      <vt:lpstr>Intermediate code generation</vt:lpstr>
      <vt:lpstr>Parsing and generating pcode</vt:lpstr>
      <vt:lpstr>Parsing and generating pcode</vt:lpstr>
      <vt:lpstr>Parsing and generating pcode</vt:lpstr>
      <vt:lpstr>Parsing and generating pcode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412</cp:revision>
  <dcterms:created xsi:type="dcterms:W3CDTF">2002-09-04T03:07:34Z</dcterms:created>
  <dcterms:modified xsi:type="dcterms:W3CDTF">2011-07-07T21:04:31Z</dcterms:modified>
</cp:coreProperties>
</file>