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337" r:id="rId2"/>
    <p:sldId id="373" r:id="rId3"/>
    <p:sldId id="378" r:id="rId4"/>
    <p:sldId id="379" r:id="rId5"/>
    <p:sldId id="380" r:id="rId6"/>
    <p:sldId id="411" r:id="rId7"/>
    <p:sldId id="399" r:id="rId8"/>
    <p:sldId id="412" r:id="rId9"/>
    <p:sldId id="414" r:id="rId10"/>
    <p:sldId id="415" r:id="rId11"/>
    <p:sldId id="416" r:id="rId12"/>
    <p:sldId id="386" r:id="rId13"/>
    <p:sldId id="413" r:id="rId14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2368056-2B65-4168-9C7B-6CBA5BD900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346FD4D-A856-4D99-8B02-0F7A2BE61D6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1D1144-4CED-4C81-A9A7-15EE39EBB20C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2082E-E35A-49EF-A1BF-05D192AE958B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D5332-AAD2-4EB9-BFF3-FA0AC391ECF0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DB213-FCF0-472D-92A9-EA097DA30ECD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90E864-04F7-4B4D-8E77-2D474FFD08A3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113F5-4E34-4C74-93AF-D45588604573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8AD2D-EB98-4B6E-AED0-C875955BFD15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EE8EB3-17C1-4266-9FC3-9A9F7E9151D0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B3C2B-E03A-4A8B-9926-88EAAC86C084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14A21A-2C94-4FEF-9EB2-BD81577DF96D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78AD6-6EF5-4619-B75A-E2D50E6A6557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734C3-7CEB-4380-B771-143DA8C7D353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3184C-5E94-4F88-AB5B-6CF87B24205D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67766-A575-4A53-86F6-2762DE94D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28780-1391-48A9-A796-8867D3040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27620-3722-4414-8CA6-DA3ED03E9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5A978-9266-48E3-A550-601604FD6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E9A52-0FAF-49EB-A791-4E34EE5BAB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D49C5-301B-402A-B97D-58AF6D5FA2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16E3E-98B5-430A-A46B-8AFBCBE0EE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041247-007A-42B2-9637-5C56A06EB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8850F-4838-4D8B-BB87-0D4FB04E2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3F33BE-E7E1-428B-BE6B-4BFC6E4CD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CB6EC-B776-4ADE-AAB9-7E7112ED5D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A27D1AC1-9314-4DBC-8F40-EAA2C5EACD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C861EA-A514-432C-AA67-F5E054ACD89B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(Fall 2009)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142E22-3E43-40FF-B77E-89A94B38F9EE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763000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pPr algn="ctr"/>
            <a:r>
              <a:rPr lang="en-US" sz="1600" b="1">
                <a:latin typeface="Times New Roman" pitchFamily="18" charset="0"/>
              </a:rPr>
              <a:t>Parsing table for the expression grammar: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  </a:t>
            </a:r>
            <a:r>
              <a:rPr lang="en-US" b="1">
                <a:latin typeface="Times New Roman" pitchFamily="18" charset="0"/>
              </a:rPr>
              <a:t>+	     	     *	             id		    (		    )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	  		         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				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</a:t>
            </a:r>
            <a:endParaRPr lang="en-US" altLang="ja-JP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 	  </a:t>
            </a:r>
            <a:endParaRPr lang="en-US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      			         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	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		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>
                <a:sym typeface="Wingdings" pitchFamily="2" charset="2"/>
              </a:rPr>
              <a:t>      			      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F  id		F  ( E )</a:t>
            </a:r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533400" y="2743200"/>
            <a:ext cx="67818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25092F-4225-4F38-92EA-99D41113DE28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2057400"/>
            <a:ext cx="6504054" cy="3754874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n-US"/>
              <a:t>Using the predictive parsing table, it is easy to write a recursive-descent parser: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	    +	      *	      id	     (	    )</a:t>
            </a:r>
          </a:p>
          <a:p>
            <a:endParaRPr lang="en-US"/>
          </a:p>
          <a:p>
            <a:r>
              <a:rPr lang="en-US"/>
              <a:t>T</a:t>
            </a:r>
            <a:r>
              <a:rPr lang="ja-JP" altLang="en-US"/>
              <a:t>’</a:t>
            </a:r>
            <a:r>
              <a:rPr lang="en-US" altLang="ja-JP"/>
              <a:t>	T</a:t>
            </a:r>
            <a:r>
              <a:rPr lang="ja-JP" altLang="en-US"/>
              <a:t>’</a:t>
            </a:r>
            <a:r>
              <a:rPr lang="en-US" altLang="ja-JP"/>
              <a:t> </a:t>
            </a:r>
            <a:r>
              <a:rPr lang="en-US" altLang="ja-JP">
                <a:sym typeface="Wingdings" pitchFamily="2" charset="2"/>
              </a:rPr>
              <a:t> 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e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 *FT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		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e </a:t>
            </a: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r>
              <a:rPr lang="en-US">
                <a:cs typeface="Arial" pitchFamily="34" charset="0"/>
                <a:sym typeface="Wingdings" pitchFamily="2" charset="2"/>
              </a:rPr>
              <a:t>Void Tprime (void) { swith  (token) 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{  case PLUS:      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TIMES:      accept (TIMES) ; F ( )  ; Tprime ( );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RPAREN : break ;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default:      error ( )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}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}</a:t>
            </a:r>
            <a:endParaRPr lang="en-US">
              <a:cs typeface="Arial" pitchFamily="34" charset="0"/>
            </a:endParaRPr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533400" y="2971800"/>
            <a:ext cx="594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A9861-9DD6-488F-BF44-D5DA7F91F4FC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Left factoring</a:t>
            </a:r>
          </a:p>
        </p:txBody>
      </p:sp>
      <p:sp>
        <p:nvSpPr>
          <p:cNvPr id="37893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Rectangle 9"/>
          <p:cNvSpPr>
            <a:spLocks noChangeArrowheads="1"/>
          </p:cNvSpPr>
          <p:nvPr/>
        </p:nvSpPr>
        <p:spPr bwMode="auto">
          <a:xfrm>
            <a:off x="457200" y="1143000"/>
            <a:ext cx="7696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Another problem that we must avoid in predictive parsers is when two productions for the same non-terminal start with the same symbol.</a:t>
            </a:r>
          </a:p>
          <a:p>
            <a:endParaRPr lang="en-US"/>
          </a:p>
          <a:p>
            <a:r>
              <a:rPr lang="en-US"/>
              <a:t>Example:	S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Solution: Left-factor the grammar. Take allowable ending </a:t>
            </a:r>
            <a:r>
              <a:rPr lang="ja-JP" altLang="en-US">
                <a:sym typeface="Wingdings" pitchFamily="2" charset="2"/>
              </a:rPr>
              <a:t>“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else S</a:t>
            </a:r>
            <a:r>
              <a:rPr lang="ja-JP" altLang="en-US">
                <a:sym typeface="Wingdings" pitchFamily="2" charset="2"/>
              </a:rPr>
              <a:t>”</a:t>
            </a:r>
            <a:r>
              <a:rPr lang="en-US" altLang="ja-JP">
                <a:sym typeface="Wingdings" pitchFamily="2" charset="2"/>
              </a:rPr>
              <a:t> and 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, and make a new production (new non-terminal) for them: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	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 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X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</a:t>
            </a:r>
            <a:r>
              <a:rPr lang="en-US">
                <a:sym typeface="Wingdings" pitchFamily="2" charset="2"/>
              </a:rPr>
              <a:t> </a:t>
            </a:r>
            <a:r>
              <a:rPr lang="en-US"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Grammars whose predictive parsing tables contain no multiples entries are called LL(1).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first L stands for  left-to-right parse of input string. (input string scanned from left to right)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second L stands for leftmost derivation of the grammar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1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stands for one symbol lookahead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27B5A-DD62-405E-A417-8C2245EA1123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The End</a:t>
            </a:r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A56B1B-DAC1-4B42-8D1B-B942ED41B65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427CBF-52F9-4EA1-AFEF-B02CD43AE85D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First set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Nullable symbols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Follow set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Predictive parsing table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LL(1) parsing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54228B-96BC-4419-8505-402AAFE29B5F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79248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A recursive descent (or predictive) parser chooses the correct production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looking ahead at the input string a fix number of symbols (typically one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symbol or token).</a:t>
            </a:r>
          </a:p>
          <a:p>
            <a:pPr marL="457200" indent="-457200">
              <a:spcBef>
                <a:spcPct val="50000"/>
              </a:spcBef>
            </a:pP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latin typeface="Times New Roman" pitchFamily="18" charset="0"/>
              </a:rPr>
              <a:t>First set: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Let </a:t>
            </a:r>
            <a:r>
              <a:rPr lang="en-US" sz="200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be a string of terminals and non-terminals.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First(</a:t>
            </a:r>
            <a:r>
              <a:rPr lang="en-US" sz="200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) is the set of all terminals that can begin strings derived from </a:t>
            </a:r>
            <a:r>
              <a:rPr lang="en-US" sz="2000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000" b="1" u="sng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1E262-63F1-4214-8D02-0133AB74EA08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Example: Given the following expression grammar:</a:t>
            </a:r>
          </a:p>
          <a:p>
            <a:endParaRPr lang="en-US"/>
          </a:p>
          <a:p>
            <a:r>
              <a:rPr lang="en-US" sz="1800"/>
              <a:t>			E  </a:t>
            </a:r>
            <a:r>
              <a:rPr lang="en-US" sz="1800">
                <a:sym typeface="Wingdings" pitchFamily="2" charset="2"/>
              </a:rPr>
              <a:t> E + T  | T 	</a:t>
            </a:r>
          </a:p>
          <a:p>
            <a:r>
              <a:rPr lang="en-US" sz="1800">
                <a:sym typeface="Wingdings" pitchFamily="2" charset="2"/>
              </a:rPr>
              <a:t>			T   T  * F | F  	</a:t>
            </a:r>
          </a:p>
          <a:p>
            <a:r>
              <a:rPr lang="en-US" sz="1800">
                <a:sym typeface="Wingdings" pitchFamily="2" charset="2"/>
              </a:rPr>
              <a:t>			F  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800" b="1"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endParaRPr lang="en-US" sz="1800"/>
          </a:p>
          <a:p>
            <a:r>
              <a:rPr lang="en-US" sz="1600"/>
              <a:t>First(E + T)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				</a:t>
            </a:r>
          </a:p>
          <a:p>
            <a:endParaRPr lang="en-US" sz="1600"/>
          </a:p>
          <a:p>
            <a:r>
              <a:rPr lang="en-US" sz="1600"/>
              <a:t>Because: 	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sz="1600">
                <a:sym typeface="Wingdings" pitchFamily="2" charset="2"/>
              </a:rPr>
              <a:t> + T		</a:t>
            </a:r>
          </a:p>
          <a:p>
            <a:r>
              <a:rPr lang="en-US" sz="1600">
                <a:sym typeface="Wingdings" pitchFamily="2" charset="2"/>
              </a:rPr>
              <a:t>    	</a:t>
            </a:r>
            <a:r>
              <a:rPr lang="en-US" sz="1600"/>
              <a:t>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 </a:t>
            </a:r>
            <a:r>
              <a:rPr lang="en-US" sz="1600">
                <a:sym typeface="Wingdings" pitchFamily="2" charset="2"/>
              </a:rPr>
              <a:t>E ) + T			</a:t>
            </a:r>
            <a:endParaRPr lang="en-US" sz="1600"/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First(E 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</a:t>
            </a:r>
          </a:p>
          <a:p>
            <a:endParaRPr lang="en-US" sz="1600"/>
          </a:p>
          <a:p>
            <a:r>
              <a:rPr lang="en-US" sz="1600"/>
              <a:t>Because: 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</a:p>
          <a:p>
            <a:r>
              <a:rPr lang="en-US" sz="1600"/>
              <a:t>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600">
                <a:sym typeface="Wingdings" pitchFamily="2" charset="2"/>
              </a:rPr>
              <a:t> E )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Nullable Symbols</a:t>
            </a: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Nullable symbols are the ones that produce the empty ( </a:t>
            </a:r>
            <a:r>
              <a:rPr lang="en-US" sz="240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2400">
                <a:latin typeface="Times New Roman" pitchFamily="18" charset="0"/>
              </a:rPr>
              <a:t> ) string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Example: Given the following grammar, find the nullabel symbols and the First set: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Z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d		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X  Y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Z  X Y Z	Y  c		X  a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Note that if X can derive the empty string, nullable( X ) is true.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			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	Nullable		First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d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X	Yes		{ a, c}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X Y Z</a:t>
            </a:r>
            <a:r>
              <a:rPr lang="en-US"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</a:rPr>
              <a:t>		Y	Yes		{c}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			Z	No		{a, c, d}</a:t>
            </a:r>
          </a:p>
        </p:txBody>
      </p:sp>
      <p:sp>
        <p:nvSpPr>
          <p:cNvPr id="2560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 </a:t>
            </a:r>
            <a:endParaRPr lang="en-US" sz="1600"/>
          </a:p>
          <a:p>
            <a:endParaRPr lang="en-US" sz="1600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2971800" y="44958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E3661A-5906-45D6-B1E3-FA801A198A66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Follow set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11"/>
          <p:cNvSpPr txBox="1">
            <a:spLocks noChangeArrowheads="1"/>
          </p:cNvSpPr>
          <p:nvPr/>
        </p:nvSpPr>
        <p:spPr bwMode="auto">
          <a:xfrm>
            <a:off x="441325" y="1458913"/>
            <a:ext cx="7634288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Given a production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, Follow(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is the set of terminals symbols that can immediately follow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1: If there is a derivation containing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>
                <a:solidFill>
                  <a:srgbClr val="FF3300"/>
                </a:solidFill>
              </a:rPr>
              <a:t>, </a:t>
            </a:r>
            <a:r>
              <a:rPr lang="en-US"/>
              <a:t>then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=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2: If the derivation contains </a:t>
            </a:r>
            <a:r>
              <a:rPr lang="en-US" b="1">
                <a:solidFill>
                  <a:srgbClr val="0000FF"/>
                </a:solidFill>
              </a:rPr>
              <a:t>A B C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C</a:t>
            </a:r>
            <a:r>
              <a:rPr lang="en-US"/>
              <a:t> are nullable,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is on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/>
              <a:t> </a:t>
            </a:r>
            <a:r>
              <a:rPr lang="en-US"/>
              <a:t>). </a:t>
            </a:r>
          </a:p>
          <a:p>
            <a:endParaRPr lang="en-US"/>
          </a:p>
          <a:p>
            <a:r>
              <a:rPr lang="en-US"/>
              <a:t>Example 3: Given the following grammar:</a:t>
            </a:r>
          </a:p>
          <a:p>
            <a:endParaRPr lang="en-US"/>
          </a:p>
          <a:p>
            <a:r>
              <a:rPr lang="en-US" sz="1600" b="1"/>
              <a:t>Z </a:t>
            </a:r>
            <a:r>
              <a:rPr lang="en-US" sz="1600" b="1">
                <a:sym typeface="Wingdings" pitchFamily="2" charset="2"/>
              </a:rPr>
              <a:t> d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$</a:t>
            </a:r>
            <a:r>
              <a:rPr lang="en-US" sz="1600" b="1">
                <a:sym typeface="Wingdings" pitchFamily="2" charset="2"/>
              </a:rPr>
              <a:t>		Y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	X  Y</a:t>
            </a:r>
          </a:p>
          <a:p>
            <a:r>
              <a:rPr lang="en-US" sz="1600" b="1">
                <a:sym typeface="Wingdings" pitchFamily="2" charset="2"/>
              </a:rPr>
              <a:t>Z  X Y Z	Y  c		X  a</a:t>
            </a:r>
          </a:p>
          <a:p>
            <a:endParaRPr lang="en-US" sz="1600" b="1"/>
          </a:p>
          <a:p>
            <a:r>
              <a:rPr lang="en-US" sz="1600"/>
              <a:t>Compute First, Follow, and nullable.</a:t>
            </a:r>
          </a:p>
          <a:p>
            <a:endParaRPr lang="en-US" sz="1600"/>
          </a:p>
          <a:p>
            <a:r>
              <a:rPr lang="en-US"/>
              <a:t>	Nullable		First		Follow</a:t>
            </a:r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X	Yes		{ a, c}		{ a, c, d }</a:t>
            </a:r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Y	Yes		{c}		{ a, c, d }</a:t>
            </a:r>
          </a:p>
          <a:p>
            <a:r>
              <a:rPr lang="en-US"/>
              <a:t>  Z	No		{a, c, d } 		{</a:t>
            </a:r>
            <a:r>
              <a:rPr lang="en-US" b="1">
                <a:solidFill>
                  <a:srgbClr val="0000FF"/>
                </a:solidFill>
              </a:rPr>
              <a:t>$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EOF}</a:t>
            </a:r>
            <a:endParaRPr lang="en-US"/>
          </a:p>
          <a:p>
            <a:endParaRPr lang="en-US" sz="1600"/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533400" y="4419600"/>
            <a:ext cx="556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6F70C6-CC9D-418B-B0CD-190C14FE9FAA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2970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Times New Roman" pitchFamily="18" charset="0"/>
              </a:rPr>
              <a:t>Method to construct the predictive parsing table</a:t>
            </a:r>
          </a:p>
          <a:p>
            <a:r>
              <a:rPr lang="en-US" sz="1600" b="1">
                <a:latin typeface="Times New Roman" pitchFamily="18" charset="0"/>
              </a:rPr>
              <a:t>For each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of the grammar, do the following: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1.- For each terminal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First 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), add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to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m[ A , t ]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where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the table.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2.- If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nullable(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true, add the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row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column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for each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Follow(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Example: Given the grammar:</a:t>
            </a:r>
          </a:p>
          <a:p>
            <a:r>
              <a:rPr lang="en-US" b="1"/>
              <a:t>Z </a:t>
            </a:r>
            <a:r>
              <a:rPr lang="en-US" b="1">
                <a:sym typeface="Wingdings" pitchFamily="2" charset="2"/>
              </a:rPr>
              <a:t> d		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		X  Y</a:t>
            </a:r>
          </a:p>
          <a:p>
            <a:r>
              <a:rPr lang="en-US" b="1">
                <a:sym typeface="Wingdings" pitchFamily="2" charset="2"/>
              </a:rPr>
              <a:t>Z  X Y Z		Y  c		X  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</a:t>
            </a:r>
            <a:endParaRPr lang="en-US" sz="1600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	    a		    c		    d</a:t>
            </a:r>
          </a:p>
          <a:p>
            <a:r>
              <a:rPr lang="en-US" b="1">
                <a:sym typeface="Wingdings" pitchFamily="2" charset="2"/>
              </a:rPr>
              <a:t>	     X	 X  a		 X  Y		 X  Y</a:t>
            </a:r>
          </a:p>
          <a:p>
            <a:r>
              <a:rPr lang="en-US" b="1">
                <a:sym typeface="Wingdings" pitchFamily="2" charset="2"/>
              </a:rPr>
              <a:t>	 	 X  Y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Y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ym typeface="Wingdings" pitchFamily="2" charset="2"/>
              </a:rPr>
              <a:t>		 Y  c	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b="1">
                <a:sym typeface="Wingdings" pitchFamily="2" charset="2"/>
              </a:rPr>
              <a:t>			 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Z	Z  XYZ		 Z  XYZ		 Z  d</a:t>
            </a:r>
          </a:p>
          <a:p>
            <a:r>
              <a:rPr lang="en-US" b="1">
                <a:sym typeface="Wingdings" pitchFamily="2" charset="2"/>
              </a:rPr>
              <a:t>					 	 Z  XYZ</a:t>
            </a:r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2133600" y="4419600"/>
            <a:ext cx="4800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7"/>
          <p:cNvSpPr>
            <a:spLocks noChangeArrowheads="1"/>
          </p:cNvSpPr>
          <p:nvPr/>
        </p:nvSpPr>
        <p:spPr bwMode="auto">
          <a:xfrm>
            <a:off x="5943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8"/>
          <p:cNvSpPr>
            <a:spLocks noChangeShapeType="1"/>
          </p:cNvSpPr>
          <p:nvPr/>
        </p:nvSpPr>
        <p:spPr bwMode="auto">
          <a:xfrm flipV="1">
            <a:off x="6477000" y="4038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7162800" y="3733800"/>
            <a:ext cx="89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m[ Y , d ]</a:t>
            </a:r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>
            <a:off x="7375525" y="5040313"/>
            <a:ext cx="854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Table m</a:t>
            </a:r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 flipH="1" flipV="1">
            <a:off x="7010400" y="5181600"/>
            <a:ext cx="381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F94EC2-DC50-42DA-ACEA-83583BCA5AF1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Example: Given the grammar: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E + T	 	T   T  * F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>
                <a:sym typeface="Wingdings" pitchFamily="2" charset="2"/>
              </a:rPr>
              <a:t>  	</a:t>
            </a:r>
          </a:p>
          <a:p>
            <a:r>
              <a:rPr lang="en-US">
                <a:sym typeface="Wingdings" pitchFamily="2" charset="2"/>
              </a:rPr>
              <a:t>E   T		T   F  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We can rewrite the grammar to avoid left recursion obtaining thus: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T  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>
                <a:sym typeface="Wingdings" pitchFamily="2" charset="2"/>
              </a:rPr>
              <a:t>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altLang="ja-JP" b="1"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E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altLang="ja-JP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	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</a:t>
            </a:r>
          </a:p>
          <a:p>
            <a:r>
              <a:rPr lang="en-US"/>
              <a:t>Compute First, Follow, and nullable.</a:t>
            </a:r>
          </a:p>
          <a:p>
            <a:endParaRPr lang="en-US"/>
          </a:p>
          <a:p>
            <a:r>
              <a:rPr lang="en-US"/>
              <a:t>	Nullable		First		Follow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E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E</a:t>
            </a:r>
            <a:r>
              <a:rPr lang="ja-JP" altLang="en-US"/>
              <a:t>’</a:t>
            </a:r>
            <a:r>
              <a:rPr lang="en-US" altLang="ja-JP"/>
              <a:t>	Yes		{ </a:t>
            </a:r>
            <a:r>
              <a:rPr lang="en-US" altLang="ja-JP" b="1">
                <a:solidFill>
                  <a:srgbClr val="0000FF"/>
                </a:solidFill>
              </a:rPr>
              <a:t>+</a:t>
            </a:r>
            <a:r>
              <a:rPr lang="en-US" altLang="ja-JP"/>
              <a:t> }		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}</a:t>
            </a:r>
          </a:p>
          <a:p>
            <a:endParaRPr lang="en-US"/>
          </a:p>
          <a:p>
            <a:r>
              <a:rPr lang="en-US"/>
              <a:t>  T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 </a:t>
            </a:r>
            <a:r>
              <a:rPr lang="en-US"/>
              <a:t>} 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r>
              <a:rPr lang="en-US">
                <a:sym typeface="Wingdings" pitchFamily="2" charset="2"/>
              </a:rPr>
              <a:t> 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Yes		{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}		</a:t>
            </a:r>
            <a:r>
              <a:rPr lang="en-US" altLang="ja-JP"/>
              <a:t>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, </a:t>
            </a:r>
            <a:r>
              <a:rPr lang="en-US" altLang="ja-JP" b="1">
                <a:solidFill>
                  <a:srgbClr val="0000FF"/>
                </a:solidFill>
              </a:rPr>
              <a:t>+</a:t>
            </a:r>
            <a:r>
              <a:rPr lang="en-US" altLang="ja-JP"/>
              <a:t> }</a:t>
            </a:r>
            <a:r>
              <a:rPr lang="en-US" altLang="ja-JP">
                <a:sym typeface="Wingdings" pitchFamily="2" charset="2"/>
              </a:rPr>
              <a:t> 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</a:rPr>
              <a:t>  </a:t>
            </a:r>
            <a:r>
              <a:rPr lang="en-US" sz="1600">
                <a:latin typeface="Times New Roman" pitchFamily="18" charset="0"/>
              </a:rPr>
              <a:t>F	No		</a:t>
            </a:r>
            <a:r>
              <a:rPr lang="en-US"/>
              <a:t>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 ,  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  <a:endParaRPr lang="en-US" sz="1600"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 </a:t>
            </a:r>
          </a:p>
        </p:txBody>
      </p:sp>
      <p:sp>
        <p:nvSpPr>
          <p:cNvPr id="31751" name="Rectangle 11"/>
          <p:cNvSpPr>
            <a:spLocks noChangeArrowheads="1"/>
          </p:cNvSpPr>
          <p:nvPr/>
        </p:nvSpPr>
        <p:spPr bwMode="auto">
          <a:xfrm>
            <a:off x="1143000" y="4191000"/>
            <a:ext cx="48006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17886</TotalTime>
  <Words>488</Words>
  <Application>Microsoft Office PowerPoint</Application>
  <PresentationFormat>全屏显示(4:3)</PresentationFormat>
  <Paragraphs>237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First set</vt:lpstr>
      <vt:lpstr>First set</vt:lpstr>
      <vt:lpstr>Nullable Symbols</vt:lpstr>
      <vt:lpstr>Follow set</vt:lpstr>
      <vt:lpstr>Predictive parsing table</vt:lpstr>
      <vt:lpstr>Predictive parsing table</vt:lpstr>
      <vt:lpstr>Predictive parsing table</vt:lpstr>
      <vt:lpstr>Predictive parsing table</vt:lpstr>
      <vt:lpstr>Left factoring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438</cp:revision>
  <cp:lastPrinted>2009-11-06T15:52:52Z</cp:lastPrinted>
  <dcterms:created xsi:type="dcterms:W3CDTF">2009-11-06T15:33:35Z</dcterms:created>
  <dcterms:modified xsi:type="dcterms:W3CDTF">2011-07-05T17:19:09Z</dcterms:modified>
</cp:coreProperties>
</file>