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337" r:id="rId2"/>
    <p:sldId id="373" r:id="rId3"/>
    <p:sldId id="378" r:id="rId4"/>
    <p:sldId id="379" r:id="rId5"/>
    <p:sldId id="380" r:id="rId6"/>
    <p:sldId id="399" r:id="rId7"/>
    <p:sldId id="386" r:id="rId8"/>
    <p:sldId id="381" r:id="rId9"/>
    <p:sldId id="401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fld id="{B6AF6239-1B83-45A5-AED9-2E0E8ABF58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fld id="{5AFE7CA3-4401-400C-98B8-253B82DAE1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6DDF26-1B6C-470A-B6F2-6FEF6229B02A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DCF52B-39C4-4B26-B1CD-0B1719294912}" type="slidenum">
              <a:rPr lang="en-US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831FC0-BC90-463E-9EAB-2E0ED092CF2C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A00870-081D-41C1-8DC9-15A2F0A032E5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8D8591-A95C-4B8B-8E3B-BE4B4A1B1C10}" type="slidenum">
              <a:rPr lang="en-US"/>
              <a:pPr/>
              <a:t>13</a:t>
            </a:fld>
            <a:endParaRPr 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46D39-954B-427F-B9E3-73B76ECC1B60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B4654E-8280-492E-82B8-1BF9E4C2F560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7C079B-9587-435A-A44B-BEBBCD69CE7F}" type="slidenum">
              <a:rPr lang="en-US"/>
              <a:pPr/>
              <a:t>16</a:t>
            </a:fld>
            <a:endParaRPr 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3EC8D-ADA7-4837-A158-25114993171A}" type="slidenum">
              <a:rPr lang="en-US"/>
              <a:pPr/>
              <a:t>17</a:t>
            </a:fld>
            <a:endParaRPr 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9BF805-E9D8-4110-A6F3-47E897CE7984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CAFC74-3581-41F0-9413-809EA882A8DA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5C4DF-162C-4F54-85C2-D157F90025B6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880509-C1E6-4145-8928-F8F501602487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D45A8C-F5F4-4777-B1B9-D838C75A5047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968CBE-5A99-4468-ADC5-5FB397910A3F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4BA30-BD04-457E-A90B-440EF82A62F8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6CB10F-12B5-443F-AE0B-B93FAA09F339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538D3-866F-45B5-8650-CBED47DA17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2A060-F4F6-464A-AA0B-934B63BC72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0A5CBF-288C-41C7-A78E-A259595B80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B7458D-1C84-4CCC-8C0A-D3377918D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E4EB1A-10C3-4D71-ABDC-161A368ED6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30296-68FA-4E66-9CF1-932D43B48E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A5912-68C7-44C0-8105-F41E4EAEF3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42DC32-BC7D-479B-B6D9-2C2CA89513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1D0F8E-3B62-496C-9124-12881A0F1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1F3AE-82EC-44D7-B247-66E74D3DF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76C1B0-30D7-4340-83EB-B2C955EF0A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pitchFamily="-105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82673466-42BA-499A-A7B5-A060AADA22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69BD59-899D-4232-A7AD-C15CCC012BB7}" type="slidenum">
              <a:rPr lang="en-US"/>
              <a:pPr/>
              <a:t>1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 dirty="0" smtClean="0">
                <a:solidFill>
                  <a:srgbClr val="3366FF"/>
                </a:solidFill>
              </a:rPr>
              <a:t>(Summer 2011)</a:t>
            </a:r>
            <a:endParaRPr lang="en-US" sz="4000" b="1" dirty="0">
              <a:solidFill>
                <a:srgbClr val="3366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4000" dirty="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 dirty="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 dirty="0">
              <a:latin typeface="Times New Roman" charset="0"/>
            </a:endParaRPr>
          </a:p>
        </p:txBody>
      </p:sp>
      <p:sp>
        <p:nvSpPr>
          <p:cNvPr id="15367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C7E636-7819-4143-B165-B751238F96BB}" type="slidenum">
              <a:rPr lang="en-US"/>
              <a:pPr/>
              <a:t>10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0000FF"/>
                </a:solidFill>
              </a:rPr>
              <a:t>Extended BNF grammar for PL/0 (1)</a:t>
            </a:r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609600" y="1143000"/>
            <a:ext cx="7196138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&lt;program&gt; ::= &lt;block&gt; "</a:t>
            </a:r>
            <a:r>
              <a:rPr lang="en-US" b="1"/>
              <a:t>.</a:t>
            </a:r>
            <a:r>
              <a:rPr lang="en-US"/>
              <a:t>" . </a:t>
            </a:r>
          </a:p>
          <a:p>
            <a:endParaRPr lang="en-US"/>
          </a:p>
          <a:p>
            <a:r>
              <a:rPr lang="en-US"/>
              <a:t>&lt;block&gt; ::= &lt;const-declaration&gt; &lt;var-declaration&gt; &lt;procedure-declaration&gt; &lt;statement&gt;</a:t>
            </a:r>
          </a:p>
          <a:p>
            <a:r>
              <a:rPr lang="en-US"/>
              <a:t>	</a:t>
            </a:r>
          </a:p>
          <a:p>
            <a:r>
              <a:rPr lang="en-US"/>
              <a:t>&lt;constdeclaration&gt; ::= [ “</a:t>
            </a:r>
            <a:r>
              <a:rPr lang="en-US" b="1">
                <a:solidFill>
                  <a:srgbClr val="0000FF"/>
                </a:solidFill>
              </a:rPr>
              <a:t>const</a:t>
            </a:r>
            <a:r>
              <a:rPr lang="en-US" b="1"/>
              <a:t>”</a:t>
            </a:r>
            <a:r>
              <a:rPr lang="en-US"/>
              <a:t> &lt;ident&gt; "</a:t>
            </a:r>
            <a:r>
              <a:rPr lang="en-US" b="1">
                <a:solidFill>
                  <a:srgbClr val="0000FF"/>
                </a:solidFill>
              </a:rPr>
              <a:t>=</a:t>
            </a:r>
            <a:r>
              <a:rPr lang="en-US"/>
              <a:t>" &lt;number&gt; {"</a:t>
            </a:r>
            <a:r>
              <a:rPr lang="en-US" b="1">
                <a:solidFill>
                  <a:srgbClr val="0000FF"/>
                </a:solidFill>
              </a:rPr>
              <a:t>,</a:t>
            </a:r>
            <a:r>
              <a:rPr lang="en-US"/>
              <a:t>" &lt;ident&gt; "</a:t>
            </a:r>
            <a:r>
              <a:rPr lang="en-US" b="1">
                <a:solidFill>
                  <a:srgbClr val="0000FF"/>
                </a:solidFill>
              </a:rPr>
              <a:t>=</a:t>
            </a:r>
            <a:r>
              <a:rPr lang="en-US"/>
              <a:t>" &lt;number&gt;}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"]</a:t>
            </a:r>
          </a:p>
          <a:p>
            <a:r>
              <a:rPr lang="en-US"/>
              <a:t> 	</a:t>
            </a:r>
          </a:p>
          <a:p>
            <a:r>
              <a:rPr lang="en-US"/>
              <a:t>&lt;var-declaration&gt; ::= [ "</a:t>
            </a:r>
            <a:r>
              <a:rPr lang="en-US" b="1">
                <a:solidFill>
                  <a:srgbClr val="0000FF"/>
                </a:solidFill>
              </a:rPr>
              <a:t>var</a:t>
            </a:r>
            <a:r>
              <a:rPr lang="en-US"/>
              <a:t>" &lt;ident&gt; {"</a:t>
            </a:r>
            <a:r>
              <a:rPr lang="en-US" b="1">
                <a:solidFill>
                  <a:srgbClr val="0000FF"/>
                </a:solidFill>
              </a:rPr>
              <a:t>,</a:t>
            </a:r>
            <a:r>
              <a:rPr lang="en-US"/>
              <a:t>” &lt; ident&gt; } </a:t>
            </a:r>
            <a:r>
              <a:rPr lang="en-US">
                <a:solidFill>
                  <a:srgbClr val="0000FF"/>
                </a:solidFill>
              </a:rPr>
              <a:t>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>
                <a:solidFill>
                  <a:srgbClr val="0000FF"/>
                </a:solidFill>
              </a:rPr>
              <a:t>"]</a:t>
            </a:r>
          </a:p>
          <a:p>
            <a:r>
              <a:rPr lang="en-US"/>
              <a:t> </a:t>
            </a:r>
          </a:p>
          <a:p>
            <a:r>
              <a:rPr lang="en-US"/>
              <a:t>&lt;procedure-declaration&gt; ::= { "</a:t>
            </a:r>
            <a:r>
              <a:rPr lang="en-US" b="1">
                <a:solidFill>
                  <a:srgbClr val="0000FF"/>
                </a:solidFill>
              </a:rPr>
              <a:t>procedure</a:t>
            </a:r>
            <a:r>
              <a:rPr lang="en-US"/>
              <a:t>" &lt;ident&gt;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&lt;block&gt;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} </a:t>
            </a:r>
          </a:p>
          <a:p>
            <a:endParaRPr lang="en-US"/>
          </a:p>
          <a:p>
            <a:r>
              <a:rPr lang="en-US"/>
              <a:t>&lt;statement &gt; ::= [&lt;ident&gt; "</a:t>
            </a:r>
            <a:r>
              <a:rPr lang="en-US" b="1">
                <a:solidFill>
                  <a:srgbClr val="0000FF"/>
                </a:solidFill>
              </a:rPr>
              <a:t>:=</a:t>
            </a:r>
            <a:r>
              <a:rPr lang="en-US"/>
              <a:t>" &lt;expression&gt;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call</a:t>
            </a:r>
            <a:r>
              <a:rPr lang="en-US"/>
              <a:t>" &lt;ident&gt;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begin</a:t>
            </a:r>
            <a:r>
              <a:rPr lang="en-US"/>
              <a:t>" &lt;statement&gt; {"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&lt;statement&gt; } "</a:t>
            </a:r>
            <a:r>
              <a:rPr lang="en-US" b="1">
                <a:solidFill>
                  <a:srgbClr val="0000FF"/>
                </a:solidFill>
              </a:rPr>
              <a:t>end</a:t>
            </a:r>
            <a:r>
              <a:rPr lang="en-US"/>
              <a:t>"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if</a:t>
            </a:r>
            <a:r>
              <a:rPr lang="en-US"/>
              <a:t>" &lt;condition&gt; "</a:t>
            </a:r>
            <a:r>
              <a:rPr lang="en-US" b="1">
                <a:solidFill>
                  <a:srgbClr val="0000FF"/>
                </a:solidFill>
              </a:rPr>
              <a:t>then</a:t>
            </a:r>
            <a:r>
              <a:rPr lang="en-US"/>
              <a:t>" statement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while</a:t>
            </a:r>
            <a:r>
              <a:rPr lang="en-US"/>
              <a:t>" &lt;condition&gt; "</a:t>
            </a:r>
            <a:r>
              <a:rPr lang="en-US" b="1">
                <a:solidFill>
                  <a:srgbClr val="0000FF"/>
                </a:solidFill>
              </a:rPr>
              <a:t>do</a:t>
            </a:r>
            <a:r>
              <a:rPr lang="en-US"/>
              <a:t>" &lt;statement&gt; </a:t>
            </a:r>
          </a:p>
          <a:p>
            <a:r>
              <a:rPr lang="en-US"/>
              <a:t>	      | </a:t>
            </a:r>
            <a:r>
              <a:rPr lang="en-US" b="1">
                <a:solidFill>
                  <a:srgbClr val="0000FF"/>
                </a:solidFill>
                <a:latin typeface="Symbol" charset="2"/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] </a:t>
            </a:r>
          </a:p>
          <a:p>
            <a:r>
              <a:rPr lang="en-US"/>
              <a:t>  </a:t>
            </a:r>
          </a:p>
          <a:p>
            <a:r>
              <a:rPr lang="en-US"/>
              <a:t>&lt;condition&gt; ::= "</a:t>
            </a:r>
            <a:r>
              <a:rPr lang="en-US" b="1">
                <a:solidFill>
                  <a:srgbClr val="0000FF"/>
                </a:solidFill>
              </a:rPr>
              <a:t>odd</a:t>
            </a:r>
            <a:r>
              <a:rPr lang="en-US"/>
              <a:t>" &lt;expression&gt; </a:t>
            </a:r>
          </a:p>
          <a:p>
            <a:r>
              <a:rPr lang="en-US"/>
              <a:t>	    | &lt;expression&gt; &lt;rel-op&gt; &lt;expression&gt;</a:t>
            </a:r>
          </a:p>
          <a:p>
            <a:r>
              <a:rPr lang="en-US"/>
              <a:t>  </a:t>
            </a:r>
          </a:p>
          <a:p>
            <a:r>
              <a:rPr lang="en-US"/>
              <a:t>&lt;rel-op&gt; ::= "</a:t>
            </a:r>
            <a:r>
              <a:rPr lang="en-US" b="1">
                <a:solidFill>
                  <a:srgbClr val="0000FF"/>
                </a:solidFill>
              </a:rPr>
              <a:t>=</a:t>
            </a:r>
            <a:r>
              <a:rPr lang="en-US"/>
              <a:t>"|“</a:t>
            </a:r>
            <a:r>
              <a:rPr lang="en-US" b="1">
                <a:solidFill>
                  <a:srgbClr val="0000FF"/>
                </a:solidFill>
              </a:rPr>
              <a:t>&lt;&gt;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&lt;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&lt;=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&gt;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&gt;=</a:t>
            </a:r>
            <a:r>
              <a:rPr lang="en-US"/>
              <a:t>“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1F1C2D-30F1-48F3-964A-BC8FE9160DF0}" type="slidenum">
              <a:rPr lang="en-US"/>
              <a:pPr/>
              <a:t>11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0000FF"/>
                </a:solidFill>
              </a:rPr>
              <a:t>Extended BNF grammar for PL/0 (2)</a:t>
            </a:r>
          </a:p>
        </p:txBody>
      </p:sp>
      <p:sp>
        <p:nvSpPr>
          <p:cNvPr id="35846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46037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/>
              <a:t>&lt;expression&gt; ::= [ "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"] &lt;term&gt; { ("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") &lt;term&gt;}</a:t>
            </a:r>
          </a:p>
          <a:p>
            <a:endParaRPr lang="en-US"/>
          </a:p>
          <a:p>
            <a:r>
              <a:rPr lang="en-US"/>
              <a:t>&lt;term&gt; ::= &lt;factor&gt; {("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/</a:t>
            </a:r>
            <a:r>
              <a:rPr lang="en-US"/>
              <a:t>") &lt;factor&gt;}</a:t>
            </a:r>
          </a:p>
          <a:p>
            <a:r>
              <a:rPr lang="en-US"/>
              <a:t> </a:t>
            </a:r>
          </a:p>
          <a:p>
            <a:r>
              <a:rPr lang="en-US"/>
              <a:t>&lt;factor&gt; ::= &lt;ident&gt; | &lt;number&gt; | "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" &lt;expression&gt; "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“</a:t>
            </a:r>
          </a:p>
          <a:p>
            <a:endParaRPr lang="en-US" b="1"/>
          </a:p>
          <a:p>
            <a:r>
              <a:rPr lang="en-US"/>
              <a:t>&lt;number&gt; ::= &lt;digit&gt; {&lt;digit&gt;}</a:t>
            </a:r>
          </a:p>
          <a:p>
            <a:endParaRPr lang="en-US"/>
          </a:p>
          <a:p>
            <a:r>
              <a:rPr lang="en-US"/>
              <a:t>&lt;Ident&gt; ::= &lt;letter&gt; {&lt;letter&gt; | &lt;digit&gt;}</a:t>
            </a:r>
          </a:p>
          <a:p>
            <a:endParaRPr lang="en-US"/>
          </a:p>
          <a:p>
            <a:r>
              <a:rPr lang="en-US"/>
              <a:t>&lt;digit&gt; ;;= "</a:t>
            </a:r>
            <a:r>
              <a:rPr lang="en-US" b="1">
                <a:solidFill>
                  <a:srgbClr val="0000FF"/>
                </a:solidFill>
              </a:rPr>
              <a:t>0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1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2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3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4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5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6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7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8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9</a:t>
            </a:r>
            <a:r>
              <a:rPr lang="en-US"/>
              <a:t>“</a:t>
            </a:r>
          </a:p>
          <a:p>
            <a:endParaRPr lang="en-US"/>
          </a:p>
          <a:p>
            <a:r>
              <a:rPr lang="en-US"/>
              <a:t>&lt;letter&gt; ::= "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" | … | "</a:t>
            </a:r>
            <a:r>
              <a:rPr lang="en-US" b="1">
                <a:solidFill>
                  <a:srgbClr val="0000FF"/>
                </a:solidFill>
              </a:rPr>
              <a:t>y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z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" | ... | "</a:t>
            </a:r>
            <a:r>
              <a:rPr lang="en-US" b="1">
                <a:solidFill>
                  <a:srgbClr val="0000FF"/>
                </a:solidFill>
              </a:rPr>
              <a:t>Y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Z</a:t>
            </a:r>
            <a:r>
              <a:rPr lang="en-US"/>
              <a:t>"</a:t>
            </a:r>
          </a:p>
          <a:p>
            <a:r>
              <a:rPr lang="en-US" b="1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A96AE7-98BF-45CB-AC55-2829D992A59C}" type="slidenum">
              <a:rPr lang="en-US"/>
              <a:pPr/>
              <a:t>12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Syntax Graph</a:t>
            </a:r>
          </a:p>
        </p:txBody>
      </p:sp>
      <p:sp>
        <p:nvSpPr>
          <p:cNvPr id="37894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R1.- Each non-terminal symbol  A  which can be expressed as a set of productions</a:t>
            </a:r>
          </a:p>
          <a:p>
            <a:endParaRPr lang="en-US" b="1"/>
          </a:p>
          <a:p>
            <a:r>
              <a:rPr lang="en-US" b="1"/>
              <a:t>A</a:t>
            </a:r>
            <a:r>
              <a:rPr lang="en-US"/>
              <a:t> ::= P</a:t>
            </a:r>
            <a:r>
              <a:rPr lang="en-US" baseline="-25000"/>
              <a:t>1</a:t>
            </a:r>
            <a:r>
              <a:rPr lang="en-US"/>
              <a:t> | P</a:t>
            </a:r>
            <a:r>
              <a:rPr lang="en-US" baseline="-25000"/>
              <a:t>2</a:t>
            </a:r>
            <a:r>
              <a:rPr lang="en-US"/>
              <a:t> | . . . | P</a:t>
            </a:r>
            <a:r>
              <a:rPr lang="en-US" baseline="-25000"/>
              <a:t>n</a:t>
            </a:r>
            <a:r>
              <a:rPr lang="en-US"/>
              <a:t> can be mapped into the following syntax graph: </a:t>
            </a:r>
            <a:endParaRPr lang="en-US" b="1"/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3276600" y="3429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6"/>
          <p:cNvSpPr>
            <a:spLocks noChangeArrowheads="1"/>
          </p:cNvSpPr>
          <p:nvPr/>
        </p:nvSpPr>
        <p:spPr bwMode="auto">
          <a:xfrm>
            <a:off x="3276600" y="4648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7"/>
          <p:cNvSpPr>
            <a:spLocks noChangeArrowheads="1"/>
          </p:cNvSpPr>
          <p:nvPr/>
        </p:nvSpPr>
        <p:spPr bwMode="auto">
          <a:xfrm>
            <a:off x="3276600" y="3962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8"/>
          <p:cNvSpPr>
            <a:spLocks noChangeShapeType="1"/>
          </p:cNvSpPr>
          <p:nvPr/>
        </p:nvSpPr>
        <p:spPr bwMode="auto">
          <a:xfrm>
            <a:off x="2743200" y="3657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0" name="Line 9"/>
          <p:cNvSpPr>
            <a:spLocks noChangeShapeType="1"/>
          </p:cNvSpPr>
          <p:nvPr/>
        </p:nvSpPr>
        <p:spPr bwMode="auto">
          <a:xfrm>
            <a:off x="2286000" y="4267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1" name="Line 10"/>
          <p:cNvSpPr>
            <a:spLocks noChangeShapeType="1"/>
          </p:cNvSpPr>
          <p:nvPr/>
        </p:nvSpPr>
        <p:spPr bwMode="auto">
          <a:xfrm>
            <a:off x="27432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2" name="Line 11"/>
          <p:cNvSpPr>
            <a:spLocks noChangeShapeType="1"/>
          </p:cNvSpPr>
          <p:nvPr/>
        </p:nvSpPr>
        <p:spPr bwMode="auto">
          <a:xfrm>
            <a:off x="27432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12"/>
          <p:cNvSpPr>
            <a:spLocks noChangeShapeType="1"/>
          </p:cNvSpPr>
          <p:nvPr/>
        </p:nvSpPr>
        <p:spPr bwMode="auto">
          <a:xfrm>
            <a:off x="2743200" y="4876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14"/>
          <p:cNvSpPr>
            <a:spLocks noChangeShapeType="1"/>
          </p:cNvSpPr>
          <p:nvPr/>
        </p:nvSpPr>
        <p:spPr bwMode="auto">
          <a:xfrm>
            <a:off x="3505200" y="4419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Line 15"/>
          <p:cNvSpPr>
            <a:spLocks noChangeShapeType="1"/>
          </p:cNvSpPr>
          <p:nvPr/>
        </p:nvSpPr>
        <p:spPr bwMode="auto">
          <a:xfrm>
            <a:off x="4343400" y="3657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6" name="Line 16"/>
          <p:cNvSpPr>
            <a:spLocks noChangeShapeType="1"/>
          </p:cNvSpPr>
          <p:nvPr/>
        </p:nvSpPr>
        <p:spPr bwMode="auto">
          <a:xfrm>
            <a:off x="38100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7" name="Line 17"/>
          <p:cNvSpPr>
            <a:spLocks noChangeShapeType="1"/>
          </p:cNvSpPr>
          <p:nvPr/>
        </p:nvSpPr>
        <p:spPr bwMode="auto">
          <a:xfrm>
            <a:off x="38100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8" name="Line 18"/>
          <p:cNvSpPr>
            <a:spLocks noChangeShapeType="1"/>
          </p:cNvSpPr>
          <p:nvPr/>
        </p:nvSpPr>
        <p:spPr bwMode="auto">
          <a:xfrm>
            <a:off x="3810000" y="4876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>
            <a:off x="43434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10" name="Text Box 21"/>
          <p:cNvSpPr txBox="1">
            <a:spLocks noChangeArrowheads="1"/>
          </p:cNvSpPr>
          <p:nvPr/>
        </p:nvSpPr>
        <p:spPr bwMode="auto">
          <a:xfrm>
            <a:off x="3276600" y="4648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n</a:t>
            </a:r>
          </a:p>
        </p:txBody>
      </p:sp>
      <p:sp>
        <p:nvSpPr>
          <p:cNvPr id="37911" name="Text Box 22"/>
          <p:cNvSpPr txBox="1">
            <a:spLocks noChangeArrowheads="1"/>
          </p:cNvSpPr>
          <p:nvPr/>
        </p:nvSpPr>
        <p:spPr bwMode="auto">
          <a:xfrm>
            <a:off x="3276600" y="3962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</a:t>
            </a:r>
          </a:p>
        </p:txBody>
      </p:sp>
      <p:sp>
        <p:nvSpPr>
          <p:cNvPr id="37912" name="Text Box 23"/>
          <p:cNvSpPr txBox="1">
            <a:spLocks noChangeArrowheads="1"/>
          </p:cNvSpPr>
          <p:nvPr/>
        </p:nvSpPr>
        <p:spPr bwMode="auto">
          <a:xfrm>
            <a:off x="3276600" y="34290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A4A9D-5036-4956-BF85-CA78C2B8750F}" type="slidenum">
              <a:rPr lang="en-US"/>
              <a:pPr/>
              <a:t>13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Syntax Graph</a:t>
            </a:r>
          </a:p>
        </p:txBody>
      </p:sp>
      <p:sp>
        <p:nvSpPr>
          <p:cNvPr id="39942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60425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R2.- Every occurrence  of a terminal symbol T  in a  P</a:t>
            </a:r>
            <a:r>
              <a:rPr lang="en-US" b="1" baseline="-25000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means that a token has been recognized and </a:t>
            </a:r>
          </a:p>
          <a:p>
            <a:r>
              <a:rPr lang="en-US" b="1">
                <a:solidFill>
                  <a:srgbClr val="0000FF"/>
                </a:solidFill>
              </a:rPr>
              <a:t>a new symbol (token) must be read. This is represented by a label T enclosed in a circle.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R3.- Every occurrence of a non-terminal symbol B in a P</a:t>
            </a:r>
            <a:r>
              <a:rPr lang="en-US" b="1" baseline="-25000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corresponds to an activation of the </a:t>
            </a:r>
          </a:p>
          <a:p>
            <a:r>
              <a:rPr lang="en-US" b="1">
                <a:solidFill>
                  <a:srgbClr val="0000FF"/>
                </a:solidFill>
              </a:rPr>
              <a:t>recognizer B.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R4.- A production P having the form  P = a</a:t>
            </a:r>
            <a:r>
              <a:rPr lang="en-US" b="1" baseline="-25000">
                <a:solidFill>
                  <a:srgbClr val="0000FF"/>
                </a:solidFill>
              </a:rPr>
              <a:t>1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 baseline="-25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. . . a</a:t>
            </a:r>
            <a:r>
              <a:rPr lang="en-US" b="1" baseline="-25000">
                <a:solidFill>
                  <a:srgbClr val="0000FF"/>
                </a:solidFill>
              </a:rPr>
              <a:t>m</a:t>
            </a:r>
            <a:r>
              <a:rPr lang="en-US" b="1">
                <a:solidFill>
                  <a:srgbClr val="0000FF"/>
                </a:solidFill>
              </a:rPr>
              <a:t> can be represented by the graph: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where every   </a:t>
            </a:r>
            <a:r>
              <a:rPr lang="en-US" b="1"/>
              <a:t>a</a:t>
            </a:r>
            <a:r>
              <a:rPr lang="en-US" b="1" baseline="-25000"/>
              <a:t>i</a:t>
            </a:r>
            <a:r>
              <a:rPr lang="en-US" b="1">
                <a:solidFill>
                  <a:srgbClr val="0000FF"/>
                </a:solidFill>
              </a:rPr>
              <a:t>   </a:t>
            </a:r>
            <a:r>
              <a:rPr lang="en-US">
                <a:solidFill>
                  <a:srgbClr val="0000FF"/>
                </a:solidFill>
              </a:rPr>
              <a:t>is obtained by applying construction rules </a:t>
            </a:r>
            <a:r>
              <a:rPr lang="en-US" b="1">
                <a:solidFill>
                  <a:srgbClr val="0000FF"/>
                </a:solidFill>
              </a:rPr>
              <a:t>R1</a:t>
            </a:r>
            <a:r>
              <a:rPr lang="en-US">
                <a:solidFill>
                  <a:srgbClr val="0000FF"/>
                </a:solidFill>
              </a:rPr>
              <a:t> through </a:t>
            </a:r>
            <a:r>
              <a:rPr lang="en-US" b="1">
                <a:solidFill>
                  <a:srgbClr val="0000FF"/>
                </a:solidFill>
              </a:rPr>
              <a:t>R6</a:t>
            </a:r>
            <a:r>
              <a:rPr lang="en-US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9944" name="Oval 22"/>
          <p:cNvSpPr>
            <a:spLocks noChangeArrowheads="1"/>
          </p:cNvSpPr>
          <p:nvPr/>
        </p:nvSpPr>
        <p:spPr bwMode="auto">
          <a:xfrm>
            <a:off x="3733800" y="31242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23"/>
          <p:cNvSpPr>
            <a:spLocks noChangeArrowheads="1"/>
          </p:cNvSpPr>
          <p:nvPr/>
        </p:nvSpPr>
        <p:spPr bwMode="auto">
          <a:xfrm>
            <a:off x="3810000" y="3200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T</a:t>
            </a:r>
          </a:p>
        </p:txBody>
      </p:sp>
      <p:sp>
        <p:nvSpPr>
          <p:cNvPr id="39946" name="Line 24"/>
          <p:cNvSpPr>
            <a:spLocks noChangeShapeType="1"/>
          </p:cNvSpPr>
          <p:nvPr/>
        </p:nvSpPr>
        <p:spPr bwMode="auto">
          <a:xfrm>
            <a:off x="3124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Line 25"/>
          <p:cNvSpPr>
            <a:spLocks noChangeShapeType="1"/>
          </p:cNvSpPr>
          <p:nvPr/>
        </p:nvSpPr>
        <p:spPr bwMode="auto">
          <a:xfrm>
            <a:off x="4267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8" name="Rectangle 26"/>
          <p:cNvSpPr>
            <a:spLocks noChangeArrowheads="1"/>
          </p:cNvSpPr>
          <p:nvPr/>
        </p:nvSpPr>
        <p:spPr bwMode="auto">
          <a:xfrm>
            <a:off x="3733800" y="4191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27"/>
          <p:cNvSpPr>
            <a:spLocks noChangeShapeType="1"/>
          </p:cNvSpPr>
          <p:nvPr/>
        </p:nvSpPr>
        <p:spPr bwMode="auto">
          <a:xfrm>
            <a:off x="31242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0" name="Line 28"/>
          <p:cNvSpPr>
            <a:spLocks noChangeShapeType="1"/>
          </p:cNvSpPr>
          <p:nvPr/>
        </p:nvSpPr>
        <p:spPr bwMode="auto">
          <a:xfrm>
            <a:off x="43434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1" name="Rectangle 29"/>
          <p:cNvSpPr>
            <a:spLocks noChangeArrowheads="1"/>
          </p:cNvSpPr>
          <p:nvPr/>
        </p:nvSpPr>
        <p:spPr bwMode="auto">
          <a:xfrm>
            <a:off x="3810000" y="4267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B</a:t>
            </a:r>
          </a:p>
        </p:txBody>
      </p:sp>
      <p:sp>
        <p:nvSpPr>
          <p:cNvPr id="39952" name="Rectangle 30"/>
          <p:cNvSpPr>
            <a:spLocks noChangeArrowheads="1"/>
          </p:cNvSpPr>
          <p:nvPr/>
        </p:nvSpPr>
        <p:spPr bwMode="auto">
          <a:xfrm>
            <a:off x="37338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31"/>
          <p:cNvSpPr>
            <a:spLocks noChangeShapeType="1"/>
          </p:cNvSpPr>
          <p:nvPr/>
        </p:nvSpPr>
        <p:spPr bwMode="auto">
          <a:xfrm>
            <a:off x="31242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4" name="Line 32"/>
          <p:cNvSpPr>
            <a:spLocks noChangeShapeType="1"/>
          </p:cNvSpPr>
          <p:nvPr/>
        </p:nvSpPr>
        <p:spPr bwMode="auto">
          <a:xfrm>
            <a:off x="43434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Rectangle 33"/>
          <p:cNvSpPr>
            <a:spLocks noChangeArrowheads="1"/>
          </p:cNvSpPr>
          <p:nvPr/>
        </p:nvSpPr>
        <p:spPr bwMode="auto">
          <a:xfrm>
            <a:off x="3810000" y="5334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2</a:t>
            </a:r>
          </a:p>
        </p:txBody>
      </p:sp>
      <p:sp>
        <p:nvSpPr>
          <p:cNvPr id="39956" name="Rectangle 38"/>
          <p:cNvSpPr>
            <a:spLocks noChangeArrowheads="1"/>
          </p:cNvSpPr>
          <p:nvPr/>
        </p:nvSpPr>
        <p:spPr bwMode="auto">
          <a:xfrm>
            <a:off x="54864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Line 39"/>
          <p:cNvSpPr>
            <a:spLocks noChangeShapeType="1"/>
          </p:cNvSpPr>
          <p:nvPr/>
        </p:nvSpPr>
        <p:spPr bwMode="auto">
          <a:xfrm>
            <a:off x="60960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8" name="Rectangle 40"/>
          <p:cNvSpPr>
            <a:spLocks noChangeArrowheads="1"/>
          </p:cNvSpPr>
          <p:nvPr/>
        </p:nvSpPr>
        <p:spPr bwMode="auto">
          <a:xfrm>
            <a:off x="5562600" y="5334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m</a:t>
            </a:r>
          </a:p>
        </p:txBody>
      </p:sp>
      <p:sp>
        <p:nvSpPr>
          <p:cNvPr id="39959" name="Rectangle 41"/>
          <p:cNvSpPr>
            <a:spLocks noChangeArrowheads="1"/>
          </p:cNvSpPr>
          <p:nvPr/>
        </p:nvSpPr>
        <p:spPr bwMode="auto">
          <a:xfrm>
            <a:off x="25146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0" name="Rectangle 42"/>
          <p:cNvSpPr>
            <a:spLocks noChangeArrowheads="1"/>
          </p:cNvSpPr>
          <p:nvPr/>
        </p:nvSpPr>
        <p:spPr bwMode="auto">
          <a:xfrm>
            <a:off x="2590800" y="5334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1</a:t>
            </a:r>
          </a:p>
        </p:txBody>
      </p:sp>
      <p:sp>
        <p:nvSpPr>
          <p:cNvPr id="39961" name="Line 43"/>
          <p:cNvSpPr>
            <a:spLocks noChangeShapeType="1"/>
          </p:cNvSpPr>
          <p:nvPr/>
        </p:nvSpPr>
        <p:spPr bwMode="auto">
          <a:xfrm>
            <a:off x="19050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2" name="Line 44"/>
          <p:cNvSpPr>
            <a:spLocks noChangeShapeType="1"/>
          </p:cNvSpPr>
          <p:nvPr/>
        </p:nvSpPr>
        <p:spPr bwMode="auto">
          <a:xfrm>
            <a:off x="51816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3" name="Line 45"/>
          <p:cNvSpPr>
            <a:spLocks noChangeShapeType="1"/>
          </p:cNvSpPr>
          <p:nvPr/>
        </p:nvSpPr>
        <p:spPr bwMode="auto">
          <a:xfrm>
            <a:off x="4800600" y="5486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0ED033-BDFB-40B8-9311-F975755ECA88}" type="slidenum">
              <a:rPr lang="en-US"/>
              <a:pPr/>
              <a:t>14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Syntax Graph</a:t>
            </a:r>
          </a:p>
        </p:txBody>
      </p:sp>
      <p:sp>
        <p:nvSpPr>
          <p:cNvPr id="41990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R5.- A production P having the form  P = {a} can be represented by the graph</a:t>
            </a:r>
            <a:r>
              <a:rPr lang="en-US"/>
              <a:t>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 where   </a:t>
            </a:r>
            <a:r>
              <a:rPr lang="en-US" b="1"/>
              <a:t>a</a:t>
            </a:r>
            <a:r>
              <a:rPr lang="en-US"/>
              <a:t>    is obtained by applying constructing rules R1 through R6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R6.- A production P having the form  P = [a] can be represented by the graph: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 where   </a:t>
            </a:r>
            <a:r>
              <a:rPr lang="en-US" b="1"/>
              <a:t>a</a:t>
            </a:r>
            <a:r>
              <a:rPr lang="en-US">
                <a:solidFill>
                  <a:srgbClr val="0000FF"/>
                </a:solidFill>
              </a:rPr>
              <a:t>    is obtained by applying constructing rules R1 through R6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 </a:t>
            </a:r>
          </a:p>
        </p:txBody>
      </p:sp>
      <p:sp>
        <p:nvSpPr>
          <p:cNvPr id="41992" name="Line 22"/>
          <p:cNvSpPr>
            <a:spLocks noChangeShapeType="1"/>
          </p:cNvSpPr>
          <p:nvPr/>
        </p:nvSpPr>
        <p:spPr bwMode="auto">
          <a:xfrm>
            <a:off x="2133600" y="30480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3" name="AutoShape 26"/>
          <p:cNvSpPr>
            <a:spLocks noChangeArrowheads="1"/>
          </p:cNvSpPr>
          <p:nvPr/>
        </p:nvSpPr>
        <p:spPr bwMode="auto">
          <a:xfrm>
            <a:off x="2971800" y="3048000"/>
            <a:ext cx="14478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Rectangle 27"/>
          <p:cNvSpPr>
            <a:spLocks noChangeArrowheads="1"/>
          </p:cNvSpPr>
          <p:nvPr/>
        </p:nvSpPr>
        <p:spPr bwMode="auto">
          <a:xfrm>
            <a:off x="3429000" y="3352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1995" name="Line 29"/>
          <p:cNvSpPr>
            <a:spLocks noChangeShapeType="1"/>
          </p:cNvSpPr>
          <p:nvPr/>
        </p:nvSpPr>
        <p:spPr bwMode="auto">
          <a:xfrm flipH="1">
            <a:off x="38862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6" name="Rectangle 30"/>
          <p:cNvSpPr>
            <a:spLocks noChangeArrowheads="1"/>
          </p:cNvSpPr>
          <p:nvPr/>
        </p:nvSpPr>
        <p:spPr bwMode="auto">
          <a:xfrm>
            <a:off x="1600200" y="39624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31"/>
          <p:cNvSpPr>
            <a:spLocks noChangeShapeType="1"/>
          </p:cNvSpPr>
          <p:nvPr/>
        </p:nvSpPr>
        <p:spPr bwMode="auto">
          <a:xfrm>
            <a:off x="2057400" y="4876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8" name="Rectangle 39"/>
          <p:cNvSpPr>
            <a:spLocks noChangeArrowheads="1"/>
          </p:cNvSpPr>
          <p:nvPr/>
        </p:nvSpPr>
        <p:spPr bwMode="auto">
          <a:xfrm>
            <a:off x="3048000" y="4876800"/>
            <a:ext cx="1447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Rectangle 40"/>
          <p:cNvSpPr>
            <a:spLocks noChangeArrowheads="1"/>
          </p:cNvSpPr>
          <p:nvPr/>
        </p:nvSpPr>
        <p:spPr bwMode="auto">
          <a:xfrm>
            <a:off x="3505200" y="5181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2000" name="Line 41"/>
          <p:cNvSpPr>
            <a:spLocks noChangeShapeType="1"/>
          </p:cNvSpPr>
          <p:nvPr/>
        </p:nvSpPr>
        <p:spPr bwMode="auto">
          <a:xfrm flipV="1">
            <a:off x="44958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1" name="Line 42"/>
          <p:cNvSpPr>
            <a:spLocks noChangeShapeType="1"/>
          </p:cNvSpPr>
          <p:nvPr/>
        </p:nvSpPr>
        <p:spPr bwMode="auto">
          <a:xfrm>
            <a:off x="3276600" y="541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2" name="Rectangle 43"/>
          <p:cNvSpPr>
            <a:spLocks noChangeArrowheads="1"/>
          </p:cNvSpPr>
          <p:nvPr/>
        </p:nvSpPr>
        <p:spPr bwMode="auto">
          <a:xfrm>
            <a:off x="1295400" y="5638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9E9365-3068-4DE2-8EEE-42274E26F8DA}" type="slidenum">
              <a:rPr lang="en-US"/>
              <a:pPr/>
              <a:t>15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Syntax Graph</a:t>
            </a:r>
          </a:p>
        </p:txBody>
      </p:sp>
      <p:sp>
        <p:nvSpPr>
          <p:cNvPr id="44038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669925" y="1458913"/>
            <a:ext cx="20177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 from N. Wirth:</a:t>
            </a:r>
          </a:p>
          <a:p>
            <a:endParaRPr lang="en-US"/>
          </a:p>
          <a:p>
            <a:r>
              <a:rPr lang="en-US"/>
              <a:t>A ::= “x” | “(“ B “)”</a:t>
            </a:r>
          </a:p>
          <a:p>
            <a:r>
              <a:rPr lang="en-US"/>
              <a:t>B ::= A C</a:t>
            </a:r>
          </a:p>
          <a:p>
            <a:r>
              <a:rPr lang="en-US"/>
              <a:t>C ::= { “+” A }</a:t>
            </a:r>
          </a:p>
        </p:txBody>
      </p:sp>
      <p:sp>
        <p:nvSpPr>
          <p:cNvPr id="44040" name="Oval 7"/>
          <p:cNvSpPr>
            <a:spLocks noChangeArrowheads="1"/>
          </p:cNvSpPr>
          <p:nvPr/>
        </p:nvSpPr>
        <p:spPr bwMode="auto">
          <a:xfrm>
            <a:off x="4343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10"/>
          <p:cNvSpPr>
            <a:spLocks noChangeArrowheads="1"/>
          </p:cNvSpPr>
          <p:nvPr/>
        </p:nvSpPr>
        <p:spPr bwMode="auto">
          <a:xfrm>
            <a:off x="5334000" y="243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11"/>
          <p:cNvSpPr>
            <a:spLocks noChangeArrowheads="1"/>
          </p:cNvSpPr>
          <p:nvPr/>
        </p:nvSpPr>
        <p:spPr bwMode="auto">
          <a:xfrm>
            <a:off x="6324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2"/>
          <p:cNvSpPr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Text Box 13"/>
          <p:cNvSpPr txBox="1">
            <a:spLocks noChangeArrowheads="1"/>
          </p:cNvSpPr>
          <p:nvPr/>
        </p:nvSpPr>
        <p:spPr bwMode="auto">
          <a:xfrm>
            <a:off x="5410200" y="1905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4045" name="Text Box 14"/>
          <p:cNvSpPr txBox="1">
            <a:spLocks noChangeArrowheads="1"/>
          </p:cNvSpPr>
          <p:nvPr/>
        </p:nvSpPr>
        <p:spPr bwMode="auto">
          <a:xfrm>
            <a:off x="44196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(</a:t>
            </a:r>
          </a:p>
        </p:txBody>
      </p:sp>
      <p:sp>
        <p:nvSpPr>
          <p:cNvPr id="44046" name="Text Box 15"/>
          <p:cNvSpPr txBox="1">
            <a:spLocks noChangeArrowheads="1"/>
          </p:cNvSpPr>
          <p:nvPr/>
        </p:nvSpPr>
        <p:spPr bwMode="auto">
          <a:xfrm>
            <a:off x="64770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)</a:t>
            </a:r>
          </a:p>
        </p:txBody>
      </p:sp>
      <p:sp>
        <p:nvSpPr>
          <p:cNvPr id="44047" name="Text Box 16"/>
          <p:cNvSpPr txBox="1">
            <a:spLocks noChangeArrowheads="1"/>
          </p:cNvSpPr>
          <p:nvPr/>
        </p:nvSpPr>
        <p:spPr bwMode="auto">
          <a:xfrm>
            <a:off x="5410200" y="2514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x</a:t>
            </a:r>
          </a:p>
        </p:txBody>
      </p:sp>
      <p:sp>
        <p:nvSpPr>
          <p:cNvPr id="44048" name="Line 17"/>
          <p:cNvSpPr>
            <a:spLocks noChangeShapeType="1"/>
          </p:cNvSpPr>
          <p:nvPr/>
        </p:nvSpPr>
        <p:spPr bwMode="auto">
          <a:xfrm>
            <a:off x="48006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9" name="Line 18"/>
          <p:cNvSpPr>
            <a:spLocks noChangeShapeType="1"/>
          </p:cNvSpPr>
          <p:nvPr/>
        </p:nvSpPr>
        <p:spPr bwMode="auto">
          <a:xfrm>
            <a:off x="5867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0" name="Line 19"/>
          <p:cNvSpPr>
            <a:spLocks noChangeShapeType="1"/>
          </p:cNvSpPr>
          <p:nvPr/>
        </p:nv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1" name="Line 20"/>
          <p:cNvSpPr>
            <a:spLocks noChangeShapeType="1"/>
          </p:cNvSpPr>
          <p:nvPr/>
        </p:nvSpPr>
        <p:spPr bwMode="auto">
          <a:xfrm>
            <a:off x="38862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2" name="Text Box 21"/>
          <p:cNvSpPr txBox="1">
            <a:spLocks noChangeArrowheads="1"/>
          </p:cNvSpPr>
          <p:nvPr/>
        </p:nvSpPr>
        <p:spPr bwMode="auto">
          <a:xfrm>
            <a:off x="3581400" y="1752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4053" name="Line 22"/>
          <p:cNvSpPr>
            <a:spLocks noChangeShapeType="1"/>
          </p:cNvSpPr>
          <p:nvPr/>
        </p:nvSpPr>
        <p:spPr bwMode="auto">
          <a:xfrm>
            <a:off x="41148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4" name="Line 23"/>
          <p:cNvSpPr>
            <a:spLocks noChangeShapeType="1"/>
          </p:cNvSpPr>
          <p:nvPr/>
        </p:nvSpPr>
        <p:spPr bwMode="auto">
          <a:xfrm flipV="1">
            <a:off x="4114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5" name="Line 24"/>
          <p:cNvSpPr>
            <a:spLocks noChangeShapeType="1"/>
          </p:cNvSpPr>
          <p:nvPr/>
        </p:nvSpPr>
        <p:spPr bwMode="auto">
          <a:xfrm>
            <a:off x="5791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6" name="Line 25"/>
          <p:cNvSpPr>
            <a:spLocks noChangeShapeType="1"/>
          </p:cNvSpPr>
          <p:nvPr/>
        </p:nvSpPr>
        <p:spPr bwMode="auto">
          <a:xfrm flipV="1">
            <a:off x="7010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7" name="Rectangle 26"/>
          <p:cNvSpPr>
            <a:spLocks noChangeArrowheads="1"/>
          </p:cNvSpPr>
          <p:nvPr/>
        </p:nvSpPr>
        <p:spPr bwMode="auto">
          <a:xfrm>
            <a:off x="45720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Rectangle 27"/>
          <p:cNvSpPr>
            <a:spLocks noChangeArrowheads="1"/>
          </p:cNvSpPr>
          <p:nvPr/>
        </p:nvSpPr>
        <p:spPr bwMode="auto">
          <a:xfrm>
            <a:off x="60198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Line 28"/>
          <p:cNvSpPr>
            <a:spLocks noChangeShapeType="1"/>
          </p:cNvSpPr>
          <p:nvPr/>
        </p:nvSpPr>
        <p:spPr bwMode="auto">
          <a:xfrm>
            <a:off x="51816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0" name="Line 29"/>
          <p:cNvSpPr>
            <a:spLocks noChangeShapeType="1"/>
          </p:cNvSpPr>
          <p:nvPr/>
        </p:nvSpPr>
        <p:spPr bwMode="auto">
          <a:xfrm>
            <a:off x="3886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1" name="Text Box 30"/>
          <p:cNvSpPr txBox="1">
            <a:spLocks noChangeArrowheads="1"/>
          </p:cNvSpPr>
          <p:nvPr/>
        </p:nvSpPr>
        <p:spPr bwMode="auto">
          <a:xfrm>
            <a:off x="3581400" y="3352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4062" name="Line 31"/>
          <p:cNvSpPr>
            <a:spLocks noChangeShapeType="1"/>
          </p:cNvSpPr>
          <p:nvPr/>
        </p:nvSpPr>
        <p:spPr bwMode="auto">
          <a:xfrm>
            <a:off x="6629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3" name="Text Box 32"/>
          <p:cNvSpPr txBox="1">
            <a:spLocks noChangeArrowheads="1"/>
          </p:cNvSpPr>
          <p:nvPr/>
        </p:nvSpPr>
        <p:spPr bwMode="auto">
          <a:xfrm>
            <a:off x="47244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4064" name="Text Box 33"/>
          <p:cNvSpPr txBox="1">
            <a:spLocks noChangeArrowheads="1"/>
          </p:cNvSpPr>
          <p:nvPr/>
        </p:nvSpPr>
        <p:spPr bwMode="auto">
          <a:xfrm>
            <a:off x="61722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4065" name="Line 34"/>
          <p:cNvSpPr>
            <a:spLocks noChangeShapeType="1"/>
          </p:cNvSpPr>
          <p:nvPr/>
        </p:nvSpPr>
        <p:spPr bwMode="auto">
          <a:xfrm>
            <a:off x="3886200" y="4648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6" name="AutoShape 35"/>
          <p:cNvSpPr>
            <a:spLocks noChangeArrowheads="1"/>
          </p:cNvSpPr>
          <p:nvPr/>
        </p:nvSpPr>
        <p:spPr bwMode="auto">
          <a:xfrm>
            <a:off x="4572000" y="46482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36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4068" name="Line 37"/>
          <p:cNvSpPr>
            <a:spLocks noChangeShapeType="1"/>
          </p:cNvSpPr>
          <p:nvPr/>
        </p:nvSpPr>
        <p:spPr bwMode="auto">
          <a:xfrm flipH="1">
            <a:off x="53340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9" name="Oval 38"/>
          <p:cNvSpPr>
            <a:spLocks noChangeArrowheads="1"/>
          </p:cNvSpPr>
          <p:nvPr/>
        </p:nvSpPr>
        <p:spPr bwMode="auto">
          <a:xfrm>
            <a:off x="5867400" y="4953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44070" name="Text Box 40"/>
          <p:cNvSpPr txBox="1">
            <a:spLocks noChangeArrowheads="1"/>
          </p:cNvSpPr>
          <p:nvPr/>
        </p:nvSpPr>
        <p:spPr bwMode="auto">
          <a:xfrm>
            <a:off x="3581400" y="4343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4071" name="Text Box 41"/>
          <p:cNvSpPr txBox="1">
            <a:spLocks noChangeArrowheads="1"/>
          </p:cNvSpPr>
          <p:nvPr/>
        </p:nvSpPr>
        <p:spPr bwMode="auto">
          <a:xfrm>
            <a:off x="593725" y="4049713"/>
            <a:ext cx="68103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(x)</a:t>
            </a:r>
          </a:p>
          <a:p>
            <a:r>
              <a:rPr lang="en-US"/>
              <a:t>(x + 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E8FD5C-D023-4157-ABF4-5453E0C200BA}" type="slidenum">
              <a:rPr lang="en-US"/>
              <a:pPr/>
              <a:t>16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Syntax Graph</a:t>
            </a:r>
          </a:p>
        </p:txBody>
      </p:sp>
      <p:sp>
        <p:nvSpPr>
          <p:cNvPr id="46086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7" name="Line 5"/>
          <p:cNvSpPr>
            <a:spLocks noChangeShapeType="1"/>
          </p:cNvSpPr>
          <p:nvPr/>
        </p:nvSpPr>
        <p:spPr bwMode="auto">
          <a:xfrm>
            <a:off x="3200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8" name="AutoShape 6"/>
          <p:cNvSpPr>
            <a:spLocks noChangeArrowheads="1"/>
          </p:cNvSpPr>
          <p:nvPr/>
        </p:nvSpPr>
        <p:spPr bwMode="auto">
          <a:xfrm>
            <a:off x="3886200" y="21336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41910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6090" name="Line 8"/>
          <p:cNvSpPr>
            <a:spLocks noChangeShapeType="1"/>
          </p:cNvSpPr>
          <p:nvPr/>
        </p:nvSpPr>
        <p:spPr bwMode="auto">
          <a:xfrm flipH="1">
            <a:off x="4648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1" name="Oval 9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46092" name="Rectangle 11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6093" name="Oval 12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)</a:t>
            </a:r>
          </a:p>
        </p:txBody>
      </p:sp>
      <p:sp>
        <p:nvSpPr>
          <p:cNvPr id="46094" name="Oval 13"/>
          <p:cNvSpPr>
            <a:spLocks noChangeArrowheads="1"/>
          </p:cNvSpPr>
          <p:nvPr/>
        </p:nvSpPr>
        <p:spPr bwMode="auto">
          <a:xfrm>
            <a:off x="18288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(</a:t>
            </a:r>
          </a:p>
        </p:txBody>
      </p:sp>
      <p:sp>
        <p:nvSpPr>
          <p:cNvPr id="46095" name="Line 14"/>
          <p:cNvSpPr>
            <a:spLocks noChangeShapeType="1"/>
          </p:cNvSpPr>
          <p:nvPr/>
        </p:nvSpPr>
        <p:spPr bwMode="auto">
          <a:xfrm>
            <a:off x="22860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12954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69342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8" name="Oval 18"/>
          <p:cNvSpPr>
            <a:spLocks noChangeArrowheads="1"/>
          </p:cNvSpPr>
          <p:nvPr/>
        </p:nvSpPr>
        <p:spPr bwMode="auto">
          <a:xfrm>
            <a:off x="4648200" y="3505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x</a:t>
            </a:r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1600200" y="3733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5105400" y="37338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>
            <a:off x="16002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 flipV="1">
            <a:off x="71628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2057400" y="4572000"/>
            <a:ext cx="563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This is the final syntax graph corresponding to Example 5 after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0E8F2A-7BFE-415B-9012-0653E9E3E8FA}" type="slidenum">
              <a:rPr lang="en-US"/>
              <a:pPr/>
              <a:t>17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THE END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48135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06D985-774C-4996-8FE3-836FEC3717F1}" type="slidenum">
              <a:rPr lang="en-US"/>
              <a:pPr/>
              <a:t>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Top Down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(Recursive Descent)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08DB4-66BD-4392-B7D0-B83FE9D9B64D}" type="slidenum">
              <a:rPr lang="en-US"/>
              <a:pPr/>
              <a:t>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Outline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The parsing problem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Top-down parsing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 Left-recursion removal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 Left factoring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 EBNF grammar for PL/O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1946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E5269-0177-456E-955F-78CD2D303875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Recursive descent parsing</a:t>
            </a:r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</a:t>
            </a:r>
            <a:r>
              <a:rPr lang="en-US" sz="1800" b="1" u="sng">
                <a:solidFill>
                  <a:srgbClr val="0000FF"/>
                </a:solidFill>
                <a:latin typeface="Times New Roman" charset="0"/>
              </a:rPr>
              <a:t>The parsing Problem</a:t>
            </a:r>
            <a:r>
              <a:rPr lang="en-US" sz="1800">
                <a:latin typeface="Times New Roman" charset="0"/>
              </a:rPr>
              <a:t>: Take a string of symbols in a language (tokens) and a grammar for that language to construct the parse tree or report that the sentence is syntactically incorrect.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	For correct strings: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	Sentence + grammar </a:t>
            </a:r>
            <a:r>
              <a:rPr lang="en-US" sz="1800">
                <a:latin typeface="Times New Roman" charset="0"/>
                <a:sym typeface="Wingdings" charset="2"/>
              </a:rPr>
              <a:t> parse tree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charset="0"/>
                <a:sym typeface="Wingdings" charset="2"/>
              </a:rPr>
              <a:t>	For a compiler,  a sentence is a program: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charset="0"/>
                <a:sym typeface="Wingdings" charset="2"/>
              </a:rPr>
              <a:t>	Program + grammar  parse tree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	</a:t>
            </a:r>
            <a:r>
              <a:rPr lang="en-US" sz="1800" b="1" u="sng">
                <a:solidFill>
                  <a:srgbClr val="0000FF"/>
                </a:solidFill>
                <a:latin typeface="Times New Roman" charset="0"/>
              </a:rPr>
              <a:t>Types of parsers</a:t>
            </a:r>
            <a:r>
              <a:rPr lang="en-US" sz="1800">
                <a:latin typeface="Times New Roman" charset="0"/>
              </a:rPr>
              <a:t>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	Top-down (recursive descent parsing)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	Bottom-up parsing.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	</a:t>
            </a:r>
            <a:r>
              <a:rPr lang="en-US" sz="2000">
                <a:solidFill>
                  <a:srgbClr val="0000FF"/>
                </a:solidFill>
                <a:latin typeface="Times New Roman" charset="0"/>
              </a:rPr>
              <a:t>“We will focus in  top-down parsing in only”.</a:t>
            </a:r>
          </a:p>
        </p:txBody>
      </p:sp>
      <p:sp>
        <p:nvSpPr>
          <p:cNvPr id="2151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DFF591-2E72-4AD9-8C11-58B97FF222B8}" type="slidenum">
              <a:rPr lang="en-US"/>
              <a:pPr/>
              <a:t>5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Recursive descent parsing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</a:t>
            </a:r>
            <a:r>
              <a:rPr lang="en-US" sz="2000">
                <a:latin typeface="Times New Roman" charset="0"/>
              </a:rPr>
              <a:t>Recursive Descent parsing uses recursive procedures to model the parse tree to be constructed. The parse tree is built from the top down, trying to construct a left-most derivation.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	Beginning with  </a:t>
            </a:r>
            <a:r>
              <a:rPr lang="en-US" sz="2000" b="1" i="1">
                <a:latin typeface="Times New Roman" charset="0"/>
              </a:rPr>
              <a:t>start</a:t>
            </a:r>
            <a:r>
              <a:rPr lang="en-US" sz="2000">
                <a:latin typeface="Times New Roman" charset="0"/>
              </a:rPr>
              <a:t> symbol, for each non-terminal (syntactic class) in the grammar a procedure which parses that syntactic class is constructed.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	Consider the expression grammar:</a:t>
            </a:r>
          </a:p>
          <a:p>
            <a:pPr marL="457200" indent="-457200"/>
            <a:r>
              <a:rPr lang="en-US" sz="2000">
                <a:latin typeface="Times New Roman" charset="0"/>
              </a:rPr>
              <a:t>	</a:t>
            </a:r>
            <a:r>
              <a:rPr lang="en-US" sz="1800"/>
              <a:t>E  </a:t>
            </a:r>
            <a:r>
              <a:rPr lang="en-US" sz="1800">
                <a:sym typeface="Wingdings" charset="2"/>
              </a:rPr>
              <a:t> T E’</a:t>
            </a:r>
          </a:p>
          <a:p>
            <a:pPr marL="457200" indent="-457200"/>
            <a:r>
              <a:rPr lang="en-US" sz="1800">
                <a:sym typeface="Wingdings" charset="2"/>
              </a:rPr>
              <a:t>   	E’  </a:t>
            </a:r>
            <a:r>
              <a:rPr lang="en-US" sz="1800" b="1">
                <a:solidFill>
                  <a:srgbClr val="0000FF"/>
                </a:solidFill>
                <a:sym typeface="Wingdings" charset="2"/>
              </a:rPr>
              <a:t>+</a:t>
            </a:r>
            <a:r>
              <a:rPr lang="en-US" sz="1800">
                <a:sym typeface="Wingdings" charset="2"/>
              </a:rPr>
              <a:t> T E’ | </a:t>
            </a:r>
            <a:r>
              <a:rPr lang="en-US" sz="1800" b="1">
                <a:solidFill>
                  <a:srgbClr val="0000FF"/>
                </a:solidFill>
                <a:latin typeface="Symbol" charset="2"/>
                <a:sym typeface="Wingdings" charset="2"/>
              </a:rPr>
              <a:t>e</a:t>
            </a:r>
            <a:r>
              <a:rPr lang="en-US" sz="1800">
                <a:sym typeface="Wingdings" charset="2"/>
              </a:rPr>
              <a:t> 	</a:t>
            </a:r>
          </a:p>
          <a:p>
            <a:pPr marL="457200" indent="-457200"/>
            <a:r>
              <a:rPr lang="en-US" sz="1800">
                <a:sym typeface="Wingdings" charset="2"/>
              </a:rPr>
              <a:t>	T   F T’</a:t>
            </a:r>
          </a:p>
          <a:p>
            <a:pPr marL="457200" indent="-457200"/>
            <a:r>
              <a:rPr lang="en-US" sz="1800">
                <a:sym typeface="Wingdings" charset="2"/>
              </a:rPr>
              <a:t>	T’  </a:t>
            </a:r>
            <a:r>
              <a:rPr lang="en-US" sz="1800" b="1">
                <a:solidFill>
                  <a:srgbClr val="0000FF"/>
                </a:solidFill>
                <a:sym typeface="Wingdings" charset="2"/>
              </a:rPr>
              <a:t>*</a:t>
            </a:r>
            <a:r>
              <a:rPr lang="en-US" sz="1800">
                <a:sym typeface="Wingdings" charset="2"/>
              </a:rPr>
              <a:t> F T’ | </a:t>
            </a:r>
            <a:r>
              <a:rPr lang="en-US" sz="1800" b="1">
                <a:solidFill>
                  <a:srgbClr val="0000FF"/>
                </a:solidFill>
                <a:latin typeface="Symbol" charset="2"/>
                <a:sym typeface="Wingdings" charset="2"/>
              </a:rPr>
              <a:t>e</a:t>
            </a:r>
            <a:r>
              <a:rPr lang="en-US" sz="1800">
                <a:sym typeface="Wingdings" charset="2"/>
              </a:rPr>
              <a:t>  	</a:t>
            </a:r>
          </a:p>
          <a:p>
            <a:pPr marL="457200" indent="-457200"/>
            <a:r>
              <a:rPr lang="en-US" sz="1800">
                <a:sym typeface="Wingdings" charset="2"/>
              </a:rPr>
              <a:t>	F   </a:t>
            </a:r>
            <a:r>
              <a:rPr lang="en-US" sz="1800" b="1">
                <a:solidFill>
                  <a:srgbClr val="0000FF"/>
                </a:solidFill>
                <a:sym typeface="Wingdings" charset="2"/>
              </a:rPr>
              <a:t>(</a:t>
            </a:r>
            <a:r>
              <a:rPr lang="en-US" sz="1800" b="1">
                <a:sym typeface="Wingdings" charset="2"/>
              </a:rPr>
              <a:t> </a:t>
            </a:r>
            <a:r>
              <a:rPr lang="en-US" sz="1800">
                <a:sym typeface="Wingdings" charset="2"/>
              </a:rPr>
              <a:t>E </a:t>
            </a:r>
            <a:r>
              <a:rPr lang="en-US" sz="1800" b="1">
                <a:solidFill>
                  <a:srgbClr val="0000FF"/>
                </a:solidFill>
                <a:sym typeface="Wingdings" charset="2"/>
              </a:rPr>
              <a:t>)</a:t>
            </a:r>
            <a:r>
              <a:rPr lang="en-US" sz="1800">
                <a:sym typeface="Wingdings" charset="2"/>
              </a:rPr>
              <a:t> | </a:t>
            </a:r>
            <a:r>
              <a:rPr lang="en-US" sz="1800" b="1">
                <a:solidFill>
                  <a:srgbClr val="0000FF"/>
                </a:solidFill>
                <a:sym typeface="Wingdings" charset="2"/>
              </a:rPr>
              <a:t>id </a:t>
            </a:r>
            <a:endParaRPr lang="en-US" sz="1800" b="1">
              <a:solidFill>
                <a:srgbClr val="0000FF"/>
              </a:solidFill>
            </a:endParaRPr>
          </a:p>
          <a:p>
            <a:pPr marL="457200" indent="-457200"/>
            <a:endParaRPr lang="en-US" sz="20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	The following procedures have to be written:</a:t>
            </a:r>
          </a:p>
        </p:txBody>
      </p:sp>
      <p:sp>
        <p:nvSpPr>
          <p:cNvPr id="2355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51EE51-1DA9-4EC9-B819-8AF30DDA1FCD}" type="slidenum">
              <a:rPr lang="en-US"/>
              <a:pPr/>
              <a:t>6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Recursive descent parsing</a:t>
            </a: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228600" y="1322388"/>
            <a:ext cx="1998663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E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E }</a:t>
            </a:r>
          </a:p>
          <a:p>
            <a:r>
              <a:rPr lang="en-US"/>
              <a:t>      call T</a:t>
            </a:r>
          </a:p>
          <a:p>
            <a:r>
              <a:rPr lang="en-US"/>
              <a:t>      call E’</a:t>
            </a:r>
          </a:p>
          <a:p>
            <a:r>
              <a:rPr lang="en-US"/>
              <a:t>      print (“ E found ”)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E }</a:t>
            </a:r>
          </a:p>
          <a:p>
            <a:endParaRPr lang="en-US"/>
          </a:p>
          <a:p>
            <a:r>
              <a:rPr lang="en-US" b="1"/>
              <a:t>Procedure E’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E’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“+” </a:t>
            </a:r>
            <a:r>
              <a:rPr lang="en-US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print (“ + found “)</a:t>
            </a:r>
          </a:p>
          <a:p>
            <a:r>
              <a:rPr lang="en-US"/>
              <a:t>          Get next token</a:t>
            </a:r>
          </a:p>
          <a:p>
            <a:r>
              <a:rPr lang="en-US"/>
              <a:t>          call T</a:t>
            </a:r>
          </a:p>
          <a:p>
            <a:r>
              <a:rPr lang="en-US"/>
              <a:t>          call E’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print (“ E’ found “)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E’ }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667000" y="1322388"/>
            <a:ext cx="19653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T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T }</a:t>
            </a:r>
          </a:p>
          <a:p>
            <a:r>
              <a:rPr lang="en-US"/>
              <a:t>      call F</a:t>
            </a:r>
          </a:p>
          <a:p>
            <a:r>
              <a:rPr lang="en-US"/>
              <a:t>      call T’</a:t>
            </a:r>
          </a:p>
          <a:p>
            <a:r>
              <a:rPr lang="en-US"/>
              <a:t>      print (“ T found ”)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T }</a:t>
            </a:r>
          </a:p>
          <a:p>
            <a:endParaRPr lang="en-US"/>
          </a:p>
          <a:p>
            <a:r>
              <a:rPr lang="en-US" b="1"/>
              <a:t>Procedure T’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T’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“ </a:t>
            </a:r>
            <a:r>
              <a:rPr lang="en-US" b="1"/>
              <a:t>*</a:t>
            </a:r>
            <a:r>
              <a:rPr lang="en-US"/>
              <a:t> ” </a:t>
            </a:r>
            <a:r>
              <a:rPr lang="en-US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print (“ </a:t>
            </a:r>
            <a:r>
              <a:rPr lang="en-US" b="1"/>
              <a:t>*</a:t>
            </a:r>
            <a:r>
              <a:rPr lang="en-US"/>
              <a:t> found “)</a:t>
            </a:r>
          </a:p>
          <a:p>
            <a:r>
              <a:rPr lang="en-US"/>
              <a:t>          Get next token</a:t>
            </a:r>
          </a:p>
          <a:p>
            <a:r>
              <a:rPr lang="en-US"/>
              <a:t>          call F</a:t>
            </a:r>
          </a:p>
          <a:p>
            <a:r>
              <a:rPr lang="en-US"/>
              <a:t>          call T’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print (“ T’ found “)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T’ }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181600" y="1322388"/>
            <a:ext cx="234791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F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F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case</a:t>
            </a:r>
            <a:r>
              <a:rPr lang="en-US"/>
              <a:t> token </a:t>
            </a:r>
            <a:r>
              <a:rPr lang="en-US">
                <a:solidFill>
                  <a:srgbClr val="0000FF"/>
                </a:solidFill>
              </a:rPr>
              <a:t>is</a:t>
            </a:r>
          </a:p>
          <a:p>
            <a:r>
              <a:rPr lang="en-US" b="1"/>
              <a:t>      “(“:</a:t>
            </a:r>
            <a:r>
              <a:rPr lang="en-US"/>
              <a:t> </a:t>
            </a:r>
          </a:p>
          <a:p>
            <a:r>
              <a:rPr lang="en-US"/>
              <a:t>           print (“ (  found ”)</a:t>
            </a:r>
          </a:p>
          <a:p>
            <a:r>
              <a:rPr lang="en-US"/>
              <a:t>           Get next token</a:t>
            </a:r>
          </a:p>
          <a:p>
            <a:r>
              <a:rPr lang="en-US"/>
              <a:t>           call E</a:t>
            </a:r>
          </a:p>
          <a:p>
            <a:r>
              <a:rPr lang="en-US"/>
              <a:t>     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“)” </a:t>
            </a:r>
            <a:r>
              <a:rPr lang="en-US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      print (“ ) found”)</a:t>
            </a:r>
          </a:p>
          <a:p>
            <a:r>
              <a:rPr lang="en-US"/>
              <a:t>                Get next token</a:t>
            </a:r>
          </a:p>
          <a:p>
            <a:r>
              <a:rPr lang="en-US"/>
              <a:t>                 print (“ F found “)</a:t>
            </a:r>
          </a:p>
          <a:p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   </a:t>
            </a:r>
            <a:r>
              <a:rPr lang="en-US">
                <a:solidFill>
                  <a:srgbClr val="0000FF"/>
                </a:solidFill>
              </a:rPr>
              <a:t>else</a:t>
            </a:r>
            <a:r>
              <a:rPr lang="en-US"/>
              <a:t> </a:t>
            </a:r>
          </a:p>
          <a:p>
            <a:r>
              <a:rPr lang="en-US"/>
              <a:t>           call </a:t>
            </a:r>
            <a:r>
              <a:rPr lang="en-US">
                <a:solidFill>
                  <a:srgbClr val="FF3300"/>
                </a:solidFill>
              </a:rPr>
              <a:t>ERROR</a:t>
            </a:r>
          </a:p>
          <a:p>
            <a:r>
              <a:rPr lang="en-US">
                <a:solidFill>
                  <a:srgbClr val="FF3300"/>
                </a:solidFill>
              </a:rPr>
              <a:t>      </a:t>
            </a:r>
            <a:r>
              <a:rPr lang="en-US" b="1"/>
              <a:t>“id“:</a:t>
            </a:r>
            <a:r>
              <a:rPr lang="en-US"/>
              <a:t> </a:t>
            </a:r>
          </a:p>
          <a:p>
            <a:r>
              <a:rPr lang="en-US"/>
              <a:t>           print (“ id found ”)</a:t>
            </a:r>
          </a:p>
          <a:p>
            <a:r>
              <a:rPr lang="en-US"/>
              <a:t>           Get next token</a:t>
            </a:r>
          </a:p>
          <a:p>
            <a:r>
              <a:rPr lang="en-US"/>
              <a:t>           print (“ F found “)</a:t>
            </a:r>
          </a:p>
          <a:p>
            <a:r>
              <a:rPr lang="en-US"/>
              <a:t>     </a:t>
            </a:r>
            <a:r>
              <a:rPr lang="en-US" b="1"/>
              <a:t>otherwise:</a:t>
            </a:r>
          </a:p>
          <a:p>
            <a:r>
              <a:rPr lang="en-US"/>
              <a:t>           call </a:t>
            </a:r>
            <a:r>
              <a:rPr lang="en-US">
                <a:solidFill>
                  <a:srgbClr val="FF3300"/>
                </a:solidFill>
              </a:rPr>
              <a:t>ERROR</a:t>
            </a:r>
            <a:r>
              <a:rPr lang="en-US"/>
              <a:t> 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F }</a:t>
            </a:r>
          </a:p>
          <a:p>
            <a:endParaRPr lang="en-US"/>
          </a:p>
          <a:p>
            <a:r>
              <a:rPr lang="en-US" sz="1600" b="1"/>
              <a:t> </a:t>
            </a:r>
            <a:r>
              <a:rPr lang="en-US" sz="1600"/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1FA7B8-BEF1-4346-9B98-96E70B22BAB4}" type="slidenum">
              <a:rPr lang="en-US"/>
              <a:pPr/>
              <a:t>7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Error messages</a:t>
            </a: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5410200" cy="602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1200" b="1" u="sng"/>
              <a:t>Error messages for the PL/0  Parser:</a:t>
            </a:r>
          </a:p>
          <a:p>
            <a:pPr marL="457200" indent="-457200"/>
            <a:endParaRPr lang="en-US" sz="1200" b="1" u="sng"/>
          </a:p>
          <a:p>
            <a:pPr marL="457200" indent="-457200">
              <a:buFontTx/>
              <a:buAutoNum type="arabicPeriod"/>
            </a:pPr>
            <a:r>
              <a:rPr lang="en-US" sz="1200"/>
              <a:t>Use = instead of :=.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= must be followed by a number.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Identifier must be followed by =.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const, var, procedure</a:t>
            </a:r>
            <a:r>
              <a:rPr lang="en-US" sz="1200"/>
              <a:t> must be followed by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or comma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after procedure declaration.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Statement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after statement part in block.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Period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between statements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Undeclared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Assignment to constant or procedure is not allowed.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Assignment operator expected.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call</a:t>
            </a:r>
            <a:r>
              <a:rPr lang="en-US" sz="1200"/>
              <a:t> must be followed by an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Call of a constant or variable is meaningless.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then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or </a:t>
            </a:r>
            <a:r>
              <a:rPr lang="en-US" sz="1200" b="1"/>
              <a:t>end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do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following statement.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Relational operator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Expression most not contain a procedure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Right parenthesis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The preceding factor cannot begin with this symbol.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An expression cannot begin with this symbol.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This number is too large.</a:t>
            </a:r>
          </a:p>
          <a:p>
            <a:pPr marL="457200" indent="-457200">
              <a:buFontTx/>
              <a:buAutoNum type="arabicPeriod"/>
            </a:pPr>
            <a:endParaRPr lang="en-US" sz="1200"/>
          </a:p>
          <a:p>
            <a:pPr marL="457200" indent="-457200">
              <a:buFontTx/>
              <a:buAutoNum type="arabicPeriod"/>
            </a:pPr>
            <a:endParaRPr lang="en-US" sz="1800"/>
          </a:p>
          <a:p>
            <a:pPr marL="457200" indent="-457200"/>
            <a:endParaRPr lang="en-US" sz="1800"/>
          </a:p>
          <a:p>
            <a:pPr marL="457200" indent="-457200"/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A611AF-4F84-4281-B3CA-E6BDFB68D7A7}" type="slidenum">
              <a:rPr lang="en-US"/>
              <a:pPr/>
              <a:t>8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Recursive descent parsing</a:t>
            </a:r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17525" y="1484313"/>
            <a:ext cx="83232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Ambiguity if not the only problem associated with recursive descent parsing.  </a:t>
            </a:r>
          </a:p>
          <a:p>
            <a:r>
              <a:rPr lang="en-US" sz="1800"/>
              <a:t>Other problems to be aware of are left recursion and  left factoring:</a:t>
            </a:r>
          </a:p>
          <a:p>
            <a:endParaRPr lang="en-US" sz="1800"/>
          </a:p>
          <a:p>
            <a:r>
              <a:rPr lang="en-US" sz="1800" u="sng"/>
              <a:t>Left recursion</a:t>
            </a:r>
            <a:r>
              <a:rPr lang="en-US" sz="1800"/>
              <a:t>: A grammar is left recursive if it has a non-terminal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en-US" sz="1800"/>
              <a:t> such that </a:t>
            </a:r>
          </a:p>
          <a:p>
            <a:r>
              <a:rPr lang="en-US" sz="1800"/>
              <a:t>there is a derivation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 A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a </a:t>
            </a:r>
            <a:r>
              <a:rPr lang="en-US" sz="1800">
                <a:sym typeface="Wingdings" charset="2"/>
              </a:rPr>
              <a:t> for some string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a. </a:t>
            </a:r>
            <a:r>
              <a:rPr lang="en-US" sz="1800">
                <a:sym typeface="Wingdings" charset="2"/>
              </a:rPr>
              <a:t>Top-down parsing methods can </a:t>
            </a:r>
          </a:p>
          <a:p>
            <a:r>
              <a:rPr lang="en-US" sz="1800">
                <a:sym typeface="Wingdings" charset="2"/>
              </a:rPr>
              <a:t>not handle left-recursive grammars, so a transformation is needed to eliminate </a:t>
            </a:r>
          </a:p>
          <a:p>
            <a:r>
              <a:rPr lang="en-US" sz="1800">
                <a:sym typeface="Wingdings" charset="2"/>
              </a:rPr>
              <a:t>left recursion.</a:t>
            </a:r>
          </a:p>
          <a:p>
            <a:endParaRPr lang="en-US" sz="1800">
              <a:sym typeface="Wingdings" charset="2"/>
            </a:endParaRPr>
          </a:p>
          <a:p>
            <a:r>
              <a:rPr lang="en-US" sz="1800">
                <a:sym typeface="Wingdings" charset="2"/>
              </a:rPr>
              <a:t>For example, the pair of productions: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 A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a | b</a:t>
            </a:r>
            <a:r>
              <a:rPr lang="en-US" sz="1800">
                <a:sym typeface="Wingdings" charset="2"/>
              </a:rPr>
              <a:t> </a:t>
            </a:r>
          </a:p>
          <a:p>
            <a:r>
              <a:rPr lang="en-US" sz="1800">
                <a:sym typeface="Wingdings" charset="2"/>
              </a:rPr>
              <a:t> </a:t>
            </a:r>
          </a:p>
          <a:p>
            <a:r>
              <a:rPr lang="en-US" sz="1800">
                <a:sym typeface="Wingdings" charset="2"/>
              </a:rPr>
              <a:t>could be replaced by the non-left-recursive productions: </a:t>
            </a:r>
            <a:r>
              <a:rPr lang="en-US" sz="1800">
                <a:solidFill>
                  <a:srgbClr val="0000FF"/>
                </a:solidFill>
              </a:rPr>
              <a:t>A 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b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 A’</a:t>
            </a:r>
            <a:r>
              <a:rPr lang="en-US" sz="1800">
                <a:sym typeface="Wingdings" charset="2"/>
              </a:rPr>
              <a:t> </a:t>
            </a:r>
          </a:p>
          <a:p>
            <a:r>
              <a:rPr lang="en-US" sz="1800">
                <a:sym typeface="Wingdings" charset="2"/>
              </a:rPr>
              <a:t>		    				    </a:t>
            </a:r>
            <a:r>
              <a:rPr lang="en-US" sz="1800">
                <a:solidFill>
                  <a:srgbClr val="0000FF"/>
                </a:solidFill>
              </a:rPr>
              <a:t>A’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a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 A’</a:t>
            </a:r>
            <a:r>
              <a:rPr lang="en-US" sz="1800">
                <a:sym typeface="Wingdings" charset="2"/>
              </a:rPr>
              <a:t>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|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e</a:t>
            </a:r>
          </a:p>
          <a:p>
            <a:endParaRPr lang="en-US" sz="1800">
              <a:solidFill>
                <a:srgbClr val="0000FF"/>
              </a:solidFill>
              <a:latin typeface="Symbol" charset="2"/>
              <a:sym typeface="Wingdings" charset="2"/>
            </a:endParaRPr>
          </a:p>
          <a:p>
            <a:endParaRPr lang="en-US" sz="1800">
              <a:solidFill>
                <a:srgbClr val="0000FF"/>
              </a:solidFill>
              <a:latin typeface="Symbol" charset="2"/>
              <a:sym typeface="Wingdings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E8270C-CCA4-436A-BEB7-59978A55ECFA}" type="slidenum">
              <a:rPr lang="en-US"/>
              <a:pPr/>
              <a:t>9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Recursive descent parsing</a:t>
            </a:r>
          </a:p>
        </p:txBody>
      </p:sp>
      <p:sp>
        <p:nvSpPr>
          <p:cNvPr id="31750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7439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u="sng"/>
              <a:t>Left factoring</a:t>
            </a:r>
            <a:r>
              <a:rPr lang="en-US" sz="1800"/>
              <a:t>: Left factoring is a grammar transformation that is useful for producing</a:t>
            </a:r>
          </a:p>
          <a:p>
            <a:r>
              <a:rPr lang="en-US" sz="1800"/>
              <a:t>a grammar suitable for predictive (top-down) parsing. When the choice between </a:t>
            </a:r>
          </a:p>
          <a:p>
            <a:r>
              <a:rPr lang="en-US" sz="1800"/>
              <a:t>two alternative A-production is not clear, we may be able to rewrite the production to </a:t>
            </a:r>
          </a:p>
          <a:p>
            <a:r>
              <a:rPr lang="en-US" sz="1800"/>
              <a:t>defer the decision until enough of the input has been seen thus we can make the </a:t>
            </a:r>
          </a:p>
          <a:p>
            <a:r>
              <a:rPr lang="en-US" sz="1800"/>
              <a:t>right choice. </a:t>
            </a:r>
          </a:p>
          <a:p>
            <a:endParaRPr lang="en-US" sz="1800"/>
          </a:p>
          <a:p>
            <a:r>
              <a:rPr lang="en-US" sz="1800">
                <a:sym typeface="Wingdings" charset="2"/>
              </a:rPr>
              <a:t>For example, the pair of productions: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a b</a:t>
            </a:r>
            <a:r>
              <a:rPr lang="en-US" sz="1800" baseline="-25000">
                <a:solidFill>
                  <a:srgbClr val="0000FF"/>
                </a:solidFill>
                <a:sym typeface="Wingdings" charset="2"/>
              </a:rPr>
              <a:t>1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 |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a b</a:t>
            </a:r>
            <a:r>
              <a:rPr lang="en-US" sz="1800" baseline="-25000">
                <a:solidFill>
                  <a:srgbClr val="0000FF"/>
                </a:solidFill>
                <a:sym typeface="Wingdings" charset="2"/>
              </a:rPr>
              <a:t>2</a:t>
            </a:r>
            <a:r>
              <a:rPr lang="en-US" sz="1800">
                <a:sym typeface="Wingdings" charset="2"/>
              </a:rPr>
              <a:t> </a:t>
            </a:r>
          </a:p>
          <a:p>
            <a:r>
              <a:rPr lang="en-US" sz="1800">
                <a:sym typeface="Wingdings" charset="2"/>
              </a:rPr>
              <a:t> </a:t>
            </a:r>
          </a:p>
          <a:p>
            <a:r>
              <a:rPr lang="en-US" sz="1800">
                <a:sym typeface="Wingdings" charset="2"/>
              </a:rPr>
              <a:t>could be  left-factored to the following productions: </a:t>
            </a:r>
            <a:r>
              <a:rPr lang="en-US" sz="1800">
                <a:solidFill>
                  <a:srgbClr val="0000FF"/>
                </a:solidFill>
              </a:rPr>
              <a:t>A 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a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 A’</a:t>
            </a:r>
            <a:r>
              <a:rPr lang="en-US" sz="1800">
                <a:sym typeface="Wingdings" charset="2"/>
              </a:rPr>
              <a:t> </a:t>
            </a:r>
          </a:p>
          <a:p>
            <a:r>
              <a:rPr lang="en-US" sz="1800">
                <a:sym typeface="Wingdings" charset="2"/>
              </a:rPr>
              <a:t>		    			         </a:t>
            </a:r>
            <a:r>
              <a:rPr lang="en-US" sz="1800">
                <a:solidFill>
                  <a:srgbClr val="0000FF"/>
                </a:solidFill>
              </a:rPr>
              <a:t>A’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b</a:t>
            </a:r>
            <a:r>
              <a:rPr lang="en-US" sz="1800" baseline="-25000">
                <a:solidFill>
                  <a:srgbClr val="0000FF"/>
                </a:solidFill>
                <a:sym typeface="Wingdings" charset="2"/>
              </a:rPr>
              <a:t>1</a:t>
            </a:r>
            <a:r>
              <a:rPr lang="en-US" sz="1800">
                <a:sym typeface="Wingdings" charset="2"/>
              </a:rPr>
              <a:t> </a:t>
            </a:r>
            <a:r>
              <a:rPr lang="en-US" sz="1800">
                <a:solidFill>
                  <a:srgbClr val="0000FF"/>
                </a:solidFill>
                <a:sym typeface="Wingdings" charset="2"/>
              </a:rPr>
              <a:t>| </a:t>
            </a:r>
            <a:r>
              <a:rPr lang="en-US" sz="1800">
                <a:solidFill>
                  <a:srgbClr val="0000FF"/>
                </a:solidFill>
                <a:latin typeface="Symbol" charset="2"/>
                <a:sym typeface="Wingdings" charset="2"/>
              </a:rPr>
              <a:t>b</a:t>
            </a:r>
            <a:r>
              <a:rPr lang="en-US" sz="1800" baseline="-25000">
                <a:solidFill>
                  <a:srgbClr val="0000FF"/>
                </a:solidFill>
                <a:sym typeface="Wingdings" charset="2"/>
              </a:rPr>
              <a:t>2</a:t>
            </a:r>
          </a:p>
          <a:p>
            <a:endParaRPr lang="en-US" sz="1800"/>
          </a:p>
          <a:p>
            <a:r>
              <a:rPr lang="en-US" sz="1800">
                <a:solidFill>
                  <a:srgbClr val="0000FF"/>
                </a:solidFill>
              </a:rPr>
              <a:t>     </a:t>
            </a:r>
            <a:endParaRPr lang="en-US" sz="1800">
              <a:solidFill>
                <a:srgbClr val="0000FF"/>
              </a:solidFill>
              <a:latin typeface="Symbol" charset="2"/>
              <a:sym typeface="Wingdings" charset="2"/>
            </a:endParaRPr>
          </a:p>
          <a:p>
            <a:endParaRPr lang="en-US" sz="1800">
              <a:solidFill>
                <a:srgbClr val="0000FF"/>
              </a:solidFill>
              <a:latin typeface="Symbol" charset="2"/>
              <a:sym typeface="Wingdings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17493</TotalTime>
  <Words>1400</Words>
  <Application>Microsoft Office PowerPoint</Application>
  <PresentationFormat>全屏显示(4:3)</PresentationFormat>
  <Paragraphs>368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Arial</vt:lpstr>
      <vt:lpstr>ＭＳ Ｐゴシック</vt:lpstr>
      <vt:lpstr>Times New Roman</vt:lpstr>
      <vt:lpstr>Wingdings</vt:lpstr>
      <vt:lpstr>Symbol</vt:lpstr>
      <vt:lpstr>Default Design</vt:lpstr>
      <vt:lpstr>COP 3402 Systems Software</vt:lpstr>
      <vt:lpstr>COP 3402 Systems Software</vt:lpstr>
      <vt:lpstr>Outline</vt:lpstr>
      <vt:lpstr>Recursive descent parsing</vt:lpstr>
      <vt:lpstr>Recursive descent parsing</vt:lpstr>
      <vt:lpstr>Recursive descent parsing</vt:lpstr>
      <vt:lpstr>Error messages</vt:lpstr>
      <vt:lpstr>Recursive descent parsing</vt:lpstr>
      <vt:lpstr>Recursive descent parsing</vt:lpstr>
      <vt:lpstr>Extended BNF grammar for PL/0 (1)</vt:lpstr>
      <vt:lpstr>Extended BNF grammar for PL/0 (2)</vt:lpstr>
      <vt:lpstr>Syntax Graph</vt:lpstr>
      <vt:lpstr>Syntax Graph</vt:lpstr>
      <vt:lpstr>Syntax Graph</vt:lpstr>
      <vt:lpstr>Syntax Graph</vt:lpstr>
      <vt:lpstr>Syntax Graph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Cuncong</cp:lastModifiedBy>
  <cp:revision>415</cp:revision>
  <dcterms:created xsi:type="dcterms:W3CDTF">2009-10-09T16:11:22Z</dcterms:created>
  <dcterms:modified xsi:type="dcterms:W3CDTF">2011-06-16T18:16:30Z</dcterms:modified>
</cp:coreProperties>
</file>