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</p:sldMasterIdLst>
  <p:notesMasterIdLst>
    <p:notesMasterId r:id="rId26"/>
  </p:notesMasterIdLst>
  <p:handoutMasterIdLst>
    <p:handoutMasterId r:id="rId27"/>
  </p:handoutMasterIdLst>
  <p:sldIdLst>
    <p:sldId id="337" r:id="rId2"/>
    <p:sldId id="373" r:id="rId3"/>
    <p:sldId id="378" r:id="rId4"/>
    <p:sldId id="379" r:id="rId5"/>
    <p:sldId id="380" r:id="rId6"/>
    <p:sldId id="381" r:id="rId7"/>
    <p:sldId id="382" r:id="rId8"/>
    <p:sldId id="383" r:id="rId9"/>
    <p:sldId id="384" r:id="rId10"/>
    <p:sldId id="385" r:id="rId11"/>
    <p:sldId id="386" r:id="rId12"/>
    <p:sldId id="387" r:id="rId13"/>
    <p:sldId id="388" r:id="rId14"/>
    <p:sldId id="389" r:id="rId15"/>
    <p:sldId id="390" r:id="rId16"/>
    <p:sldId id="391" r:id="rId17"/>
    <p:sldId id="392" r:id="rId18"/>
    <p:sldId id="393" r:id="rId19"/>
    <p:sldId id="394" r:id="rId20"/>
    <p:sldId id="395" r:id="rId21"/>
    <p:sldId id="397" r:id="rId22"/>
    <p:sldId id="398" r:id="rId23"/>
    <p:sldId id="400" r:id="rId24"/>
    <p:sldId id="399" r:id="rId25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C3300"/>
    <a:srgbClr val="FF0000"/>
    <a:srgbClr val="FF3300"/>
    <a:srgbClr val="3333CC"/>
    <a:srgbClr val="3366FF"/>
    <a:srgbClr val="0000FF"/>
    <a:srgbClr val="FF99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5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64" y="-78"/>
      </p:cViewPr>
      <p:guideLst>
        <p:guide orient="horz" pos="289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charset="0"/>
              </a:defRPr>
            </a:lvl1pPr>
          </a:lstStyle>
          <a:p>
            <a:fld id="{BD7C4013-177C-496E-AC22-4A7BE17C1DF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22363" y="692150"/>
            <a:ext cx="4614862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83088"/>
            <a:ext cx="5032375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charset="0"/>
              </a:defRPr>
            </a:lvl1pPr>
          </a:lstStyle>
          <a:p>
            <a:fld id="{EF5820D9-B019-4A4A-890A-C994F6624FB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ＭＳ Ｐゴシック" pitchFamily="-10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EDFBD1-C4E6-4A39-BC7E-540287945E73}" type="slidenum">
              <a:rPr lang="en-US"/>
              <a:pPr/>
              <a:t>1</a:t>
            </a:fld>
            <a:endParaRPr lang="en-US"/>
          </a:p>
        </p:txBody>
      </p:sp>
      <p:sp>
        <p:nvSpPr>
          <p:cNvPr id="163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372664-E15B-4CAE-A154-7CD962C3D757}" type="slidenum">
              <a:rPr lang="en-US"/>
              <a:pPr/>
              <a:t>10</a:t>
            </a:fld>
            <a:endParaRPr lang="en-US"/>
          </a:p>
        </p:txBody>
      </p:sp>
      <p:sp>
        <p:nvSpPr>
          <p:cNvPr id="348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5238ED-C564-4057-83EF-FCBAF03DAC79}" type="slidenum">
              <a:rPr lang="en-US"/>
              <a:pPr/>
              <a:t>11</a:t>
            </a:fld>
            <a:endParaRPr lang="en-US"/>
          </a:p>
        </p:txBody>
      </p:sp>
      <p:sp>
        <p:nvSpPr>
          <p:cNvPr id="368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740B70-6421-48EC-B60C-B8D4C5876D46}" type="slidenum">
              <a:rPr lang="en-US"/>
              <a:pPr/>
              <a:t>12</a:t>
            </a:fld>
            <a:endParaRPr lang="en-US"/>
          </a:p>
        </p:txBody>
      </p:sp>
      <p:sp>
        <p:nvSpPr>
          <p:cNvPr id="389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0851D3-FD2E-4A43-AE34-CA1DDD152D8A}" type="slidenum">
              <a:rPr lang="en-US"/>
              <a:pPr/>
              <a:t>13</a:t>
            </a:fld>
            <a:endParaRPr lang="en-US"/>
          </a:p>
        </p:txBody>
      </p:sp>
      <p:sp>
        <p:nvSpPr>
          <p:cNvPr id="409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338F0B-B4A6-4E06-BD67-05472486E8F4}" type="slidenum">
              <a:rPr lang="en-US"/>
              <a:pPr/>
              <a:t>14</a:t>
            </a:fld>
            <a:endParaRPr lang="en-US"/>
          </a:p>
        </p:txBody>
      </p:sp>
      <p:sp>
        <p:nvSpPr>
          <p:cNvPr id="430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B82FA3-F91E-4549-BA83-56571649078A}" type="slidenum">
              <a:rPr lang="en-US"/>
              <a:pPr/>
              <a:t>15</a:t>
            </a:fld>
            <a:endParaRPr lang="en-US"/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4C6E04-40F5-4B7A-B5C9-FFF2C248ED82}" type="slidenum">
              <a:rPr lang="en-US"/>
              <a:pPr/>
              <a:t>16</a:t>
            </a:fld>
            <a:endParaRPr lang="en-US"/>
          </a:p>
        </p:txBody>
      </p:sp>
      <p:sp>
        <p:nvSpPr>
          <p:cNvPr id="471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0EFD3F-BF5E-42F9-8F1A-A28B2C3AFA8A}" type="slidenum">
              <a:rPr lang="en-US"/>
              <a:pPr/>
              <a:t>17</a:t>
            </a:fld>
            <a:endParaRPr lang="en-US"/>
          </a:p>
        </p:txBody>
      </p:sp>
      <p:sp>
        <p:nvSpPr>
          <p:cNvPr id="491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CDDC20-B2AA-4087-99DC-BD0D6517C206}" type="slidenum">
              <a:rPr lang="en-US"/>
              <a:pPr/>
              <a:t>18</a:t>
            </a:fld>
            <a:endParaRPr lang="en-US"/>
          </a:p>
        </p:txBody>
      </p:sp>
      <p:sp>
        <p:nvSpPr>
          <p:cNvPr id="512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90ACED-475E-4B09-BFB6-635D60DA4CC5}" type="slidenum">
              <a:rPr lang="en-US"/>
              <a:pPr/>
              <a:t>19</a:t>
            </a:fld>
            <a:endParaRPr lang="en-US"/>
          </a:p>
        </p:txBody>
      </p:sp>
      <p:sp>
        <p:nvSpPr>
          <p:cNvPr id="532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FC7BCA-065F-4A14-96A9-958F9D49C903}" type="slidenum">
              <a:rPr lang="en-US"/>
              <a:pPr/>
              <a:t>2</a:t>
            </a:fld>
            <a:endParaRPr lang="en-US"/>
          </a:p>
        </p:txBody>
      </p:sp>
      <p:sp>
        <p:nvSpPr>
          <p:cNvPr id="184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DB80F9-A224-40D9-AC15-391E55D536C3}" type="slidenum">
              <a:rPr lang="en-US"/>
              <a:pPr/>
              <a:t>20</a:t>
            </a:fld>
            <a:endParaRPr lang="en-US"/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F32918-6CFF-4BA9-8619-45882C4CEA17}" type="slidenum">
              <a:rPr lang="en-US"/>
              <a:pPr/>
              <a:t>21</a:t>
            </a:fld>
            <a:endParaRPr lang="en-US"/>
          </a:p>
        </p:txBody>
      </p:sp>
      <p:sp>
        <p:nvSpPr>
          <p:cNvPr id="573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AEFA2C-D929-42BB-8FD1-0066998E1830}" type="slidenum">
              <a:rPr lang="en-US"/>
              <a:pPr/>
              <a:t>22</a:t>
            </a:fld>
            <a:endParaRPr lang="en-US"/>
          </a:p>
        </p:txBody>
      </p:sp>
      <p:sp>
        <p:nvSpPr>
          <p:cNvPr id="593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757D3F-0418-4391-9F7F-D50BC711D8D0}" type="slidenum">
              <a:rPr lang="en-US"/>
              <a:pPr/>
              <a:t>23</a:t>
            </a:fld>
            <a:endParaRPr lang="en-US"/>
          </a:p>
        </p:txBody>
      </p:sp>
      <p:sp>
        <p:nvSpPr>
          <p:cNvPr id="614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1A16FB-742E-4F03-A6C2-E09DCA25B12B}" type="slidenum">
              <a:rPr lang="en-US"/>
              <a:pPr/>
              <a:t>24</a:t>
            </a:fld>
            <a:endParaRPr lang="en-US"/>
          </a:p>
        </p:txBody>
      </p:sp>
      <p:sp>
        <p:nvSpPr>
          <p:cNvPr id="634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8304B2-86D3-490E-A6DB-AE9F5145538C}" type="slidenum">
              <a:rPr lang="en-US"/>
              <a:pPr/>
              <a:t>3</a:t>
            </a:fld>
            <a:endParaRPr lang="en-US"/>
          </a:p>
        </p:txBody>
      </p:sp>
      <p:sp>
        <p:nvSpPr>
          <p:cNvPr id="204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107ED3-BB8D-42CF-AFDF-526E5FE2907C}" type="slidenum">
              <a:rPr lang="en-US"/>
              <a:pPr/>
              <a:t>4</a:t>
            </a:fld>
            <a:endParaRPr lang="en-US"/>
          </a:p>
        </p:txBody>
      </p:sp>
      <p:sp>
        <p:nvSpPr>
          <p:cNvPr id="225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1A20A2-3FFC-4CA0-8D89-8B5B9CF54CDA}" type="slidenum">
              <a:rPr lang="en-US"/>
              <a:pPr/>
              <a:t>5</a:t>
            </a:fld>
            <a:endParaRPr lang="en-US"/>
          </a:p>
        </p:txBody>
      </p:sp>
      <p:sp>
        <p:nvSpPr>
          <p:cNvPr id="245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F2B5A3-6C30-4CFB-A912-90F34459F2A4}" type="slidenum">
              <a:rPr lang="en-US"/>
              <a:pPr/>
              <a:t>6</a:t>
            </a:fld>
            <a:endParaRPr lang="en-US"/>
          </a:p>
        </p:txBody>
      </p:sp>
      <p:sp>
        <p:nvSpPr>
          <p:cNvPr id="266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49DCA1-4527-4B8C-90D9-5D447A246645}" type="slidenum">
              <a:rPr lang="en-US"/>
              <a:pPr/>
              <a:t>7</a:t>
            </a:fld>
            <a:endParaRPr lang="en-US"/>
          </a:p>
        </p:txBody>
      </p:sp>
      <p:sp>
        <p:nvSpPr>
          <p:cNvPr id="286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841A1E-A28F-4000-9708-C2BABC7B4C58}" type="slidenum">
              <a:rPr lang="en-US"/>
              <a:pPr/>
              <a:t>8</a:t>
            </a:fld>
            <a:endParaRPr lang="en-US"/>
          </a:p>
        </p:txBody>
      </p:sp>
      <p:sp>
        <p:nvSpPr>
          <p:cNvPr id="307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511AE-413E-4D70-BF0C-60D91FFD1D73}" type="slidenum">
              <a:rPr lang="en-US"/>
              <a:pPr/>
              <a:t>9</a:t>
            </a:fld>
            <a:endParaRPr lang="en-US"/>
          </a:p>
        </p:txBody>
      </p:sp>
      <p:sp>
        <p:nvSpPr>
          <p:cNvPr id="327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C29842-3785-4131-8E84-A7CB339054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F2D6F0-FA64-4167-93E4-BF80A9FB21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9940AA-21B8-49F9-B530-34CE7AFE41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3C0A42-40DF-4EF3-AFB0-8007EDA64B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1632F9-CB46-4953-9359-8AECB0F3B0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178D11-C42E-4752-A41B-AD2C53F2E3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F0F904-92B2-4234-82D8-CB3496B0AA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39B726-BFCE-4FCD-A88C-49AAB36761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CC1A98-4D04-401B-9523-40905E9A8F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8D8F3F-E41B-4078-A7C1-9ED4F3ED00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5A330F-5478-4A89-9A3B-96909B1C4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9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5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31660B3-353C-4C4E-A345-ACFC845B99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536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5DFB07-0EF4-44A0-8C4B-69190F433AEC}" type="slidenum">
              <a:rPr lang="en-US"/>
              <a:pPr/>
              <a:t>1</a:t>
            </a:fld>
            <a:endParaRPr lang="en-US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charset="-128"/>
              </a:rPr>
              <a:t>COP 3402 Systems Software</a:t>
            </a:r>
          </a:p>
        </p:txBody>
      </p:sp>
      <p:sp>
        <p:nvSpPr>
          <p:cNvPr id="15366" name="Text Box 4"/>
          <p:cNvSpPr txBox="1">
            <a:spLocks noChangeArrowheads="1"/>
          </p:cNvSpPr>
          <p:nvPr/>
        </p:nvSpPr>
        <p:spPr bwMode="auto">
          <a:xfrm>
            <a:off x="457200" y="1614488"/>
            <a:ext cx="7848600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000" b="1" dirty="0">
              <a:solidFill>
                <a:srgbClr val="3366FF"/>
              </a:solidFill>
            </a:endParaRPr>
          </a:p>
          <a:p>
            <a:pPr marL="457200" indent="-457200" algn="ctr"/>
            <a:endParaRPr lang="en-US" sz="4000" b="1" dirty="0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000" b="1" dirty="0">
                <a:solidFill>
                  <a:srgbClr val="3366FF"/>
                </a:solidFill>
              </a:rPr>
              <a:t>Euripides Montagne</a:t>
            </a:r>
          </a:p>
          <a:p>
            <a:pPr marL="457200" indent="-457200" algn="ctr"/>
            <a:r>
              <a:rPr lang="en-US" sz="4000" b="1" dirty="0">
                <a:solidFill>
                  <a:srgbClr val="3366FF"/>
                </a:solidFill>
              </a:rPr>
              <a:t>University of Central Florida</a:t>
            </a:r>
          </a:p>
          <a:p>
            <a:pPr marL="457200" indent="-457200" algn="ctr"/>
            <a:r>
              <a:rPr lang="en-US" sz="4000" b="1" dirty="0" smtClean="0">
                <a:solidFill>
                  <a:srgbClr val="3366FF"/>
                </a:solidFill>
              </a:rPr>
              <a:t>(Summer 2011)</a:t>
            </a:r>
            <a:endParaRPr lang="en-US" sz="4000" b="1" dirty="0">
              <a:solidFill>
                <a:srgbClr val="3366FF"/>
              </a:solidFill>
            </a:endParaRPr>
          </a:p>
          <a:p>
            <a:pPr marL="457200" indent="-457200">
              <a:spcBef>
                <a:spcPct val="50000"/>
              </a:spcBef>
            </a:pPr>
            <a:endParaRPr lang="en-US" sz="4000" dirty="0"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 dirty="0"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 dirty="0">
              <a:latin typeface="Times New Roman" charset="0"/>
            </a:endParaRPr>
          </a:p>
        </p:txBody>
      </p:sp>
      <p:sp>
        <p:nvSpPr>
          <p:cNvPr id="15367" name="Line 5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379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AED91A-3656-4B6E-8C81-5745B50C0FEE}" type="slidenum">
              <a:rPr lang="en-US"/>
              <a:pPr/>
              <a:t>10</a:t>
            </a:fld>
            <a:endParaRPr lang="en-US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charset="-128"/>
              </a:rPr>
              <a:t>Context Free Grammars</a:t>
            </a:r>
          </a:p>
        </p:txBody>
      </p:sp>
      <p:sp>
        <p:nvSpPr>
          <p:cNvPr id="33798" name="Text Box 3"/>
          <p:cNvSpPr txBox="1">
            <a:spLocks noChangeArrowheads="1"/>
          </p:cNvSpPr>
          <p:nvPr/>
        </p:nvSpPr>
        <p:spPr bwMode="auto">
          <a:xfrm>
            <a:off x="304800" y="1600200"/>
            <a:ext cx="8610600" cy="867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charset="0"/>
              </a:rPr>
              <a:t> 	</a:t>
            </a:r>
            <a:r>
              <a:rPr lang="en-US" sz="2400" b="1">
                <a:latin typeface="Times New Roman" charset="0"/>
              </a:rPr>
              <a:t>A very well known meta-language is BNF (Backus Naur Form)</a:t>
            </a:r>
          </a:p>
          <a:p>
            <a:pPr marL="457200" indent="-457200">
              <a:spcBef>
                <a:spcPct val="50000"/>
              </a:spcBef>
            </a:pPr>
            <a:endParaRPr lang="en-US" sz="2400" b="1"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 b="1">
                <a:latin typeface="Times New Roman" charset="0"/>
              </a:rPr>
              <a:t>	It was developed by John Backus and Peter Naur, in the late 50s, to describe programming languages.</a:t>
            </a:r>
          </a:p>
          <a:p>
            <a:pPr marL="457200" indent="-457200">
              <a:spcBef>
                <a:spcPct val="50000"/>
              </a:spcBef>
            </a:pPr>
            <a:endParaRPr lang="en-US" sz="2400" b="1"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 b="1">
                <a:latin typeface="Times New Roman" charset="0"/>
              </a:rPr>
              <a:t>	Noam Chomsky</a:t>
            </a:r>
            <a:r>
              <a:rPr lang="en-US" sz="2400" b="1">
                <a:solidFill>
                  <a:srgbClr val="0000FF"/>
                </a:solidFill>
                <a:latin typeface="Times New Roman" charset="0"/>
              </a:rPr>
              <a:t> </a:t>
            </a:r>
            <a:r>
              <a:rPr lang="en-US" sz="2400" b="1">
                <a:latin typeface="Times New Roman" charset="0"/>
              </a:rPr>
              <a:t>in the early 50s developed context free grammars which can be expressed using BNF.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	 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charset="0"/>
              <a:sym typeface="Wingdings" charset="2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charset="0"/>
                <a:sym typeface="Wingdings" charset="2"/>
              </a:rPr>
              <a:t>	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charset="0"/>
              <a:sym typeface="Wingdings" charset="2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charset="0"/>
                <a:sym typeface="Wingdings" charset="2"/>
              </a:rPr>
              <a:t>	</a:t>
            </a:r>
            <a:endParaRPr lang="en-US" sz="2400">
              <a:solidFill>
                <a:srgbClr val="0000FF"/>
              </a:solidFill>
            </a:endParaRPr>
          </a:p>
          <a:p>
            <a:pPr marL="457200" indent="-457200">
              <a:spcBef>
                <a:spcPct val="50000"/>
              </a:spcBef>
            </a:pPr>
            <a:endParaRPr lang="en-US" sz="2400" b="1">
              <a:solidFill>
                <a:srgbClr val="0000FF"/>
              </a:solidFill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charset="0"/>
            </a:endParaRPr>
          </a:p>
        </p:txBody>
      </p:sp>
      <p:sp>
        <p:nvSpPr>
          <p:cNvPr id="33799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584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5D9332-AC49-461C-83F2-736B9CF7F677}" type="slidenum">
              <a:rPr lang="en-US"/>
              <a:pPr/>
              <a:t>11</a:t>
            </a:fld>
            <a:endParaRPr lang="en-US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charset="-128"/>
              </a:rPr>
              <a:t>Context Free Grammars</a:t>
            </a:r>
          </a:p>
        </p:txBody>
      </p:sp>
      <p:sp>
        <p:nvSpPr>
          <p:cNvPr id="35846" name="Text Box 3"/>
          <p:cNvSpPr txBox="1">
            <a:spLocks noChangeArrowheads="1"/>
          </p:cNvSpPr>
          <p:nvPr/>
        </p:nvSpPr>
        <p:spPr bwMode="auto">
          <a:xfrm>
            <a:off x="533400" y="1471613"/>
            <a:ext cx="8610600" cy="867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charset="0"/>
              </a:rPr>
              <a:t> </a:t>
            </a:r>
            <a:r>
              <a:rPr lang="en-US" sz="2400">
                <a:latin typeface="Times New Roman" charset="0"/>
              </a:rPr>
              <a:t>A context free language is defined as:</a:t>
            </a:r>
          </a:p>
          <a:p>
            <a:pPr marL="457200" indent="-457200">
              <a:spcBef>
                <a:spcPct val="50000"/>
              </a:spcBef>
              <a:buFontTx/>
              <a:buAutoNum type="arabicParenBoth"/>
            </a:pPr>
            <a:r>
              <a:rPr lang="en-US" sz="2400">
                <a:latin typeface="Times New Roman" charset="0"/>
              </a:rPr>
              <a:t>The set of terminal symbols (T)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		* They can not be substituted by any other symbol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		* This set is also called the vocabulary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			     S </a:t>
            </a:r>
            <a:r>
              <a:rPr lang="en-US" sz="2400">
                <a:latin typeface="Times New Roman" charset="0"/>
                <a:sym typeface="Wingdings" charset="2"/>
              </a:rPr>
              <a:t> &lt;A&gt; &lt;B&gt;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  <a:sym typeface="Wingdings" charset="2"/>
              </a:rPr>
              <a:t>			&lt;A&gt;   </a:t>
            </a:r>
            <a:r>
              <a:rPr lang="en-US" sz="2400">
                <a:solidFill>
                  <a:srgbClr val="0000FF"/>
                </a:solidFill>
                <a:latin typeface="Times New Roman" charset="0"/>
                <a:sym typeface="Wingdings" charset="2"/>
              </a:rPr>
              <a:t>a</a:t>
            </a:r>
            <a:r>
              <a:rPr lang="en-US" sz="2400">
                <a:latin typeface="Times New Roman" charset="0"/>
                <a:sym typeface="Wingdings" charset="2"/>
              </a:rPr>
              <a:t> | </a:t>
            </a:r>
            <a:r>
              <a:rPr lang="en-US" sz="2400">
                <a:solidFill>
                  <a:srgbClr val="0000FF"/>
                </a:solidFill>
                <a:latin typeface="Times New Roman" charset="0"/>
                <a:sym typeface="Wingdings" charset="2"/>
              </a:rPr>
              <a:t>b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  <a:sym typeface="Wingdings" charset="2"/>
              </a:rPr>
              <a:t>			&lt;B&gt;   </a:t>
            </a:r>
            <a:r>
              <a:rPr lang="en-US" sz="2400">
                <a:solidFill>
                  <a:srgbClr val="0000FF"/>
                </a:solidFill>
                <a:latin typeface="Times New Roman" charset="0"/>
                <a:sym typeface="Wingdings" charset="2"/>
              </a:rPr>
              <a:t>c</a:t>
            </a:r>
            <a:r>
              <a:rPr lang="en-US" sz="2400">
                <a:latin typeface="Times New Roman" charset="0"/>
                <a:sym typeface="Wingdings" charset="2"/>
              </a:rPr>
              <a:t> | </a:t>
            </a:r>
            <a:r>
              <a:rPr lang="en-US" sz="2400">
                <a:solidFill>
                  <a:srgbClr val="0000FF"/>
                </a:solidFill>
                <a:latin typeface="Times New Roman" charset="0"/>
                <a:sym typeface="Wingdings" charset="2"/>
              </a:rPr>
              <a:t>d </a:t>
            </a:r>
            <a:endParaRPr lang="en-US" sz="2400">
              <a:solidFill>
                <a:srgbClr val="0000FF"/>
              </a:solidFill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charset="0"/>
              <a:sym typeface="Wingdings" charset="2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charset="0"/>
                <a:sym typeface="Wingdings" charset="2"/>
              </a:rPr>
              <a:t>	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charset="0"/>
              <a:sym typeface="Wingdings" charset="2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charset="0"/>
                <a:sym typeface="Wingdings" charset="2"/>
              </a:rPr>
              <a:t>	</a:t>
            </a:r>
            <a:endParaRPr lang="en-US" sz="2400">
              <a:solidFill>
                <a:srgbClr val="0000FF"/>
              </a:solidFill>
            </a:endParaRPr>
          </a:p>
          <a:p>
            <a:pPr marL="457200" indent="-457200">
              <a:spcBef>
                <a:spcPct val="50000"/>
              </a:spcBef>
            </a:pPr>
            <a:endParaRPr lang="en-US" sz="2400" b="1">
              <a:solidFill>
                <a:srgbClr val="0000FF"/>
              </a:solidFill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charset="0"/>
            </a:endParaRPr>
          </a:p>
        </p:txBody>
      </p:sp>
      <p:sp>
        <p:nvSpPr>
          <p:cNvPr id="35847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48" name="Oval 5"/>
          <p:cNvSpPr>
            <a:spLocks noChangeArrowheads="1"/>
          </p:cNvSpPr>
          <p:nvPr/>
        </p:nvSpPr>
        <p:spPr bwMode="auto">
          <a:xfrm>
            <a:off x="3352800" y="4724400"/>
            <a:ext cx="838200" cy="11430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9" name="Text Box 6"/>
          <p:cNvSpPr txBox="1">
            <a:spLocks noChangeArrowheads="1"/>
          </p:cNvSpPr>
          <p:nvPr/>
        </p:nvSpPr>
        <p:spPr bwMode="auto">
          <a:xfrm>
            <a:off x="4632325" y="4989513"/>
            <a:ext cx="3168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Terminal Symbols (Tokens)</a:t>
            </a:r>
          </a:p>
        </p:txBody>
      </p:sp>
      <p:sp>
        <p:nvSpPr>
          <p:cNvPr id="35850" name="Line 7"/>
          <p:cNvSpPr>
            <a:spLocks noChangeShapeType="1"/>
          </p:cNvSpPr>
          <p:nvPr/>
        </p:nvSpPr>
        <p:spPr bwMode="auto">
          <a:xfrm flipH="1">
            <a:off x="4267200" y="5181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789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3696DE-0D48-40DC-8DBE-5F49985EA30C}" type="slidenum">
              <a:rPr lang="en-US"/>
              <a:pPr/>
              <a:t>12</a:t>
            </a:fld>
            <a:endParaRPr lang="en-US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charset="-128"/>
              </a:rPr>
              <a:t>Context Free Grammars</a:t>
            </a:r>
          </a:p>
        </p:txBody>
      </p:sp>
      <p:sp>
        <p:nvSpPr>
          <p:cNvPr id="37894" name="Text Box 3"/>
          <p:cNvSpPr txBox="1">
            <a:spLocks noChangeArrowheads="1"/>
          </p:cNvSpPr>
          <p:nvPr/>
        </p:nvSpPr>
        <p:spPr bwMode="auto">
          <a:xfrm>
            <a:off x="533400" y="1471613"/>
            <a:ext cx="8610600" cy="867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charset="0"/>
              </a:rPr>
              <a:t> </a:t>
            </a:r>
            <a:r>
              <a:rPr lang="en-US" sz="2400">
                <a:latin typeface="Times New Roman" charset="0"/>
              </a:rPr>
              <a:t>A context free language is defined as: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(2)	The set of non-terminal symbols (N) 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		* They denote syntactic classes 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		* They can be substituted {S, A, B} by other symbols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			   </a:t>
            </a:r>
            <a:r>
              <a:rPr lang="en-US" sz="2400">
                <a:solidFill>
                  <a:srgbClr val="0000FF"/>
                </a:solidFill>
                <a:latin typeface="Times New Roman" charset="0"/>
              </a:rPr>
              <a:t>S</a:t>
            </a:r>
            <a:r>
              <a:rPr lang="en-US" sz="2400">
                <a:latin typeface="Times New Roman" charset="0"/>
              </a:rPr>
              <a:t>    </a:t>
            </a:r>
            <a:r>
              <a:rPr lang="en-US" sz="2400">
                <a:latin typeface="Times New Roman" charset="0"/>
                <a:sym typeface="Wingdings" charset="2"/>
              </a:rPr>
              <a:t> &lt;A&gt; &lt;B&gt;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  <a:sym typeface="Wingdings" charset="2"/>
              </a:rPr>
              <a:t>			&lt;</a:t>
            </a:r>
            <a:r>
              <a:rPr lang="en-US" sz="2400">
                <a:solidFill>
                  <a:srgbClr val="0000FF"/>
                </a:solidFill>
                <a:latin typeface="Times New Roman" charset="0"/>
                <a:sym typeface="Wingdings" charset="2"/>
              </a:rPr>
              <a:t>A</a:t>
            </a:r>
            <a:r>
              <a:rPr lang="en-US" sz="2400">
                <a:latin typeface="Times New Roman" charset="0"/>
                <a:sym typeface="Wingdings" charset="2"/>
              </a:rPr>
              <a:t>&gt;    a | b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  <a:sym typeface="Wingdings" charset="2"/>
              </a:rPr>
              <a:t>			&lt;</a:t>
            </a:r>
            <a:r>
              <a:rPr lang="en-US" sz="2400">
                <a:solidFill>
                  <a:srgbClr val="0000FF"/>
                </a:solidFill>
                <a:latin typeface="Times New Roman" charset="0"/>
                <a:sym typeface="Wingdings" charset="2"/>
              </a:rPr>
              <a:t>B</a:t>
            </a:r>
            <a:r>
              <a:rPr lang="en-US" sz="2400">
                <a:latin typeface="Times New Roman" charset="0"/>
                <a:sym typeface="Wingdings" charset="2"/>
              </a:rPr>
              <a:t>&gt;    c | d </a:t>
            </a:r>
            <a:endParaRPr lang="en-US" sz="2400"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charset="0"/>
              <a:sym typeface="Wingdings" charset="2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charset="0"/>
                <a:sym typeface="Wingdings" charset="2"/>
              </a:rPr>
              <a:t>	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charset="0"/>
              <a:sym typeface="Wingdings" charset="2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charset="0"/>
                <a:sym typeface="Wingdings" charset="2"/>
              </a:rPr>
              <a:t>	</a:t>
            </a:r>
            <a:endParaRPr lang="en-US" sz="2400">
              <a:solidFill>
                <a:srgbClr val="0000FF"/>
              </a:solidFill>
            </a:endParaRPr>
          </a:p>
          <a:p>
            <a:pPr marL="457200" indent="-457200">
              <a:spcBef>
                <a:spcPct val="50000"/>
              </a:spcBef>
            </a:pPr>
            <a:endParaRPr lang="en-US" sz="2400" b="1">
              <a:solidFill>
                <a:srgbClr val="0000FF"/>
              </a:solidFill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charset="0"/>
            </a:endParaRPr>
          </a:p>
        </p:txBody>
      </p:sp>
      <p:sp>
        <p:nvSpPr>
          <p:cNvPr id="37895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896" name="Oval 5"/>
          <p:cNvSpPr>
            <a:spLocks noChangeArrowheads="1"/>
          </p:cNvSpPr>
          <p:nvPr/>
        </p:nvSpPr>
        <p:spPr bwMode="auto">
          <a:xfrm>
            <a:off x="2286000" y="4191000"/>
            <a:ext cx="838200" cy="16764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7" name="Text Box 6"/>
          <p:cNvSpPr txBox="1">
            <a:spLocks noChangeArrowheads="1"/>
          </p:cNvSpPr>
          <p:nvPr/>
        </p:nvSpPr>
        <p:spPr bwMode="auto">
          <a:xfrm>
            <a:off x="228600" y="3657600"/>
            <a:ext cx="2667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u="sng">
                <a:solidFill>
                  <a:srgbClr val="0000FF"/>
                </a:solidFill>
              </a:rPr>
              <a:t>non terminal symbols</a:t>
            </a:r>
          </a:p>
        </p:txBody>
      </p:sp>
      <p:sp>
        <p:nvSpPr>
          <p:cNvPr id="37898" name="Line 8"/>
          <p:cNvSpPr>
            <a:spLocks noChangeShapeType="1"/>
          </p:cNvSpPr>
          <p:nvPr/>
        </p:nvSpPr>
        <p:spPr bwMode="auto">
          <a:xfrm>
            <a:off x="1295400" y="40386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993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F62FAC-3E80-48BC-B63F-B622FB963A44}" type="slidenum">
              <a:rPr lang="en-US"/>
              <a:pPr/>
              <a:t>13</a:t>
            </a:fld>
            <a:endParaRPr lang="en-US"/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charset="-128"/>
              </a:rPr>
              <a:t>Context Free Grammars</a:t>
            </a:r>
          </a:p>
        </p:txBody>
      </p:sp>
      <p:sp>
        <p:nvSpPr>
          <p:cNvPr id="39942" name="Text Box 3"/>
          <p:cNvSpPr txBox="1">
            <a:spLocks noChangeArrowheads="1"/>
          </p:cNvSpPr>
          <p:nvPr/>
        </p:nvSpPr>
        <p:spPr bwMode="auto">
          <a:xfrm>
            <a:off x="533400" y="1471613"/>
            <a:ext cx="8077200" cy="848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charset="0"/>
              </a:rPr>
              <a:t> </a:t>
            </a:r>
            <a:r>
              <a:rPr lang="en-US" sz="2400">
                <a:latin typeface="Times New Roman" charset="0"/>
              </a:rPr>
              <a:t>A context free language is defined as: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(3) The set of syntactic equations or productions (the grammar).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		* An equation or rewriting rule is specified for each non-	   terminal symbol (R)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			     S </a:t>
            </a:r>
            <a:r>
              <a:rPr lang="en-US" sz="2400">
                <a:latin typeface="Times New Roman" charset="0"/>
                <a:sym typeface="Wingdings" charset="2"/>
              </a:rPr>
              <a:t> &lt;A&gt; &lt;B&gt;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  <a:sym typeface="Wingdings" charset="2"/>
              </a:rPr>
              <a:t>			&lt;A&gt;   a | b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  <a:sym typeface="Wingdings" charset="2"/>
              </a:rPr>
              <a:t>			&lt;B&gt;   c | d </a:t>
            </a:r>
            <a:endParaRPr lang="en-US" sz="2400"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charset="0"/>
              <a:sym typeface="Wingdings" charset="2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charset="0"/>
                <a:sym typeface="Wingdings" charset="2"/>
              </a:rPr>
              <a:t>	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charset="0"/>
              <a:sym typeface="Wingdings" charset="2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charset="0"/>
                <a:sym typeface="Wingdings" charset="2"/>
              </a:rPr>
              <a:t>	</a:t>
            </a:r>
            <a:endParaRPr lang="en-US" sz="2400">
              <a:solidFill>
                <a:srgbClr val="0000FF"/>
              </a:solidFill>
            </a:endParaRPr>
          </a:p>
          <a:p>
            <a:pPr marL="457200" indent="-457200">
              <a:spcBef>
                <a:spcPct val="50000"/>
              </a:spcBef>
            </a:pPr>
            <a:endParaRPr lang="en-US" sz="2400" b="1">
              <a:solidFill>
                <a:srgbClr val="0000FF"/>
              </a:solidFill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charset="0"/>
            </a:endParaRPr>
          </a:p>
        </p:txBody>
      </p:sp>
      <p:sp>
        <p:nvSpPr>
          <p:cNvPr id="39943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4" name="Oval 5"/>
          <p:cNvSpPr>
            <a:spLocks noChangeArrowheads="1"/>
          </p:cNvSpPr>
          <p:nvPr/>
        </p:nvSpPr>
        <p:spPr bwMode="auto">
          <a:xfrm>
            <a:off x="2057400" y="5181600"/>
            <a:ext cx="2895600" cy="381000"/>
          </a:xfrm>
          <a:prstGeom prst="ellips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5" name="Oval 7"/>
          <p:cNvSpPr>
            <a:spLocks noChangeArrowheads="1"/>
          </p:cNvSpPr>
          <p:nvPr/>
        </p:nvSpPr>
        <p:spPr bwMode="auto">
          <a:xfrm>
            <a:off x="2057400" y="4648200"/>
            <a:ext cx="2895600" cy="381000"/>
          </a:xfrm>
          <a:prstGeom prst="ellips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6" name="Oval 8"/>
          <p:cNvSpPr>
            <a:spLocks noChangeArrowheads="1"/>
          </p:cNvSpPr>
          <p:nvPr/>
        </p:nvSpPr>
        <p:spPr bwMode="auto">
          <a:xfrm>
            <a:off x="2057400" y="4038600"/>
            <a:ext cx="2819400" cy="457200"/>
          </a:xfrm>
          <a:prstGeom prst="ellips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9947" name="Text Box 9"/>
          <p:cNvSpPr txBox="1">
            <a:spLocks noChangeArrowheads="1"/>
          </p:cNvSpPr>
          <p:nvPr/>
        </p:nvSpPr>
        <p:spPr bwMode="auto">
          <a:xfrm>
            <a:off x="6019800" y="4648200"/>
            <a:ext cx="151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Productions</a:t>
            </a:r>
          </a:p>
        </p:txBody>
      </p:sp>
      <p:sp>
        <p:nvSpPr>
          <p:cNvPr id="39948" name="Line 10"/>
          <p:cNvSpPr>
            <a:spLocks noChangeShapeType="1"/>
          </p:cNvSpPr>
          <p:nvPr/>
        </p:nvSpPr>
        <p:spPr bwMode="auto">
          <a:xfrm flipH="1" flipV="1">
            <a:off x="4953000" y="43434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9" name="Line 11"/>
          <p:cNvSpPr>
            <a:spLocks noChangeShapeType="1"/>
          </p:cNvSpPr>
          <p:nvPr/>
        </p:nvSpPr>
        <p:spPr bwMode="auto">
          <a:xfrm flipH="1">
            <a:off x="5105400" y="4800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0" name="Line 12"/>
          <p:cNvSpPr>
            <a:spLocks noChangeShapeType="1"/>
          </p:cNvSpPr>
          <p:nvPr/>
        </p:nvSpPr>
        <p:spPr bwMode="auto">
          <a:xfrm flipH="1">
            <a:off x="5029200" y="480060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198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A816B7-C2DB-485F-ABBD-5D2AAA9EB660}" type="slidenum">
              <a:rPr lang="en-US"/>
              <a:pPr/>
              <a:t>14</a:t>
            </a:fld>
            <a:endParaRPr lang="en-US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charset="-128"/>
              </a:rPr>
              <a:t>Context Free Grammars</a:t>
            </a:r>
          </a:p>
        </p:txBody>
      </p:sp>
      <p:sp>
        <p:nvSpPr>
          <p:cNvPr id="41990" name="Text Box 3"/>
          <p:cNvSpPr txBox="1">
            <a:spLocks noChangeArrowheads="1"/>
          </p:cNvSpPr>
          <p:nvPr/>
        </p:nvSpPr>
        <p:spPr bwMode="auto">
          <a:xfrm>
            <a:off x="533400" y="1676400"/>
            <a:ext cx="8610600" cy="812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charset="0"/>
              </a:rPr>
              <a:t> </a:t>
            </a:r>
            <a:r>
              <a:rPr lang="en-US" sz="2400">
                <a:latin typeface="Times New Roman" charset="0"/>
              </a:rPr>
              <a:t>A context free language is defined as: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(4) The start Symbol (S)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		 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			     </a:t>
            </a:r>
            <a:r>
              <a:rPr lang="en-US" sz="2400">
                <a:solidFill>
                  <a:srgbClr val="0000FF"/>
                </a:solidFill>
                <a:latin typeface="Times New Roman" charset="0"/>
              </a:rPr>
              <a:t>S</a:t>
            </a:r>
            <a:r>
              <a:rPr lang="en-US" sz="2400">
                <a:latin typeface="Times New Roman" charset="0"/>
              </a:rPr>
              <a:t>  </a:t>
            </a:r>
            <a:r>
              <a:rPr lang="en-US" sz="2400">
                <a:latin typeface="Times New Roman" charset="0"/>
                <a:sym typeface="Wingdings" charset="2"/>
              </a:rPr>
              <a:t> &lt;A&gt; &lt;B&gt;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  <a:sym typeface="Wingdings" charset="2"/>
              </a:rPr>
              <a:t>			&lt;A&gt;    a | b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  <a:sym typeface="Wingdings" charset="2"/>
              </a:rPr>
              <a:t>			&lt;B&gt;    c | d </a:t>
            </a:r>
            <a:endParaRPr lang="en-US" sz="2400"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charset="0"/>
              <a:sym typeface="Wingdings" charset="2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charset="0"/>
                <a:sym typeface="Wingdings" charset="2"/>
              </a:rPr>
              <a:t>	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charset="0"/>
              <a:sym typeface="Wingdings" charset="2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charset="0"/>
                <a:sym typeface="Wingdings" charset="2"/>
              </a:rPr>
              <a:t>	</a:t>
            </a:r>
            <a:endParaRPr lang="en-US" sz="2400">
              <a:solidFill>
                <a:srgbClr val="0000FF"/>
              </a:solidFill>
            </a:endParaRPr>
          </a:p>
          <a:p>
            <a:pPr marL="457200" indent="-457200">
              <a:spcBef>
                <a:spcPct val="50000"/>
              </a:spcBef>
            </a:pPr>
            <a:endParaRPr lang="en-US" sz="2400" b="1">
              <a:solidFill>
                <a:srgbClr val="0000FF"/>
              </a:solidFill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charset="0"/>
            </a:endParaRPr>
          </a:p>
        </p:txBody>
      </p:sp>
      <p:sp>
        <p:nvSpPr>
          <p:cNvPr id="41991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992" name="Line 5"/>
          <p:cNvSpPr>
            <a:spLocks noChangeShapeType="1"/>
          </p:cNvSpPr>
          <p:nvPr/>
        </p:nvSpPr>
        <p:spPr bwMode="auto">
          <a:xfrm>
            <a:off x="1981200" y="2743200"/>
            <a:ext cx="762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993" name="Oval 6"/>
          <p:cNvSpPr>
            <a:spLocks noChangeArrowheads="1"/>
          </p:cNvSpPr>
          <p:nvPr/>
        </p:nvSpPr>
        <p:spPr bwMode="auto">
          <a:xfrm>
            <a:off x="2667000" y="3886200"/>
            <a:ext cx="457200" cy="3810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403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05AEB7-A1F9-4AC5-B2A1-4099C5C3ABC3}" type="slidenum">
              <a:rPr lang="en-US"/>
              <a:pPr/>
              <a:t>15</a:t>
            </a:fld>
            <a:endParaRPr lang="en-US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charset="-128"/>
              </a:rPr>
              <a:t>Context Free Grammars</a:t>
            </a:r>
          </a:p>
        </p:txBody>
      </p:sp>
      <p:sp>
        <p:nvSpPr>
          <p:cNvPr id="44038" name="Text Box 3"/>
          <p:cNvSpPr txBox="1">
            <a:spLocks noChangeArrowheads="1"/>
          </p:cNvSpPr>
          <p:nvPr/>
        </p:nvSpPr>
        <p:spPr bwMode="auto">
          <a:xfrm>
            <a:off x="685800" y="1981200"/>
            <a:ext cx="9144000" cy="757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charset="0"/>
              </a:rPr>
              <a:t> </a:t>
            </a:r>
            <a:r>
              <a:rPr lang="en-US" sz="2400">
                <a:latin typeface="Times New Roman" charset="0"/>
              </a:rPr>
              <a:t>Example of a grammar for a small language: 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	&lt;program&gt;    </a:t>
            </a:r>
            <a:r>
              <a:rPr lang="en-US" sz="2400">
                <a:latin typeface="Times New Roman" charset="0"/>
                <a:sym typeface="Wingdings" charset="2"/>
              </a:rPr>
              <a:t> begin &lt;stmt-list&gt; end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  <a:sym typeface="Wingdings" charset="2"/>
              </a:rPr>
              <a:t>	&lt;stmt-list&gt;      &lt;stmt&gt; | &lt;stmt&gt; ; &lt;stmt-list&gt;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  <a:sym typeface="Wingdings" charset="2"/>
              </a:rPr>
              <a:t>	&lt;stmt&gt;	      &lt;var&gt; = &lt;expression&gt;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  <a:sym typeface="Wingdings" charset="2"/>
              </a:rPr>
              <a:t>	&lt;expression&gt;  &lt;var&gt; + &lt;var&gt; | &lt;var&gt; - &lt;var&gt; | &lt;var&gt;  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  <a:sym typeface="Wingdings" charset="2"/>
              </a:rPr>
              <a:t> 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charset="0"/>
                <a:sym typeface="Wingdings" charset="2"/>
              </a:rPr>
              <a:t>	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charset="0"/>
              <a:sym typeface="Wingdings" charset="2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charset="0"/>
                <a:sym typeface="Wingdings" charset="2"/>
              </a:rPr>
              <a:t>	</a:t>
            </a:r>
            <a:endParaRPr lang="en-US" sz="2400">
              <a:solidFill>
                <a:srgbClr val="0000FF"/>
              </a:solidFill>
            </a:endParaRPr>
          </a:p>
          <a:p>
            <a:pPr marL="457200" indent="-457200">
              <a:spcBef>
                <a:spcPct val="50000"/>
              </a:spcBef>
            </a:pPr>
            <a:endParaRPr lang="en-US" sz="2400" b="1">
              <a:solidFill>
                <a:srgbClr val="0000FF"/>
              </a:solidFill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charset="0"/>
            </a:endParaRPr>
          </a:p>
        </p:txBody>
      </p:sp>
      <p:sp>
        <p:nvSpPr>
          <p:cNvPr id="44039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608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B91910-812D-4265-84AE-C9DD02CBC05F}" type="slidenum">
              <a:rPr lang="en-US"/>
              <a:pPr/>
              <a:t>16</a:t>
            </a:fld>
            <a:endParaRPr lang="en-US"/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charset="-128"/>
              </a:rPr>
              <a:t>Context Free Grammars</a:t>
            </a:r>
          </a:p>
        </p:txBody>
      </p:sp>
      <p:sp>
        <p:nvSpPr>
          <p:cNvPr id="46086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87" name="Text Box 6"/>
          <p:cNvSpPr txBox="1">
            <a:spLocks noChangeArrowheads="1"/>
          </p:cNvSpPr>
          <p:nvPr/>
        </p:nvSpPr>
        <p:spPr bwMode="auto">
          <a:xfrm>
            <a:off x="838200" y="1371600"/>
            <a:ext cx="5010150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/>
              <a:t>A sentence generation is called a derivation.</a:t>
            </a:r>
          </a:p>
          <a:p>
            <a:endParaRPr lang="en-US" b="1" u="sng"/>
          </a:p>
          <a:p>
            <a:r>
              <a:rPr lang="en-US" b="1"/>
              <a:t>Grammar for a simple </a:t>
            </a:r>
          </a:p>
          <a:p>
            <a:r>
              <a:rPr lang="en-US" b="1"/>
              <a:t>assignment statement:</a:t>
            </a:r>
          </a:p>
          <a:p>
            <a:endParaRPr lang="en-US" b="1"/>
          </a:p>
          <a:p>
            <a:r>
              <a:rPr lang="en-US" b="1"/>
              <a:t>R1  &lt;assgn&gt; </a:t>
            </a:r>
            <a:r>
              <a:rPr lang="en-US" b="1">
                <a:sym typeface="Wingdings" charset="2"/>
              </a:rPr>
              <a:t> &lt;id&gt; := &lt;expr&gt;</a:t>
            </a:r>
          </a:p>
          <a:p>
            <a:r>
              <a:rPr lang="en-US" b="1">
                <a:sym typeface="Wingdings" charset="2"/>
              </a:rPr>
              <a:t>R2  &lt;id&gt;	         a | b | c</a:t>
            </a:r>
          </a:p>
          <a:p>
            <a:r>
              <a:rPr lang="en-US" b="1">
                <a:sym typeface="Wingdings" charset="2"/>
              </a:rPr>
              <a:t>R3  &lt;expr&gt;     &lt;id&gt; + &lt;expr&gt;</a:t>
            </a:r>
          </a:p>
          <a:p>
            <a:r>
              <a:rPr lang="en-US" b="1">
                <a:sym typeface="Wingdings" charset="2"/>
              </a:rPr>
              <a:t>R4	         |   &lt;id&gt; * &lt;expr&gt;</a:t>
            </a:r>
          </a:p>
          <a:p>
            <a:r>
              <a:rPr lang="en-US" b="1">
                <a:sym typeface="Wingdings" charset="2"/>
              </a:rPr>
              <a:t>R5	         |   ( &lt;expr&gt; )</a:t>
            </a:r>
          </a:p>
          <a:p>
            <a:r>
              <a:rPr lang="en-US" b="1">
                <a:sym typeface="Wingdings" charset="2"/>
              </a:rPr>
              <a:t>R6                   | &lt;id&gt;</a:t>
            </a:r>
            <a:endParaRPr lang="en-US" b="1"/>
          </a:p>
        </p:txBody>
      </p:sp>
      <p:sp>
        <p:nvSpPr>
          <p:cNvPr id="46088" name="Text Box 7"/>
          <p:cNvSpPr txBox="1">
            <a:spLocks noChangeArrowheads="1"/>
          </p:cNvSpPr>
          <p:nvPr/>
        </p:nvSpPr>
        <p:spPr bwMode="auto">
          <a:xfrm>
            <a:off x="4602163" y="1905000"/>
            <a:ext cx="4541837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The statement a := b * ( a + c ) </a:t>
            </a:r>
          </a:p>
          <a:p>
            <a:r>
              <a:rPr lang="en-US" b="1"/>
              <a:t>Is generated by the </a:t>
            </a:r>
            <a:r>
              <a:rPr lang="en-US" b="1">
                <a:solidFill>
                  <a:srgbClr val="0000FF"/>
                </a:solidFill>
              </a:rPr>
              <a:t>left most derivation</a:t>
            </a:r>
            <a:r>
              <a:rPr lang="en-US" b="1"/>
              <a:t>:</a:t>
            </a:r>
          </a:p>
          <a:p>
            <a:endParaRPr lang="en-US" b="1"/>
          </a:p>
          <a:p>
            <a:r>
              <a:rPr lang="en-US" b="1"/>
              <a:t>&lt;assgn&gt; </a:t>
            </a:r>
            <a:r>
              <a:rPr lang="en-US" b="1">
                <a:sym typeface="Wingdings" charset="2"/>
              </a:rPr>
              <a:t> &lt;id&gt; := &lt;expr&gt;	      R1</a:t>
            </a:r>
          </a:p>
          <a:p>
            <a:r>
              <a:rPr lang="en-US" b="1">
                <a:sym typeface="Wingdings" charset="2"/>
              </a:rPr>
              <a:t> 	  a := &lt;expr&gt;		      R2</a:t>
            </a:r>
          </a:p>
          <a:p>
            <a:r>
              <a:rPr lang="en-US" b="1">
                <a:sym typeface="Wingdings" charset="2"/>
              </a:rPr>
              <a:t> 	  a := &lt;id&gt; * &lt;expr&gt;	      R4</a:t>
            </a:r>
          </a:p>
          <a:p>
            <a:r>
              <a:rPr lang="en-US" b="1">
                <a:sym typeface="Wingdings" charset="2"/>
              </a:rPr>
              <a:t>	  a := b * &lt;expr&gt;	      R2</a:t>
            </a:r>
          </a:p>
          <a:p>
            <a:r>
              <a:rPr lang="en-US" b="1">
                <a:sym typeface="Wingdings" charset="2"/>
              </a:rPr>
              <a:t>	  a := b * ( &lt;expr&gt; )               R5</a:t>
            </a:r>
          </a:p>
          <a:p>
            <a:r>
              <a:rPr lang="en-US" b="1">
                <a:sym typeface="Wingdings" charset="2"/>
              </a:rPr>
              <a:t>	  a := b * ( &lt;id&gt; + &lt;expr&gt; )   R3</a:t>
            </a:r>
          </a:p>
          <a:p>
            <a:r>
              <a:rPr lang="en-US" b="1">
                <a:sym typeface="Wingdings" charset="2"/>
              </a:rPr>
              <a:t>	  a := b * ( a + &lt;expr&gt; )	      R2</a:t>
            </a:r>
          </a:p>
          <a:p>
            <a:r>
              <a:rPr lang="en-US" b="1">
                <a:sym typeface="Wingdings" charset="2"/>
              </a:rPr>
              <a:t>	  a := b * ( a + &lt;id&gt; )	      R6</a:t>
            </a:r>
          </a:p>
          <a:p>
            <a:r>
              <a:rPr lang="en-US" b="1">
                <a:sym typeface="Wingdings" charset="2"/>
              </a:rPr>
              <a:t>	  a := b * ( a + c )	      R2</a:t>
            </a:r>
          </a:p>
        </p:txBody>
      </p:sp>
      <p:sp>
        <p:nvSpPr>
          <p:cNvPr id="46089" name="Text Box 8"/>
          <p:cNvSpPr txBox="1">
            <a:spLocks noChangeArrowheads="1"/>
          </p:cNvSpPr>
          <p:nvPr/>
        </p:nvSpPr>
        <p:spPr bwMode="auto">
          <a:xfrm>
            <a:off x="822325" y="4989513"/>
            <a:ext cx="3600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 a </a:t>
            </a:r>
            <a:r>
              <a:rPr lang="en-US" b="1">
                <a:solidFill>
                  <a:srgbClr val="0000FF"/>
                </a:solidFill>
              </a:rPr>
              <a:t>left most derivation</a:t>
            </a:r>
            <a:r>
              <a:rPr lang="en-US"/>
              <a:t> only the</a:t>
            </a:r>
          </a:p>
          <a:p>
            <a:r>
              <a:rPr lang="en-US"/>
              <a:t>left most non-terminal is replaced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813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553CDB-529F-40E5-803E-6A0E503D5FFF}" type="slidenum">
              <a:rPr lang="en-US"/>
              <a:pPr/>
              <a:t>17</a:t>
            </a:fld>
            <a:endParaRPr lang="en-US"/>
          </a:p>
        </p:txBody>
      </p:sp>
      <p:sp>
        <p:nvSpPr>
          <p:cNvPr id="4813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charset="-128"/>
              </a:rPr>
              <a:t>Parse Trees</a:t>
            </a:r>
          </a:p>
        </p:txBody>
      </p:sp>
      <p:sp>
        <p:nvSpPr>
          <p:cNvPr id="48134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35" name="Text Box 4"/>
          <p:cNvSpPr txBox="1">
            <a:spLocks noChangeArrowheads="1"/>
          </p:cNvSpPr>
          <p:nvPr/>
        </p:nvSpPr>
        <p:spPr bwMode="auto">
          <a:xfrm>
            <a:off x="838200" y="1143000"/>
            <a:ext cx="8056563" cy="526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u="sng"/>
              <a:t>A parse tree is a graphical representation of a derivation</a:t>
            </a:r>
          </a:p>
          <a:p>
            <a:r>
              <a:rPr lang="en-US" sz="1600" b="1"/>
              <a:t>For instance the parse tree for the statement  a := b * ( a + c )  is:</a:t>
            </a:r>
          </a:p>
          <a:p>
            <a:endParaRPr lang="en-US" sz="1600" b="1"/>
          </a:p>
          <a:p>
            <a:r>
              <a:rPr lang="en-US" b="1"/>
              <a:t>			</a:t>
            </a:r>
            <a:r>
              <a:rPr lang="en-US" sz="1400" b="1"/>
              <a:t>&lt;assign&gt;</a:t>
            </a:r>
          </a:p>
          <a:p>
            <a:endParaRPr lang="en-US" sz="1400" b="1"/>
          </a:p>
          <a:p>
            <a:endParaRPr lang="en-US" sz="1400" b="1"/>
          </a:p>
          <a:p>
            <a:r>
              <a:rPr lang="en-US" sz="1400" b="1"/>
              <a:t>	       &lt;id&gt;      	       :=		&lt;expr&gt;</a:t>
            </a:r>
          </a:p>
          <a:p>
            <a:endParaRPr lang="en-US" sz="1400" b="1"/>
          </a:p>
          <a:p>
            <a:endParaRPr lang="en-US" sz="1400" b="1"/>
          </a:p>
          <a:p>
            <a:r>
              <a:rPr lang="en-US" sz="1400" b="1"/>
              <a:t>	          a		      &lt;id&gt;		      *		&lt;expr&gt;</a:t>
            </a:r>
          </a:p>
          <a:p>
            <a:endParaRPr lang="en-US" sz="1400" b="1"/>
          </a:p>
          <a:p>
            <a:endParaRPr lang="en-US" sz="1400" b="1"/>
          </a:p>
          <a:p>
            <a:r>
              <a:rPr lang="en-US" b="1"/>
              <a:t>		</a:t>
            </a:r>
            <a:r>
              <a:rPr lang="en-US" sz="1400" b="1"/>
              <a:t>	        b			      (	&lt;expr&gt;            )</a:t>
            </a:r>
          </a:p>
          <a:p>
            <a:endParaRPr lang="en-US" sz="1400" b="1"/>
          </a:p>
          <a:p>
            <a:r>
              <a:rPr lang="en-US" sz="1400" b="1"/>
              <a:t>						     </a:t>
            </a:r>
          </a:p>
          <a:p>
            <a:r>
              <a:rPr lang="en-US" sz="1400" b="1"/>
              <a:t>						    &lt;id&gt;	      +          &lt;expr&gt;</a:t>
            </a:r>
          </a:p>
          <a:p>
            <a:endParaRPr lang="en-US" sz="1400" b="1"/>
          </a:p>
          <a:p>
            <a:endParaRPr lang="en-US" sz="1400" b="1"/>
          </a:p>
          <a:p>
            <a:r>
              <a:rPr lang="en-US" sz="1400" b="1"/>
              <a:t>						       a		   &lt;id&gt;</a:t>
            </a:r>
          </a:p>
          <a:p>
            <a:endParaRPr lang="en-US" sz="1400" b="1"/>
          </a:p>
          <a:p>
            <a:endParaRPr lang="en-US" sz="1400" b="1"/>
          </a:p>
          <a:p>
            <a:r>
              <a:rPr lang="en-US" sz="1400" b="1"/>
              <a:t>								      c</a:t>
            </a:r>
          </a:p>
          <a:p>
            <a:r>
              <a:rPr lang="en-US" b="1"/>
              <a:t> </a:t>
            </a:r>
            <a:endParaRPr lang="en-US" b="1">
              <a:sym typeface="Wingdings" charset="2"/>
            </a:endParaRPr>
          </a:p>
        </p:txBody>
      </p:sp>
      <p:sp>
        <p:nvSpPr>
          <p:cNvPr id="48136" name="Line 7"/>
          <p:cNvSpPr>
            <a:spLocks noChangeShapeType="1"/>
          </p:cNvSpPr>
          <p:nvPr/>
        </p:nvSpPr>
        <p:spPr bwMode="auto">
          <a:xfrm flipH="1">
            <a:off x="2590800" y="21336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37" name="Line 8"/>
          <p:cNvSpPr>
            <a:spLocks noChangeShapeType="1"/>
          </p:cNvSpPr>
          <p:nvPr/>
        </p:nvSpPr>
        <p:spPr bwMode="auto">
          <a:xfrm>
            <a:off x="4038600" y="2209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38" name="Line 9"/>
          <p:cNvSpPr>
            <a:spLocks noChangeShapeType="1"/>
          </p:cNvSpPr>
          <p:nvPr/>
        </p:nvSpPr>
        <p:spPr bwMode="auto">
          <a:xfrm>
            <a:off x="4419600" y="2133600"/>
            <a:ext cx="1143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39" name="Line 10"/>
          <p:cNvSpPr>
            <a:spLocks noChangeShapeType="1"/>
          </p:cNvSpPr>
          <p:nvPr/>
        </p:nvSpPr>
        <p:spPr bwMode="auto">
          <a:xfrm flipH="1">
            <a:off x="4343400" y="28194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0" name="Line 11"/>
          <p:cNvSpPr>
            <a:spLocks noChangeShapeType="1"/>
          </p:cNvSpPr>
          <p:nvPr/>
        </p:nvSpPr>
        <p:spPr bwMode="auto">
          <a:xfrm>
            <a:off x="6096000" y="2743200"/>
            <a:ext cx="1219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1" name="Line 12"/>
          <p:cNvSpPr>
            <a:spLocks noChangeShapeType="1"/>
          </p:cNvSpPr>
          <p:nvPr/>
        </p:nvSpPr>
        <p:spPr bwMode="auto">
          <a:xfrm>
            <a:off x="5791200" y="2819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2" name="Line 13"/>
          <p:cNvSpPr>
            <a:spLocks noChangeShapeType="1"/>
          </p:cNvSpPr>
          <p:nvPr/>
        </p:nvSpPr>
        <p:spPr bwMode="auto">
          <a:xfrm>
            <a:off x="4114800" y="3505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3" name="Line 14"/>
          <p:cNvSpPr>
            <a:spLocks noChangeShapeType="1"/>
          </p:cNvSpPr>
          <p:nvPr/>
        </p:nvSpPr>
        <p:spPr bwMode="auto">
          <a:xfrm flipH="1">
            <a:off x="6781800" y="34290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4" name="Line 15"/>
          <p:cNvSpPr>
            <a:spLocks noChangeShapeType="1"/>
          </p:cNvSpPr>
          <p:nvPr/>
        </p:nvSpPr>
        <p:spPr bwMode="auto">
          <a:xfrm>
            <a:off x="7924800" y="34290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5" name="Line 16"/>
          <p:cNvSpPr>
            <a:spLocks noChangeShapeType="1"/>
          </p:cNvSpPr>
          <p:nvPr/>
        </p:nvSpPr>
        <p:spPr bwMode="auto">
          <a:xfrm>
            <a:off x="7620000" y="4191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6" name="Line 17"/>
          <p:cNvSpPr>
            <a:spLocks noChangeShapeType="1"/>
          </p:cNvSpPr>
          <p:nvPr/>
        </p:nvSpPr>
        <p:spPr bwMode="auto">
          <a:xfrm flipH="1">
            <a:off x="6858000" y="4114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7" name="Line 18"/>
          <p:cNvSpPr>
            <a:spLocks noChangeShapeType="1"/>
          </p:cNvSpPr>
          <p:nvPr/>
        </p:nvSpPr>
        <p:spPr bwMode="auto">
          <a:xfrm>
            <a:off x="7924800" y="41148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8" name="Line 19"/>
          <p:cNvSpPr>
            <a:spLocks noChangeShapeType="1"/>
          </p:cNvSpPr>
          <p:nvPr/>
        </p:nvSpPr>
        <p:spPr bwMode="auto">
          <a:xfrm>
            <a:off x="6781800" y="4876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9" name="Line 20"/>
          <p:cNvSpPr>
            <a:spLocks noChangeShapeType="1"/>
          </p:cNvSpPr>
          <p:nvPr/>
        </p:nvSpPr>
        <p:spPr bwMode="auto">
          <a:xfrm>
            <a:off x="8534400" y="4876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50" name="Line 21"/>
          <p:cNvSpPr>
            <a:spLocks noChangeShapeType="1"/>
          </p:cNvSpPr>
          <p:nvPr/>
        </p:nvSpPr>
        <p:spPr bwMode="auto">
          <a:xfrm>
            <a:off x="7620000" y="3505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51" name="Line 22"/>
          <p:cNvSpPr>
            <a:spLocks noChangeShapeType="1"/>
          </p:cNvSpPr>
          <p:nvPr/>
        </p:nvSpPr>
        <p:spPr bwMode="auto">
          <a:xfrm>
            <a:off x="8534400" y="5486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52" name="Text Box 23"/>
          <p:cNvSpPr txBox="1">
            <a:spLocks noChangeArrowheads="1"/>
          </p:cNvSpPr>
          <p:nvPr/>
        </p:nvSpPr>
        <p:spPr bwMode="auto">
          <a:xfrm>
            <a:off x="441325" y="3870325"/>
            <a:ext cx="2820988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Every internal node of a</a:t>
            </a:r>
          </a:p>
          <a:p>
            <a:r>
              <a:rPr lang="en-US" sz="1600" b="1"/>
              <a:t>parse tree is labeled with</a:t>
            </a:r>
          </a:p>
          <a:p>
            <a:r>
              <a:rPr lang="en-US" sz="1600" b="1"/>
              <a:t>a non-terminal symbol.</a:t>
            </a:r>
          </a:p>
          <a:p>
            <a:endParaRPr lang="en-US" sz="1600" b="1"/>
          </a:p>
          <a:p>
            <a:r>
              <a:rPr lang="en-US" sz="1600" b="1"/>
              <a:t>Every leaf is labeled with a </a:t>
            </a:r>
          </a:p>
          <a:p>
            <a:r>
              <a:rPr lang="en-US" sz="1600" b="1"/>
              <a:t>terminal symbol.</a:t>
            </a:r>
          </a:p>
        </p:txBody>
      </p:sp>
      <p:sp>
        <p:nvSpPr>
          <p:cNvPr id="48153" name="Line 24"/>
          <p:cNvSpPr>
            <a:spLocks noChangeShapeType="1"/>
          </p:cNvSpPr>
          <p:nvPr/>
        </p:nvSpPr>
        <p:spPr bwMode="auto">
          <a:xfrm>
            <a:off x="2362200" y="2819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017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35C2B6-37D5-48CA-AECF-0CFA94B543AF}" type="slidenum">
              <a:rPr lang="en-US"/>
              <a:pPr/>
              <a:t>18</a:t>
            </a:fld>
            <a:endParaRPr lang="en-US"/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charset="-128"/>
              </a:rPr>
              <a:t>Ambiguity</a:t>
            </a:r>
          </a:p>
        </p:txBody>
      </p:sp>
      <p:sp>
        <p:nvSpPr>
          <p:cNvPr id="50182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0183" name="Text Box 4"/>
          <p:cNvSpPr txBox="1">
            <a:spLocks noChangeArrowheads="1"/>
          </p:cNvSpPr>
          <p:nvPr/>
        </p:nvSpPr>
        <p:spPr bwMode="auto">
          <a:xfrm>
            <a:off x="838200" y="1371600"/>
            <a:ext cx="804545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 grammar that generates a sentence for which there are two or more </a:t>
            </a:r>
          </a:p>
          <a:p>
            <a:r>
              <a:rPr lang="en-US" b="1"/>
              <a:t>distinct parse trees is said to be “</a:t>
            </a:r>
            <a:r>
              <a:rPr lang="en-US" b="1" u="sng"/>
              <a:t>ambiguous</a:t>
            </a:r>
            <a:r>
              <a:rPr lang="en-US" b="1"/>
              <a:t>”</a:t>
            </a:r>
          </a:p>
          <a:p>
            <a:endParaRPr lang="en-US" b="1"/>
          </a:p>
          <a:p>
            <a:r>
              <a:rPr lang="en-US" b="1"/>
              <a:t>For instance, the following grammar is ambiguous because it generates </a:t>
            </a:r>
          </a:p>
          <a:p>
            <a:r>
              <a:rPr lang="en-US" b="1"/>
              <a:t>distinct  parse trees for the expression a := b + c * a</a:t>
            </a:r>
          </a:p>
          <a:p>
            <a:endParaRPr lang="en-US" b="1"/>
          </a:p>
          <a:p>
            <a:r>
              <a:rPr lang="en-US" b="1"/>
              <a:t>  &lt;assgn&gt; </a:t>
            </a:r>
            <a:r>
              <a:rPr lang="en-US" b="1">
                <a:sym typeface="Wingdings" charset="2"/>
              </a:rPr>
              <a:t> &lt;id&gt; := &lt;expr&gt;</a:t>
            </a:r>
          </a:p>
          <a:p>
            <a:r>
              <a:rPr lang="en-US" b="1">
                <a:sym typeface="Wingdings" charset="2"/>
              </a:rPr>
              <a:t>  &lt;id&gt;	    a | b | c</a:t>
            </a:r>
          </a:p>
          <a:p>
            <a:r>
              <a:rPr lang="en-US" b="1">
                <a:sym typeface="Wingdings" charset="2"/>
              </a:rPr>
              <a:t>  &lt;expr&gt;     &lt;id&gt; + &lt;expr&gt;</a:t>
            </a:r>
          </a:p>
          <a:p>
            <a:r>
              <a:rPr lang="en-US" b="1">
                <a:sym typeface="Wingdings" charset="2"/>
              </a:rPr>
              <a:t>	     |   &lt;id&gt; * &lt;expr&gt;</a:t>
            </a:r>
          </a:p>
          <a:p>
            <a:r>
              <a:rPr lang="en-US" b="1">
                <a:sym typeface="Wingdings" charset="2"/>
              </a:rPr>
              <a:t>	     |   ( &lt;expr&gt; )</a:t>
            </a:r>
          </a:p>
          <a:p>
            <a:r>
              <a:rPr lang="en-US" b="1">
                <a:sym typeface="Wingdings" charset="2"/>
              </a:rPr>
              <a:t>                   | &lt;id&gt;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222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E74854-8D4C-4063-B2E2-4F82FFAC8235}" type="slidenum">
              <a:rPr lang="en-US"/>
              <a:pPr/>
              <a:t>19</a:t>
            </a:fld>
            <a:endParaRPr lang="en-US"/>
          </a:p>
        </p:txBody>
      </p:sp>
      <p:sp>
        <p:nvSpPr>
          <p:cNvPr id="5222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charset="-128"/>
              </a:rPr>
              <a:t>Ambiguity</a:t>
            </a:r>
          </a:p>
        </p:txBody>
      </p:sp>
      <p:sp>
        <p:nvSpPr>
          <p:cNvPr id="52230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1" name="Text Box 23"/>
          <p:cNvSpPr txBox="1">
            <a:spLocks noChangeArrowheads="1"/>
          </p:cNvSpPr>
          <p:nvPr/>
        </p:nvSpPr>
        <p:spPr bwMode="auto">
          <a:xfrm>
            <a:off x="457200" y="1447800"/>
            <a:ext cx="3722688" cy="313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           </a:t>
            </a:r>
            <a:r>
              <a:rPr lang="en-US" sz="1200" b="1"/>
              <a:t>&lt;assign&gt;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     &lt;id&gt;	  :=            &lt;expr&gt;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        A               &lt;expr&gt;      +           &lt;expr&gt;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	       &lt;id&gt;	    &lt;expr&gt;     </a:t>
            </a:r>
            <a:r>
              <a:rPr lang="en-US" sz="1400" b="1"/>
              <a:t>*</a:t>
            </a:r>
            <a:r>
              <a:rPr lang="en-US" sz="1200" b="1"/>
              <a:t>      &lt;expr&gt;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	         B	      &lt;id&gt;	       &lt;id&gt;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		        C	         A</a:t>
            </a:r>
          </a:p>
        </p:txBody>
      </p:sp>
      <p:sp>
        <p:nvSpPr>
          <p:cNvPr id="52232" name="Text Box 24"/>
          <p:cNvSpPr txBox="1">
            <a:spLocks noChangeArrowheads="1"/>
          </p:cNvSpPr>
          <p:nvPr/>
        </p:nvSpPr>
        <p:spPr bwMode="auto">
          <a:xfrm>
            <a:off x="4800600" y="1447800"/>
            <a:ext cx="3203575" cy="313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           </a:t>
            </a:r>
            <a:r>
              <a:rPr lang="en-US" sz="1200" b="1"/>
              <a:t>&lt;assign&gt;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     &lt;id&gt;	  :=             &lt;expr&gt;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        A               &lt;expr&gt;        </a:t>
            </a:r>
            <a:r>
              <a:rPr lang="en-US" sz="1400" b="1"/>
              <a:t>*</a:t>
            </a:r>
            <a:r>
              <a:rPr lang="en-US" sz="1200" b="1"/>
              <a:t>            &lt;expr&gt;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           &lt;expr&gt;       +      &lt;expr&gt;             &lt;id&gt;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              &lt;id&gt;                  &lt;id&gt;	A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                 B	                     C</a:t>
            </a:r>
          </a:p>
        </p:txBody>
      </p:sp>
      <p:sp>
        <p:nvSpPr>
          <p:cNvPr id="52233" name="Line 25"/>
          <p:cNvSpPr>
            <a:spLocks noChangeShapeType="1"/>
          </p:cNvSpPr>
          <p:nvPr/>
        </p:nvSpPr>
        <p:spPr bwMode="auto">
          <a:xfrm flipH="1">
            <a:off x="1066800" y="17526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4" name="Line 26"/>
          <p:cNvSpPr>
            <a:spLocks noChangeShapeType="1"/>
          </p:cNvSpPr>
          <p:nvPr/>
        </p:nvSpPr>
        <p:spPr bwMode="auto">
          <a:xfrm>
            <a:off x="1981200" y="17526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5" name="Line 27"/>
          <p:cNvSpPr>
            <a:spLocks noChangeShapeType="1"/>
          </p:cNvSpPr>
          <p:nvPr/>
        </p:nvSpPr>
        <p:spPr bwMode="auto">
          <a:xfrm>
            <a:off x="1600200" y="1752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6" name="Line 28"/>
          <p:cNvSpPr>
            <a:spLocks noChangeShapeType="1"/>
          </p:cNvSpPr>
          <p:nvPr/>
        </p:nvSpPr>
        <p:spPr bwMode="auto">
          <a:xfrm flipH="1">
            <a:off x="1828800" y="22860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7" name="Line 29"/>
          <p:cNvSpPr>
            <a:spLocks noChangeShapeType="1"/>
          </p:cNvSpPr>
          <p:nvPr/>
        </p:nvSpPr>
        <p:spPr bwMode="auto">
          <a:xfrm>
            <a:off x="2667000" y="2286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8" name="Line 30"/>
          <p:cNvSpPr>
            <a:spLocks noChangeShapeType="1"/>
          </p:cNvSpPr>
          <p:nvPr/>
        </p:nvSpPr>
        <p:spPr bwMode="auto">
          <a:xfrm>
            <a:off x="2438400" y="2362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9" name="Line 31"/>
          <p:cNvSpPr>
            <a:spLocks noChangeShapeType="1"/>
          </p:cNvSpPr>
          <p:nvPr/>
        </p:nvSpPr>
        <p:spPr bwMode="auto">
          <a:xfrm>
            <a:off x="1905000" y="2895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40" name="Line 32"/>
          <p:cNvSpPr>
            <a:spLocks noChangeShapeType="1"/>
          </p:cNvSpPr>
          <p:nvPr/>
        </p:nvSpPr>
        <p:spPr bwMode="auto">
          <a:xfrm>
            <a:off x="19050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41" name="Line 33"/>
          <p:cNvSpPr>
            <a:spLocks noChangeShapeType="1"/>
          </p:cNvSpPr>
          <p:nvPr/>
        </p:nvSpPr>
        <p:spPr bwMode="auto">
          <a:xfrm>
            <a:off x="2743200" y="3962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42" name="Line 34"/>
          <p:cNvSpPr>
            <a:spLocks noChangeShapeType="1"/>
          </p:cNvSpPr>
          <p:nvPr/>
        </p:nvSpPr>
        <p:spPr bwMode="auto">
          <a:xfrm>
            <a:off x="27432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43" name="Line 35"/>
          <p:cNvSpPr>
            <a:spLocks noChangeShapeType="1"/>
          </p:cNvSpPr>
          <p:nvPr/>
        </p:nvSpPr>
        <p:spPr bwMode="auto">
          <a:xfrm>
            <a:off x="37338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44" name="Line 36"/>
          <p:cNvSpPr>
            <a:spLocks noChangeShapeType="1"/>
          </p:cNvSpPr>
          <p:nvPr/>
        </p:nvSpPr>
        <p:spPr bwMode="auto">
          <a:xfrm>
            <a:off x="3733800" y="3962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45" name="Line 37"/>
          <p:cNvSpPr>
            <a:spLocks noChangeShapeType="1"/>
          </p:cNvSpPr>
          <p:nvPr/>
        </p:nvSpPr>
        <p:spPr bwMode="auto">
          <a:xfrm flipH="1">
            <a:off x="2743200" y="2895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46" name="Line 38"/>
          <p:cNvSpPr>
            <a:spLocks noChangeShapeType="1"/>
          </p:cNvSpPr>
          <p:nvPr/>
        </p:nvSpPr>
        <p:spPr bwMode="auto">
          <a:xfrm>
            <a:off x="3276600" y="2895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47" name="Line 39"/>
          <p:cNvSpPr>
            <a:spLocks noChangeShapeType="1"/>
          </p:cNvSpPr>
          <p:nvPr/>
        </p:nvSpPr>
        <p:spPr bwMode="auto">
          <a:xfrm>
            <a:off x="3429000" y="2895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48" name="Line 41"/>
          <p:cNvSpPr>
            <a:spLocks noChangeShapeType="1"/>
          </p:cNvSpPr>
          <p:nvPr/>
        </p:nvSpPr>
        <p:spPr bwMode="auto">
          <a:xfrm>
            <a:off x="914400" y="2362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49" name="Line 42"/>
          <p:cNvSpPr>
            <a:spLocks noChangeShapeType="1"/>
          </p:cNvSpPr>
          <p:nvPr/>
        </p:nvSpPr>
        <p:spPr bwMode="auto">
          <a:xfrm>
            <a:off x="5257800" y="2362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50" name="Line 43"/>
          <p:cNvSpPr>
            <a:spLocks noChangeShapeType="1"/>
          </p:cNvSpPr>
          <p:nvPr/>
        </p:nvSpPr>
        <p:spPr bwMode="auto">
          <a:xfrm>
            <a:off x="5638800" y="4038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51" name="Line 44"/>
          <p:cNvSpPr>
            <a:spLocks noChangeShapeType="1"/>
          </p:cNvSpPr>
          <p:nvPr/>
        </p:nvSpPr>
        <p:spPr bwMode="auto">
          <a:xfrm>
            <a:off x="6705600" y="4038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52" name="Line 45"/>
          <p:cNvSpPr>
            <a:spLocks noChangeShapeType="1"/>
          </p:cNvSpPr>
          <p:nvPr/>
        </p:nvSpPr>
        <p:spPr bwMode="auto">
          <a:xfrm>
            <a:off x="7696200" y="3505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53" name="Line 46"/>
          <p:cNvSpPr>
            <a:spLocks noChangeShapeType="1"/>
          </p:cNvSpPr>
          <p:nvPr/>
        </p:nvSpPr>
        <p:spPr bwMode="auto">
          <a:xfrm flipH="1">
            <a:off x="5410200" y="17526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54" name="Line 47"/>
          <p:cNvSpPr>
            <a:spLocks noChangeShapeType="1"/>
          </p:cNvSpPr>
          <p:nvPr/>
        </p:nvSpPr>
        <p:spPr bwMode="auto">
          <a:xfrm>
            <a:off x="5943600" y="1828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55" name="Line 48"/>
          <p:cNvSpPr>
            <a:spLocks noChangeShapeType="1"/>
          </p:cNvSpPr>
          <p:nvPr/>
        </p:nvSpPr>
        <p:spPr bwMode="auto">
          <a:xfrm>
            <a:off x="6324600" y="17526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56" name="Line 49"/>
          <p:cNvSpPr>
            <a:spLocks noChangeShapeType="1"/>
          </p:cNvSpPr>
          <p:nvPr/>
        </p:nvSpPr>
        <p:spPr bwMode="auto">
          <a:xfrm flipH="1">
            <a:off x="6172200" y="2286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57" name="Line 50"/>
          <p:cNvSpPr>
            <a:spLocks noChangeShapeType="1"/>
          </p:cNvSpPr>
          <p:nvPr/>
        </p:nvSpPr>
        <p:spPr bwMode="auto">
          <a:xfrm>
            <a:off x="7086600" y="22860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58" name="Line 51"/>
          <p:cNvSpPr>
            <a:spLocks noChangeShapeType="1"/>
          </p:cNvSpPr>
          <p:nvPr/>
        </p:nvSpPr>
        <p:spPr bwMode="auto">
          <a:xfrm>
            <a:off x="6858000" y="2362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59" name="Line 52"/>
          <p:cNvSpPr>
            <a:spLocks noChangeShapeType="1"/>
          </p:cNvSpPr>
          <p:nvPr/>
        </p:nvSpPr>
        <p:spPr bwMode="auto">
          <a:xfrm>
            <a:off x="6172200" y="2895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60" name="Line 53"/>
          <p:cNvSpPr>
            <a:spLocks noChangeShapeType="1"/>
          </p:cNvSpPr>
          <p:nvPr/>
        </p:nvSpPr>
        <p:spPr bwMode="auto">
          <a:xfrm>
            <a:off x="56388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61" name="Line 54"/>
          <p:cNvSpPr>
            <a:spLocks noChangeShapeType="1"/>
          </p:cNvSpPr>
          <p:nvPr/>
        </p:nvSpPr>
        <p:spPr bwMode="auto">
          <a:xfrm>
            <a:off x="67056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62" name="Line 55"/>
          <p:cNvSpPr>
            <a:spLocks noChangeShapeType="1"/>
          </p:cNvSpPr>
          <p:nvPr/>
        </p:nvSpPr>
        <p:spPr bwMode="auto">
          <a:xfrm>
            <a:off x="7696200" y="2895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63" name="Line 56"/>
          <p:cNvSpPr>
            <a:spLocks noChangeShapeType="1"/>
          </p:cNvSpPr>
          <p:nvPr/>
        </p:nvSpPr>
        <p:spPr bwMode="auto">
          <a:xfrm flipH="1">
            <a:off x="5638800" y="28194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64" name="Line 57"/>
          <p:cNvSpPr>
            <a:spLocks noChangeShapeType="1"/>
          </p:cNvSpPr>
          <p:nvPr/>
        </p:nvSpPr>
        <p:spPr bwMode="auto">
          <a:xfrm>
            <a:off x="6477000" y="28956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65" name="Line 58"/>
          <p:cNvSpPr>
            <a:spLocks noChangeShapeType="1"/>
          </p:cNvSpPr>
          <p:nvPr/>
        </p:nvSpPr>
        <p:spPr bwMode="auto">
          <a:xfrm>
            <a:off x="4419600" y="1524000"/>
            <a:ext cx="76200" cy="3200400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66" name="Text Box 59"/>
          <p:cNvSpPr txBox="1">
            <a:spLocks noChangeArrowheads="1"/>
          </p:cNvSpPr>
          <p:nvPr/>
        </p:nvSpPr>
        <p:spPr bwMode="auto">
          <a:xfrm>
            <a:off x="415925" y="4699000"/>
            <a:ext cx="81915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rgbClr val="0000FF"/>
                </a:solidFill>
              </a:rPr>
              <a:t>This grammar generates two parse trees  for the same expression.</a:t>
            </a:r>
          </a:p>
          <a:p>
            <a:pPr algn="ctr"/>
            <a:endParaRPr lang="en-US" sz="2000" b="1">
              <a:solidFill>
                <a:srgbClr val="0000FF"/>
              </a:solidFill>
            </a:endParaRPr>
          </a:p>
          <a:p>
            <a:pPr algn="ctr"/>
            <a:r>
              <a:rPr lang="en-US" sz="2000" b="1">
                <a:solidFill>
                  <a:srgbClr val="0000FF"/>
                </a:solidFill>
              </a:rPr>
              <a:t>If a language structure has more than one parse tree, </a:t>
            </a:r>
          </a:p>
          <a:p>
            <a:pPr algn="ctr"/>
            <a:r>
              <a:rPr lang="en-US" sz="2000" b="1">
                <a:solidFill>
                  <a:srgbClr val="0000FF"/>
                </a:solidFill>
              </a:rPr>
              <a:t>the meaning of the structure cannot be determined uniquely.</a:t>
            </a:r>
            <a:r>
              <a:rPr lang="en-US">
                <a:solidFill>
                  <a:srgbClr val="0000FF"/>
                </a:solidFill>
              </a:rPr>
              <a:t>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741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5B6A4F-1FCA-4D77-A17F-27BB386FFDD7}" type="slidenum">
              <a:rPr lang="en-US"/>
              <a:pPr/>
              <a:t>2</a:t>
            </a:fld>
            <a:endParaRPr lang="en-US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charset="-128"/>
              </a:rPr>
              <a:t>COP 3402 Systems Software</a:t>
            </a:r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250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4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Syntax analysis</a:t>
            </a: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(Parser)</a:t>
            </a:r>
          </a:p>
          <a:p>
            <a:pPr marL="457200" indent="-457200" algn="ctr">
              <a:lnSpc>
                <a:spcPct val="90000"/>
              </a:lnSpc>
              <a:spcBef>
                <a:spcPct val="20000"/>
              </a:spcBef>
            </a:pPr>
            <a:endParaRPr lang="en-US" sz="2400">
              <a:latin typeface="Times New Roman" charset="0"/>
            </a:endParaRPr>
          </a:p>
        </p:txBody>
      </p:sp>
      <p:sp>
        <p:nvSpPr>
          <p:cNvPr id="17415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42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CBD49B-31AD-4255-B3C9-20C8A973DDC9}" type="slidenum">
              <a:rPr lang="en-US"/>
              <a:pPr/>
              <a:t>20</a:t>
            </a:fld>
            <a:endParaRPr lang="en-US"/>
          </a:p>
        </p:txBody>
      </p:sp>
      <p:sp>
        <p:nvSpPr>
          <p:cNvPr id="5427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charset="-128"/>
              </a:rPr>
              <a:t>Ambiguity</a:t>
            </a:r>
          </a:p>
        </p:txBody>
      </p:sp>
      <p:sp>
        <p:nvSpPr>
          <p:cNvPr id="54278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79" name="Text Box 25"/>
          <p:cNvSpPr txBox="1">
            <a:spLocks noChangeArrowheads="1"/>
          </p:cNvSpPr>
          <p:nvPr/>
        </p:nvSpPr>
        <p:spPr bwMode="auto">
          <a:xfrm>
            <a:off x="593725" y="1484313"/>
            <a:ext cx="7424738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/>
              <a:t>Operator precedence:</a:t>
            </a:r>
          </a:p>
          <a:p>
            <a:r>
              <a:rPr lang="en-US" sz="1600" b="1"/>
              <a:t>If an operator is generated lower in the parse tree, it indicates that the </a:t>
            </a:r>
          </a:p>
          <a:p>
            <a:r>
              <a:rPr lang="en-US" sz="1600" b="1"/>
              <a:t>operator has precedence over the operator generated higher up in the tree.</a:t>
            </a:r>
          </a:p>
          <a:p>
            <a:endParaRPr lang="en-US" sz="1600" b="1"/>
          </a:p>
          <a:p>
            <a:r>
              <a:rPr lang="en-US" sz="1600" b="1"/>
              <a:t>An unambiguos grammar for expressions:</a:t>
            </a:r>
          </a:p>
          <a:p>
            <a:endParaRPr lang="en-US" sz="1600" b="1"/>
          </a:p>
          <a:p>
            <a:r>
              <a:rPr lang="en-US" b="1"/>
              <a:t> &lt;assign&gt; </a:t>
            </a:r>
            <a:r>
              <a:rPr lang="en-US" b="1">
                <a:sym typeface="Wingdings" charset="2"/>
              </a:rPr>
              <a:t> &lt;id&gt; := &lt;expr&gt;</a:t>
            </a:r>
          </a:p>
          <a:p>
            <a:r>
              <a:rPr lang="en-US" b="1">
                <a:sym typeface="Wingdings" charset="2"/>
              </a:rPr>
              <a:t>  &lt;id&gt;	    a | b | c</a:t>
            </a:r>
          </a:p>
          <a:p>
            <a:r>
              <a:rPr lang="en-US" b="1">
                <a:sym typeface="Wingdings" charset="2"/>
              </a:rPr>
              <a:t>  &lt;expr&gt;     &lt;expr&gt; + &lt;term&gt;</a:t>
            </a:r>
          </a:p>
          <a:p>
            <a:r>
              <a:rPr lang="en-US" b="1">
                <a:sym typeface="Wingdings" charset="2"/>
              </a:rPr>
              <a:t>	     |  &lt;term&gt; </a:t>
            </a:r>
          </a:p>
          <a:p>
            <a:r>
              <a:rPr lang="en-US" b="1">
                <a:sym typeface="Wingdings" charset="2"/>
              </a:rPr>
              <a:t>  &lt;term&gt;     &lt;term&gt; * &lt;factor&gt;</a:t>
            </a:r>
          </a:p>
          <a:p>
            <a:r>
              <a:rPr lang="en-US" b="1">
                <a:sym typeface="Wingdings" charset="2"/>
              </a:rPr>
              <a:t>	     |   &lt;factor&gt;</a:t>
            </a:r>
          </a:p>
          <a:p>
            <a:r>
              <a:rPr lang="en-US" b="1">
                <a:sym typeface="Wingdings" charset="2"/>
              </a:rPr>
              <a:t>  &lt;factor&gt;    ( &lt;expr&gt; )</a:t>
            </a:r>
          </a:p>
          <a:p>
            <a:r>
              <a:rPr lang="en-US" b="1">
                <a:sym typeface="Wingdings" charset="2"/>
              </a:rPr>
              <a:t>                    | &lt;id&gt;</a:t>
            </a:r>
            <a:endParaRPr lang="en-US" b="1"/>
          </a:p>
          <a:p>
            <a:endParaRPr lang="en-US"/>
          </a:p>
          <a:p>
            <a:r>
              <a:rPr lang="en-US" sz="1600"/>
              <a:t> </a:t>
            </a:r>
          </a:p>
        </p:txBody>
      </p:sp>
      <p:sp>
        <p:nvSpPr>
          <p:cNvPr id="54280" name="Text Box 26"/>
          <p:cNvSpPr txBox="1">
            <a:spLocks noChangeArrowheads="1"/>
          </p:cNvSpPr>
          <p:nvPr/>
        </p:nvSpPr>
        <p:spPr bwMode="auto">
          <a:xfrm>
            <a:off x="4876800" y="3276600"/>
            <a:ext cx="3992563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00FF"/>
                </a:solidFill>
              </a:rPr>
              <a:t>This grammar indicates the usual </a:t>
            </a:r>
          </a:p>
          <a:p>
            <a:r>
              <a:rPr lang="en-US" sz="1600" b="1">
                <a:solidFill>
                  <a:srgbClr val="0000FF"/>
                </a:solidFill>
              </a:rPr>
              <a:t>precedence order of multiplication and </a:t>
            </a:r>
          </a:p>
          <a:p>
            <a:r>
              <a:rPr lang="en-US" sz="1600" b="1">
                <a:solidFill>
                  <a:srgbClr val="0000FF"/>
                </a:solidFill>
              </a:rPr>
              <a:t>addition operators.</a:t>
            </a:r>
          </a:p>
          <a:p>
            <a:endParaRPr lang="en-US" sz="1600" b="1">
              <a:solidFill>
                <a:srgbClr val="0000FF"/>
              </a:solidFill>
            </a:endParaRPr>
          </a:p>
          <a:p>
            <a:r>
              <a:rPr lang="en-US" sz="1600" b="1">
                <a:solidFill>
                  <a:srgbClr val="0000FF"/>
                </a:solidFill>
              </a:rPr>
              <a:t>This grammar generates unique parse</a:t>
            </a:r>
          </a:p>
          <a:p>
            <a:r>
              <a:rPr lang="en-US" sz="1600" b="1">
                <a:solidFill>
                  <a:srgbClr val="0000FF"/>
                </a:solidFill>
              </a:rPr>
              <a:t>trees independently of doing a </a:t>
            </a:r>
          </a:p>
          <a:p>
            <a:r>
              <a:rPr lang="en-US" sz="1600" b="1">
                <a:solidFill>
                  <a:srgbClr val="0000FF"/>
                </a:solidFill>
              </a:rPr>
              <a:t>rightmost or leftmost derivation </a:t>
            </a:r>
          </a:p>
          <a:p>
            <a:endParaRPr lang="en-US" sz="1600" b="1">
              <a:solidFill>
                <a:srgbClr val="0000FF"/>
              </a:solidFill>
            </a:endParaRPr>
          </a:p>
          <a:p>
            <a:r>
              <a:rPr lang="en-US" sz="1600" b="1">
                <a:solidFill>
                  <a:srgbClr val="0000FF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632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823517-8D6D-4375-9FAE-A7D0A40E79A5}" type="slidenum">
              <a:rPr lang="en-US"/>
              <a:pPr/>
              <a:t>21</a:t>
            </a:fld>
            <a:endParaRPr lang="en-US"/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charset="-128"/>
              </a:rPr>
              <a:t>Ambiguity</a:t>
            </a:r>
          </a:p>
        </p:txBody>
      </p:sp>
      <p:sp>
        <p:nvSpPr>
          <p:cNvPr id="56326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6327" name="Text Box 4"/>
          <p:cNvSpPr txBox="1">
            <a:spLocks noChangeArrowheads="1"/>
          </p:cNvSpPr>
          <p:nvPr/>
        </p:nvSpPr>
        <p:spPr bwMode="auto">
          <a:xfrm>
            <a:off x="152400" y="1447800"/>
            <a:ext cx="4038600" cy="354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Leftmost derivation:</a:t>
            </a:r>
          </a:p>
          <a:p>
            <a:r>
              <a:rPr lang="en-US" sz="1600" b="1"/>
              <a:t> &lt;assgn&gt; </a:t>
            </a:r>
            <a:r>
              <a:rPr lang="en-US" sz="1600" b="1">
                <a:sym typeface="Wingdings" charset="2"/>
              </a:rPr>
              <a:t> &lt;id&gt; := &lt;expr&gt;	       </a:t>
            </a:r>
          </a:p>
          <a:p>
            <a:r>
              <a:rPr lang="en-US" sz="1600" b="1">
                <a:sym typeface="Wingdings" charset="2"/>
              </a:rPr>
              <a:t> 	  a := &lt;expr&gt;		       </a:t>
            </a:r>
          </a:p>
          <a:p>
            <a:r>
              <a:rPr lang="en-US" sz="1600" b="1">
                <a:sym typeface="Wingdings" charset="2"/>
              </a:rPr>
              <a:t> 	  a := &lt;expr&gt; + &lt;term&gt;	       </a:t>
            </a:r>
          </a:p>
          <a:p>
            <a:r>
              <a:rPr lang="en-US" sz="1600" b="1">
                <a:sym typeface="Wingdings" charset="2"/>
              </a:rPr>
              <a:t>	  a := &lt;term&gt; + &lt;term&gt;	       </a:t>
            </a:r>
          </a:p>
          <a:p>
            <a:r>
              <a:rPr lang="en-US" sz="1600" b="1">
                <a:sym typeface="Wingdings" charset="2"/>
              </a:rPr>
              <a:t>	  a := &lt;factor&gt; + &lt;term&gt;</a:t>
            </a:r>
          </a:p>
          <a:p>
            <a:r>
              <a:rPr lang="en-US" sz="1600" b="1">
                <a:sym typeface="Wingdings" charset="2"/>
              </a:rPr>
              <a:t>	  a := &lt;id&gt; + &lt;term&gt;</a:t>
            </a:r>
          </a:p>
          <a:p>
            <a:r>
              <a:rPr lang="en-US" sz="1600" b="1">
                <a:sym typeface="Wingdings" charset="2"/>
              </a:rPr>
              <a:t>	  a := b + &lt;term&gt;    </a:t>
            </a:r>
          </a:p>
          <a:p>
            <a:r>
              <a:rPr lang="en-US" sz="1600" b="1">
                <a:sym typeface="Wingdings" charset="2"/>
              </a:rPr>
              <a:t>	  a := b + &lt;term&gt; *&lt;factor&gt;       </a:t>
            </a:r>
          </a:p>
          <a:p>
            <a:r>
              <a:rPr lang="en-US" sz="1600" b="1">
                <a:sym typeface="Wingdings" charset="2"/>
              </a:rPr>
              <a:t>	  a := b + &lt;factor&gt; * &lt;factor&gt; 	  a := b + &lt;id&gt; * &lt;factor&gt;</a:t>
            </a:r>
          </a:p>
          <a:p>
            <a:r>
              <a:rPr lang="en-US" sz="1600" b="1">
                <a:sym typeface="Wingdings" charset="2"/>
              </a:rPr>
              <a:t> 	  a := b +   c  * &lt;factor&gt;</a:t>
            </a:r>
          </a:p>
          <a:p>
            <a:r>
              <a:rPr lang="en-US" sz="1600" b="1">
                <a:sym typeface="Wingdings" charset="2"/>
              </a:rPr>
              <a:t>	  a := b +   c  * &lt;id&gt;</a:t>
            </a:r>
          </a:p>
          <a:p>
            <a:r>
              <a:rPr lang="en-US" sz="1600" b="1">
                <a:sym typeface="Wingdings" charset="2"/>
              </a:rPr>
              <a:t>	  a := b +   c  *   a</a:t>
            </a:r>
            <a:r>
              <a:rPr lang="en-US" b="1">
                <a:sym typeface="Wingdings" charset="2"/>
              </a:rPr>
              <a:t>	     </a:t>
            </a:r>
            <a:endParaRPr lang="en-US" sz="1600"/>
          </a:p>
        </p:txBody>
      </p:sp>
      <p:sp>
        <p:nvSpPr>
          <p:cNvPr id="56328" name="Text Box 6"/>
          <p:cNvSpPr txBox="1">
            <a:spLocks noChangeArrowheads="1"/>
          </p:cNvSpPr>
          <p:nvPr/>
        </p:nvSpPr>
        <p:spPr bwMode="auto">
          <a:xfrm>
            <a:off x="4114800" y="1447800"/>
            <a:ext cx="4876800" cy="357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Rightmost derivation:</a:t>
            </a:r>
          </a:p>
          <a:p>
            <a:r>
              <a:rPr lang="en-US" sz="1600" b="1"/>
              <a:t> &lt;assgn&gt; </a:t>
            </a:r>
            <a:r>
              <a:rPr lang="en-US" sz="1600" b="1">
                <a:sym typeface="Wingdings" charset="2"/>
              </a:rPr>
              <a:t> &lt;id&gt; := &lt;expr&gt;	       </a:t>
            </a:r>
          </a:p>
          <a:p>
            <a:r>
              <a:rPr lang="en-US" sz="1600" b="1">
                <a:sym typeface="Wingdings" charset="2"/>
              </a:rPr>
              <a:t> 	  &lt;id&gt; := &lt;expr&gt; + &lt;term&gt;	 </a:t>
            </a:r>
          </a:p>
          <a:p>
            <a:r>
              <a:rPr lang="en-US" sz="1600" b="1">
                <a:sym typeface="Wingdings" charset="2"/>
              </a:rPr>
              <a:t> 	  &lt;id&gt; := &lt;expr&gt; + &lt;term&gt; *&lt;factor&gt; </a:t>
            </a:r>
          </a:p>
          <a:p>
            <a:r>
              <a:rPr lang="en-US" sz="1600" b="1">
                <a:sym typeface="Wingdings" charset="2"/>
              </a:rPr>
              <a:t>	  &lt;id&gt; := &lt;expr&gt; + &lt;term&gt; *&lt;id&gt;</a:t>
            </a:r>
            <a:r>
              <a:rPr lang="en-US">
                <a:sym typeface="Wingdings" charset="2"/>
              </a:rPr>
              <a:t> </a:t>
            </a:r>
            <a:r>
              <a:rPr lang="en-US" sz="1600" b="1">
                <a:sym typeface="Wingdings" charset="2"/>
              </a:rPr>
              <a:t>	       </a:t>
            </a:r>
          </a:p>
          <a:p>
            <a:r>
              <a:rPr lang="en-US" sz="1600" b="1">
                <a:sym typeface="Wingdings" charset="2"/>
              </a:rPr>
              <a:t>	  &lt;id&gt; := &lt;expr&gt; + &lt;term&gt; *  a</a:t>
            </a:r>
            <a:r>
              <a:rPr lang="en-US" sz="1600">
                <a:sym typeface="Wingdings" charset="2"/>
              </a:rPr>
              <a:t> </a:t>
            </a:r>
            <a:r>
              <a:rPr lang="en-US" sz="1600" b="1">
                <a:sym typeface="Wingdings" charset="2"/>
              </a:rPr>
              <a:t>	 </a:t>
            </a:r>
          </a:p>
          <a:p>
            <a:r>
              <a:rPr lang="en-US" sz="1600" b="1">
                <a:sym typeface="Wingdings" charset="2"/>
              </a:rPr>
              <a:t>	  &lt;id&gt; := &lt;expr&gt; + &lt;factor&gt; *  a</a:t>
            </a:r>
          </a:p>
          <a:p>
            <a:r>
              <a:rPr lang="en-US" sz="1600" b="1">
                <a:sym typeface="Wingdings" charset="2"/>
              </a:rPr>
              <a:t>	  &lt;id&gt; := &lt;expr&gt; + &lt;id&gt; *  a</a:t>
            </a:r>
          </a:p>
          <a:p>
            <a:r>
              <a:rPr lang="en-US" sz="1600" b="1">
                <a:sym typeface="Wingdings" charset="2"/>
              </a:rPr>
              <a:t>	   &lt;id&gt; := &lt;expr&gt; + c  *  a</a:t>
            </a:r>
            <a:r>
              <a:rPr lang="en-US" sz="1600">
                <a:sym typeface="Wingdings" charset="2"/>
              </a:rPr>
              <a:t> </a:t>
            </a:r>
            <a:endParaRPr lang="en-US" sz="1600" b="1">
              <a:sym typeface="Wingdings" charset="2"/>
            </a:endParaRPr>
          </a:p>
          <a:p>
            <a:r>
              <a:rPr lang="en-US" b="1">
                <a:sym typeface="Wingdings" charset="2"/>
              </a:rPr>
              <a:t>	 </a:t>
            </a:r>
            <a:r>
              <a:rPr lang="en-US" sz="1600" b="1">
                <a:sym typeface="Wingdings" charset="2"/>
              </a:rPr>
              <a:t>  &lt;id&gt; := &lt;term&gt; + c  *  a</a:t>
            </a:r>
            <a:r>
              <a:rPr lang="en-US" sz="1600">
                <a:sym typeface="Wingdings" charset="2"/>
              </a:rPr>
              <a:t> </a:t>
            </a:r>
            <a:endParaRPr lang="en-US" sz="1600" b="1">
              <a:sym typeface="Wingdings" charset="2"/>
            </a:endParaRPr>
          </a:p>
          <a:p>
            <a:r>
              <a:rPr lang="en-US" sz="1600" b="1">
                <a:sym typeface="Wingdings" charset="2"/>
              </a:rPr>
              <a:t>	   &lt;id&gt; := &lt;factor&gt; + c  *  a </a:t>
            </a:r>
          </a:p>
          <a:p>
            <a:r>
              <a:rPr lang="en-US" sz="1600" b="1">
                <a:sym typeface="Wingdings" charset="2"/>
              </a:rPr>
              <a:t>	   &lt;id&gt; := &lt;id&gt; + c  *  a</a:t>
            </a:r>
            <a:r>
              <a:rPr lang="en-US" sz="1600">
                <a:sym typeface="Wingdings" charset="2"/>
              </a:rPr>
              <a:t> </a:t>
            </a:r>
            <a:endParaRPr lang="en-US" sz="1600" b="1">
              <a:sym typeface="Wingdings" charset="2"/>
            </a:endParaRPr>
          </a:p>
          <a:p>
            <a:r>
              <a:rPr lang="en-US" sz="1600" b="1">
                <a:sym typeface="Wingdings" charset="2"/>
              </a:rPr>
              <a:t> 	   &lt;id&gt; :=  b + c  * a</a:t>
            </a:r>
          </a:p>
          <a:p>
            <a:r>
              <a:rPr lang="en-US" sz="1600" b="1">
                <a:sym typeface="Wingdings" charset="2"/>
              </a:rPr>
              <a:t>	  a := b +   c  *  a</a:t>
            </a:r>
            <a:endParaRPr lang="en-US" b="1">
              <a:sym typeface="Wingdings" charset="2"/>
            </a:endParaRPr>
          </a:p>
        </p:txBody>
      </p:sp>
      <p:sp>
        <p:nvSpPr>
          <p:cNvPr id="56329" name="Line 7"/>
          <p:cNvSpPr>
            <a:spLocks noChangeShapeType="1"/>
          </p:cNvSpPr>
          <p:nvPr/>
        </p:nvSpPr>
        <p:spPr bwMode="auto">
          <a:xfrm>
            <a:off x="4114800" y="1447800"/>
            <a:ext cx="76200" cy="4038600"/>
          </a:xfrm>
          <a:prstGeom prst="line">
            <a:avLst/>
          </a:prstGeom>
          <a:noFill/>
          <a:ln w="28575">
            <a:solidFill>
              <a:srgbClr val="0000FF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837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6B00BC-7E1E-42A0-9A41-99D2545725E9}" type="slidenum">
              <a:rPr lang="en-US"/>
              <a:pPr/>
              <a:t>22</a:t>
            </a:fld>
            <a:endParaRPr lang="en-US"/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charset="-128"/>
              </a:rPr>
              <a:t>Ambiguity</a:t>
            </a:r>
          </a:p>
        </p:txBody>
      </p:sp>
      <p:sp>
        <p:nvSpPr>
          <p:cNvPr id="58374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8375" name="Text Box 4"/>
          <p:cNvSpPr txBox="1">
            <a:spLocks noChangeArrowheads="1"/>
          </p:cNvSpPr>
          <p:nvPr/>
        </p:nvSpPr>
        <p:spPr bwMode="auto">
          <a:xfrm>
            <a:off x="838200" y="1371600"/>
            <a:ext cx="6635750" cy="366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Dealing with ambiguity:</a:t>
            </a:r>
          </a:p>
          <a:p>
            <a:endParaRPr lang="en-US" b="1"/>
          </a:p>
          <a:p>
            <a:r>
              <a:rPr lang="en-US" b="1"/>
              <a:t>Rule 1:  </a:t>
            </a:r>
            <a:r>
              <a:rPr lang="en-US" b="1">
                <a:solidFill>
                  <a:srgbClr val="0000FF"/>
                </a:solidFill>
              </a:rPr>
              <a:t>* (times)</a:t>
            </a:r>
            <a:r>
              <a:rPr lang="en-US" b="1"/>
              <a:t> and </a:t>
            </a:r>
            <a:r>
              <a:rPr lang="en-US" b="1">
                <a:solidFill>
                  <a:srgbClr val="0000FF"/>
                </a:solidFill>
              </a:rPr>
              <a:t>/ (divide) </a:t>
            </a:r>
            <a:r>
              <a:rPr lang="en-US" b="1"/>
              <a:t>have higher precedence </a:t>
            </a:r>
          </a:p>
          <a:p>
            <a:r>
              <a:rPr lang="en-US" b="1"/>
              <a:t>than </a:t>
            </a:r>
            <a:r>
              <a:rPr lang="en-US" b="1">
                <a:solidFill>
                  <a:srgbClr val="0000FF"/>
                </a:solidFill>
              </a:rPr>
              <a:t>+</a:t>
            </a:r>
            <a:r>
              <a:rPr lang="en-US" b="1"/>
              <a:t> </a:t>
            </a:r>
            <a:r>
              <a:rPr lang="en-US" b="1">
                <a:solidFill>
                  <a:srgbClr val="0000FF"/>
                </a:solidFill>
              </a:rPr>
              <a:t>(plus)</a:t>
            </a:r>
            <a:r>
              <a:rPr lang="en-US" b="1"/>
              <a:t> and </a:t>
            </a:r>
            <a:r>
              <a:rPr lang="en-US" b="1">
                <a:solidFill>
                  <a:srgbClr val="0000FF"/>
                </a:solidFill>
              </a:rPr>
              <a:t>– (minus).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 b="1"/>
              <a:t>Example: </a:t>
            </a:r>
          </a:p>
          <a:p>
            <a:r>
              <a:rPr lang="en-US" b="1"/>
              <a:t>		</a:t>
            </a:r>
            <a:r>
              <a:rPr lang="en-US" b="1">
                <a:solidFill>
                  <a:srgbClr val="0000FF"/>
                </a:solidFill>
              </a:rPr>
              <a:t>a + c * 3 </a:t>
            </a:r>
            <a:r>
              <a:rPr lang="en-US" b="1">
                <a:solidFill>
                  <a:srgbClr val="0000FF"/>
                </a:solidFill>
                <a:sym typeface="Wingdings" charset="2"/>
              </a:rPr>
              <a:t> a + ( c * 3)</a:t>
            </a:r>
            <a:endParaRPr lang="en-US" b="1">
              <a:solidFill>
                <a:srgbClr val="0000FF"/>
              </a:solidFill>
            </a:endParaRPr>
          </a:p>
          <a:p>
            <a:endParaRPr lang="en-US" b="1">
              <a:solidFill>
                <a:srgbClr val="0000FF"/>
              </a:solidFill>
            </a:endParaRP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 b="1"/>
              <a:t>Rule 2: Operators of equal precedence associate to the left.</a:t>
            </a:r>
          </a:p>
          <a:p>
            <a:endParaRPr lang="en-US" b="1"/>
          </a:p>
          <a:p>
            <a:r>
              <a:rPr lang="en-US" b="1"/>
              <a:t>Example: </a:t>
            </a:r>
          </a:p>
          <a:p>
            <a:r>
              <a:rPr lang="en-US" b="1"/>
              <a:t>		</a:t>
            </a:r>
            <a:r>
              <a:rPr lang="en-US" b="1">
                <a:solidFill>
                  <a:srgbClr val="0000FF"/>
                </a:solidFill>
              </a:rPr>
              <a:t>a + c + 3   </a:t>
            </a:r>
            <a:r>
              <a:rPr lang="en-US" b="1">
                <a:solidFill>
                  <a:srgbClr val="0000FF"/>
                </a:solidFill>
                <a:sym typeface="Wingdings" charset="2"/>
              </a:rPr>
              <a:t>  (a + c) + 3</a:t>
            </a:r>
            <a:r>
              <a:rPr lang="en-US" b="1">
                <a:solidFill>
                  <a:srgbClr val="0000FF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041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EF0D58-4895-4262-AE1F-BDED33FAF93D}" type="slidenum">
              <a:rPr lang="en-US"/>
              <a:pPr/>
              <a:t>23</a:t>
            </a:fld>
            <a:endParaRPr lang="en-US"/>
          </a:p>
        </p:txBody>
      </p:sp>
      <p:sp>
        <p:nvSpPr>
          <p:cNvPr id="6042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charset="-128"/>
              </a:rPr>
              <a:t>Ambiguity</a:t>
            </a:r>
          </a:p>
        </p:txBody>
      </p:sp>
      <p:sp>
        <p:nvSpPr>
          <p:cNvPr id="60422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0423" name="Text Box 4"/>
          <p:cNvSpPr txBox="1">
            <a:spLocks noChangeArrowheads="1"/>
          </p:cNvSpPr>
          <p:nvPr/>
        </p:nvSpPr>
        <p:spPr bwMode="auto">
          <a:xfrm>
            <a:off x="838200" y="1371600"/>
            <a:ext cx="6442075" cy="424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Dealing with ambiguity:</a:t>
            </a:r>
          </a:p>
          <a:p>
            <a:endParaRPr lang="en-US" b="1"/>
          </a:p>
          <a:p>
            <a:r>
              <a:rPr lang="en-US" b="1"/>
              <a:t>Rewrite the grammar to avoid ambiguity.</a:t>
            </a:r>
          </a:p>
          <a:p>
            <a:endParaRPr lang="en-US" b="1"/>
          </a:p>
          <a:p>
            <a:r>
              <a:rPr lang="en-US" b="1"/>
              <a:t> </a:t>
            </a:r>
          </a:p>
          <a:p>
            <a:r>
              <a:rPr lang="en-US" b="1">
                <a:solidFill>
                  <a:srgbClr val="0000FF"/>
                </a:solidFill>
              </a:rPr>
              <a:t> </a:t>
            </a:r>
            <a:r>
              <a:rPr lang="en-US" b="1"/>
              <a:t>The grammar:</a:t>
            </a:r>
          </a:p>
          <a:p>
            <a:endParaRPr lang="en-US" b="1"/>
          </a:p>
          <a:p>
            <a:r>
              <a:rPr lang="en-US" b="1">
                <a:solidFill>
                  <a:srgbClr val="0000FF"/>
                </a:solidFill>
              </a:rPr>
              <a:t>&lt;expr&gt; </a:t>
            </a:r>
            <a:r>
              <a:rPr lang="en-US" b="1">
                <a:solidFill>
                  <a:srgbClr val="0000FF"/>
                </a:solidFill>
                <a:sym typeface="Wingdings" charset="2"/>
              </a:rPr>
              <a:t> &lt;expr&gt; &lt;op&gt; &lt;expr&gt; | id | int | (&lt;expr&gt;)</a:t>
            </a:r>
          </a:p>
          <a:p>
            <a:r>
              <a:rPr lang="en-US" b="1">
                <a:solidFill>
                  <a:srgbClr val="0000FF"/>
                </a:solidFill>
                <a:sym typeface="Wingdings" charset="2"/>
              </a:rPr>
              <a:t>&lt;op&gt;     + | - | * | /</a:t>
            </a:r>
          </a:p>
          <a:p>
            <a:endParaRPr lang="en-US" b="1">
              <a:solidFill>
                <a:srgbClr val="0000FF"/>
              </a:solidFill>
              <a:sym typeface="Wingdings" charset="2"/>
            </a:endParaRPr>
          </a:p>
          <a:p>
            <a:r>
              <a:rPr lang="en-US" b="1">
                <a:sym typeface="Wingdings" charset="2"/>
              </a:rPr>
              <a:t>Can be rewritten it as:</a:t>
            </a:r>
          </a:p>
          <a:p>
            <a:endParaRPr lang="en-US" b="1">
              <a:sym typeface="Wingdings" charset="2"/>
            </a:endParaRPr>
          </a:p>
          <a:p>
            <a:r>
              <a:rPr lang="en-US" b="1">
                <a:solidFill>
                  <a:srgbClr val="0000FF"/>
                </a:solidFill>
                <a:sym typeface="Wingdings" charset="2"/>
              </a:rPr>
              <a:t>&lt;expr&gt;  &lt;term&gt; | &lt;expr&gt; + &lt;term&gt; | &lt;expr&gt; - &lt;term&gt;</a:t>
            </a:r>
          </a:p>
          <a:p>
            <a:r>
              <a:rPr lang="en-US" b="1">
                <a:solidFill>
                  <a:srgbClr val="0000FF"/>
                </a:solidFill>
                <a:sym typeface="Wingdings" charset="2"/>
              </a:rPr>
              <a:t>&lt;term&gt;  &lt;factor&gt; | &lt;term&gt; * &lt;factor&gt; | &lt;term&gt; / &lt;factor&gt;.</a:t>
            </a:r>
          </a:p>
          <a:p>
            <a:r>
              <a:rPr lang="en-US" b="1">
                <a:solidFill>
                  <a:srgbClr val="0000FF"/>
                </a:solidFill>
                <a:sym typeface="Wingdings" charset="2"/>
              </a:rPr>
              <a:t>&lt;factor&gt;  id | int | (&lt;expr&gt;)</a:t>
            </a:r>
            <a:endParaRPr lang="en-US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246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69BFCF-4732-4980-B78D-E8C327CA7AEA}" type="slidenum">
              <a:rPr lang="en-US"/>
              <a:pPr/>
              <a:t>24</a:t>
            </a:fld>
            <a:endParaRPr lang="en-US"/>
          </a:p>
        </p:txBody>
      </p:sp>
      <p:sp>
        <p:nvSpPr>
          <p:cNvPr id="6246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charset="-128"/>
              </a:rPr>
              <a:t>COP 3402 Systems Software</a:t>
            </a:r>
          </a:p>
        </p:txBody>
      </p:sp>
      <p:sp>
        <p:nvSpPr>
          <p:cNvPr id="62470" name="Text Box 3"/>
          <p:cNvSpPr txBox="1">
            <a:spLocks noChangeArrowheads="1"/>
          </p:cNvSpPr>
          <p:nvPr/>
        </p:nvSpPr>
        <p:spPr bwMode="auto">
          <a:xfrm>
            <a:off x="457200" y="1614488"/>
            <a:ext cx="7848600" cy="52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Euripides Montagne</a:t>
            </a: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University of Central Florida</a:t>
            </a: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(Fall 2007)</a:t>
            </a:r>
          </a:p>
          <a:p>
            <a:pPr marL="457200" indent="-457200">
              <a:spcBef>
                <a:spcPct val="50000"/>
              </a:spcBef>
            </a:pPr>
            <a:endParaRPr lang="en-US" sz="4000"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charset="0"/>
            </a:endParaRPr>
          </a:p>
        </p:txBody>
      </p:sp>
      <p:sp>
        <p:nvSpPr>
          <p:cNvPr id="62471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945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FDEEF4-3BC5-4B88-B760-308EBCB6171F}" type="slidenum">
              <a:rPr lang="en-US"/>
              <a:pPr/>
              <a:t>3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charset="-128"/>
              </a:rPr>
              <a:t>Outline</a:t>
            </a:r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427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charset="0"/>
              </a:rPr>
              <a:t>Parsing 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charset="0"/>
              </a:rPr>
              <a:t>Context Free Grammars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charset="0"/>
              </a:rPr>
              <a:t>Ambiguous Grammars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charset="0"/>
              </a:rPr>
              <a:t>Unambiguous Grammars</a:t>
            </a: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charset="0"/>
            </a:endParaRPr>
          </a:p>
        </p:txBody>
      </p:sp>
      <p:sp>
        <p:nvSpPr>
          <p:cNvPr id="19463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150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FE851C-1CDD-4B3D-8882-09825817AD87}" type="slidenum">
              <a:rPr lang="en-US"/>
              <a:pPr/>
              <a:t>4</a:t>
            </a:fld>
            <a:endParaRPr lang="en-US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charset="-128"/>
              </a:rPr>
              <a:t>Parsing</a:t>
            </a:r>
          </a:p>
        </p:txBody>
      </p:sp>
      <p:sp>
        <p:nvSpPr>
          <p:cNvPr id="21510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815340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	In a regular language nested structures can not be expressed.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	Nested structures can be expressed with the aid of recursion.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	For example, A FSA cannot suffice for the recognition of sentences in the set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		{ </a:t>
            </a:r>
            <a:r>
              <a:rPr lang="en-US" sz="2400" b="1">
                <a:latin typeface="Times New Roman" charset="0"/>
              </a:rPr>
              <a:t>a</a:t>
            </a:r>
            <a:r>
              <a:rPr lang="en-US" sz="2400" i="1" baseline="30000">
                <a:latin typeface="Times New Roman" charset="0"/>
              </a:rPr>
              <a:t>n</a:t>
            </a:r>
            <a:r>
              <a:rPr lang="en-US" sz="2400">
                <a:latin typeface="Times New Roman" charset="0"/>
              </a:rPr>
              <a:t> </a:t>
            </a:r>
            <a:r>
              <a:rPr lang="en-US" sz="2400" b="1">
                <a:latin typeface="Times New Roman" charset="0"/>
              </a:rPr>
              <a:t>b</a:t>
            </a:r>
            <a:r>
              <a:rPr lang="en-US" sz="2400" i="1" baseline="30000">
                <a:latin typeface="Times New Roman" charset="0"/>
              </a:rPr>
              <a:t>n</a:t>
            </a:r>
            <a:r>
              <a:rPr lang="en-US" sz="2400">
                <a:latin typeface="Times New Roman" charset="0"/>
              </a:rPr>
              <a:t> | </a:t>
            </a:r>
            <a:r>
              <a:rPr lang="en-US" sz="2400" i="1">
                <a:latin typeface="Times New Roman" charset="0"/>
              </a:rPr>
              <a:t>n</a:t>
            </a:r>
            <a:r>
              <a:rPr lang="en-US" sz="2400">
                <a:latin typeface="Times New Roman" charset="0"/>
              </a:rPr>
              <a:t> is in  </a:t>
            </a:r>
            <a:r>
              <a:rPr lang="en-US" sz="2400">
                <a:latin typeface="Symbol" charset="2"/>
              </a:rPr>
              <a:t> </a:t>
            </a:r>
            <a:r>
              <a:rPr lang="en-US" sz="2400">
                <a:latin typeface="Times New Roman" charset="0"/>
              </a:rPr>
              <a:t>{ 0, 1, 2, 3, …}}  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		where </a:t>
            </a:r>
            <a:r>
              <a:rPr lang="en-US" sz="2400" b="1">
                <a:latin typeface="Times New Roman" charset="0"/>
              </a:rPr>
              <a:t>a</a:t>
            </a:r>
            <a:r>
              <a:rPr lang="en-US" sz="2400">
                <a:latin typeface="Times New Roman" charset="0"/>
              </a:rPr>
              <a:t>  represents “(“ or “{“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		and </a:t>
            </a:r>
            <a:r>
              <a:rPr lang="en-US" sz="2400" b="1">
                <a:latin typeface="Times New Roman" charset="0"/>
              </a:rPr>
              <a:t>b</a:t>
            </a:r>
            <a:r>
              <a:rPr lang="en-US" sz="2400">
                <a:latin typeface="Times New Roman" charset="0"/>
              </a:rPr>
              <a:t> represents “)” or “}” </a:t>
            </a:r>
            <a:endParaRPr lang="en-US" sz="2000"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charset="0"/>
            </a:endParaRPr>
          </a:p>
        </p:txBody>
      </p:sp>
      <p:sp>
        <p:nvSpPr>
          <p:cNvPr id="21511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355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761F72-9E0C-424C-AFD2-E03CC15B289B}" type="slidenum">
              <a:rPr lang="en-US"/>
              <a:pPr/>
              <a:t>5</a:t>
            </a:fld>
            <a:endParaRPr lang="en-US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charset="-128"/>
              </a:rPr>
              <a:t>Parsing</a:t>
            </a:r>
          </a:p>
        </p:txBody>
      </p:sp>
      <p:sp>
        <p:nvSpPr>
          <p:cNvPr id="23558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8153400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	So far we have been working with three rules to define regular sets (regular languages):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		Concatenation </a:t>
            </a:r>
            <a:r>
              <a:rPr lang="en-US" sz="2400">
                <a:latin typeface="Times New Roman" charset="0"/>
                <a:sym typeface="Wingdings" charset="2"/>
              </a:rPr>
              <a:t> (s r)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  <a:sym typeface="Wingdings" charset="2"/>
              </a:rPr>
              <a:t>		Alternation (choice)  (s | r)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  <a:sym typeface="Wingdings" charset="2"/>
              </a:rPr>
              <a:t>		Kleene closure (repetition)  ( s )*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	Regular sets are generated by regular expressions and recognized by scanners (FSA).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	Adding recursion as an additional rule we can define context free languages.</a:t>
            </a:r>
          </a:p>
        </p:txBody>
      </p:sp>
      <p:sp>
        <p:nvSpPr>
          <p:cNvPr id="23559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560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532979-B039-4C33-A744-1D303314D6D3}" type="slidenum">
              <a:rPr lang="en-US"/>
              <a:pPr/>
              <a:t>6</a:t>
            </a:fld>
            <a:endParaRPr lang="en-US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charset="-128"/>
              </a:rPr>
              <a:t>Context Free Grammars</a:t>
            </a:r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8153400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	</a:t>
            </a:r>
            <a:r>
              <a:rPr lang="en-US" sz="2400">
                <a:solidFill>
                  <a:srgbClr val="0000FF"/>
                </a:solidFill>
                <a:latin typeface="Times New Roman" charset="0"/>
              </a:rPr>
              <a:t>Any string that can be defined using concatenation, alternation, Kleene closure and recursion is called a Context Free Language (CFL).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	</a:t>
            </a:r>
            <a:r>
              <a:rPr lang="en-US" sz="2400">
                <a:solidFill>
                  <a:srgbClr val="0000FF"/>
                </a:solidFill>
                <a:latin typeface="Times New Roman" charset="0"/>
              </a:rPr>
              <a:t>CFLs are generated by Context Free Grammars (CFG) and can recognize by Pushdown Automatas.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charset="0"/>
              </a:rPr>
              <a:t>	“</a:t>
            </a:r>
            <a:r>
              <a:rPr lang="en-US" sz="2400" b="1" u="sng">
                <a:solidFill>
                  <a:srgbClr val="0000FF"/>
                </a:solidFill>
                <a:latin typeface="Times New Roman" charset="0"/>
              </a:rPr>
              <a:t>Every language displays a structure called its grammar</a:t>
            </a:r>
            <a:r>
              <a:rPr lang="en-US" sz="2400">
                <a:solidFill>
                  <a:srgbClr val="0000FF"/>
                </a:solidFill>
                <a:latin typeface="Times New Roman" charset="0"/>
              </a:rPr>
              <a:t>”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/>
              <a:t>	</a:t>
            </a:r>
            <a:r>
              <a:rPr lang="en-US" sz="2400">
                <a:solidFill>
                  <a:srgbClr val="0000FF"/>
                </a:solidFill>
              </a:rPr>
              <a:t>Parsing is the task of determining the structure or syntax of a program.</a:t>
            </a:r>
          </a:p>
          <a:p>
            <a:pPr marL="457200" indent="-457200">
              <a:spcBef>
                <a:spcPct val="50000"/>
              </a:spcBef>
            </a:pPr>
            <a:endParaRPr lang="en-US" sz="2400" b="1">
              <a:solidFill>
                <a:srgbClr val="0000FF"/>
              </a:solidFill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charset="0"/>
            </a:endParaRPr>
          </a:p>
        </p:txBody>
      </p:sp>
      <p:sp>
        <p:nvSpPr>
          <p:cNvPr id="25607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765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79F297-CF08-48D1-923A-89DC8D40122C}" type="slidenum">
              <a:rPr lang="en-US"/>
              <a:pPr/>
              <a:t>7</a:t>
            </a:fld>
            <a:endParaRPr lang="en-US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charset="-128"/>
              </a:rPr>
              <a:t>Context Free Grammars</a:t>
            </a:r>
          </a:p>
        </p:txBody>
      </p:sp>
      <p:sp>
        <p:nvSpPr>
          <p:cNvPr id="27654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8153400" cy="702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charset="0"/>
              </a:rPr>
              <a:t>Let us observe the following three rules (grammar):</a:t>
            </a:r>
          </a:p>
          <a:p>
            <a:pPr marL="457200" indent="-457200">
              <a:spcBef>
                <a:spcPct val="50000"/>
              </a:spcBef>
              <a:buFontTx/>
              <a:buAutoNum type="arabicParenR"/>
            </a:pPr>
            <a:r>
              <a:rPr lang="en-US" sz="2400">
                <a:solidFill>
                  <a:srgbClr val="0000FF"/>
                </a:solidFill>
                <a:latin typeface="Times New Roman" charset="0"/>
              </a:rPr>
              <a:t>&lt;sentence&gt; </a:t>
            </a:r>
            <a:r>
              <a:rPr lang="en-US" sz="2400">
                <a:solidFill>
                  <a:srgbClr val="0000FF"/>
                </a:solidFill>
                <a:latin typeface="Times New Roman" charset="0"/>
                <a:sym typeface="Wingdings" charset="2"/>
              </a:rPr>
              <a:t> &lt;subject&gt; &lt;predicate&gt;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charset="0"/>
                <a:sym typeface="Wingdings" charset="2"/>
              </a:rPr>
              <a:t>	Where “” means “is defined as”</a:t>
            </a:r>
          </a:p>
          <a:p>
            <a:pPr marL="457200" indent="-457200">
              <a:spcBef>
                <a:spcPct val="50000"/>
              </a:spcBef>
              <a:buFontTx/>
              <a:buAutoNum type="arabicParenR" startAt="2"/>
            </a:pPr>
            <a:r>
              <a:rPr lang="en-US" sz="2400">
                <a:solidFill>
                  <a:srgbClr val="0000FF"/>
                </a:solidFill>
                <a:latin typeface="Times New Roman" charset="0"/>
                <a:sym typeface="Wingdings" charset="2"/>
              </a:rPr>
              <a:t>&lt;subject&gt; 	   </a:t>
            </a:r>
            <a:r>
              <a:rPr lang="en-US" sz="2400" b="1">
                <a:solidFill>
                  <a:srgbClr val="0000FF"/>
                </a:solidFill>
                <a:latin typeface="Times New Roman" charset="0"/>
                <a:sym typeface="Wingdings" charset="2"/>
              </a:rPr>
              <a:t>John</a:t>
            </a:r>
            <a:r>
              <a:rPr lang="en-US" sz="2400">
                <a:solidFill>
                  <a:srgbClr val="0000FF"/>
                </a:solidFill>
                <a:latin typeface="Times New Roman" charset="0"/>
                <a:sym typeface="Wingdings" charset="2"/>
              </a:rPr>
              <a:t> | </a:t>
            </a:r>
            <a:r>
              <a:rPr lang="en-US" sz="2400" b="1">
                <a:solidFill>
                  <a:srgbClr val="0000FF"/>
                </a:solidFill>
                <a:latin typeface="Times New Roman" charset="0"/>
                <a:sym typeface="Wingdings" charset="2"/>
              </a:rPr>
              <a:t>Mary</a:t>
            </a:r>
          </a:p>
          <a:p>
            <a:pPr marL="457200" indent="-457200">
              <a:spcBef>
                <a:spcPct val="50000"/>
              </a:spcBef>
              <a:buFontTx/>
              <a:buAutoNum type="arabicParenR" startAt="2"/>
            </a:pPr>
            <a:r>
              <a:rPr lang="en-US" sz="2400">
                <a:solidFill>
                  <a:srgbClr val="0000FF"/>
                </a:solidFill>
                <a:latin typeface="Times New Roman" charset="0"/>
                <a:sym typeface="Wingdings" charset="2"/>
              </a:rPr>
              <a:t>&lt;predicate&gt;  </a:t>
            </a:r>
            <a:r>
              <a:rPr lang="en-US" sz="2400" b="1">
                <a:solidFill>
                  <a:srgbClr val="0000FF"/>
                </a:solidFill>
                <a:latin typeface="Times New Roman" charset="0"/>
                <a:sym typeface="Wingdings" charset="2"/>
              </a:rPr>
              <a:t>eats</a:t>
            </a:r>
            <a:r>
              <a:rPr lang="en-US" sz="2400">
                <a:solidFill>
                  <a:srgbClr val="0000FF"/>
                </a:solidFill>
                <a:latin typeface="Times New Roman" charset="0"/>
                <a:sym typeface="Wingdings" charset="2"/>
              </a:rPr>
              <a:t> | </a:t>
            </a:r>
            <a:r>
              <a:rPr lang="en-US" sz="2400" b="1">
                <a:solidFill>
                  <a:srgbClr val="0000FF"/>
                </a:solidFill>
                <a:latin typeface="Times New Roman" charset="0"/>
                <a:sym typeface="Wingdings" charset="2"/>
              </a:rPr>
              <a:t>talks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charset="0"/>
                <a:sym typeface="Wingdings" charset="2"/>
              </a:rPr>
              <a:t>	</a:t>
            </a:r>
            <a:r>
              <a:rPr lang="en-US" sz="2400">
                <a:solidFill>
                  <a:srgbClr val="0000FF"/>
                </a:solidFill>
                <a:latin typeface="Times New Roman" charset="0"/>
                <a:sym typeface="Wingdings" charset="2"/>
              </a:rPr>
              <a:t>where “ | ”   means “or”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charset="0"/>
                <a:sym typeface="Wingdings" charset="2"/>
              </a:rPr>
              <a:t>With this rules we define four possible sentences: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charset="0"/>
                <a:sym typeface="Wingdings" charset="2"/>
              </a:rPr>
              <a:t>John eats	John talks	Mary eats	Mary talks</a:t>
            </a:r>
            <a:r>
              <a:rPr lang="en-US" sz="2400">
                <a:solidFill>
                  <a:srgbClr val="0000FF"/>
                </a:solidFill>
                <a:latin typeface="Times New Roman" charset="0"/>
                <a:sym typeface="Wingdings" charset="2"/>
              </a:rPr>
              <a:t>	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charset="0"/>
              <a:sym typeface="Wingdings" charset="2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charset="0"/>
                <a:sym typeface="Wingdings" charset="2"/>
              </a:rPr>
              <a:t>	</a:t>
            </a:r>
            <a:endParaRPr lang="en-US" sz="2400">
              <a:solidFill>
                <a:srgbClr val="0000FF"/>
              </a:solidFill>
            </a:endParaRPr>
          </a:p>
          <a:p>
            <a:pPr marL="457200" indent="-457200">
              <a:spcBef>
                <a:spcPct val="50000"/>
              </a:spcBef>
            </a:pPr>
            <a:endParaRPr lang="en-US" sz="2400" b="1">
              <a:solidFill>
                <a:srgbClr val="0000FF"/>
              </a:solidFill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charset="0"/>
            </a:endParaRPr>
          </a:p>
        </p:txBody>
      </p:sp>
      <p:sp>
        <p:nvSpPr>
          <p:cNvPr id="27655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969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B2ABE5-A5CF-429B-B57D-94E274C627A6}" type="slidenum">
              <a:rPr lang="en-US"/>
              <a:pPr/>
              <a:t>8</a:t>
            </a:fld>
            <a:endParaRPr lang="en-US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charset="-128"/>
              </a:rPr>
              <a:t>Context Free Grammars</a:t>
            </a:r>
          </a:p>
        </p:txBody>
      </p:sp>
      <p:sp>
        <p:nvSpPr>
          <p:cNvPr id="29702" name="Text Box 3"/>
          <p:cNvSpPr txBox="1">
            <a:spLocks noChangeArrowheads="1"/>
          </p:cNvSpPr>
          <p:nvPr/>
        </p:nvSpPr>
        <p:spPr bwMode="auto">
          <a:xfrm>
            <a:off x="228600" y="1295400"/>
            <a:ext cx="8610600" cy="858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charset="0"/>
              </a:rPr>
              <a:t>We will refer to the formulae or  rules used in the former example as :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charset="0"/>
              </a:rPr>
              <a:t>Syntax rules, productions, syntactic equations, or rewriting rules.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charset="0"/>
              </a:rPr>
              <a:t>&lt;subject&gt; and &lt;predicate&gt; are syntactic classes or categories.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Using a shorthand notation we can write the following syntax rules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S </a:t>
            </a:r>
            <a:r>
              <a:rPr lang="en-US" sz="2400">
                <a:latin typeface="Times New Roman" charset="0"/>
                <a:sym typeface="Wingdings" charset="2"/>
              </a:rPr>
              <a:t> A B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  <a:sym typeface="Wingdings" charset="2"/>
              </a:rPr>
              <a:t>A  a | b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  <a:sym typeface="Wingdings" charset="2"/>
              </a:rPr>
              <a:t>B  c | d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charset="0"/>
                <a:sym typeface="Wingdings" charset="2"/>
              </a:rPr>
              <a:t>	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charset="0"/>
              <a:sym typeface="Wingdings" charset="2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charset="0"/>
                <a:sym typeface="Wingdings" charset="2"/>
              </a:rPr>
              <a:t>	</a:t>
            </a:r>
            <a:endParaRPr lang="en-US" sz="2400">
              <a:solidFill>
                <a:srgbClr val="0000FF"/>
              </a:solidFill>
            </a:endParaRPr>
          </a:p>
          <a:p>
            <a:pPr marL="457200" indent="-457200">
              <a:spcBef>
                <a:spcPct val="50000"/>
              </a:spcBef>
            </a:pPr>
            <a:endParaRPr lang="en-US" sz="2400" b="1">
              <a:solidFill>
                <a:srgbClr val="0000FF"/>
              </a:solidFill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charset="0"/>
            </a:endParaRPr>
          </a:p>
        </p:txBody>
      </p:sp>
      <p:sp>
        <p:nvSpPr>
          <p:cNvPr id="29703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04" name="Text Box 6"/>
          <p:cNvSpPr txBox="1">
            <a:spLocks noChangeArrowheads="1"/>
          </p:cNvSpPr>
          <p:nvPr/>
        </p:nvSpPr>
        <p:spPr bwMode="auto">
          <a:xfrm>
            <a:off x="3032125" y="4303713"/>
            <a:ext cx="49466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L</a:t>
            </a:r>
            <a:r>
              <a:rPr lang="en-US"/>
              <a:t> = { ac, ad, bc, bd} = set of sentences</a:t>
            </a:r>
          </a:p>
          <a:p>
            <a:endParaRPr lang="en-US"/>
          </a:p>
          <a:p>
            <a:r>
              <a:rPr lang="en-US" b="1">
                <a:sym typeface="Wingdings" charset="2"/>
              </a:rPr>
              <a:t>L</a:t>
            </a:r>
            <a:r>
              <a:rPr lang="en-US">
                <a:sym typeface="Wingdings" charset="2"/>
              </a:rPr>
              <a:t> is called the language that can be generated </a:t>
            </a:r>
          </a:p>
          <a:p>
            <a:r>
              <a:rPr lang="en-US">
                <a:sym typeface="Wingdings" charset="2"/>
              </a:rPr>
              <a:t>by the syntax rules by repeated substitution.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174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ea typeface="ＭＳ Ｐゴシック" charset="-128"/>
              </a:rPr>
              <a:t>University of Central Florida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F7ADA3-2A08-4A2E-BF7E-026AA24B8DA2}" type="slidenum">
              <a:rPr lang="en-US"/>
              <a:pPr/>
              <a:t>9</a:t>
            </a:fld>
            <a:endParaRPr lang="en-US"/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charset="-128"/>
              </a:rPr>
              <a:t>Context Free Grammars</a:t>
            </a:r>
          </a:p>
        </p:txBody>
      </p:sp>
      <p:sp>
        <p:nvSpPr>
          <p:cNvPr id="31750" name="Text Box 3"/>
          <p:cNvSpPr txBox="1">
            <a:spLocks noChangeArrowheads="1"/>
          </p:cNvSpPr>
          <p:nvPr/>
        </p:nvSpPr>
        <p:spPr bwMode="auto">
          <a:xfrm>
            <a:off x="228600" y="1752600"/>
            <a:ext cx="8610600" cy="794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n-US" sz="2400">
                <a:solidFill>
                  <a:srgbClr val="0000FF"/>
                </a:solidFill>
                <a:latin typeface="Times New Roman" charset="0"/>
              </a:rPr>
              <a:t> 	</a:t>
            </a:r>
            <a:r>
              <a:rPr lang="en-US" sz="2400" u="sng">
                <a:latin typeface="Times New Roman" charset="0"/>
              </a:rPr>
              <a:t>Definition </a:t>
            </a:r>
            <a:r>
              <a:rPr lang="en-US" sz="2400">
                <a:latin typeface="Times New Roman" charset="0"/>
              </a:rPr>
              <a:t>: A </a:t>
            </a:r>
            <a:r>
              <a:rPr lang="en-US" sz="2400">
                <a:solidFill>
                  <a:srgbClr val="0000FF"/>
                </a:solidFill>
                <a:latin typeface="Times New Roman" charset="0"/>
              </a:rPr>
              <a:t>language</a:t>
            </a:r>
            <a:r>
              <a:rPr lang="en-US" sz="2400">
                <a:latin typeface="Times New Roman" charset="0"/>
              </a:rPr>
              <a:t> is a set of strings of characters from 	some alphabet.</a:t>
            </a:r>
          </a:p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n-US" sz="2400">
                <a:latin typeface="Times New Roman" charset="0"/>
              </a:rPr>
              <a:t>	The strings of the language are called </a:t>
            </a:r>
            <a:r>
              <a:rPr lang="en-US" sz="2400">
                <a:solidFill>
                  <a:srgbClr val="0000FF"/>
                </a:solidFill>
                <a:latin typeface="Times New Roman" charset="0"/>
              </a:rPr>
              <a:t>sentences</a:t>
            </a:r>
            <a:r>
              <a:rPr lang="en-US" sz="2400">
                <a:latin typeface="Times New Roman" charset="0"/>
              </a:rPr>
              <a:t> or 	</a:t>
            </a:r>
            <a:r>
              <a:rPr lang="en-US" sz="2400">
                <a:solidFill>
                  <a:srgbClr val="0000FF"/>
                </a:solidFill>
                <a:latin typeface="Times New Roman" charset="0"/>
              </a:rPr>
              <a:t>statements</a:t>
            </a:r>
            <a:r>
              <a:rPr lang="en-US" sz="2400">
                <a:latin typeface="Times New Roman" charset="0"/>
              </a:rPr>
              <a:t>.</a:t>
            </a:r>
          </a:p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n-US" sz="2400">
                <a:latin typeface="Times New Roman" charset="0"/>
              </a:rPr>
              <a:t>	A string over some alphabet is a finite sequence of symbols 	drawn  from that alphabet.</a:t>
            </a:r>
          </a:p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n-US" sz="2400">
                <a:latin typeface="Times New Roman" charset="0"/>
              </a:rPr>
              <a:t>	A </a:t>
            </a:r>
            <a:r>
              <a:rPr lang="en-US" sz="2400">
                <a:solidFill>
                  <a:srgbClr val="0000FF"/>
                </a:solidFill>
                <a:latin typeface="Times New Roman" charset="0"/>
              </a:rPr>
              <a:t>meta-language</a:t>
            </a:r>
            <a:r>
              <a:rPr lang="en-US" sz="2400">
                <a:latin typeface="Times New Roman" charset="0"/>
              </a:rPr>
              <a:t> is a language that is used to describe 	another language.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	 </a:t>
            </a:r>
            <a:endParaRPr lang="en-US" sz="2400">
              <a:solidFill>
                <a:srgbClr val="0000FF"/>
              </a:solidFill>
              <a:latin typeface="Times New Roman" charset="0"/>
              <a:sym typeface="Wingdings" charset="2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charset="0"/>
                <a:sym typeface="Wingdings" charset="2"/>
              </a:rPr>
              <a:t>	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charset="0"/>
              <a:sym typeface="Wingdings" charset="2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charset="0"/>
                <a:sym typeface="Wingdings" charset="2"/>
              </a:rPr>
              <a:t>	</a:t>
            </a:r>
            <a:endParaRPr lang="en-US" sz="2400">
              <a:solidFill>
                <a:srgbClr val="0000FF"/>
              </a:solidFill>
            </a:endParaRPr>
          </a:p>
          <a:p>
            <a:pPr marL="457200" indent="-457200">
              <a:spcBef>
                <a:spcPct val="50000"/>
              </a:spcBef>
            </a:pPr>
            <a:endParaRPr lang="en-US" sz="2400" b="1">
              <a:solidFill>
                <a:srgbClr val="0000FF"/>
              </a:solidFill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charset="0"/>
            </a:endParaRPr>
          </a:p>
        </p:txBody>
      </p:sp>
      <p:sp>
        <p:nvSpPr>
          <p:cNvPr id="31751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15650</TotalTime>
  <Words>978</Words>
  <Application>Microsoft Office PowerPoint</Application>
  <PresentationFormat>全屏显示(4:3)</PresentationFormat>
  <Paragraphs>458</Paragraphs>
  <Slides>24</Slides>
  <Notes>24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0" baseType="lpstr">
      <vt:lpstr>Arial</vt:lpstr>
      <vt:lpstr>ＭＳ Ｐゴシック</vt:lpstr>
      <vt:lpstr>Times New Roman</vt:lpstr>
      <vt:lpstr>Symbol</vt:lpstr>
      <vt:lpstr>Wingdings</vt:lpstr>
      <vt:lpstr>Default Design</vt:lpstr>
      <vt:lpstr>COP 3402 Systems Software</vt:lpstr>
      <vt:lpstr>COP 3402 Systems Software</vt:lpstr>
      <vt:lpstr>Outline</vt:lpstr>
      <vt:lpstr>Parsing</vt:lpstr>
      <vt:lpstr>Parsing</vt:lpstr>
      <vt:lpstr>Context Free Grammars</vt:lpstr>
      <vt:lpstr>Context Free Grammars</vt:lpstr>
      <vt:lpstr>Context Free Grammars</vt:lpstr>
      <vt:lpstr>Context Free Grammars</vt:lpstr>
      <vt:lpstr>Context Free Grammars</vt:lpstr>
      <vt:lpstr>Context Free Grammars</vt:lpstr>
      <vt:lpstr>Context Free Grammars</vt:lpstr>
      <vt:lpstr>Context Free Grammars</vt:lpstr>
      <vt:lpstr>Context Free Grammars</vt:lpstr>
      <vt:lpstr>Context Free Grammars</vt:lpstr>
      <vt:lpstr>Context Free Grammars</vt:lpstr>
      <vt:lpstr>Parse Trees</vt:lpstr>
      <vt:lpstr>Ambiguity</vt:lpstr>
      <vt:lpstr>Ambiguity</vt:lpstr>
      <vt:lpstr>Ambiguity</vt:lpstr>
      <vt:lpstr>Ambiguity</vt:lpstr>
      <vt:lpstr>Ambiguity</vt:lpstr>
      <vt:lpstr>Ambiguity</vt:lpstr>
      <vt:lpstr>COP 3402 Systems Software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sarah m brown</dc:creator>
  <cp:lastModifiedBy>Cuncong</cp:lastModifiedBy>
  <cp:revision>381</cp:revision>
  <cp:lastPrinted>2009-10-05T16:26:32Z</cp:lastPrinted>
  <dcterms:created xsi:type="dcterms:W3CDTF">2002-09-04T03:07:34Z</dcterms:created>
  <dcterms:modified xsi:type="dcterms:W3CDTF">2011-06-16T18:15:54Z</dcterms:modified>
</cp:coreProperties>
</file>