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51" r:id="rId1"/>
  </p:sldMasterIdLst>
  <p:notesMasterIdLst>
    <p:notesMasterId r:id="rId34"/>
  </p:notesMasterIdLst>
  <p:handoutMasterIdLst>
    <p:handoutMasterId r:id="rId35"/>
  </p:handoutMasterIdLst>
  <p:sldIdLst>
    <p:sldId id="337" r:id="rId2"/>
    <p:sldId id="373" r:id="rId3"/>
    <p:sldId id="378" r:id="rId4"/>
    <p:sldId id="409" r:id="rId5"/>
    <p:sldId id="400" r:id="rId6"/>
    <p:sldId id="410" r:id="rId7"/>
    <p:sldId id="404" r:id="rId8"/>
    <p:sldId id="377" r:id="rId9"/>
    <p:sldId id="403" r:id="rId10"/>
    <p:sldId id="401" r:id="rId11"/>
    <p:sldId id="426" r:id="rId12"/>
    <p:sldId id="376" r:id="rId13"/>
    <p:sldId id="407" r:id="rId14"/>
    <p:sldId id="411" r:id="rId15"/>
    <p:sldId id="413" r:id="rId16"/>
    <p:sldId id="427" r:id="rId17"/>
    <p:sldId id="415" r:id="rId18"/>
    <p:sldId id="416" r:id="rId19"/>
    <p:sldId id="429" r:id="rId20"/>
    <p:sldId id="417" r:id="rId21"/>
    <p:sldId id="418" r:id="rId22"/>
    <p:sldId id="419" r:id="rId23"/>
    <p:sldId id="414" r:id="rId24"/>
    <p:sldId id="412" r:id="rId25"/>
    <p:sldId id="420" r:id="rId26"/>
    <p:sldId id="422" r:id="rId27"/>
    <p:sldId id="423" r:id="rId28"/>
    <p:sldId id="424" r:id="rId29"/>
    <p:sldId id="425" r:id="rId30"/>
    <p:sldId id="431" r:id="rId31"/>
    <p:sldId id="428" r:id="rId32"/>
    <p:sldId id="430" r:id="rId33"/>
  </p:sldIdLst>
  <p:sldSz cx="9144000" cy="6858000" type="screen4x3"/>
  <p:notesSz cx="6858000" cy="9199563"/>
  <p:defaultTextStyle>
    <a:defPPr>
      <a:defRPr lang="en-US"/>
    </a:defPPr>
    <a:lvl1pPr algn="l" rtl="0" fontAlgn="base">
      <a:spcBef>
        <a:spcPct val="0"/>
      </a:spcBef>
      <a:spcAft>
        <a:spcPct val="0"/>
      </a:spcAft>
      <a:defRPr kern="1200">
        <a:solidFill>
          <a:schemeClr val="tx1"/>
        </a:solidFill>
        <a:latin typeface="Arial" charset="0"/>
        <a:ea typeface="ＭＳ Ｐゴシック" pitchFamily="-105"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105" charset="-128"/>
        <a:cs typeface="+mn-cs"/>
      </a:defRPr>
    </a:lvl2pPr>
    <a:lvl3pPr marL="914400" algn="l" rtl="0" fontAlgn="base">
      <a:spcBef>
        <a:spcPct val="0"/>
      </a:spcBef>
      <a:spcAft>
        <a:spcPct val="0"/>
      </a:spcAft>
      <a:defRPr kern="1200">
        <a:solidFill>
          <a:schemeClr val="tx1"/>
        </a:solidFill>
        <a:latin typeface="Arial" charset="0"/>
        <a:ea typeface="ＭＳ Ｐゴシック" pitchFamily="-105" charset="-128"/>
        <a:cs typeface="+mn-cs"/>
      </a:defRPr>
    </a:lvl3pPr>
    <a:lvl4pPr marL="1371600" algn="l" rtl="0" fontAlgn="base">
      <a:spcBef>
        <a:spcPct val="0"/>
      </a:spcBef>
      <a:spcAft>
        <a:spcPct val="0"/>
      </a:spcAft>
      <a:defRPr kern="1200">
        <a:solidFill>
          <a:schemeClr val="tx1"/>
        </a:solidFill>
        <a:latin typeface="Arial" charset="0"/>
        <a:ea typeface="ＭＳ Ｐゴシック" pitchFamily="-105" charset="-128"/>
        <a:cs typeface="+mn-cs"/>
      </a:defRPr>
    </a:lvl4pPr>
    <a:lvl5pPr marL="1828800" algn="l" rtl="0" fontAlgn="base">
      <a:spcBef>
        <a:spcPct val="0"/>
      </a:spcBef>
      <a:spcAft>
        <a:spcPct val="0"/>
      </a:spcAft>
      <a:defRPr kern="1200">
        <a:solidFill>
          <a:schemeClr val="tx1"/>
        </a:solidFill>
        <a:latin typeface="Arial" charset="0"/>
        <a:ea typeface="ＭＳ Ｐゴシック" pitchFamily="-105" charset="-128"/>
        <a:cs typeface="+mn-cs"/>
      </a:defRPr>
    </a:lvl5pPr>
    <a:lvl6pPr marL="2286000" algn="l" defTabSz="914400" rtl="0" eaLnBrk="1" latinLnBrk="0" hangingPunct="1">
      <a:defRPr kern="1200">
        <a:solidFill>
          <a:schemeClr val="tx1"/>
        </a:solidFill>
        <a:latin typeface="Arial" charset="0"/>
        <a:ea typeface="ＭＳ Ｐゴシック" pitchFamily="-105" charset="-128"/>
        <a:cs typeface="+mn-cs"/>
      </a:defRPr>
    </a:lvl6pPr>
    <a:lvl7pPr marL="2743200" algn="l" defTabSz="914400" rtl="0" eaLnBrk="1" latinLnBrk="0" hangingPunct="1">
      <a:defRPr kern="1200">
        <a:solidFill>
          <a:schemeClr val="tx1"/>
        </a:solidFill>
        <a:latin typeface="Arial" charset="0"/>
        <a:ea typeface="ＭＳ Ｐゴシック" pitchFamily="-105" charset="-128"/>
        <a:cs typeface="+mn-cs"/>
      </a:defRPr>
    </a:lvl7pPr>
    <a:lvl8pPr marL="3200400" algn="l" defTabSz="914400" rtl="0" eaLnBrk="1" latinLnBrk="0" hangingPunct="1">
      <a:defRPr kern="1200">
        <a:solidFill>
          <a:schemeClr val="tx1"/>
        </a:solidFill>
        <a:latin typeface="Arial" charset="0"/>
        <a:ea typeface="ＭＳ Ｐゴシック" pitchFamily="-105" charset="-128"/>
        <a:cs typeface="+mn-cs"/>
      </a:defRPr>
    </a:lvl8pPr>
    <a:lvl9pPr marL="3657600" algn="l" defTabSz="914400" rtl="0" eaLnBrk="1" latinLnBrk="0" hangingPunct="1">
      <a:defRPr kern="1200">
        <a:solidFill>
          <a:schemeClr val="tx1"/>
        </a:solidFill>
        <a:latin typeface="Arial" charset="0"/>
        <a:ea typeface="ＭＳ Ｐゴシック" pitchFamily="-105"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3300"/>
    <a:srgbClr val="FF0000"/>
    <a:srgbClr val="FF3300"/>
    <a:srgbClr val="3333CC"/>
    <a:srgbClr val="3366FF"/>
    <a:srgbClr val="0000FF"/>
    <a:srgbClr val="FF9900"/>
    <a:srgbClr val="00CC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1410"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9786"/>
    </p:cViewPr>
  </p:sorterViewPr>
  <p:notesViewPr>
    <p:cSldViewPr>
      <p:cViewPr varScale="1">
        <p:scale>
          <a:sx n="58" d="100"/>
          <a:sy n="58" d="100"/>
        </p:scale>
        <p:origin x="-1764" y="-78"/>
      </p:cViewPr>
      <p:guideLst>
        <p:guide orient="horz" pos="2898"/>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7826" name="Rectangle 2"/>
          <p:cNvSpPr>
            <a:spLocks noGrp="1" noChangeArrowheads="1"/>
          </p:cNvSpPr>
          <p:nvPr>
            <p:ph type="hdr" sz="quarter"/>
          </p:nvPr>
        </p:nvSpPr>
        <p:spPr bwMode="auto">
          <a:xfrm>
            <a:off x="0" y="0"/>
            <a:ext cx="2971800" cy="458788"/>
          </a:xfrm>
          <a:prstGeom prst="rect">
            <a:avLst/>
          </a:prstGeom>
          <a:noFill/>
          <a:ln w="9525">
            <a:noFill/>
            <a:miter lim="800000"/>
            <a:headEnd/>
            <a:tailEnd/>
          </a:ln>
          <a:effectLst/>
        </p:spPr>
        <p:txBody>
          <a:bodyPr vert="horz" wrap="square" lIns="91889" tIns="45945" rIns="91889" bIns="45945" numCol="1" anchor="t" anchorCtr="0" compatLnSpc="1">
            <a:prstTxWarp prst="textNoShape">
              <a:avLst/>
            </a:prstTxWarp>
          </a:bodyPr>
          <a:lstStyle>
            <a:lvl1pPr defTabSz="919163">
              <a:defRPr sz="1200">
                <a:latin typeface="Times New Roman" pitchFamily="-105" charset="0"/>
              </a:defRPr>
            </a:lvl1pPr>
          </a:lstStyle>
          <a:p>
            <a:endParaRPr lang="en-US"/>
          </a:p>
        </p:txBody>
      </p:sp>
      <p:sp>
        <p:nvSpPr>
          <p:cNvPr id="77827" name="Rectangle 3"/>
          <p:cNvSpPr>
            <a:spLocks noGrp="1" noChangeArrowheads="1"/>
          </p:cNvSpPr>
          <p:nvPr>
            <p:ph type="dt" sz="quarter" idx="1"/>
          </p:nvPr>
        </p:nvSpPr>
        <p:spPr bwMode="auto">
          <a:xfrm>
            <a:off x="3886200" y="0"/>
            <a:ext cx="2971800" cy="458788"/>
          </a:xfrm>
          <a:prstGeom prst="rect">
            <a:avLst/>
          </a:prstGeom>
          <a:noFill/>
          <a:ln w="9525">
            <a:noFill/>
            <a:miter lim="800000"/>
            <a:headEnd/>
            <a:tailEnd/>
          </a:ln>
          <a:effectLst/>
        </p:spPr>
        <p:txBody>
          <a:bodyPr vert="horz" wrap="square" lIns="91889" tIns="45945" rIns="91889" bIns="45945" numCol="1" anchor="t" anchorCtr="0" compatLnSpc="1">
            <a:prstTxWarp prst="textNoShape">
              <a:avLst/>
            </a:prstTxWarp>
          </a:bodyPr>
          <a:lstStyle>
            <a:lvl1pPr algn="r" defTabSz="919163">
              <a:defRPr sz="1200">
                <a:latin typeface="Times New Roman" pitchFamily="-105" charset="0"/>
              </a:defRPr>
            </a:lvl1pPr>
          </a:lstStyle>
          <a:p>
            <a:endParaRPr lang="en-US"/>
          </a:p>
        </p:txBody>
      </p:sp>
      <p:sp>
        <p:nvSpPr>
          <p:cNvPr id="77828" name="Rectangle 4"/>
          <p:cNvSpPr>
            <a:spLocks noGrp="1" noChangeArrowheads="1"/>
          </p:cNvSpPr>
          <p:nvPr>
            <p:ph type="ftr" sz="quarter" idx="2"/>
          </p:nvPr>
        </p:nvSpPr>
        <p:spPr bwMode="auto">
          <a:xfrm>
            <a:off x="0" y="8740775"/>
            <a:ext cx="2971800" cy="458788"/>
          </a:xfrm>
          <a:prstGeom prst="rect">
            <a:avLst/>
          </a:prstGeom>
          <a:noFill/>
          <a:ln w="9525">
            <a:noFill/>
            <a:miter lim="800000"/>
            <a:headEnd/>
            <a:tailEnd/>
          </a:ln>
          <a:effectLst/>
        </p:spPr>
        <p:txBody>
          <a:bodyPr vert="horz" wrap="square" lIns="91889" tIns="45945" rIns="91889" bIns="45945" numCol="1" anchor="b" anchorCtr="0" compatLnSpc="1">
            <a:prstTxWarp prst="textNoShape">
              <a:avLst/>
            </a:prstTxWarp>
          </a:bodyPr>
          <a:lstStyle>
            <a:lvl1pPr defTabSz="919163">
              <a:defRPr sz="1200">
                <a:latin typeface="Times New Roman" pitchFamily="-105" charset="0"/>
              </a:defRPr>
            </a:lvl1pPr>
          </a:lstStyle>
          <a:p>
            <a:endParaRPr lang="en-US"/>
          </a:p>
        </p:txBody>
      </p:sp>
      <p:sp>
        <p:nvSpPr>
          <p:cNvPr id="77829" name="Rectangle 5"/>
          <p:cNvSpPr>
            <a:spLocks noGrp="1" noChangeArrowheads="1"/>
          </p:cNvSpPr>
          <p:nvPr>
            <p:ph type="sldNum" sz="quarter" idx="3"/>
          </p:nvPr>
        </p:nvSpPr>
        <p:spPr bwMode="auto">
          <a:xfrm>
            <a:off x="3886200" y="8740775"/>
            <a:ext cx="2971800" cy="458788"/>
          </a:xfrm>
          <a:prstGeom prst="rect">
            <a:avLst/>
          </a:prstGeom>
          <a:noFill/>
          <a:ln w="9525">
            <a:noFill/>
            <a:miter lim="800000"/>
            <a:headEnd/>
            <a:tailEnd/>
          </a:ln>
          <a:effectLst/>
        </p:spPr>
        <p:txBody>
          <a:bodyPr vert="horz" wrap="square" lIns="91889" tIns="45945" rIns="91889" bIns="45945" numCol="1" anchor="b" anchorCtr="0" compatLnSpc="1">
            <a:prstTxWarp prst="textNoShape">
              <a:avLst/>
            </a:prstTxWarp>
          </a:bodyPr>
          <a:lstStyle>
            <a:lvl1pPr algn="r" defTabSz="919163">
              <a:defRPr sz="1200">
                <a:latin typeface="Times New Roman" pitchFamily="-105" charset="0"/>
              </a:defRPr>
            </a:lvl1pPr>
          </a:lstStyle>
          <a:p>
            <a:fld id="{7122B54A-D390-4FD9-B48D-0E17E88BFE99}"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8306" name="Rectangle 2"/>
          <p:cNvSpPr>
            <a:spLocks noGrp="1" noChangeArrowheads="1"/>
          </p:cNvSpPr>
          <p:nvPr>
            <p:ph type="hdr" sz="quarter"/>
          </p:nvPr>
        </p:nvSpPr>
        <p:spPr bwMode="auto">
          <a:xfrm>
            <a:off x="0" y="0"/>
            <a:ext cx="2971800" cy="460375"/>
          </a:xfrm>
          <a:prstGeom prst="rect">
            <a:avLst/>
          </a:prstGeom>
          <a:noFill/>
          <a:ln w="9525">
            <a:noFill/>
            <a:miter lim="800000"/>
            <a:headEnd/>
            <a:tailEnd/>
          </a:ln>
          <a:effectLst/>
        </p:spPr>
        <p:txBody>
          <a:bodyPr vert="horz" wrap="square" lIns="91889" tIns="45945" rIns="91889" bIns="45945" numCol="1" anchor="t" anchorCtr="0" compatLnSpc="1">
            <a:prstTxWarp prst="textNoShape">
              <a:avLst/>
            </a:prstTxWarp>
          </a:bodyPr>
          <a:lstStyle>
            <a:lvl1pPr defTabSz="919163">
              <a:defRPr sz="1200">
                <a:latin typeface="Times New Roman" pitchFamily="-105" charset="0"/>
              </a:defRPr>
            </a:lvl1pPr>
          </a:lstStyle>
          <a:p>
            <a:endParaRPr lang="en-US"/>
          </a:p>
        </p:txBody>
      </p:sp>
      <p:sp>
        <p:nvSpPr>
          <p:cNvPr id="98307" name="Rectangle 3"/>
          <p:cNvSpPr>
            <a:spLocks noGrp="1" noChangeArrowheads="1"/>
          </p:cNvSpPr>
          <p:nvPr>
            <p:ph type="dt" idx="1"/>
          </p:nvPr>
        </p:nvSpPr>
        <p:spPr bwMode="auto">
          <a:xfrm>
            <a:off x="3886200" y="0"/>
            <a:ext cx="2971800" cy="460375"/>
          </a:xfrm>
          <a:prstGeom prst="rect">
            <a:avLst/>
          </a:prstGeom>
          <a:noFill/>
          <a:ln w="9525">
            <a:noFill/>
            <a:miter lim="800000"/>
            <a:headEnd/>
            <a:tailEnd/>
          </a:ln>
          <a:effectLst/>
        </p:spPr>
        <p:txBody>
          <a:bodyPr vert="horz" wrap="square" lIns="91889" tIns="45945" rIns="91889" bIns="45945" numCol="1" anchor="t" anchorCtr="0" compatLnSpc="1">
            <a:prstTxWarp prst="textNoShape">
              <a:avLst/>
            </a:prstTxWarp>
          </a:bodyPr>
          <a:lstStyle>
            <a:lvl1pPr algn="r" defTabSz="919163">
              <a:defRPr sz="1200">
                <a:latin typeface="Times New Roman" pitchFamily="-105" charset="0"/>
              </a:defRPr>
            </a:lvl1pPr>
          </a:lstStyle>
          <a:p>
            <a:endParaRPr lang="en-US"/>
          </a:p>
        </p:txBody>
      </p:sp>
      <p:sp>
        <p:nvSpPr>
          <p:cNvPr id="14340" name="Rectangle 4"/>
          <p:cNvSpPr>
            <a:spLocks noChangeArrowheads="1" noTextEdit="1"/>
          </p:cNvSpPr>
          <p:nvPr>
            <p:ph type="sldImg" idx="2"/>
          </p:nvPr>
        </p:nvSpPr>
        <p:spPr bwMode="auto">
          <a:xfrm>
            <a:off x="1122363" y="692150"/>
            <a:ext cx="4614862" cy="3460750"/>
          </a:xfrm>
          <a:prstGeom prst="rect">
            <a:avLst/>
          </a:prstGeom>
          <a:noFill/>
          <a:ln w="9525">
            <a:solidFill>
              <a:srgbClr val="000000"/>
            </a:solidFill>
            <a:miter lim="800000"/>
            <a:headEnd/>
            <a:tailEnd/>
          </a:ln>
        </p:spPr>
      </p:sp>
      <p:sp>
        <p:nvSpPr>
          <p:cNvPr id="98309" name="Rectangle 5"/>
          <p:cNvSpPr>
            <a:spLocks noGrp="1" noChangeArrowheads="1"/>
          </p:cNvSpPr>
          <p:nvPr>
            <p:ph type="body" sz="quarter" idx="3"/>
          </p:nvPr>
        </p:nvSpPr>
        <p:spPr bwMode="auto">
          <a:xfrm>
            <a:off x="912813" y="4383088"/>
            <a:ext cx="5032375" cy="4152900"/>
          </a:xfrm>
          <a:prstGeom prst="rect">
            <a:avLst/>
          </a:prstGeom>
          <a:noFill/>
          <a:ln w="9525">
            <a:noFill/>
            <a:miter lim="800000"/>
            <a:headEnd/>
            <a:tailEnd/>
          </a:ln>
          <a:effectLst/>
        </p:spPr>
        <p:txBody>
          <a:bodyPr vert="horz" wrap="square" lIns="91889" tIns="45945" rIns="91889" bIns="45945"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8310" name="Rectangle 6"/>
          <p:cNvSpPr>
            <a:spLocks noGrp="1" noChangeArrowheads="1"/>
          </p:cNvSpPr>
          <p:nvPr>
            <p:ph type="ftr" sz="quarter" idx="4"/>
          </p:nvPr>
        </p:nvSpPr>
        <p:spPr bwMode="auto">
          <a:xfrm>
            <a:off x="0" y="8766175"/>
            <a:ext cx="2971800" cy="460375"/>
          </a:xfrm>
          <a:prstGeom prst="rect">
            <a:avLst/>
          </a:prstGeom>
          <a:noFill/>
          <a:ln w="9525">
            <a:noFill/>
            <a:miter lim="800000"/>
            <a:headEnd/>
            <a:tailEnd/>
          </a:ln>
          <a:effectLst/>
        </p:spPr>
        <p:txBody>
          <a:bodyPr vert="horz" wrap="square" lIns="91889" tIns="45945" rIns="91889" bIns="45945" numCol="1" anchor="b" anchorCtr="0" compatLnSpc="1">
            <a:prstTxWarp prst="textNoShape">
              <a:avLst/>
            </a:prstTxWarp>
          </a:bodyPr>
          <a:lstStyle>
            <a:lvl1pPr defTabSz="919163">
              <a:defRPr sz="1200">
                <a:latin typeface="Times New Roman" pitchFamily="-105" charset="0"/>
              </a:defRPr>
            </a:lvl1pPr>
          </a:lstStyle>
          <a:p>
            <a:endParaRPr lang="en-US"/>
          </a:p>
        </p:txBody>
      </p:sp>
      <p:sp>
        <p:nvSpPr>
          <p:cNvPr id="98311" name="Rectangle 7"/>
          <p:cNvSpPr>
            <a:spLocks noGrp="1" noChangeArrowheads="1"/>
          </p:cNvSpPr>
          <p:nvPr>
            <p:ph type="sldNum" sz="quarter" idx="5"/>
          </p:nvPr>
        </p:nvSpPr>
        <p:spPr bwMode="auto">
          <a:xfrm>
            <a:off x="3886200" y="8766175"/>
            <a:ext cx="2971800" cy="460375"/>
          </a:xfrm>
          <a:prstGeom prst="rect">
            <a:avLst/>
          </a:prstGeom>
          <a:noFill/>
          <a:ln w="9525">
            <a:noFill/>
            <a:miter lim="800000"/>
            <a:headEnd/>
            <a:tailEnd/>
          </a:ln>
          <a:effectLst/>
        </p:spPr>
        <p:txBody>
          <a:bodyPr vert="horz" wrap="square" lIns="91889" tIns="45945" rIns="91889" bIns="45945" numCol="1" anchor="b" anchorCtr="0" compatLnSpc="1">
            <a:prstTxWarp prst="textNoShape">
              <a:avLst/>
            </a:prstTxWarp>
          </a:bodyPr>
          <a:lstStyle>
            <a:lvl1pPr algn="r" defTabSz="919163">
              <a:defRPr sz="1200">
                <a:latin typeface="Times New Roman" pitchFamily="-105" charset="0"/>
              </a:defRPr>
            </a:lvl1pPr>
          </a:lstStyle>
          <a:p>
            <a:fld id="{9541ABD9-3869-4A6D-A3D6-6B652D55A309}"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05" charset="0"/>
        <a:ea typeface="ＭＳ Ｐゴシック" pitchFamily="-105" charset="-128"/>
        <a:cs typeface="ＭＳ Ｐゴシック" pitchFamily="-105" charset="-128"/>
      </a:defRPr>
    </a:lvl1pPr>
    <a:lvl2pPr marL="457200" algn="l" rtl="0" eaLnBrk="0" fontAlgn="base" hangingPunct="0">
      <a:spcBef>
        <a:spcPct val="30000"/>
      </a:spcBef>
      <a:spcAft>
        <a:spcPct val="0"/>
      </a:spcAft>
      <a:defRPr sz="1200" kern="1200">
        <a:solidFill>
          <a:schemeClr val="tx1"/>
        </a:solidFill>
        <a:latin typeface="Times New Roman" pitchFamily="-105" charset="0"/>
        <a:ea typeface="ＭＳ Ｐゴシック" pitchFamily="-105"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05" charset="0"/>
        <a:ea typeface="ＭＳ Ｐゴシック" pitchFamily="-105"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05" charset="0"/>
        <a:ea typeface="ＭＳ Ｐゴシック" pitchFamily="-105"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05" charset="0"/>
        <a:ea typeface="ＭＳ Ｐゴシック" pitchFamily="-10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F7374D52-6564-4A0A-AF31-50E3D0878B29}" type="slidenum">
              <a:rPr lang="en-US"/>
              <a:pPr/>
              <a:t>1</a:t>
            </a:fld>
            <a:endParaRPr lang="en-US"/>
          </a:p>
        </p:txBody>
      </p:sp>
      <p:sp>
        <p:nvSpPr>
          <p:cNvPr id="16387" name="Rectangle 2"/>
          <p:cNvSpPr>
            <a:spLocks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E9F64435-2A5E-4752-8EAF-A2807AA4365D}" type="slidenum">
              <a:rPr lang="en-US"/>
              <a:pPr/>
              <a:t>10</a:t>
            </a:fld>
            <a:endParaRPr lang="en-US"/>
          </a:p>
        </p:txBody>
      </p:sp>
      <p:sp>
        <p:nvSpPr>
          <p:cNvPr id="34819" name="Rectangle 2"/>
          <p:cNvSpPr>
            <a:spLocks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98EC1DD8-310C-4F5C-8975-6C8FE67CA6D0}" type="slidenum">
              <a:rPr lang="en-US"/>
              <a:pPr/>
              <a:t>11</a:t>
            </a:fld>
            <a:endParaRPr lang="en-US"/>
          </a:p>
        </p:txBody>
      </p:sp>
      <p:sp>
        <p:nvSpPr>
          <p:cNvPr id="36867" name="Rectangle 2"/>
          <p:cNvSpPr>
            <a:spLocks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00C01A4E-DE20-429E-8CAA-9D8BB3E2F52F}" type="slidenum">
              <a:rPr lang="en-US"/>
              <a:pPr/>
              <a:t>12</a:t>
            </a:fld>
            <a:endParaRPr lang="en-US"/>
          </a:p>
        </p:txBody>
      </p:sp>
      <p:sp>
        <p:nvSpPr>
          <p:cNvPr id="38915" name="Rectangle 2"/>
          <p:cNvSpPr>
            <a:spLocks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AFE26D26-3DC4-4C1D-A2B7-4E8D630C4E17}" type="slidenum">
              <a:rPr lang="en-US"/>
              <a:pPr/>
              <a:t>13</a:t>
            </a:fld>
            <a:endParaRPr lang="en-US"/>
          </a:p>
        </p:txBody>
      </p:sp>
      <p:sp>
        <p:nvSpPr>
          <p:cNvPr id="40963" name="Rectangle 2"/>
          <p:cNvSpPr>
            <a:spLocks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A68BC478-47AA-427D-8067-C7790EC42053}" type="slidenum">
              <a:rPr lang="en-US"/>
              <a:pPr/>
              <a:t>14</a:t>
            </a:fld>
            <a:endParaRPr lang="en-US"/>
          </a:p>
        </p:txBody>
      </p:sp>
      <p:sp>
        <p:nvSpPr>
          <p:cNvPr id="43011" name="Rectangle 2"/>
          <p:cNvSpPr>
            <a:spLocks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98AEEA01-1BCC-4756-B850-62223E2692AA}" type="slidenum">
              <a:rPr lang="en-US"/>
              <a:pPr/>
              <a:t>15</a:t>
            </a:fld>
            <a:endParaRPr lang="en-US"/>
          </a:p>
        </p:txBody>
      </p:sp>
      <p:sp>
        <p:nvSpPr>
          <p:cNvPr id="45059" name="Rectangle 2"/>
          <p:cNvSpPr>
            <a:spLocks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7643594A-0319-4D86-8FFA-AFE3519D737C}" type="slidenum">
              <a:rPr lang="en-US"/>
              <a:pPr/>
              <a:t>16</a:t>
            </a:fld>
            <a:endParaRPr lang="en-US"/>
          </a:p>
        </p:txBody>
      </p:sp>
      <p:sp>
        <p:nvSpPr>
          <p:cNvPr id="47107" name="Rectangle 2"/>
          <p:cNvSpPr>
            <a:spLocks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12AAC973-97A4-43E2-9B3A-2CDC3DC8239B}" type="slidenum">
              <a:rPr lang="en-US"/>
              <a:pPr/>
              <a:t>17</a:t>
            </a:fld>
            <a:endParaRPr lang="en-US"/>
          </a:p>
        </p:txBody>
      </p:sp>
      <p:sp>
        <p:nvSpPr>
          <p:cNvPr id="49155" name="Rectangle 2"/>
          <p:cNvSpPr>
            <a:spLocks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BD910DE6-2957-436C-AD56-E332CAC767D4}" type="slidenum">
              <a:rPr lang="en-US"/>
              <a:pPr/>
              <a:t>18</a:t>
            </a:fld>
            <a:endParaRPr lang="en-US"/>
          </a:p>
        </p:txBody>
      </p:sp>
      <p:sp>
        <p:nvSpPr>
          <p:cNvPr id="51203" name="Rectangle 2"/>
          <p:cNvSpPr>
            <a:spLocks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87A29C01-8F62-4833-B975-75A79E9183E3}" type="slidenum">
              <a:rPr lang="en-US"/>
              <a:pPr/>
              <a:t>19</a:t>
            </a:fld>
            <a:endParaRPr lang="en-US"/>
          </a:p>
        </p:txBody>
      </p:sp>
      <p:sp>
        <p:nvSpPr>
          <p:cNvPr id="53251" name="Rectangle 2"/>
          <p:cNvSpPr>
            <a:spLocks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fld id="{A042EC8C-B6EA-4CC1-9FFE-6B2193684B9C}" type="slidenum">
              <a:rPr lang="en-US"/>
              <a:pPr/>
              <a:t>2</a:t>
            </a:fld>
            <a:endParaRPr lang="en-US"/>
          </a:p>
        </p:txBody>
      </p:sp>
      <p:sp>
        <p:nvSpPr>
          <p:cNvPr id="18435" name="Rectangle 2"/>
          <p:cNvSpPr>
            <a:spLocks noChangeArrowheads="1" noTextEdit="1"/>
          </p:cNvSpPr>
          <p:nvPr>
            <p:ph type="sldImg"/>
          </p:nvPr>
        </p:nvSpPr>
        <p:spPr>
          <a:ln/>
        </p:spPr>
      </p:sp>
      <p:sp>
        <p:nvSpPr>
          <p:cNvPr id="1843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9431A26C-7C11-42BA-8A39-980329AE676D}" type="slidenum">
              <a:rPr lang="en-US"/>
              <a:pPr/>
              <a:t>20</a:t>
            </a:fld>
            <a:endParaRPr lang="en-US"/>
          </a:p>
        </p:txBody>
      </p:sp>
      <p:sp>
        <p:nvSpPr>
          <p:cNvPr id="55299" name="Rectangle 2"/>
          <p:cNvSpPr>
            <a:spLocks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B5BB20C2-2D2C-4F23-A7E1-9D9F136D8B24}" type="slidenum">
              <a:rPr lang="en-US"/>
              <a:pPr/>
              <a:t>21</a:t>
            </a:fld>
            <a:endParaRPr lang="en-US"/>
          </a:p>
        </p:txBody>
      </p:sp>
      <p:sp>
        <p:nvSpPr>
          <p:cNvPr id="57347" name="Rectangle 2"/>
          <p:cNvSpPr>
            <a:spLocks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1F292A55-76F9-4129-BE52-9834E7B960ED}" type="slidenum">
              <a:rPr lang="en-US"/>
              <a:pPr/>
              <a:t>22</a:t>
            </a:fld>
            <a:endParaRPr lang="en-US"/>
          </a:p>
        </p:txBody>
      </p:sp>
      <p:sp>
        <p:nvSpPr>
          <p:cNvPr id="59395" name="Rectangle 2"/>
          <p:cNvSpPr>
            <a:spLocks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05B5EFF2-EAB5-42D6-B283-5F38C010EC64}" type="slidenum">
              <a:rPr lang="en-US"/>
              <a:pPr/>
              <a:t>23</a:t>
            </a:fld>
            <a:endParaRPr lang="en-US"/>
          </a:p>
        </p:txBody>
      </p:sp>
      <p:sp>
        <p:nvSpPr>
          <p:cNvPr id="61443" name="Rectangle 2"/>
          <p:cNvSpPr>
            <a:spLocks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E2A47019-01D7-4C02-B7DE-44C3104F7911}" type="slidenum">
              <a:rPr lang="en-US"/>
              <a:pPr/>
              <a:t>24</a:t>
            </a:fld>
            <a:endParaRPr lang="en-US"/>
          </a:p>
        </p:txBody>
      </p:sp>
      <p:sp>
        <p:nvSpPr>
          <p:cNvPr id="63491" name="Rectangle 2"/>
          <p:cNvSpPr>
            <a:spLocks noChangeArrowheads="1" noTextEdit="1"/>
          </p:cNvSpPr>
          <p:nvPr>
            <p:ph type="sldImg"/>
          </p:nvPr>
        </p:nvSpPr>
        <p:spPr>
          <a:ln/>
        </p:spPr>
      </p:sp>
      <p:sp>
        <p:nvSpPr>
          <p:cNvPr id="6349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A06D4EE6-0B81-4122-AF49-727913B560E7}" type="slidenum">
              <a:rPr lang="en-US"/>
              <a:pPr/>
              <a:t>25</a:t>
            </a:fld>
            <a:endParaRPr lang="en-US"/>
          </a:p>
        </p:txBody>
      </p:sp>
      <p:sp>
        <p:nvSpPr>
          <p:cNvPr id="65539" name="Rectangle 2"/>
          <p:cNvSpPr>
            <a:spLocks noChangeArrowheads="1" noTextEdit="1"/>
          </p:cNvSpPr>
          <p:nvPr>
            <p:ph type="sldImg"/>
          </p:nvPr>
        </p:nvSpPr>
        <p:spPr>
          <a:ln/>
        </p:spPr>
      </p:sp>
      <p:sp>
        <p:nvSpPr>
          <p:cNvPr id="6554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92200EA2-11B2-4A8F-8D44-BA9383A09555}" type="slidenum">
              <a:rPr lang="en-US"/>
              <a:pPr/>
              <a:t>26</a:t>
            </a:fld>
            <a:endParaRPr lang="en-US"/>
          </a:p>
        </p:txBody>
      </p:sp>
      <p:sp>
        <p:nvSpPr>
          <p:cNvPr id="67587" name="Rectangle 2"/>
          <p:cNvSpPr>
            <a:spLocks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p>
            <a:fld id="{313CE139-E327-42B2-8FA9-54F6CEA15A80}" type="slidenum">
              <a:rPr lang="en-US"/>
              <a:pPr/>
              <a:t>27</a:t>
            </a:fld>
            <a:endParaRPr lang="en-US"/>
          </a:p>
        </p:txBody>
      </p:sp>
      <p:sp>
        <p:nvSpPr>
          <p:cNvPr id="69635" name="Rectangle 2"/>
          <p:cNvSpPr>
            <a:spLocks noChangeArrowheads="1" noTextEdit="1"/>
          </p:cNvSpPr>
          <p:nvPr>
            <p:ph type="sldImg"/>
          </p:nvPr>
        </p:nvSpPr>
        <p:spPr>
          <a:ln/>
        </p:spPr>
      </p:sp>
      <p:sp>
        <p:nvSpPr>
          <p:cNvPr id="6963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D54E36AA-E7BB-4A01-997C-705764974ADE}" type="slidenum">
              <a:rPr lang="en-US"/>
              <a:pPr/>
              <a:t>28</a:t>
            </a:fld>
            <a:endParaRPr lang="en-US"/>
          </a:p>
        </p:txBody>
      </p:sp>
      <p:sp>
        <p:nvSpPr>
          <p:cNvPr id="71683" name="Rectangle 2"/>
          <p:cNvSpPr>
            <a:spLocks noChangeArrowheads="1" noTextEdit="1"/>
          </p:cNvSpPr>
          <p:nvPr>
            <p:ph type="sldImg"/>
          </p:nvPr>
        </p:nvSpPr>
        <p:spPr>
          <a:ln/>
        </p:spPr>
      </p:sp>
      <p:sp>
        <p:nvSpPr>
          <p:cNvPr id="7168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BAD53176-1762-4C6D-922F-69C08283E919}" type="slidenum">
              <a:rPr lang="en-US"/>
              <a:pPr/>
              <a:t>29</a:t>
            </a:fld>
            <a:endParaRPr lang="en-US"/>
          </a:p>
        </p:txBody>
      </p:sp>
      <p:sp>
        <p:nvSpPr>
          <p:cNvPr id="73731" name="Rectangle 2"/>
          <p:cNvSpPr>
            <a:spLocks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C4D8412F-5D2A-4F28-83FC-F97DEE99C5B8}" type="slidenum">
              <a:rPr lang="en-US"/>
              <a:pPr/>
              <a:t>3</a:t>
            </a:fld>
            <a:endParaRPr lang="en-US"/>
          </a:p>
        </p:txBody>
      </p:sp>
      <p:sp>
        <p:nvSpPr>
          <p:cNvPr id="20483" name="Rectangle 2"/>
          <p:cNvSpPr>
            <a:spLocks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p>
            <a:fld id="{79AC29FF-6B72-4F55-B456-8E92C9FEF471}" type="slidenum">
              <a:rPr lang="en-US"/>
              <a:pPr/>
              <a:t>30</a:t>
            </a:fld>
            <a:endParaRPr lang="en-US"/>
          </a:p>
        </p:txBody>
      </p:sp>
      <p:sp>
        <p:nvSpPr>
          <p:cNvPr id="75779" name="Rectangle 2"/>
          <p:cNvSpPr>
            <a:spLocks noChangeArrowheads="1" noTextEdit="1"/>
          </p:cNvSpPr>
          <p:nvPr>
            <p:ph type="sldImg"/>
          </p:nvPr>
        </p:nvSpPr>
        <p:spPr>
          <a:ln/>
        </p:spPr>
      </p:sp>
      <p:sp>
        <p:nvSpPr>
          <p:cNvPr id="7578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p>
            <a:fld id="{5A82BECE-0E8F-48AB-8086-705417B762C0}" type="slidenum">
              <a:rPr lang="en-US"/>
              <a:pPr/>
              <a:t>31</a:t>
            </a:fld>
            <a:endParaRPr lang="en-US"/>
          </a:p>
        </p:txBody>
      </p:sp>
      <p:sp>
        <p:nvSpPr>
          <p:cNvPr id="77827" name="Rectangle 2"/>
          <p:cNvSpPr>
            <a:spLocks noChangeArrowheads="1" noTextEdit="1"/>
          </p:cNvSpPr>
          <p:nvPr>
            <p:ph type="sldImg"/>
          </p:nvPr>
        </p:nvSpPr>
        <p:spPr>
          <a:ln/>
        </p:spPr>
      </p:sp>
      <p:sp>
        <p:nvSpPr>
          <p:cNvPr id="7782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p>
            <a:fld id="{2DE6115F-132E-442D-92B5-8E2EB983455F}" type="slidenum">
              <a:rPr lang="en-US"/>
              <a:pPr/>
              <a:t>32</a:t>
            </a:fld>
            <a:endParaRPr lang="en-US"/>
          </a:p>
        </p:txBody>
      </p:sp>
      <p:sp>
        <p:nvSpPr>
          <p:cNvPr id="79875" name="Rectangle 2"/>
          <p:cNvSpPr>
            <a:spLocks noChangeArrowheads="1" noTextEdit="1"/>
          </p:cNvSpPr>
          <p:nvPr>
            <p:ph type="sldImg"/>
          </p:nvPr>
        </p:nvSpPr>
        <p:spPr>
          <a:ln/>
        </p:spPr>
      </p:sp>
      <p:sp>
        <p:nvSpPr>
          <p:cNvPr id="7987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968E1111-00EA-4AE2-BACB-2234C216FD7F}" type="slidenum">
              <a:rPr lang="en-US"/>
              <a:pPr/>
              <a:t>4</a:t>
            </a:fld>
            <a:endParaRPr lang="en-US"/>
          </a:p>
        </p:txBody>
      </p:sp>
      <p:sp>
        <p:nvSpPr>
          <p:cNvPr id="22531" name="Rectangle 2"/>
          <p:cNvSpPr>
            <a:spLocks noChangeArrowheads="1" noTextEdit="1"/>
          </p:cNvSpPr>
          <p:nvPr>
            <p:ph type="sldImg"/>
          </p:nvPr>
        </p:nvSpPr>
        <p:spPr>
          <a:ln/>
        </p:spPr>
      </p:sp>
      <p:sp>
        <p:nvSpPr>
          <p:cNvPr id="2253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B69CD6E5-ED73-4F59-9E3D-A34F3339235A}" type="slidenum">
              <a:rPr lang="en-US"/>
              <a:pPr/>
              <a:t>5</a:t>
            </a:fld>
            <a:endParaRPr lang="en-US"/>
          </a:p>
        </p:txBody>
      </p:sp>
      <p:sp>
        <p:nvSpPr>
          <p:cNvPr id="24579" name="Rectangle 2"/>
          <p:cNvSpPr>
            <a:spLocks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B948E87A-E914-4EB7-BF1F-20A131AD9271}" type="slidenum">
              <a:rPr lang="en-US"/>
              <a:pPr/>
              <a:t>6</a:t>
            </a:fld>
            <a:endParaRPr lang="en-US"/>
          </a:p>
        </p:txBody>
      </p:sp>
      <p:sp>
        <p:nvSpPr>
          <p:cNvPr id="26627" name="Rectangle 2"/>
          <p:cNvSpPr>
            <a:spLocks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899A593A-59CB-450B-9E06-036739DB3845}" type="slidenum">
              <a:rPr lang="en-US"/>
              <a:pPr/>
              <a:t>7</a:t>
            </a:fld>
            <a:endParaRPr lang="en-US"/>
          </a:p>
        </p:txBody>
      </p:sp>
      <p:sp>
        <p:nvSpPr>
          <p:cNvPr id="28675" name="Rectangle 2"/>
          <p:cNvSpPr>
            <a:spLocks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643CA818-3E00-43B7-9A1D-6984A9A412D2}" type="slidenum">
              <a:rPr lang="en-US"/>
              <a:pPr/>
              <a:t>8</a:t>
            </a:fld>
            <a:endParaRPr lang="en-US"/>
          </a:p>
        </p:txBody>
      </p:sp>
      <p:sp>
        <p:nvSpPr>
          <p:cNvPr id="30723" name="Rectangle 2"/>
          <p:cNvSpPr>
            <a:spLocks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2B403C01-1488-4909-8BB5-B2F329057B36}" type="slidenum">
              <a:rPr lang="en-US"/>
              <a:pPr/>
              <a:t>9</a:t>
            </a:fld>
            <a:endParaRPr lang="en-US"/>
          </a:p>
        </p:txBody>
      </p:sp>
      <p:sp>
        <p:nvSpPr>
          <p:cNvPr id="32771" name="Rectangle 2"/>
          <p:cNvSpPr>
            <a:spLocks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r>
              <a:rPr lang="en-US"/>
              <a:t>Eurípides Montagne</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University of Central Florida</a:t>
            </a:r>
          </a:p>
        </p:txBody>
      </p:sp>
      <p:sp>
        <p:nvSpPr>
          <p:cNvPr id="6" name="Rectangle 6"/>
          <p:cNvSpPr>
            <a:spLocks noGrp="1" noChangeArrowheads="1"/>
          </p:cNvSpPr>
          <p:nvPr>
            <p:ph type="sldNum" sz="quarter" idx="12"/>
          </p:nvPr>
        </p:nvSpPr>
        <p:spPr>
          <a:ln/>
        </p:spPr>
        <p:txBody>
          <a:bodyPr/>
          <a:lstStyle>
            <a:lvl1pPr>
              <a:defRPr/>
            </a:lvl1pPr>
          </a:lstStyle>
          <a:p>
            <a:fld id="{914BC81F-D9D2-4814-8E17-31E0F916E340}"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a:t>Eurípides Montagne</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University of Central Florida</a:t>
            </a:r>
          </a:p>
        </p:txBody>
      </p:sp>
      <p:sp>
        <p:nvSpPr>
          <p:cNvPr id="6" name="Rectangle 6"/>
          <p:cNvSpPr>
            <a:spLocks noGrp="1" noChangeArrowheads="1"/>
          </p:cNvSpPr>
          <p:nvPr>
            <p:ph type="sldNum" sz="quarter" idx="12"/>
          </p:nvPr>
        </p:nvSpPr>
        <p:spPr>
          <a:ln/>
        </p:spPr>
        <p:txBody>
          <a:bodyPr/>
          <a:lstStyle>
            <a:lvl1pPr>
              <a:defRPr/>
            </a:lvl1pPr>
          </a:lstStyle>
          <a:p>
            <a:fld id="{38AF2B65-C0A2-45B3-B3B7-80D6EAA08F3F}"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a:t>Eurípides Montagne</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University of Central Florida</a:t>
            </a:r>
          </a:p>
        </p:txBody>
      </p:sp>
      <p:sp>
        <p:nvSpPr>
          <p:cNvPr id="6" name="Rectangle 6"/>
          <p:cNvSpPr>
            <a:spLocks noGrp="1" noChangeArrowheads="1"/>
          </p:cNvSpPr>
          <p:nvPr>
            <p:ph type="sldNum" sz="quarter" idx="12"/>
          </p:nvPr>
        </p:nvSpPr>
        <p:spPr>
          <a:ln/>
        </p:spPr>
        <p:txBody>
          <a:bodyPr/>
          <a:lstStyle>
            <a:lvl1pPr>
              <a:defRPr/>
            </a:lvl1pPr>
          </a:lstStyle>
          <a:p>
            <a:fld id="{77395B63-5E3F-4B37-92D5-B003403CC544}"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a:t>Eurípides Montagne</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University of Central Florida</a:t>
            </a:r>
          </a:p>
        </p:txBody>
      </p:sp>
      <p:sp>
        <p:nvSpPr>
          <p:cNvPr id="6" name="Rectangle 6"/>
          <p:cNvSpPr>
            <a:spLocks noGrp="1" noChangeArrowheads="1"/>
          </p:cNvSpPr>
          <p:nvPr>
            <p:ph type="sldNum" sz="quarter" idx="12"/>
          </p:nvPr>
        </p:nvSpPr>
        <p:spPr>
          <a:ln/>
        </p:spPr>
        <p:txBody>
          <a:bodyPr/>
          <a:lstStyle>
            <a:lvl1pPr>
              <a:defRPr/>
            </a:lvl1pPr>
          </a:lstStyle>
          <a:p>
            <a:fld id="{F0E486E0-DC32-4BFB-9867-C85B6C42F2EA}"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r>
              <a:rPr lang="en-US"/>
              <a:t>Eurípides Montagne</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University of Central Florida</a:t>
            </a:r>
          </a:p>
        </p:txBody>
      </p:sp>
      <p:sp>
        <p:nvSpPr>
          <p:cNvPr id="6" name="Rectangle 6"/>
          <p:cNvSpPr>
            <a:spLocks noGrp="1" noChangeArrowheads="1"/>
          </p:cNvSpPr>
          <p:nvPr>
            <p:ph type="sldNum" sz="quarter" idx="12"/>
          </p:nvPr>
        </p:nvSpPr>
        <p:spPr>
          <a:ln/>
        </p:spPr>
        <p:txBody>
          <a:bodyPr/>
          <a:lstStyle>
            <a:lvl1pPr>
              <a:defRPr/>
            </a:lvl1pPr>
          </a:lstStyle>
          <a:p>
            <a:fld id="{B8E6710F-7244-4D1C-AF6B-D3347A6B22C7}"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r>
              <a:rPr lang="en-US"/>
              <a:t>Eurípides Montagne</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University of Central Florida</a:t>
            </a:r>
          </a:p>
        </p:txBody>
      </p:sp>
      <p:sp>
        <p:nvSpPr>
          <p:cNvPr id="7" name="Rectangle 6"/>
          <p:cNvSpPr>
            <a:spLocks noGrp="1" noChangeArrowheads="1"/>
          </p:cNvSpPr>
          <p:nvPr>
            <p:ph type="sldNum" sz="quarter" idx="12"/>
          </p:nvPr>
        </p:nvSpPr>
        <p:spPr>
          <a:ln/>
        </p:spPr>
        <p:txBody>
          <a:bodyPr/>
          <a:lstStyle>
            <a:lvl1pPr>
              <a:defRPr/>
            </a:lvl1pPr>
          </a:lstStyle>
          <a:p>
            <a:fld id="{FF4DEDA0-8F55-425F-9C7C-7A242282A440}"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r>
              <a:rPr lang="en-US"/>
              <a:t>Eurípides Montagne</a:t>
            </a:r>
          </a:p>
        </p:txBody>
      </p:sp>
      <p:sp>
        <p:nvSpPr>
          <p:cNvPr id="8" name="Rectangle 5"/>
          <p:cNvSpPr>
            <a:spLocks noGrp="1" noChangeArrowheads="1"/>
          </p:cNvSpPr>
          <p:nvPr>
            <p:ph type="ftr" sz="quarter" idx="11"/>
          </p:nvPr>
        </p:nvSpPr>
        <p:spPr>
          <a:ln/>
        </p:spPr>
        <p:txBody>
          <a:bodyPr/>
          <a:lstStyle>
            <a:lvl1pPr>
              <a:defRPr/>
            </a:lvl1pPr>
          </a:lstStyle>
          <a:p>
            <a:pPr>
              <a:defRPr/>
            </a:pPr>
            <a:r>
              <a:rPr lang="en-US"/>
              <a:t>University of Central Florida</a:t>
            </a:r>
          </a:p>
        </p:txBody>
      </p:sp>
      <p:sp>
        <p:nvSpPr>
          <p:cNvPr id="9" name="Rectangle 6"/>
          <p:cNvSpPr>
            <a:spLocks noGrp="1" noChangeArrowheads="1"/>
          </p:cNvSpPr>
          <p:nvPr>
            <p:ph type="sldNum" sz="quarter" idx="12"/>
          </p:nvPr>
        </p:nvSpPr>
        <p:spPr>
          <a:ln/>
        </p:spPr>
        <p:txBody>
          <a:bodyPr/>
          <a:lstStyle>
            <a:lvl1pPr>
              <a:defRPr/>
            </a:lvl1pPr>
          </a:lstStyle>
          <a:p>
            <a:fld id="{A85F9271-F0B3-453C-9783-8F018761DB3F}"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r>
              <a:rPr lang="en-US"/>
              <a:t>Eurípides Montagne</a:t>
            </a:r>
          </a:p>
        </p:txBody>
      </p:sp>
      <p:sp>
        <p:nvSpPr>
          <p:cNvPr id="4" name="Rectangle 5"/>
          <p:cNvSpPr>
            <a:spLocks noGrp="1" noChangeArrowheads="1"/>
          </p:cNvSpPr>
          <p:nvPr>
            <p:ph type="ftr" sz="quarter" idx="11"/>
          </p:nvPr>
        </p:nvSpPr>
        <p:spPr>
          <a:ln/>
        </p:spPr>
        <p:txBody>
          <a:bodyPr/>
          <a:lstStyle>
            <a:lvl1pPr>
              <a:defRPr/>
            </a:lvl1pPr>
          </a:lstStyle>
          <a:p>
            <a:pPr>
              <a:defRPr/>
            </a:pPr>
            <a:r>
              <a:rPr lang="en-US"/>
              <a:t>University of Central Florida</a:t>
            </a:r>
          </a:p>
        </p:txBody>
      </p:sp>
      <p:sp>
        <p:nvSpPr>
          <p:cNvPr id="5" name="Rectangle 6"/>
          <p:cNvSpPr>
            <a:spLocks noGrp="1" noChangeArrowheads="1"/>
          </p:cNvSpPr>
          <p:nvPr>
            <p:ph type="sldNum" sz="quarter" idx="12"/>
          </p:nvPr>
        </p:nvSpPr>
        <p:spPr>
          <a:ln/>
        </p:spPr>
        <p:txBody>
          <a:bodyPr/>
          <a:lstStyle>
            <a:lvl1pPr>
              <a:defRPr/>
            </a:lvl1pPr>
          </a:lstStyle>
          <a:p>
            <a:fld id="{61987854-80C9-4322-B84C-2B5E42568A40}"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r>
              <a:rPr lang="en-US"/>
              <a:t>Eurípides Montagne</a:t>
            </a:r>
          </a:p>
        </p:txBody>
      </p:sp>
      <p:sp>
        <p:nvSpPr>
          <p:cNvPr id="3" name="Rectangle 5"/>
          <p:cNvSpPr>
            <a:spLocks noGrp="1" noChangeArrowheads="1"/>
          </p:cNvSpPr>
          <p:nvPr>
            <p:ph type="ftr" sz="quarter" idx="11"/>
          </p:nvPr>
        </p:nvSpPr>
        <p:spPr>
          <a:ln/>
        </p:spPr>
        <p:txBody>
          <a:bodyPr/>
          <a:lstStyle>
            <a:lvl1pPr>
              <a:defRPr/>
            </a:lvl1pPr>
          </a:lstStyle>
          <a:p>
            <a:pPr>
              <a:defRPr/>
            </a:pPr>
            <a:r>
              <a:rPr lang="en-US"/>
              <a:t>University of Central Florida</a:t>
            </a:r>
          </a:p>
        </p:txBody>
      </p:sp>
      <p:sp>
        <p:nvSpPr>
          <p:cNvPr id="4" name="Rectangle 6"/>
          <p:cNvSpPr>
            <a:spLocks noGrp="1" noChangeArrowheads="1"/>
          </p:cNvSpPr>
          <p:nvPr>
            <p:ph type="sldNum" sz="quarter" idx="12"/>
          </p:nvPr>
        </p:nvSpPr>
        <p:spPr>
          <a:ln/>
        </p:spPr>
        <p:txBody>
          <a:bodyPr/>
          <a:lstStyle>
            <a:lvl1pPr>
              <a:defRPr/>
            </a:lvl1pPr>
          </a:lstStyle>
          <a:p>
            <a:fld id="{D46EEA96-91EA-4C95-9D3D-9D07C32801E0}"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a:t>Eurípides Montagne</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University of Central Florida</a:t>
            </a:r>
          </a:p>
        </p:txBody>
      </p:sp>
      <p:sp>
        <p:nvSpPr>
          <p:cNvPr id="7" name="Rectangle 6"/>
          <p:cNvSpPr>
            <a:spLocks noGrp="1" noChangeArrowheads="1"/>
          </p:cNvSpPr>
          <p:nvPr>
            <p:ph type="sldNum" sz="quarter" idx="12"/>
          </p:nvPr>
        </p:nvSpPr>
        <p:spPr>
          <a:ln/>
        </p:spPr>
        <p:txBody>
          <a:bodyPr/>
          <a:lstStyle>
            <a:lvl1pPr>
              <a:defRPr/>
            </a:lvl1pPr>
          </a:lstStyle>
          <a:p>
            <a:fld id="{86BD3E15-E805-40D2-AF0F-8206C3E92B8D}"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a:t>Eurípides Montagne</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University of Central Florida</a:t>
            </a:r>
          </a:p>
        </p:txBody>
      </p:sp>
      <p:sp>
        <p:nvSpPr>
          <p:cNvPr id="7" name="Rectangle 6"/>
          <p:cNvSpPr>
            <a:spLocks noGrp="1" noChangeArrowheads="1"/>
          </p:cNvSpPr>
          <p:nvPr>
            <p:ph type="sldNum" sz="quarter" idx="12"/>
          </p:nvPr>
        </p:nvSpPr>
        <p:spPr>
          <a:ln/>
        </p:spPr>
        <p:txBody>
          <a:bodyPr/>
          <a:lstStyle>
            <a:lvl1pPr>
              <a:defRPr/>
            </a:lvl1pPr>
          </a:lstStyle>
          <a:p>
            <a:fld id="{16C92771-2544-440F-A361-4A97C50C0793}"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6998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r>
              <a:rPr lang="en-US"/>
              <a:t>Eurípides Montagne</a:t>
            </a:r>
          </a:p>
        </p:txBody>
      </p:sp>
      <p:sp>
        <p:nvSpPr>
          <p:cNvPr id="16998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5" charset="0"/>
                <a:ea typeface="+mn-ea"/>
              </a:defRPr>
            </a:lvl1pPr>
          </a:lstStyle>
          <a:p>
            <a:pPr>
              <a:defRPr/>
            </a:pPr>
            <a:r>
              <a:rPr lang="en-US"/>
              <a:t>University of Central Florida</a:t>
            </a:r>
          </a:p>
        </p:txBody>
      </p:sp>
      <p:sp>
        <p:nvSpPr>
          <p:cNvPr id="16999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0459FCCA-64FF-4CD9-B959-607275AFB9D6}"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hf hdr="0"/>
  <p:txStyles>
    <p:titleStyle>
      <a:lvl1pPr algn="ctr" rtl="0" eaLnBrk="0" fontAlgn="base" hangingPunct="0">
        <a:spcBef>
          <a:spcPct val="0"/>
        </a:spcBef>
        <a:spcAft>
          <a:spcPct val="0"/>
        </a:spcAft>
        <a:defRPr sz="4400">
          <a:solidFill>
            <a:schemeClr val="tx2"/>
          </a:solidFill>
          <a:latin typeface="+mj-lt"/>
          <a:ea typeface="ＭＳ Ｐゴシック" pitchFamily="-105" charset="-128"/>
          <a:cs typeface="ＭＳ Ｐゴシック" pitchFamily="-105" charset="-128"/>
        </a:defRPr>
      </a:lvl1pPr>
      <a:lvl2pPr algn="ctr" rtl="0" eaLnBrk="0" fontAlgn="base" hangingPunct="0">
        <a:spcBef>
          <a:spcPct val="0"/>
        </a:spcBef>
        <a:spcAft>
          <a:spcPct val="0"/>
        </a:spcAft>
        <a:defRPr sz="4400">
          <a:solidFill>
            <a:schemeClr val="tx2"/>
          </a:solidFill>
          <a:latin typeface="Arial" pitchFamily="-105" charset="0"/>
          <a:ea typeface="ＭＳ Ｐゴシック" pitchFamily="-105" charset="-128"/>
          <a:cs typeface="ＭＳ Ｐゴシック" pitchFamily="-105" charset="-128"/>
        </a:defRPr>
      </a:lvl2pPr>
      <a:lvl3pPr algn="ctr" rtl="0" eaLnBrk="0" fontAlgn="base" hangingPunct="0">
        <a:spcBef>
          <a:spcPct val="0"/>
        </a:spcBef>
        <a:spcAft>
          <a:spcPct val="0"/>
        </a:spcAft>
        <a:defRPr sz="4400">
          <a:solidFill>
            <a:schemeClr val="tx2"/>
          </a:solidFill>
          <a:latin typeface="Arial" pitchFamily="-105" charset="0"/>
          <a:ea typeface="ＭＳ Ｐゴシック" pitchFamily="-105" charset="-128"/>
          <a:cs typeface="ＭＳ Ｐゴシック" pitchFamily="-105" charset="-128"/>
        </a:defRPr>
      </a:lvl3pPr>
      <a:lvl4pPr algn="ctr" rtl="0" eaLnBrk="0" fontAlgn="base" hangingPunct="0">
        <a:spcBef>
          <a:spcPct val="0"/>
        </a:spcBef>
        <a:spcAft>
          <a:spcPct val="0"/>
        </a:spcAft>
        <a:defRPr sz="4400">
          <a:solidFill>
            <a:schemeClr val="tx2"/>
          </a:solidFill>
          <a:latin typeface="Arial" pitchFamily="-105" charset="0"/>
          <a:ea typeface="ＭＳ Ｐゴシック" pitchFamily="-105" charset="-128"/>
          <a:cs typeface="ＭＳ Ｐゴシック" pitchFamily="-105" charset="-128"/>
        </a:defRPr>
      </a:lvl4pPr>
      <a:lvl5pPr algn="ctr" rtl="0" eaLnBrk="0" fontAlgn="base" hangingPunct="0">
        <a:spcBef>
          <a:spcPct val="0"/>
        </a:spcBef>
        <a:spcAft>
          <a:spcPct val="0"/>
        </a:spcAft>
        <a:defRPr sz="4400">
          <a:solidFill>
            <a:schemeClr val="tx2"/>
          </a:solidFill>
          <a:latin typeface="Arial" pitchFamily="-105" charset="0"/>
          <a:ea typeface="ＭＳ Ｐゴシック" pitchFamily="-105" charset="-128"/>
          <a:cs typeface="ＭＳ Ｐゴシック" pitchFamily="-105" charset="-128"/>
        </a:defRPr>
      </a:lvl5pPr>
      <a:lvl6pPr marL="457200" algn="ctr" rtl="0" fontAlgn="base">
        <a:spcBef>
          <a:spcPct val="0"/>
        </a:spcBef>
        <a:spcAft>
          <a:spcPct val="0"/>
        </a:spcAft>
        <a:defRPr sz="4400">
          <a:solidFill>
            <a:schemeClr val="tx2"/>
          </a:solidFill>
          <a:latin typeface="Arial" pitchFamily="-105" charset="0"/>
        </a:defRPr>
      </a:lvl6pPr>
      <a:lvl7pPr marL="914400" algn="ctr" rtl="0" fontAlgn="base">
        <a:spcBef>
          <a:spcPct val="0"/>
        </a:spcBef>
        <a:spcAft>
          <a:spcPct val="0"/>
        </a:spcAft>
        <a:defRPr sz="4400">
          <a:solidFill>
            <a:schemeClr val="tx2"/>
          </a:solidFill>
          <a:latin typeface="Arial" pitchFamily="-105" charset="0"/>
        </a:defRPr>
      </a:lvl7pPr>
      <a:lvl8pPr marL="1371600" algn="ctr" rtl="0" fontAlgn="base">
        <a:spcBef>
          <a:spcPct val="0"/>
        </a:spcBef>
        <a:spcAft>
          <a:spcPct val="0"/>
        </a:spcAft>
        <a:defRPr sz="4400">
          <a:solidFill>
            <a:schemeClr val="tx2"/>
          </a:solidFill>
          <a:latin typeface="Arial" pitchFamily="-105" charset="0"/>
        </a:defRPr>
      </a:lvl8pPr>
      <a:lvl9pPr marL="1828800" algn="ctr" rtl="0" fontAlgn="base">
        <a:spcBef>
          <a:spcPct val="0"/>
        </a:spcBef>
        <a:spcAft>
          <a:spcPct val="0"/>
        </a:spcAft>
        <a:defRPr sz="4400">
          <a:solidFill>
            <a:schemeClr val="tx2"/>
          </a:solidFill>
          <a:latin typeface="Arial" pitchFamily="-105"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5" charset="-128"/>
          <a:cs typeface="ＭＳ Ｐゴシック" pitchFamily="-10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5"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pitchFamily="-105"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pitchFamily="-105"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pitchFamily="-105" charset="-128"/>
        </a:defRPr>
      </a:lvl5pPr>
      <a:lvl6pPr marL="2514600" indent="-228600" algn="l" rtl="0" fontAlgn="base">
        <a:spcBef>
          <a:spcPct val="20000"/>
        </a:spcBef>
        <a:spcAft>
          <a:spcPct val="0"/>
        </a:spcAft>
        <a:buChar char="»"/>
        <a:defRPr sz="2000">
          <a:solidFill>
            <a:schemeClr val="tx1"/>
          </a:solidFill>
          <a:latin typeface="+mn-lt"/>
          <a:ea typeface="ＭＳ Ｐゴシック" pitchFamily="-105" charset="-128"/>
        </a:defRPr>
      </a:lvl6pPr>
      <a:lvl7pPr marL="2971800" indent="-228600" algn="l" rtl="0" fontAlgn="base">
        <a:spcBef>
          <a:spcPct val="20000"/>
        </a:spcBef>
        <a:spcAft>
          <a:spcPct val="0"/>
        </a:spcAft>
        <a:buChar char="»"/>
        <a:defRPr sz="2000">
          <a:solidFill>
            <a:schemeClr val="tx1"/>
          </a:solidFill>
          <a:latin typeface="+mn-lt"/>
          <a:ea typeface="ＭＳ Ｐゴシック" pitchFamily="-105" charset="-128"/>
        </a:defRPr>
      </a:lvl7pPr>
      <a:lvl8pPr marL="3429000" indent="-228600" algn="l" rtl="0" fontAlgn="base">
        <a:spcBef>
          <a:spcPct val="20000"/>
        </a:spcBef>
        <a:spcAft>
          <a:spcPct val="0"/>
        </a:spcAft>
        <a:buChar char="»"/>
        <a:defRPr sz="2000">
          <a:solidFill>
            <a:schemeClr val="tx1"/>
          </a:solidFill>
          <a:latin typeface="+mn-lt"/>
          <a:ea typeface="ＭＳ Ｐゴシック" pitchFamily="-105" charset="-128"/>
        </a:defRPr>
      </a:lvl8pPr>
      <a:lvl9pPr marL="3886200" indent="-228600" algn="l" rtl="0" fontAlgn="base">
        <a:spcBef>
          <a:spcPct val="20000"/>
        </a:spcBef>
        <a:spcAft>
          <a:spcPct val="0"/>
        </a:spcAft>
        <a:buChar char="»"/>
        <a:defRPr sz="2000">
          <a:solidFill>
            <a:schemeClr val="tx1"/>
          </a:solidFill>
          <a:latin typeface="+mn-lt"/>
          <a:ea typeface="ＭＳ Ｐゴシック" pitchFamily="-105"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1"/>
          <p:cNvSpPr>
            <a:spLocks noGrp="1"/>
          </p:cNvSpPr>
          <p:nvPr>
            <p:ph type="dt" sz="quarter" idx="10"/>
          </p:nvPr>
        </p:nvSpPr>
        <p:spPr>
          <a:noFill/>
        </p:spPr>
        <p:txBody>
          <a:bodyPr/>
          <a:lstStyle/>
          <a:p>
            <a:r>
              <a:rPr lang="en-US"/>
              <a:t>Eurípides Montagne</a:t>
            </a:r>
          </a:p>
        </p:txBody>
      </p:sp>
      <p:sp>
        <p:nvSpPr>
          <p:cNvPr id="15363" name="Footer Placeholder 2"/>
          <p:cNvSpPr>
            <a:spLocks noGrp="1"/>
          </p:cNvSpPr>
          <p:nvPr>
            <p:ph type="ftr" sz="quarter" idx="11"/>
          </p:nvPr>
        </p:nvSpPr>
        <p:spPr>
          <a:noFill/>
        </p:spPr>
        <p:txBody>
          <a:bodyPr/>
          <a:lstStyle/>
          <a:p>
            <a:r>
              <a:rPr lang="en-US" smtClean="0">
                <a:latin typeface="Arial" charset="0"/>
                <a:ea typeface="ＭＳ Ｐゴシック" pitchFamily="-105" charset="-128"/>
              </a:rPr>
              <a:t>University of Central Florida</a:t>
            </a:r>
          </a:p>
        </p:txBody>
      </p:sp>
      <p:sp>
        <p:nvSpPr>
          <p:cNvPr id="15364" name="Slide Number Placeholder 3"/>
          <p:cNvSpPr>
            <a:spLocks noGrp="1"/>
          </p:cNvSpPr>
          <p:nvPr>
            <p:ph type="sldNum" sz="quarter" idx="12"/>
          </p:nvPr>
        </p:nvSpPr>
        <p:spPr>
          <a:noFill/>
        </p:spPr>
        <p:txBody>
          <a:bodyPr/>
          <a:lstStyle/>
          <a:p>
            <a:fld id="{E9E266E3-285B-40EC-8572-8824A64EE507}" type="slidenum">
              <a:rPr lang="en-US"/>
              <a:pPr/>
              <a:t>1</a:t>
            </a:fld>
            <a:endParaRPr lang="en-US"/>
          </a:p>
        </p:txBody>
      </p:sp>
      <p:sp>
        <p:nvSpPr>
          <p:cNvPr id="15365" name="Rectangle 2"/>
          <p:cNvSpPr>
            <a:spLocks noGrp="1" noChangeArrowheads="1"/>
          </p:cNvSpPr>
          <p:nvPr>
            <p:ph type="title" idx="4294967295"/>
          </p:nvPr>
        </p:nvSpPr>
        <p:spPr>
          <a:xfrm>
            <a:off x="457200" y="228600"/>
            <a:ext cx="8229600" cy="1143000"/>
          </a:xfrm>
        </p:spPr>
        <p:txBody>
          <a:bodyPr/>
          <a:lstStyle/>
          <a:p>
            <a:pPr eaLnBrk="1" hangingPunct="1"/>
            <a:r>
              <a:rPr lang="en-US" b="1" smtClean="0">
                <a:solidFill>
                  <a:srgbClr val="3366FF"/>
                </a:solidFill>
              </a:rPr>
              <a:t>COP 3402 Systems Software</a:t>
            </a:r>
          </a:p>
        </p:txBody>
      </p:sp>
      <p:sp>
        <p:nvSpPr>
          <p:cNvPr id="15366" name="Text Box 4"/>
          <p:cNvSpPr txBox="1">
            <a:spLocks noChangeArrowheads="1"/>
          </p:cNvSpPr>
          <p:nvPr/>
        </p:nvSpPr>
        <p:spPr bwMode="auto">
          <a:xfrm>
            <a:off x="457200" y="1614488"/>
            <a:ext cx="7848600" cy="5243512"/>
          </a:xfrm>
          <a:prstGeom prst="rect">
            <a:avLst/>
          </a:prstGeom>
          <a:noFill/>
          <a:ln w="9525">
            <a:noFill/>
            <a:miter lim="800000"/>
            <a:headEnd/>
            <a:tailEnd/>
          </a:ln>
        </p:spPr>
        <p:txBody>
          <a:bodyPr>
            <a:spAutoFit/>
          </a:bodyPr>
          <a:lstStyle/>
          <a:p>
            <a:pPr marL="457200" indent="-457200" algn="ctr"/>
            <a:endParaRPr lang="en-US" sz="4000" b="1">
              <a:solidFill>
                <a:srgbClr val="3366FF"/>
              </a:solidFill>
            </a:endParaRPr>
          </a:p>
          <a:p>
            <a:pPr marL="457200" indent="-457200" algn="ctr"/>
            <a:endParaRPr lang="en-US" sz="4000" b="1">
              <a:solidFill>
                <a:srgbClr val="3366FF"/>
              </a:solidFill>
            </a:endParaRPr>
          </a:p>
          <a:p>
            <a:pPr marL="457200" indent="-457200" algn="ctr"/>
            <a:r>
              <a:rPr lang="en-US" sz="4000" b="1">
                <a:solidFill>
                  <a:srgbClr val="3366FF"/>
                </a:solidFill>
              </a:rPr>
              <a:t>Euripides Montagne</a:t>
            </a:r>
          </a:p>
          <a:p>
            <a:pPr marL="457200" indent="-457200" algn="ctr"/>
            <a:r>
              <a:rPr lang="en-US" sz="4000" b="1">
                <a:solidFill>
                  <a:srgbClr val="3366FF"/>
                </a:solidFill>
              </a:rPr>
              <a:t>University of Central Florida</a:t>
            </a:r>
          </a:p>
          <a:p>
            <a:pPr marL="457200" indent="-457200" algn="ctr"/>
            <a:r>
              <a:rPr lang="en-US" sz="4000" b="1">
                <a:solidFill>
                  <a:srgbClr val="3366FF"/>
                </a:solidFill>
              </a:rPr>
              <a:t> </a:t>
            </a:r>
          </a:p>
          <a:p>
            <a:pPr marL="457200" indent="-457200">
              <a:spcBef>
                <a:spcPct val="50000"/>
              </a:spcBef>
            </a:pPr>
            <a:endParaRPr lang="en-US" sz="4000">
              <a:latin typeface="Times New Roman" pitchFamily="-105" charset="0"/>
            </a:endParaRPr>
          </a:p>
          <a:p>
            <a:pPr marL="457200" indent="-457200">
              <a:spcBef>
                <a:spcPct val="50000"/>
              </a:spcBef>
            </a:pPr>
            <a:endParaRPr lang="en-US" sz="2800">
              <a:latin typeface="Times New Roman" pitchFamily="-105" charset="0"/>
            </a:endParaRPr>
          </a:p>
          <a:p>
            <a:pPr marL="457200" indent="-457200">
              <a:spcBef>
                <a:spcPct val="50000"/>
              </a:spcBef>
            </a:pPr>
            <a:endParaRPr lang="en-US" sz="2400">
              <a:latin typeface="Times New Roman" pitchFamily="-105" charset="0"/>
            </a:endParaRPr>
          </a:p>
        </p:txBody>
      </p:sp>
      <p:sp>
        <p:nvSpPr>
          <p:cNvPr id="15367" name="Line 5"/>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Date Placeholder 1"/>
          <p:cNvSpPr>
            <a:spLocks noGrp="1"/>
          </p:cNvSpPr>
          <p:nvPr>
            <p:ph type="dt" sz="quarter" idx="10"/>
          </p:nvPr>
        </p:nvSpPr>
        <p:spPr>
          <a:noFill/>
        </p:spPr>
        <p:txBody>
          <a:bodyPr/>
          <a:lstStyle/>
          <a:p>
            <a:r>
              <a:rPr lang="en-US"/>
              <a:t>Eurípides Montagne</a:t>
            </a:r>
          </a:p>
        </p:txBody>
      </p:sp>
      <p:sp>
        <p:nvSpPr>
          <p:cNvPr id="33795" name="Footer Placeholder 2"/>
          <p:cNvSpPr>
            <a:spLocks noGrp="1"/>
          </p:cNvSpPr>
          <p:nvPr>
            <p:ph type="ftr" sz="quarter" idx="11"/>
          </p:nvPr>
        </p:nvSpPr>
        <p:spPr>
          <a:noFill/>
        </p:spPr>
        <p:txBody>
          <a:bodyPr/>
          <a:lstStyle/>
          <a:p>
            <a:r>
              <a:rPr lang="en-US" smtClean="0">
                <a:latin typeface="Arial" charset="0"/>
                <a:ea typeface="ＭＳ Ｐゴシック" pitchFamily="-105" charset="-128"/>
              </a:rPr>
              <a:t>University of Central Florida</a:t>
            </a:r>
          </a:p>
        </p:txBody>
      </p:sp>
      <p:sp>
        <p:nvSpPr>
          <p:cNvPr id="33796" name="Slide Number Placeholder 3"/>
          <p:cNvSpPr>
            <a:spLocks noGrp="1"/>
          </p:cNvSpPr>
          <p:nvPr>
            <p:ph type="sldNum" sz="quarter" idx="12"/>
          </p:nvPr>
        </p:nvSpPr>
        <p:spPr>
          <a:noFill/>
        </p:spPr>
        <p:txBody>
          <a:bodyPr/>
          <a:lstStyle/>
          <a:p>
            <a:fld id="{76CCAF64-660A-4117-A069-AEDF28095377}" type="slidenum">
              <a:rPr lang="en-US"/>
              <a:pPr/>
              <a:t>10</a:t>
            </a:fld>
            <a:endParaRPr lang="en-US"/>
          </a:p>
        </p:txBody>
      </p:sp>
      <p:sp>
        <p:nvSpPr>
          <p:cNvPr id="33797" name="Rectangle 2"/>
          <p:cNvSpPr>
            <a:spLocks noGrp="1" noChangeArrowheads="1"/>
          </p:cNvSpPr>
          <p:nvPr>
            <p:ph type="title" idx="4294967295"/>
          </p:nvPr>
        </p:nvSpPr>
        <p:spPr>
          <a:xfrm>
            <a:off x="457200" y="228600"/>
            <a:ext cx="8229600" cy="1143000"/>
          </a:xfrm>
        </p:spPr>
        <p:txBody>
          <a:bodyPr/>
          <a:lstStyle/>
          <a:p>
            <a:pPr eaLnBrk="1" hangingPunct="1"/>
            <a:r>
              <a:rPr lang="en-US" b="1" smtClean="0">
                <a:solidFill>
                  <a:srgbClr val="0000FF"/>
                </a:solidFill>
              </a:rPr>
              <a:t>Symbol Table</a:t>
            </a:r>
          </a:p>
        </p:txBody>
      </p:sp>
      <p:sp>
        <p:nvSpPr>
          <p:cNvPr id="33798" name="Line 3"/>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
        <p:nvSpPr>
          <p:cNvPr id="33799" name="Text Box 5"/>
          <p:cNvSpPr txBox="1">
            <a:spLocks noChangeArrowheads="1"/>
          </p:cNvSpPr>
          <p:nvPr/>
        </p:nvSpPr>
        <p:spPr bwMode="auto">
          <a:xfrm>
            <a:off x="152400" y="1295400"/>
            <a:ext cx="8680450" cy="5584825"/>
          </a:xfrm>
          <a:prstGeom prst="rect">
            <a:avLst/>
          </a:prstGeom>
          <a:noFill/>
          <a:ln w="9525">
            <a:noFill/>
            <a:miter lim="800000"/>
            <a:headEnd/>
            <a:tailEnd/>
          </a:ln>
        </p:spPr>
        <p:txBody>
          <a:bodyPr wrap="none">
            <a:spAutoFit/>
          </a:bodyPr>
          <a:lstStyle/>
          <a:p>
            <a:r>
              <a:rPr lang="en-US" b="1"/>
              <a:t>The symbol table or name table records information about each symbol</a:t>
            </a:r>
          </a:p>
          <a:p>
            <a:r>
              <a:rPr lang="en-US" b="1"/>
              <a:t>name in the program.</a:t>
            </a:r>
          </a:p>
          <a:p>
            <a:endParaRPr lang="en-US" b="1"/>
          </a:p>
          <a:p>
            <a:r>
              <a:rPr lang="en-US" b="1"/>
              <a:t>Each  piece of information associated  with a name is called an attribute.</a:t>
            </a:r>
          </a:p>
          <a:p>
            <a:r>
              <a:rPr lang="en-US" b="1"/>
              <a:t>(i.e. type for a variable, number of parameters for a procedure, number of</a:t>
            </a:r>
          </a:p>
          <a:p>
            <a:r>
              <a:rPr lang="en-US" b="1"/>
              <a:t>dimensions for an array)</a:t>
            </a:r>
          </a:p>
          <a:p>
            <a:endParaRPr lang="en-US" b="1"/>
          </a:p>
          <a:p>
            <a:r>
              <a:rPr lang="en-US" b="1"/>
              <a:t>The symbol table can be organized as a linear list, a tree, or using </a:t>
            </a:r>
          </a:p>
          <a:p>
            <a:r>
              <a:rPr lang="en-US" b="1"/>
              <a:t>hash tables which is the most efficient method.</a:t>
            </a:r>
          </a:p>
          <a:p>
            <a:endParaRPr lang="en-US" b="1"/>
          </a:p>
          <a:p>
            <a:r>
              <a:rPr lang="en-US" b="1"/>
              <a:t>The hashing technique will allow us to find a numerical value for the identifier.</a:t>
            </a:r>
          </a:p>
          <a:p>
            <a:r>
              <a:rPr lang="en-US" b="1"/>
              <a:t>For example:</a:t>
            </a:r>
          </a:p>
          <a:p>
            <a:endParaRPr lang="en-US" b="1"/>
          </a:p>
          <a:p>
            <a:r>
              <a:rPr lang="en-US" b="1"/>
              <a:t>We can  used the formula: </a:t>
            </a:r>
            <a:r>
              <a:rPr lang="en-US" b="1">
                <a:solidFill>
                  <a:srgbClr val="0000FF"/>
                </a:solidFill>
              </a:rPr>
              <a:t>H(id) = ord (first letter) + ord (last letter)</a:t>
            </a:r>
          </a:p>
          <a:p>
            <a:endParaRPr lang="en-US" b="1"/>
          </a:p>
          <a:p>
            <a:endParaRPr lang="en-US" b="1"/>
          </a:p>
          <a:p>
            <a:endParaRPr lang="en-US"/>
          </a:p>
          <a:p>
            <a:endParaRPr lang="en-US"/>
          </a:p>
          <a:p>
            <a:endParaRPr lang="en-US"/>
          </a:p>
          <a:p>
            <a:endParaRPr lang="en-US"/>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Date Placeholder 1"/>
          <p:cNvSpPr>
            <a:spLocks noGrp="1"/>
          </p:cNvSpPr>
          <p:nvPr>
            <p:ph type="dt" sz="quarter" idx="10"/>
          </p:nvPr>
        </p:nvSpPr>
        <p:spPr>
          <a:noFill/>
        </p:spPr>
        <p:txBody>
          <a:bodyPr/>
          <a:lstStyle/>
          <a:p>
            <a:r>
              <a:rPr lang="en-US"/>
              <a:t>Eurípides Montagne</a:t>
            </a:r>
          </a:p>
        </p:txBody>
      </p:sp>
      <p:sp>
        <p:nvSpPr>
          <p:cNvPr id="35843" name="Footer Placeholder 2"/>
          <p:cNvSpPr>
            <a:spLocks noGrp="1"/>
          </p:cNvSpPr>
          <p:nvPr>
            <p:ph type="ftr" sz="quarter" idx="11"/>
          </p:nvPr>
        </p:nvSpPr>
        <p:spPr>
          <a:noFill/>
        </p:spPr>
        <p:txBody>
          <a:bodyPr/>
          <a:lstStyle/>
          <a:p>
            <a:r>
              <a:rPr lang="en-US" smtClean="0">
                <a:latin typeface="Arial" charset="0"/>
                <a:ea typeface="ＭＳ Ｐゴシック" pitchFamily="-105" charset="-128"/>
              </a:rPr>
              <a:t>University of Central Florida</a:t>
            </a:r>
          </a:p>
        </p:txBody>
      </p:sp>
      <p:sp>
        <p:nvSpPr>
          <p:cNvPr id="35844" name="Slide Number Placeholder 3"/>
          <p:cNvSpPr>
            <a:spLocks noGrp="1"/>
          </p:cNvSpPr>
          <p:nvPr>
            <p:ph type="sldNum" sz="quarter" idx="12"/>
          </p:nvPr>
        </p:nvSpPr>
        <p:spPr>
          <a:noFill/>
        </p:spPr>
        <p:txBody>
          <a:bodyPr/>
          <a:lstStyle/>
          <a:p>
            <a:fld id="{3679E3FE-1022-4826-8CB4-94F7A0BAC1A2}" type="slidenum">
              <a:rPr lang="en-US"/>
              <a:pPr/>
              <a:t>11</a:t>
            </a:fld>
            <a:endParaRPr lang="en-US"/>
          </a:p>
        </p:txBody>
      </p:sp>
      <p:sp>
        <p:nvSpPr>
          <p:cNvPr id="35845" name="Rectangle 2"/>
          <p:cNvSpPr>
            <a:spLocks noGrp="1" noChangeArrowheads="1"/>
          </p:cNvSpPr>
          <p:nvPr>
            <p:ph type="title" idx="4294967295"/>
          </p:nvPr>
        </p:nvSpPr>
        <p:spPr>
          <a:xfrm>
            <a:off x="381000" y="0"/>
            <a:ext cx="8229600" cy="1143000"/>
          </a:xfrm>
        </p:spPr>
        <p:txBody>
          <a:bodyPr/>
          <a:lstStyle/>
          <a:p>
            <a:pPr eaLnBrk="1" hangingPunct="1"/>
            <a:r>
              <a:rPr lang="en-US" b="1" smtClean="0">
                <a:solidFill>
                  <a:srgbClr val="0000FF"/>
                </a:solidFill>
              </a:rPr>
              <a:t> ASCII Character Set  </a:t>
            </a:r>
          </a:p>
        </p:txBody>
      </p:sp>
      <p:graphicFrame>
        <p:nvGraphicFramePr>
          <p:cNvPr id="328707" name="Group 3"/>
          <p:cNvGraphicFramePr>
            <a:graphicFrameLocks noGrp="1"/>
          </p:cNvGraphicFramePr>
          <p:nvPr/>
        </p:nvGraphicFramePr>
        <p:xfrm>
          <a:off x="3810000" y="1524000"/>
          <a:ext cx="4800600" cy="4145280"/>
        </p:xfrm>
        <a:graphic>
          <a:graphicData uri="http://schemas.openxmlformats.org/drawingml/2006/table">
            <a:tbl>
              <a:tblPr/>
              <a:tblGrid>
                <a:gridCol w="531813"/>
                <a:gridCol w="536575"/>
                <a:gridCol w="531812"/>
                <a:gridCol w="531813"/>
                <a:gridCol w="536575"/>
                <a:gridCol w="531812"/>
                <a:gridCol w="531813"/>
                <a:gridCol w="536575"/>
                <a:gridCol w="531812"/>
              </a:tblGrid>
              <a:tr h="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charset="0"/>
                        <a:ea typeface="ＭＳ Ｐゴシック" pitchFamily="-105"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smtClean="0">
                          <a:ln>
                            <a:noFill/>
                          </a:ln>
                          <a:solidFill>
                            <a:schemeClr val="tx1"/>
                          </a:solidFill>
                          <a:effectLst/>
                          <a:latin typeface="Arial" charset="0"/>
                          <a:ea typeface="ＭＳ Ｐゴシック" pitchFamily="-105"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smtClean="0">
                          <a:ln>
                            <a:noFill/>
                          </a:ln>
                          <a:solidFill>
                            <a:schemeClr val="tx1"/>
                          </a:solidFill>
                          <a:effectLst/>
                          <a:latin typeface="Arial" charset="0"/>
                          <a:ea typeface="ＭＳ Ｐゴシック" pitchFamily="-105"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smtClean="0">
                          <a:ln>
                            <a:noFill/>
                          </a:ln>
                          <a:solidFill>
                            <a:schemeClr val="tx1"/>
                          </a:solidFill>
                          <a:effectLst/>
                          <a:latin typeface="Arial" charset="0"/>
                          <a:ea typeface="ＭＳ Ｐゴシック" pitchFamily="-105"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smtClean="0">
                          <a:ln>
                            <a:noFill/>
                          </a:ln>
                          <a:solidFill>
                            <a:schemeClr val="tx1"/>
                          </a:solidFill>
                          <a:effectLst/>
                          <a:latin typeface="Arial" charset="0"/>
                          <a:ea typeface="ＭＳ Ｐゴシック" pitchFamily="-105" charset="-128"/>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smtClean="0">
                          <a:ln>
                            <a:noFill/>
                          </a:ln>
                          <a:solidFill>
                            <a:schemeClr val="tx1"/>
                          </a:solidFill>
                          <a:effectLst/>
                          <a:latin typeface="Arial" charset="0"/>
                          <a:ea typeface="ＭＳ Ｐゴシック" pitchFamily="-105" charset="-128"/>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smtClean="0">
                          <a:ln>
                            <a:noFill/>
                          </a:ln>
                          <a:solidFill>
                            <a:schemeClr val="tx1"/>
                          </a:solidFill>
                          <a:effectLst/>
                          <a:latin typeface="Arial" charset="0"/>
                          <a:ea typeface="ＭＳ Ｐゴシック" pitchFamily="-105" charset="-128"/>
                        </a:rPr>
                        <a:t>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smtClean="0">
                          <a:ln>
                            <a:noFill/>
                          </a:ln>
                          <a:solidFill>
                            <a:schemeClr val="tx1"/>
                          </a:solidFill>
                          <a:effectLst/>
                          <a:latin typeface="Arial" charset="0"/>
                          <a:ea typeface="ＭＳ Ｐゴシック" pitchFamily="-105" charset="-128"/>
                        </a:rPr>
                        <a:t>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smtClean="0">
                          <a:ln>
                            <a:noFill/>
                          </a:ln>
                          <a:solidFill>
                            <a:schemeClr val="tx1"/>
                          </a:solidFill>
                          <a:effectLst/>
                          <a:latin typeface="Arial" charset="0"/>
                          <a:ea typeface="ＭＳ Ｐゴシック" pitchFamily="-105" charset="-128"/>
                        </a:rPr>
                        <a:t>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968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smtClean="0">
                          <a:ln>
                            <a:noFill/>
                          </a:ln>
                          <a:solidFill>
                            <a:schemeClr val="tx1"/>
                          </a:solidFill>
                          <a:effectLst/>
                          <a:latin typeface="Arial" charset="0"/>
                          <a:ea typeface="ＭＳ Ｐゴシック" pitchFamily="-105" charset="-128"/>
                        </a:rPr>
                        <a:t>0</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NUL</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DLE  </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SP</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0</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P</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p</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621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smtClean="0">
                          <a:ln>
                            <a:noFill/>
                          </a:ln>
                          <a:solidFill>
                            <a:schemeClr val="tx1"/>
                          </a:solidFill>
                          <a:effectLst/>
                          <a:latin typeface="Arial" charset="0"/>
                          <a:ea typeface="ＭＳ Ｐゴシック" pitchFamily="-105" charset="-128"/>
                        </a:rPr>
                        <a:t>1</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CC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SOH </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CC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DC1  </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CC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CC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1</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CC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FF"/>
                          </a:solidFill>
                          <a:effectLst/>
                          <a:latin typeface="Times New Roman" pitchFamily="-105" charset="0"/>
                          <a:ea typeface="ＭＳ Ｐゴシック" pitchFamily="-105" charset="-128"/>
                          <a:cs typeface="Times New Roman" pitchFamily="-105" charset="0"/>
                        </a:rPr>
                        <a:t>A</a:t>
                      </a:r>
                      <a:endParaRPr kumimoji="0" lang="en-US" sz="1000" b="1" i="0" u="none" strike="noStrike" cap="none" normalizeH="0" baseline="0" smtClean="0">
                        <a:ln>
                          <a:noFill/>
                        </a:ln>
                        <a:solidFill>
                          <a:srgbClr val="0000FF"/>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Q</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a</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q</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621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smtClean="0">
                          <a:ln>
                            <a:noFill/>
                          </a:ln>
                          <a:solidFill>
                            <a:schemeClr val="tx1"/>
                          </a:solidFill>
                          <a:effectLst/>
                          <a:latin typeface="Arial" charset="0"/>
                          <a:ea typeface="ＭＳ Ｐゴシック" pitchFamily="-105" charset="-128"/>
                        </a:rPr>
                        <a:t>2</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STX  </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DC2  </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2</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B</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R</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b</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r</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78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smtClean="0">
                          <a:ln>
                            <a:noFill/>
                          </a:ln>
                          <a:solidFill>
                            <a:schemeClr val="tx1"/>
                          </a:solidFill>
                          <a:effectLst/>
                          <a:latin typeface="Arial" charset="0"/>
                          <a:ea typeface="ＭＳ Ｐゴシック" pitchFamily="-105" charset="-128"/>
                        </a:rPr>
                        <a:t>3</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ETX  </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DC3  </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3</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C</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S</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c</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s</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621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smtClean="0">
                          <a:ln>
                            <a:noFill/>
                          </a:ln>
                          <a:solidFill>
                            <a:schemeClr val="tx1"/>
                          </a:solidFill>
                          <a:effectLst/>
                          <a:latin typeface="Arial" charset="0"/>
                          <a:ea typeface="ＭＳ Ｐゴシック" pitchFamily="-105" charset="-128"/>
                        </a:rPr>
                        <a:t>4</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EOT  </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DC4  </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4</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D</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T</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d</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t</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621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smtClean="0">
                          <a:ln>
                            <a:noFill/>
                          </a:ln>
                          <a:solidFill>
                            <a:schemeClr val="tx1"/>
                          </a:solidFill>
                          <a:effectLst/>
                          <a:latin typeface="Arial" charset="0"/>
                          <a:ea typeface="ＭＳ Ｐゴシック" pitchFamily="-105" charset="-128"/>
                        </a:rPr>
                        <a:t>5</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ENQ  </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NAK  </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5</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E</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U</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e</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u</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78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smtClean="0">
                          <a:ln>
                            <a:noFill/>
                          </a:ln>
                          <a:solidFill>
                            <a:schemeClr val="tx1"/>
                          </a:solidFill>
                          <a:effectLst/>
                          <a:latin typeface="Arial" charset="0"/>
                          <a:ea typeface="ＭＳ Ｐゴシック" pitchFamily="-105" charset="-128"/>
                        </a:rPr>
                        <a:t>6</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ACK  </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SYN  </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&amp;</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6</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F</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V</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f</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v</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621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smtClean="0">
                          <a:ln>
                            <a:noFill/>
                          </a:ln>
                          <a:solidFill>
                            <a:schemeClr val="tx1"/>
                          </a:solidFill>
                          <a:effectLst/>
                          <a:latin typeface="Arial" charset="0"/>
                          <a:ea typeface="ＭＳ Ｐゴシック" pitchFamily="-105" charset="-128"/>
                        </a:rPr>
                        <a:t>7</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BEL  </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ETB  </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7</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G</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W</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g</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w</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621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smtClean="0">
                          <a:ln>
                            <a:noFill/>
                          </a:ln>
                          <a:solidFill>
                            <a:schemeClr val="tx1"/>
                          </a:solidFill>
                          <a:effectLst/>
                          <a:latin typeface="Arial" charset="0"/>
                          <a:ea typeface="ＭＳ Ｐゴシック" pitchFamily="-105" charset="-128"/>
                        </a:rPr>
                        <a:t>8</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BS  </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CAN  </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8</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H</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X</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h</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x</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621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smtClean="0">
                          <a:ln>
                            <a:noFill/>
                          </a:ln>
                          <a:solidFill>
                            <a:schemeClr val="tx1"/>
                          </a:solidFill>
                          <a:effectLst/>
                          <a:latin typeface="Arial" charset="0"/>
                          <a:ea typeface="ＭＳ Ｐゴシック" pitchFamily="-105" charset="-128"/>
                        </a:rPr>
                        <a:t>9</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HT  </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EM  </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9</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I</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Y</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i</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y</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78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smtClean="0">
                          <a:ln>
                            <a:noFill/>
                          </a:ln>
                          <a:solidFill>
                            <a:schemeClr val="tx1"/>
                          </a:solidFill>
                          <a:effectLst/>
                          <a:latin typeface="Arial" charset="0"/>
                          <a:ea typeface="ＭＳ Ｐゴシック" pitchFamily="-105" charset="-128"/>
                        </a:rPr>
                        <a:t>10(A)</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LF  </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SUB  </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J</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Z</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j</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z</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621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smtClean="0">
                          <a:ln>
                            <a:noFill/>
                          </a:ln>
                          <a:solidFill>
                            <a:schemeClr val="tx1"/>
                          </a:solidFill>
                          <a:effectLst/>
                          <a:latin typeface="Arial" charset="0"/>
                          <a:ea typeface="ＭＳ Ｐゴシック" pitchFamily="-105" charset="-128"/>
                        </a:rPr>
                        <a:t>11(B)</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VT  </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ESC  </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K</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k</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621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smtClean="0">
                          <a:ln>
                            <a:noFill/>
                          </a:ln>
                          <a:solidFill>
                            <a:schemeClr val="tx1"/>
                          </a:solidFill>
                          <a:effectLst/>
                          <a:latin typeface="Arial" charset="0"/>
                          <a:ea typeface="ＭＳ Ｐゴシック" pitchFamily="-105" charset="-128"/>
                        </a:rPr>
                        <a:t>12(C)</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FF  </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FS  </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&lt;</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L</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l</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621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smtClean="0">
                          <a:ln>
                            <a:noFill/>
                          </a:ln>
                          <a:solidFill>
                            <a:schemeClr val="tx1"/>
                          </a:solidFill>
                          <a:effectLst/>
                          <a:latin typeface="Arial" charset="0"/>
                          <a:ea typeface="ＭＳ Ｐゴシック" pitchFamily="-105" charset="-128"/>
                        </a:rPr>
                        <a:t>13(D)</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CR  </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GS  </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M</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m</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78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smtClean="0">
                          <a:ln>
                            <a:noFill/>
                          </a:ln>
                          <a:solidFill>
                            <a:schemeClr val="tx1"/>
                          </a:solidFill>
                          <a:effectLst/>
                          <a:latin typeface="Arial" charset="0"/>
                          <a:ea typeface="ＭＳ Ｐゴシック" pitchFamily="-105" charset="-128"/>
                        </a:rPr>
                        <a:t>14(E)</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SO  </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RS  </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&gt;</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N</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n</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621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smtClean="0">
                          <a:ln>
                            <a:noFill/>
                          </a:ln>
                          <a:solidFill>
                            <a:schemeClr val="tx1"/>
                          </a:solidFill>
                          <a:effectLst/>
                          <a:latin typeface="Arial" charset="0"/>
                          <a:ea typeface="ＭＳ Ｐゴシック" pitchFamily="-105" charset="-128"/>
                        </a:rPr>
                        <a:t>15(F)</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SI  </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US  </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O</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_</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o</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DEL</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6028" name="Line 185"/>
          <p:cNvSpPr>
            <a:spLocks noChangeShapeType="1"/>
          </p:cNvSpPr>
          <p:nvPr/>
        </p:nvSpPr>
        <p:spPr bwMode="auto">
          <a:xfrm>
            <a:off x="762000" y="838200"/>
            <a:ext cx="7597775" cy="1588"/>
          </a:xfrm>
          <a:prstGeom prst="line">
            <a:avLst/>
          </a:prstGeom>
          <a:noFill/>
          <a:ln w="38100">
            <a:solidFill>
              <a:srgbClr val="FF0000"/>
            </a:solidFill>
            <a:round/>
            <a:headEnd/>
            <a:tailEnd/>
          </a:ln>
        </p:spPr>
        <p:txBody>
          <a:bodyPr wrap="none"/>
          <a:lstStyle/>
          <a:p>
            <a:endParaRPr lang="en-US"/>
          </a:p>
        </p:txBody>
      </p:sp>
      <p:sp>
        <p:nvSpPr>
          <p:cNvPr id="36029" name="Text Box 186"/>
          <p:cNvSpPr txBox="1">
            <a:spLocks noChangeArrowheads="1"/>
          </p:cNvSpPr>
          <p:nvPr/>
        </p:nvSpPr>
        <p:spPr bwMode="auto">
          <a:xfrm>
            <a:off x="822325" y="1560513"/>
            <a:ext cx="247650" cy="366712"/>
          </a:xfrm>
          <a:prstGeom prst="rect">
            <a:avLst/>
          </a:prstGeom>
          <a:noFill/>
          <a:ln w="9525">
            <a:noFill/>
            <a:miter lim="800000"/>
            <a:headEnd/>
            <a:tailEnd/>
          </a:ln>
        </p:spPr>
        <p:txBody>
          <a:bodyPr wrap="none">
            <a:spAutoFit/>
          </a:bodyPr>
          <a:lstStyle/>
          <a:p>
            <a:pPr marL="457200" indent="-457200"/>
            <a:r>
              <a:rPr lang="en-US" b="1"/>
              <a:t> </a:t>
            </a:r>
            <a:endParaRPr lang="en-US" sz="1400" b="1"/>
          </a:p>
        </p:txBody>
      </p:sp>
      <p:sp>
        <p:nvSpPr>
          <p:cNvPr id="36030" name="Text Box 188"/>
          <p:cNvSpPr txBox="1">
            <a:spLocks noChangeArrowheads="1"/>
          </p:cNvSpPr>
          <p:nvPr/>
        </p:nvSpPr>
        <p:spPr bwMode="auto">
          <a:xfrm>
            <a:off x="304800" y="2209800"/>
            <a:ext cx="3246438" cy="2292350"/>
          </a:xfrm>
          <a:prstGeom prst="rect">
            <a:avLst/>
          </a:prstGeom>
          <a:noFill/>
          <a:ln w="9525">
            <a:noFill/>
            <a:miter lim="800000"/>
            <a:headEnd/>
            <a:tailEnd/>
          </a:ln>
        </p:spPr>
        <p:txBody>
          <a:bodyPr wrap="none">
            <a:spAutoFit/>
          </a:bodyPr>
          <a:lstStyle/>
          <a:p>
            <a:r>
              <a:rPr lang="en-US" sz="1600"/>
              <a:t>The ordinal number of a character</a:t>
            </a:r>
          </a:p>
          <a:p>
            <a:r>
              <a:rPr lang="en-US" sz="1600" b="1" i="1">
                <a:solidFill>
                  <a:srgbClr val="0000FF"/>
                </a:solidFill>
              </a:rPr>
              <a:t>ch</a:t>
            </a:r>
            <a:r>
              <a:rPr lang="en-US" sz="1600" i="1"/>
              <a:t> </a:t>
            </a:r>
            <a:r>
              <a:rPr lang="en-US" sz="1600"/>
              <a:t>is computed from its </a:t>
            </a:r>
          </a:p>
          <a:p>
            <a:r>
              <a:rPr lang="en-US" sz="1600"/>
              <a:t>coordinates (</a:t>
            </a:r>
            <a:r>
              <a:rPr lang="en-US" sz="1600" b="1">
                <a:solidFill>
                  <a:srgbClr val="FF0000"/>
                </a:solidFill>
              </a:rPr>
              <a:t>X</a:t>
            </a:r>
            <a:r>
              <a:rPr lang="en-US" sz="1600"/>
              <a:t>,</a:t>
            </a:r>
            <a:r>
              <a:rPr lang="en-US" sz="1600" b="1">
                <a:solidFill>
                  <a:srgbClr val="00CC00"/>
                </a:solidFill>
              </a:rPr>
              <a:t>Y</a:t>
            </a:r>
            <a:r>
              <a:rPr lang="en-US" sz="1600"/>
              <a:t>) in the table</a:t>
            </a:r>
          </a:p>
          <a:p>
            <a:r>
              <a:rPr lang="en-US" sz="1600"/>
              <a:t>as:</a:t>
            </a:r>
          </a:p>
          <a:p>
            <a:r>
              <a:rPr lang="en-US" sz="1600" b="1"/>
              <a:t>ord(</a:t>
            </a:r>
            <a:r>
              <a:rPr lang="en-US" sz="1600" b="1" i="1">
                <a:solidFill>
                  <a:srgbClr val="0000FF"/>
                </a:solidFill>
              </a:rPr>
              <a:t>ch</a:t>
            </a:r>
            <a:r>
              <a:rPr lang="en-US" sz="1600" b="1"/>
              <a:t>)</a:t>
            </a:r>
            <a:r>
              <a:rPr lang="en-US" sz="1600"/>
              <a:t> = 16 * </a:t>
            </a:r>
            <a:r>
              <a:rPr lang="en-US" sz="1600" b="1">
                <a:solidFill>
                  <a:srgbClr val="FF0000"/>
                </a:solidFill>
              </a:rPr>
              <a:t>X</a:t>
            </a:r>
            <a:r>
              <a:rPr lang="en-US" sz="1600">
                <a:solidFill>
                  <a:srgbClr val="FF0000"/>
                </a:solidFill>
              </a:rPr>
              <a:t> </a:t>
            </a:r>
            <a:r>
              <a:rPr lang="en-US" sz="1600"/>
              <a:t>+ </a:t>
            </a:r>
            <a:r>
              <a:rPr lang="en-US" sz="1600" b="1">
                <a:solidFill>
                  <a:srgbClr val="00CC00"/>
                </a:solidFill>
              </a:rPr>
              <a:t>Y</a:t>
            </a:r>
          </a:p>
          <a:p>
            <a:endParaRPr lang="en-US" sz="1600"/>
          </a:p>
          <a:p>
            <a:r>
              <a:rPr lang="en-US" sz="1600"/>
              <a:t>Example:</a:t>
            </a:r>
          </a:p>
          <a:p>
            <a:endParaRPr lang="en-US" sz="1600"/>
          </a:p>
          <a:p>
            <a:r>
              <a:rPr lang="en-US" sz="1600" b="1"/>
              <a:t>ord(</a:t>
            </a:r>
            <a:r>
              <a:rPr lang="en-US" sz="1600"/>
              <a:t>‘</a:t>
            </a:r>
            <a:r>
              <a:rPr lang="en-US" sz="1600" b="1">
                <a:solidFill>
                  <a:srgbClr val="0000FF"/>
                </a:solidFill>
              </a:rPr>
              <a:t>A</a:t>
            </a:r>
            <a:r>
              <a:rPr lang="en-US" sz="1600"/>
              <a:t>’</a:t>
            </a:r>
            <a:r>
              <a:rPr lang="en-US" sz="1600" b="1"/>
              <a:t>)</a:t>
            </a:r>
            <a:r>
              <a:rPr lang="en-US" sz="1600"/>
              <a:t> = 16 * </a:t>
            </a:r>
            <a:r>
              <a:rPr lang="en-US" sz="1600" b="1">
                <a:solidFill>
                  <a:srgbClr val="FF0000"/>
                </a:solidFill>
              </a:rPr>
              <a:t>4</a:t>
            </a:r>
            <a:r>
              <a:rPr lang="en-US" sz="1600"/>
              <a:t> + </a:t>
            </a:r>
            <a:r>
              <a:rPr lang="en-US" sz="1600" b="1">
                <a:solidFill>
                  <a:srgbClr val="00CC00"/>
                </a:solidFill>
              </a:rPr>
              <a:t>1</a:t>
            </a:r>
            <a:r>
              <a:rPr lang="en-US" sz="1600"/>
              <a:t> = 65</a:t>
            </a:r>
          </a:p>
        </p:txBody>
      </p:sp>
      <p:sp>
        <p:nvSpPr>
          <p:cNvPr id="36031" name="Text Box 189"/>
          <p:cNvSpPr txBox="1">
            <a:spLocks noChangeArrowheads="1"/>
          </p:cNvSpPr>
          <p:nvPr/>
        </p:nvSpPr>
        <p:spPr bwMode="auto">
          <a:xfrm>
            <a:off x="3184525" y="3313113"/>
            <a:ext cx="336550" cy="366712"/>
          </a:xfrm>
          <a:prstGeom prst="rect">
            <a:avLst/>
          </a:prstGeom>
          <a:noFill/>
          <a:ln w="9525">
            <a:noFill/>
            <a:miter lim="800000"/>
            <a:headEnd/>
            <a:tailEnd/>
          </a:ln>
        </p:spPr>
        <p:txBody>
          <a:bodyPr wrap="none">
            <a:spAutoFit/>
          </a:bodyPr>
          <a:lstStyle/>
          <a:p>
            <a:r>
              <a:rPr lang="en-US" b="1">
                <a:solidFill>
                  <a:srgbClr val="00CC00"/>
                </a:solidFill>
              </a:rPr>
              <a:t>Y</a:t>
            </a:r>
          </a:p>
        </p:txBody>
      </p:sp>
      <p:sp>
        <p:nvSpPr>
          <p:cNvPr id="36032" name="Text Box 190"/>
          <p:cNvSpPr txBox="1">
            <a:spLocks noChangeArrowheads="1"/>
          </p:cNvSpPr>
          <p:nvPr/>
        </p:nvSpPr>
        <p:spPr bwMode="auto">
          <a:xfrm>
            <a:off x="6019800" y="1143000"/>
            <a:ext cx="336550" cy="366713"/>
          </a:xfrm>
          <a:prstGeom prst="rect">
            <a:avLst/>
          </a:prstGeom>
          <a:noFill/>
          <a:ln w="9525">
            <a:noFill/>
            <a:miter lim="800000"/>
            <a:headEnd/>
            <a:tailEnd/>
          </a:ln>
        </p:spPr>
        <p:txBody>
          <a:bodyPr wrap="none">
            <a:spAutoFit/>
          </a:bodyPr>
          <a:lstStyle/>
          <a:p>
            <a:r>
              <a:rPr lang="en-US" b="1">
                <a:solidFill>
                  <a:srgbClr val="FF0000"/>
                </a:solidFill>
              </a:rPr>
              <a:t>X</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Date Placeholder 1"/>
          <p:cNvSpPr>
            <a:spLocks noGrp="1"/>
          </p:cNvSpPr>
          <p:nvPr>
            <p:ph type="dt" sz="quarter" idx="10"/>
          </p:nvPr>
        </p:nvSpPr>
        <p:spPr>
          <a:noFill/>
        </p:spPr>
        <p:txBody>
          <a:bodyPr/>
          <a:lstStyle/>
          <a:p>
            <a:r>
              <a:rPr lang="en-US"/>
              <a:t>Eurípides Montagne</a:t>
            </a:r>
          </a:p>
        </p:txBody>
      </p:sp>
      <p:sp>
        <p:nvSpPr>
          <p:cNvPr id="37891" name="Footer Placeholder 2"/>
          <p:cNvSpPr>
            <a:spLocks noGrp="1"/>
          </p:cNvSpPr>
          <p:nvPr>
            <p:ph type="ftr" sz="quarter" idx="11"/>
          </p:nvPr>
        </p:nvSpPr>
        <p:spPr>
          <a:noFill/>
        </p:spPr>
        <p:txBody>
          <a:bodyPr/>
          <a:lstStyle/>
          <a:p>
            <a:r>
              <a:rPr lang="en-US" smtClean="0">
                <a:latin typeface="Arial" charset="0"/>
                <a:ea typeface="ＭＳ Ｐゴシック" pitchFamily="-105" charset="-128"/>
              </a:rPr>
              <a:t>University of Central Florida</a:t>
            </a:r>
          </a:p>
        </p:txBody>
      </p:sp>
      <p:sp>
        <p:nvSpPr>
          <p:cNvPr id="37892" name="Slide Number Placeholder 3"/>
          <p:cNvSpPr>
            <a:spLocks noGrp="1"/>
          </p:cNvSpPr>
          <p:nvPr>
            <p:ph type="sldNum" sz="quarter" idx="12"/>
          </p:nvPr>
        </p:nvSpPr>
        <p:spPr>
          <a:noFill/>
        </p:spPr>
        <p:txBody>
          <a:bodyPr/>
          <a:lstStyle/>
          <a:p>
            <a:fld id="{A9A532A7-1DB8-4423-B214-E2035B3CF181}" type="slidenum">
              <a:rPr lang="en-US"/>
              <a:pPr/>
              <a:t>12</a:t>
            </a:fld>
            <a:endParaRPr lang="en-US"/>
          </a:p>
        </p:txBody>
      </p:sp>
      <p:sp>
        <p:nvSpPr>
          <p:cNvPr id="37893" name="Rectangle 2"/>
          <p:cNvSpPr>
            <a:spLocks noGrp="1" noChangeArrowheads="1"/>
          </p:cNvSpPr>
          <p:nvPr>
            <p:ph type="title" idx="4294967295"/>
          </p:nvPr>
        </p:nvSpPr>
        <p:spPr>
          <a:xfrm>
            <a:off x="457200" y="228600"/>
            <a:ext cx="8229600" cy="1143000"/>
          </a:xfrm>
        </p:spPr>
        <p:txBody>
          <a:bodyPr/>
          <a:lstStyle/>
          <a:p>
            <a:pPr eaLnBrk="1" hangingPunct="1"/>
            <a:r>
              <a:rPr lang="en-US" b="1" smtClean="0">
                <a:solidFill>
                  <a:srgbClr val="0000FF"/>
                </a:solidFill>
              </a:rPr>
              <a:t> Designing a scanner</a:t>
            </a:r>
          </a:p>
        </p:txBody>
      </p:sp>
      <p:sp>
        <p:nvSpPr>
          <p:cNvPr id="37894" name="Line 4"/>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
        <p:nvSpPr>
          <p:cNvPr id="37895" name="Text Box 15"/>
          <p:cNvSpPr txBox="1">
            <a:spLocks noChangeArrowheads="1"/>
          </p:cNvSpPr>
          <p:nvPr/>
        </p:nvSpPr>
        <p:spPr bwMode="auto">
          <a:xfrm>
            <a:off x="974725" y="1789113"/>
            <a:ext cx="5930900" cy="3937000"/>
          </a:xfrm>
          <a:prstGeom prst="rect">
            <a:avLst/>
          </a:prstGeom>
          <a:noFill/>
          <a:ln w="9525">
            <a:noFill/>
            <a:miter lim="800000"/>
            <a:headEnd/>
            <a:tailEnd/>
          </a:ln>
        </p:spPr>
        <p:txBody>
          <a:bodyPr wrap="none">
            <a:spAutoFit/>
          </a:bodyPr>
          <a:lstStyle/>
          <a:p>
            <a:r>
              <a:rPr lang="en-US" b="1">
                <a:solidFill>
                  <a:srgbClr val="0000FF"/>
                </a:solidFill>
              </a:rPr>
              <a:t>/*** structure of the symbol table record ***/</a:t>
            </a:r>
          </a:p>
          <a:p>
            <a:endParaRPr lang="en-US" b="1">
              <a:solidFill>
                <a:srgbClr val="0000FF"/>
              </a:solidFill>
            </a:endParaRPr>
          </a:p>
          <a:p>
            <a:r>
              <a:rPr lang="en-US"/>
              <a:t>typedef struct  </a:t>
            </a:r>
          </a:p>
          <a:p>
            <a:r>
              <a:rPr lang="en-US"/>
              <a:t>    { </a:t>
            </a:r>
          </a:p>
          <a:p>
            <a:r>
              <a:rPr lang="en-US"/>
              <a:t>	int kind; 		/* const = 1, var = 2, proc = 3.</a:t>
            </a:r>
          </a:p>
          <a:p>
            <a:r>
              <a:rPr lang="en-US"/>
              <a:t>	char name[10];	/* name up to 11 chars</a:t>
            </a:r>
          </a:p>
          <a:p>
            <a:r>
              <a:rPr lang="en-US"/>
              <a:t>	int val; 		/* number (ASCII value) </a:t>
            </a:r>
          </a:p>
          <a:p>
            <a:r>
              <a:rPr lang="en-US"/>
              <a:t>	int level; 		/* L  level</a:t>
            </a:r>
          </a:p>
          <a:p>
            <a:r>
              <a:rPr lang="en-US"/>
              <a:t>	int adr; 		/* M  address</a:t>
            </a:r>
          </a:p>
          <a:p>
            <a:r>
              <a:rPr lang="en-US"/>
              <a:t>    } namerecord_t; </a:t>
            </a:r>
          </a:p>
          <a:p>
            <a:endParaRPr lang="en-US"/>
          </a:p>
          <a:p>
            <a:r>
              <a:rPr lang="en-US"/>
              <a:t>symbol_ table [MAX_NAME_TABLE_SIZE];</a:t>
            </a:r>
          </a:p>
          <a:p>
            <a:endParaRPr lang="en-US"/>
          </a:p>
          <a:p>
            <a:endParaRPr lang="en-US"/>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Date Placeholder 1"/>
          <p:cNvSpPr>
            <a:spLocks noGrp="1"/>
          </p:cNvSpPr>
          <p:nvPr>
            <p:ph type="dt" sz="quarter" idx="10"/>
          </p:nvPr>
        </p:nvSpPr>
        <p:spPr>
          <a:noFill/>
        </p:spPr>
        <p:txBody>
          <a:bodyPr/>
          <a:lstStyle/>
          <a:p>
            <a:r>
              <a:rPr lang="en-US"/>
              <a:t>Eurípides Montagne</a:t>
            </a:r>
          </a:p>
        </p:txBody>
      </p:sp>
      <p:sp>
        <p:nvSpPr>
          <p:cNvPr id="39939" name="Footer Placeholder 2"/>
          <p:cNvSpPr>
            <a:spLocks noGrp="1"/>
          </p:cNvSpPr>
          <p:nvPr>
            <p:ph type="ftr" sz="quarter" idx="11"/>
          </p:nvPr>
        </p:nvSpPr>
        <p:spPr>
          <a:noFill/>
        </p:spPr>
        <p:txBody>
          <a:bodyPr/>
          <a:lstStyle/>
          <a:p>
            <a:r>
              <a:rPr lang="en-US" smtClean="0">
                <a:latin typeface="Arial" charset="0"/>
                <a:ea typeface="ＭＳ Ｐゴシック" pitchFamily="-105" charset="-128"/>
              </a:rPr>
              <a:t>University of Central Florida</a:t>
            </a:r>
          </a:p>
        </p:txBody>
      </p:sp>
      <p:sp>
        <p:nvSpPr>
          <p:cNvPr id="39940" name="Slide Number Placeholder 3"/>
          <p:cNvSpPr>
            <a:spLocks noGrp="1"/>
          </p:cNvSpPr>
          <p:nvPr>
            <p:ph type="sldNum" sz="quarter" idx="12"/>
          </p:nvPr>
        </p:nvSpPr>
        <p:spPr>
          <a:noFill/>
        </p:spPr>
        <p:txBody>
          <a:bodyPr/>
          <a:lstStyle/>
          <a:p>
            <a:fld id="{9A92E97C-F690-4521-8362-DAFEF39BB744}" type="slidenum">
              <a:rPr lang="en-US"/>
              <a:pPr/>
              <a:t>13</a:t>
            </a:fld>
            <a:endParaRPr lang="en-US"/>
          </a:p>
        </p:txBody>
      </p:sp>
      <p:sp>
        <p:nvSpPr>
          <p:cNvPr id="39941" name="Rectangle 2"/>
          <p:cNvSpPr>
            <a:spLocks noGrp="1" noChangeArrowheads="1"/>
          </p:cNvSpPr>
          <p:nvPr>
            <p:ph type="title" idx="4294967295"/>
          </p:nvPr>
        </p:nvSpPr>
        <p:spPr>
          <a:xfrm>
            <a:off x="457200" y="228600"/>
            <a:ext cx="8229600" cy="1143000"/>
          </a:xfrm>
        </p:spPr>
        <p:txBody>
          <a:bodyPr/>
          <a:lstStyle/>
          <a:p>
            <a:pPr eaLnBrk="1" hangingPunct="1"/>
            <a:r>
              <a:rPr lang="en-US" b="1" smtClean="0">
                <a:solidFill>
                  <a:srgbClr val="0000FF"/>
                </a:solidFill>
              </a:rPr>
              <a:t> Symbol Table</a:t>
            </a:r>
          </a:p>
        </p:txBody>
      </p:sp>
      <p:sp>
        <p:nvSpPr>
          <p:cNvPr id="39942" name="Line 3"/>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
        <p:nvSpPr>
          <p:cNvPr id="39943" name="Text Box 4"/>
          <p:cNvSpPr txBox="1">
            <a:spLocks noChangeArrowheads="1"/>
          </p:cNvSpPr>
          <p:nvPr/>
        </p:nvSpPr>
        <p:spPr bwMode="auto">
          <a:xfrm>
            <a:off x="746125" y="1484313"/>
            <a:ext cx="7702550" cy="2838450"/>
          </a:xfrm>
          <a:prstGeom prst="rect">
            <a:avLst/>
          </a:prstGeom>
          <a:noFill/>
          <a:ln w="9525">
            <a:noFill/>
            <a:miter lim="800000"/>
            <a:headEnd/>
            <a:tailEnd/>
          </a:ln>
        </p:spPr>
        <p:txBody>
          <a:bodyPr wrap="none">
            <a:spAutoFit/>
          </a:bodyPr>
          <a:lstStyle/>
          <a:p>
            <a:r>
              <a:rPr lang="en-US" b="1"/>
              <a:t>Symbol table operations: </a:t>
            </a:r>
          </a:p>
          <a:p>
            <a:r>
              <a:rPr lang="en-US"/>
              <a:t>	Enter (insert)</a:t>
            </a:r>
          </a:p>
          <a:p>
            <a:r>
              <a:rPr lang="en-US"/>
              <a:t>	Lookup (retrieval)</a:t>
            </a:r>
          </a:p>
          <a:p>
            <a:endParaRPr lang="en-US"/>
          </a:p>
          <a:p>
            <a:r>
              <a:rPr lang="en-US" b="1"/>
              <a:t>Enter</a:t>
            </a:r>
            <a:r>
              <a:rPr lang="en-US"/>
              <a:t>:	When a declaration is processed the name is inserted into the</a:t>
            </a:r>
          </a:p>
          <a:p>
            <a:r>
              <a:rPr lang="en-US"/>
              <a:t>	the symbol table. If the programming language does not require</a:t>
            </a:r>
          </a:p>
          <a:p>
            <a:r>
              <a:rPr lang="en-US"/>
              <a:t>	declarations, then the name is inserted when the first occurrence </a:t>
            </a:r>
          </a:p>
          <a:p>
            <a:r>
              <a:rPr lang="en-US"/>
              <a:t>	of the name is found.</a:t>
            </a:r>
          </a:p>
          <a:p>
            <a:endParaRPr lang="en-US"/>
          </a:p>
          <a:p>
            <a:r>
              <a:rPr lang="en-US" b="1"/>
              <a:t>Lookup:</a:t>
            </a:r>
            <a:r>
              <a:rPr lang="en-US"/>
              <a:t> Each subsequent  use of the name cause a lookup operation. </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Date Placeholder 1"/>
          <p:cNvSpPr>
            <a:spLocks noGrp="1"/>
          </p:cNvSpPr>
          <p:nvPr>
            <p:ph type="dt" sz="quarter" idx="10"/>
          </p:nvPr>
        </p:nvSpPr>
        <p:spPr>
          <a:noFill/>
        </p:spPr>
        <p:txBody>
          <a:bodyPr/>
          <a:lstStyle/>
          <a:p>
            <a:r>
              <a:rPr lang="en-US"/>
              <a:t>Eurípides Montagne</a:t>
            </a:r>
          </a:p>
        </p:txBody>
      </p:sp>
      <p:sp>
        <p:nvSpPr>
          <p:cNvPr id="41987" name="Footer Placeholder 2"/>
          <p:cNvSpPr>
            <a:spLocks noGrp="1"/>
          </p:cNvSpPr>
          <p:nvPr>
            <p:ph type="ftr" sz="quarter" idx="11"/>
          </p:nvPr>
        </p:nvSpPr>
        <p:spPr>
          <a:noFill/>
        </p:spPr>
        <p:txBody>
          <a:bodyPr/>
          <a:lstStyle/>
          <a:p>
            <a:r>
              <a:rPr lang="en-US" smtClean="0">
                <a:latin typeface="Arial" charset="0"/>
                <a:ea typeface="ＭＳ Ｐゴシック" pitchFamily="-105" charset="-128"/>
              </a:rPr>
              <a:t>University of Central Florida</a:t>
            </a:r>
          </a:p>
        </p:txBody>
      </p:sp>
      <p:sp>
        <p:nvSpPr>
          <p:cNvPr id="41988" name="Slide Number Placeholder 3"/>
          <p:cNvSpPr>
            <a:spLocks noGrp="1"/>
          </p:cNvSpPr>
          <p:nvPr>
            <p:ph type="sldNum" sz="quarter" idx="12"/>
          </p:nvPr>
        </p:nvSpPr>
        <p:spPr>
          <a:noFill/>
        </p:spPr>
        <p:txBody>
          <a:bodyPr/>
          <a:lstStyle/>
          <a:p>
            <a:fld id="{AD30DADD-96E7-458E-ACDF-2C052E410D4F}" type="slidenum">
              <a:rPr lang="en-US"/>
              <a:pPr/>
              <a:t>14</a:t>
            </a:fld>
            <a:endParaRPr lang="en-US"/>
          </a:p>
        </p:txBody>
      </p:sp>
      <p:sp>
        <p:nvSpPr>
          <p:cNvPr id="41989" name="Rectangle 2"/>
          <p:cNvSpPr>
            <a:spLocks noGrp="1" noChangeArrowheads="1"/>
          </p:cNvSpPr>
          <p:nvPr>
            <p:ph type="title" idx="4294967295"/>
          </p:nvPr>
        </p:nvSpPr>
        <p:spPr>
          <a:xfrm>
            <a:off x="457200" y="228600"/>
            <a:ext cx="8229600" cy="1143000"/>
          </a:xfrm>
        </p:spPr>
        <p:txBody>
          <a:bodyPr/>
          <a:lstStyle/>
          <a:p>
            <a:pPr eaLnBrk="1" hangingPunct="1"/>
            <a:r>
              <a:rPr lang="en-US" b="1" smtClean="0">
                <a:solidFill>
                  <a:srgbClr val="0000FF"/>
                </a:solidFill>
              </a:rPr>
              <a:t> Regular expressions</a:t>
            </a:r>
          </a:p>
        </p:txBody>
      </p:sp>
      <p:sp>
        <p:nvSpPr>
          <p:cNvPr id="41990" name="Line 3"/>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
        <p:nvSpPr>
          <p:cNvPr id="41991" name="Text Box 4"/>
          <p:cNvSpPr txBox="1">
            <a:spLocks noChangeArrowheads="1"/>
          </p:cNvSpPr>
          <p:nvPr/>
        </p:nvSpPr>
        <p:spPr bwMode="auto">
          <a:xfrm>
            <a:off x="898525" y="1560513"/>
            <a:ext cx="7854950" cy="4486275"/>
          </a:xfrm>
          <a:prstGeom prst="rect">
            <a:avLst/>
          </a:prstGeom>
          <a:noFill/>
          <a:ln w="9525">
            <a:noFill/>
            <a:miter lim="800000"/>
            <a:headEnd/>
            <a:tailEnd/>
          </a:ln>
        </p:spPr>
        <p:txBody>
          <a:bodyPr wrap="none">
            <a:spAutoFit/>
          </a:bodyPr>
          <a:lstStyle/>
          <a:p>
            <a:r>
              <a:rPr lang="en-US"/>
              <a:t>An </a:t>
            </a:r>
            <a:r>
              <a:rPr lang="en-US" b="1" u="sng"/>
              <a:t>alphabet</a:t>
            </a:r>
            <a:r>
              <a:rPr lang="en-US"/>
              <a:t> is any finite set of symbols and usually the greek letter </a:t>
            </a:r>
          </a:p>
          <a:p>
            <a:r>
              <a:rPr lang="en-US" b="1" i="1"/>
              <a:t>sigma</a:t>
            </a:r>
            <a:r>
              <a:rPr lang="en-US"/>
              <a:t> ( </a:t>
            </a:r>
            <a:r>
              <a:rPr lang="en-US" b="1">
                <a:solidFill>
                  <a:srgbClr val="0000FF"/>
                </a:solidFill>
                <a:latin typeface="Symbol" pitchFamily="-105" charset="2"/>
              </a:rPr>
              <a:t>S</a:t>
            </a:r>
            <a:r>
              <a:rPr lang="en-US"/>
              <a:t> ) is used to denote it.</a:t>
            </a:r>
          </a:p>
          <a:p>
            <a:endParaRPr lang="en-US"/>
          </a:p>
          <a:p>
            <a:r>
              <a:rPr lang="en-US"/>
              <a:t>For example: </a:t>
            </a:r>
          </a:p>
          <a:p>
            <a:r>
              <a:rPr lang="en-US"/>
              <a:t>	</a:t>
            </a:r>
            <a:r>
              <a:rPr lang="en-US" b="1">
                <a:solidFill>
                  <a:srgbClr val="0000FF"/>
                </a:solidFill>
                <a:latin typeface="Symbol" pitchFamily="-105" charset="2"/>
              </a:rPr>
              <a:t>S</a:t>
            </a:r>
            <a:r>
              <a:rPr lang="en-US" b="1">
                <a:solidFill>
                  <a:srgbClr val="0000FF"/>
                </a:solidFill>
              </a:rPr>
              <a:t> = {0,1}    </a:t>
            </a:r>
            <a:r>
              <a:rPr lang="en-US" b="1">
                <a:solidFill>
                  <a:srgbClr val="0000FF"/>
                </a:solidFill>
                <a:sym typeface="Wingdings" pitchFamily="-105" charset="2"/>
              </a:rPr>
              <a:t>  </a:t>
            </a:r>
            <a:r>
              <a:rPr lang="en-US" b="1">
                <a:solidFill>
                  <a:srgbClr val="0000FF"/>
                </a:solidFill>
              </a:rPr>
              <a:t>the binary alphabet</a:t>
            </a:r>
          </a:p>
          <a:p>
            <a:r>
              <a:rPr lang="en-US"/>
              <a:t>	</a:t>
            </a:r>
          </a:p>
          <a:p>
            <a:r>
              <a:rPr lang="en-US" b="1" u="sng"/>
              <a:t>Note:</a:t>
            </a:r>
            <a:r>
              <a:rPr lang="en-US"/>
              <a:t>  </a:t>
            </a:r>
            <a:r>
              <a:rPr lang="en-US" b="1"/>
              <a:t>ASCII</a:t>
            </a:r>
            <a:r>
              <a:rPr lang="en-US"/>
              <a:t> is an important example of an alphabet; it is used in</a:t>
            </a:r>
          </a:p>
          <a:p>
            <a:r>
              <a:rPr lang="en-US"/>
              <a:t>many software systems</a:t>
            </a:r>
          </a:p>
          <a:p>
            <a:endParaRPr lang="en-US"/>
          </a:p>
          <a:p>
            <a:r>
              <a:rPr lang="en-US"/>
              <a:t>A </a:t>
            </a:r>
            <a:r>
              <a:rPr lang="en-US" b="1" u="sng"/>
              <a:t>string</a:t>
            </a:r>
            <a:r>
              <a:rPr lang="en-US"/>
              <a:t> (string = sentence = word) over an alphabet is a finite sequence of </a:t>
            </a:r>
          </a:p>
          <a:p>
            <a:r>
              <a:rPr lang="en-US"/>
              <a:t>symbols drawn from an alphabet.</a:t>
            </a:r>
          </a:p>
          <a:p>
            <a:endParaRPr lang="en-US"/>
          </a:p>
          <a:p>
            <a:r>
              <a:rPr lang="en-US"/>
              <a:t>For example: </a:t>
            </a:r>
          </a:p>
          <a:p>
            <a:r>
              <a:rPr lang="en-US"/>
              <a:t>	</a:t>
            </a:r>
            <a:r>
              <a:rPr lang="en-US" b="1">
                <a:solidFill>
                  <a:srgbClr val="0000FF"/>
                </a:solidFill>
                <a:latin typeface="Symbol" pitchFamily="-105" charset="2"/>
              </a:rPr>
              <a:t>S</a:t>
            </a:r>
            <a:r>
              <a:rPr lang="en-US" b="1">
                <a:solidFill>
                  <a:srgbClr val="0000FF"/>
                </a:solidFill>
              </a:rPr>
              <a:t> = {0,1}</a:t>
            </a:r>
            <a:r>
              <a:rPr lang="en-US"/>
              <a:t>		</a:t>
            </a:r>
            <a:r>
              <a:rPr lang="en-US" b="1">
                <a:solidFill>
                  <a:srgbClr val="0000FF"/>
                </a:solidFill>
              </a:rPr>
              <a:t>s = 1011</a:t>
            </a:r>
            <a:r>
              <a:rPr lang="en-US"/>
              <a:t> </a:t>
            </a:r>
            <a:r>
              <a:rPr lang="en-US">
                <a:sym typeface="Wingdings" pitchFamily="-105" charset="2"/>
              </a:rPr>
              <a:t> </a:t>
            </a:r>
            <a:r>
              <a:rPr lang="en-US"/>
              <a:t>denotes a string called </a:t>
            </a:r>
            <a:r>
              <a:rPr lang="en-US" b="1">
                <a:solidFill>
                  <a:srgbClr val="0000FF"/>
                </a:solidFill>
              </a:rPr>
              <a:t>s</a:t>
            </a:r>
          </a:p>
          <a:p>
            <a:endParaRPr lang="en-US"/>
          </a:p>
          <a:p>
            <a:r>
              <a:rPr lang="en-US" b="1" u="sng"/>
              <a:t>Note:</a:t>
            </a:r>
            <a:r>
              <a:rPr lang="en-US"/>
              <a:t> any sequence of  </a:t>
            </a:r>
            <a:r>
              <a:rPr lang="en-US" b="1">
                <a:solidFill>
                  <a:srgbClr val="0000FF"/>
                </a:solidFill>
              </a:rPr>
              <a:t>0</a:t>
            </a:r>
            <a:r>
              <a:rPr lang="en-US"/>
              <a:t> and </a:t>
            </a:r>
            <a:r>
              <a:rPr lang="en-US" b="1">
                <a:solidFill>
                  <a:srgbClr val="0000FF"/>
                </a:solidFill>
              </a:rPr>
              <a:t>1</a:t>
            </a:r>
            <a:r>
              <a:rPr lang="en-US"/>
              <a:t> is a string over the alphabet </a:t>
            </a:r>
            <a:r>
              <a:rPr lang="en-US" b="1">
                <a:solidFill>
                  <a:srgbClr val="0000FF"/>
                </a:solidFill>
                <a:latin typeface="Symbol" pitchFamily="-105" charset="2"/>
              </a:rPr>
              <a:t>S</a:t>
            </a:r>
            <a:r>
              <a:rPr lang="en-US" b="1">
                <a:solidFill>
                  <a:srgbClr val="0000FF"/>
                </a:solidFill>
              </a:rPr>
              <a:t> = {0,1}</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Date Placeholder 1"/>
          <p:cNvSpPr>
            <a:spLocks noGrp="1"/>
          </p:cNvSpPr>
          <p:nvPr>
            <p:ph type="dt" sz="quarter" idx="10"/>
          </p:nvPr>
        </p:nvSpPr>
        <p:spPr>
          <a:noFill/>
        </p:spPr>
        <p:txBody>
          <a:bodyPr/>
          <a:lstStyle/>
          <a:p>
            <a:r>
              <a:rPr lang="en-US"/>
              <a:t>Eurípides Montagne</a:t>
            </a:r>
          </a:p>
        </p:txBody>
      </p:sp>
      <p:sp>
        <p:nvSpPr>
          <p:cNvPr id="44035" name="Footer Placeholder 2"/>
          <p:cNvSpPr>
            <a:spLocks noGrp="1"/>
          </p:cNvSpPr>
          <p:nvPr>
            <p:ph type="ftr" sz="quarter" idx="11"/>
          </p:nvPr>
        </p:nvSpPr>
        <p:spPr>
          <a:noFill/>
        </p:spPr>
        <p:txBody>
          <a:bodyPr/>
          <a:lstStyle/>
          <a:p>
            <a:r>
              <a:rPr lang="en-US" smtClean="0">
                <a:latin typeface="Arial" charset="0"/>
                <a:ea typeface="ＭＳ Ｐゴシック" pitchFamily="-105" charset="-128"/>
              </a:rPr>
              <a:t>University of Central Florida</a:t>
            </a:r>
          </a:p>
        </p:txBody>
      </p:sp>
      <p:sp>
        <p:nvSpPr>
          <p:cNvPr id="44036" name="Slide Number Placeholder 3"/>
          <p:cNvSpPr>
            <a:spLocks noGrp="1"/>
          </p:cNvSpPr>
          <p:nvPr>
            <p:ph type="sldNum" sz="quarter" idx="12"/>
          </p:nvPr>
        </p:nvSpPr>
        <p:spPr>
          <a:noFill/>
        </p:spPr>
        <p:txBody>
          <a:bodyPr/>
          <a:lstStyle/>
          <a:p>
            <a:fld id="{380F38F3-58E3-4CBB-B309-0501B70B325F}" type="slidenum">
              <a:rPr lang="en-US"/>
              <a:pPr/>
              <a:t>15</a:t>
            </a:fld>
            <a:endParaRPr lang="en-US"/>
          </a:p>
        </p:txBody>
      </p:sp>
      <p:sp>
        <p:nvSpPr>
          <p:cNvPr id="44037" name="Rectangle 2"/>
          <p:cNvSpPr>
            <a:spLocks noGrp="1" noChangeArrowheads="1"/>
          </p:cNvSpPr>
          <p:nvPr>
            <p:ph type="title" idx="4294967295"/>
          </p:nvPr>
        </p:nvSpPr>
        <p:spPr>
          <a:xfrm>
            <a:off x="457200" y="228600"/>
            <a:ext cx="8229600" cy="1143000"/>
          </a:xfrm>
        </p:spPr>
        <p:txBody>
          <a:bodyPr/>
          <a:lstStyle/>
          <a:p>
            <a:pPr eaLnBrk="1" hangingPunct="1"/>
            <a:r>
              <a:rPr lang="en-US" b="1" smtClean="0">
                <a:solidFill>
                  <a:srgbClr val="0000FF"/>
                </a:solidFill>
              </a:rPr>
              <a:t> Regular expressions</a:t>
            </a:r>
          </a:p>
        </p:txBody>
      </p:sp>
      <p:sp>
        <p:nvSpPr>
          <p:cNvPr id="44038" name="Line 3"/>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
        <p:nvSpPr>
          <p:cNvPr id="44039" name="Text Box 4"/>
          <p:cNvSpPr txBox="1">
            <a:spLocks noChangeArrowheads="1"/>
          </p:cNvSpPr>
          <p:nvPr/>
        </p:nvSpPr>
        <p:spPr bwMode="auto">
          <a:xfrm>
            <a:off x="898525" y="1560513"/>
            <a:ext cx="7740650" cy="4211637"/>
          </a:xfrm>
          <a:prstGeom prst="rect">
            <a:avLst/>
          </a:prstGeom>
          <a:noFill/>
          <a:ln w="9525">
            <a:noFill/>
            <a:miter lim="800000"/>
            <a:headEnd/>
            <a:tailEnd/>
          </a:ln>
        </p:spPr>
        <p:txBody>
          <a:bodyPr wrap="none">
            <a:spAutoFit/>
          </a:bodyPr>
          <a:lstStyle/>
          <a:p>
            <a:r>
              <a:rPr lang="en-US"/>
              <a:t>Example 2:</a:t>
            </a:r>
          </a:p>
          <a:p>
            <a:r>
              <a:rPr lang="en-US"/>
              <a:t>	</a:t>
            </a:r>
            <a:r>
              <a:rPr lang="en-US" b="1" u="sng"/>
              <a:t>Alphabet</a:t>
            </a:r>
            <a:r>
              <a:rPr lang="en-US"/>
              <a:t>		</a:t>
            </a:r>
            <a:r>
              <a:rPr lang="en-US" b="1" u="sng"/>
              <a:t>Strings</a:t>
            </a:r>
            <a:r>
              <a:rPr lang="en-US" u="sng"/>
              <a:t> </a:t>
            </a:r>
          </a:p>
          <a:p>
            <a:r>
              <a:rPr lang="en-US"/>
              <a:t>	</a:t>
            </a:r>
          </a:p>
          <a:p>
            <a:r>
              <a:rPr lang="en-US"/>
              <a:t>	</a:t>
            </a:r>
            <a:r>
              <a:rPr lang="en-US" b="1">
                <a:solidFill>
                  <a:srgbClr val="0000FF"/>
                </a:solidFill>
                <a:latin typeface="Symbol" pitchFamily="-105" charset="2"/>
              </a:rPr>
              <a:t>S</a:t>
            </a:r>
            <a:r>
              <a:rPr lang="en-US" b="1">
                <a:solidFill>
                  <a:srgbClr val="0000FF"/>
                </a:solidFill>
              </a:rPr>
              <a:t> = {a, b, c, …, z}</a:t>
            </a:r>
            <a:r>
              <a:rPr lang="en-US"/>
              <a:t>		</a:t>
            </a:r>
            <a:r>
              <a:rPr lang="en-US" b="1">
                <a:solidFill>
                  <a:srgbClr val="0000FF"/>
                </a:solidFill>
              </a:rPr>
              <a:t>while, for, const</a:t>
            </a:r>
          </a:p>
          <a:p>
            <a:endParaRPr lang="en-US" b="1">
              <a:solidFill>
                <a:srgbClr val="0000FF"/>
              </a:solidFill>
            </a:endParaRPr>
          </a:p>
          <a:p>
            <a:r>
              <a:rPr lang="en-US"/>
              <a:t>The </a:t>
            </a:r>
            <a:r>
              <a:rPr lang="en-US" b="1" u="sng"/>
              <a:t>length</a:t>
            </a:r>
            <a:r>
              <a:rPr lang="en-US"/>
              <a:t> of a string </a:t>
            </a:r>
            <a:r>
              <a:rPr lang="en-US" b="1"/>
              <a:t>s</a:t>
            </a:r>
            <a:r>
              <a:rPr lang="en-US"/>
              <a:t>, usually written  </a:t>
            </a:r>
            <a:r>
              <a:rPr lang="en-US" b="1"/>
              <a:t>| s |</a:t>
            </a:r>
            <a:r>
              <a:rPr lang="en-US"/>
              <a:t>, is the number of occurrences</a:t>
            </a:r>
          </a:p>
          <a:p>
            <a:r>
              <a:rPr lang="en-US"/>
              <a:t>of symbols in s. </a:t>
            </a:r>
          </a:p>
          <a:p>
            <a:endParaRPr lang="en-US"/>
          </a:p>
          <a:p>
            <a:r>
              <a:rPr lang="en-US"/>
              <a:t>For example:</a:t>
            </a:r>
          </a:p>
          <a:p>
            <a:endParaRPr lang="en-US"/>
          </a:p>
          <a:p>
            <a:r>
              <a:rPr lang="en-US"/>
              <a:t>	If  s = </a:t>
            </a:r>
            <a:r>
              <a:rPr lang="en-US" b="1"/>
              <a:t>while    </a:t>
            </a:r>
            <a:r>
              <a:rPr lang="en-US"/>
              <a:t>the value of  | s | = 5 	</a:t>
            </a:r>
          </a:p>
          <a:p>
            <a:r>
              <a:rPr lang="en-US"/>
              <a:t>	 </a:t>
            </a:r>
          </a:p>
          <a:p>
            <a:r>
              <a:rPr lang="en-US"/>
              <a:t>Note: the empty string, denoted </a:t>
            </a:r>
            <a:r>
              <a:rPr lang="en-US" b="1">
                <a:latin typeface="Symbol" pitchFamily="-105" charset="2"/>
              </a:rPr>
              <a:t>e</a:t>
            </a:r>
            <a:r>
              <a:rPr lang="en-US">
                <a:latin typeface="Math1" pitchFamily="2" charset="2"/>
              </a:rPr>
              <a:t> </a:t>
            </a:r>
            <a:r>
              <a:rPr lang="en-US" i="1"/>
              <a:t> (</a:t>
            </a:r>
            <a:r>
              <a:rPr lang="en-US" b="1" i="1"/>
              <a:t>epsilon</a:t>
            </a:r>
            <a:r>
              <a:rPr lang="en-US" i="1"/>
              <a:t>)</a:t>
            </a:r>
            <a:r>
              <a:rPr lang="en-US"/>
              <a:t>, is the string of length zero.</a:t>
            </a:r>
          </a:p>
          <a:p>
            <a:endParaRPr lang="en-US"/>
          </a:p>
          <a:p>
            <a:r>
              <a:rPr lang="en-US"/>
              <a:t>	| </a:t>
            </a:r>
            <a:r>
              <a:rPr lang="en-US" b="1">
                <a:latin typeface="Symbol" pitchFamily="-105" charset="2"/>
              </a:rPr>
              <a:t>e</a:t>
            </a:r>
            <a:r>
              <a:rPr lang="en-US"/>
              <a:t> | = 0</a:t>
            </a: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Date Placeholder 1"/>
          <p:cNvSpPr>
            <a:spLocks noGrp="1"/>
          </p:cNvSpPr>
          <p:nvPr>
            <p:ph type="dt" sz="quarter" idx="10"/>
          </p:nvPr>
        </p:nvSpPr>
        <p:spPr>
          <a:noFill/>
        </p:spPr>
        <p:txBody>
          <a:bodyPr/>
          <a:lstStyle/>
          <a:p>
            <a:r>
              <a:rPr lang="en-US"/>
              <a:t>Eurípides Montagne</a:t>
            </a:r>
          </a:p>
        </p:txBody>
      </p:sp>
      <p:sp>
        <p:nvSpPr>
          <p:cNvPr id="46083" name="Footer Placeholder 2"/>
          <p:cNvSpPr>
            <a:spLocks noGrp="1"/>
          </p:cNvSpPr>
          <p:nvPr>
            <p:ph type="ftr" sz="quarter" idx="11"/>
          </p:nvPr>
        </p:nvSpPr>
        <p:spPr>
          <a:noFill/>
        </p:spPr>
        <p:txBody>
          <a:bodyPr/>
          <a:lstStyle/>
          <a:p>
            <a:r>
              <a:rPr lang="en-US" smtClean="0">
                <a:latin typeface="Arial" charset="0"/>
                <a:ea typeface="ＭＳ Ｐゴシック" pitchFamily="-105" charset="-128"/>
              </a:rPr>
              <a:t>University of Central Florida</a:t>
            </a:r>
          </a:p>
        </p:txBody>
      </p:sp>
      <p:sp>
        <p:nvSpPr>
          <p:cNvPr id="46084" name="Slide Number Placeholder 3"/>
          <p:cNvSpPr>
            <a:spLocks noGrp="1"/>
          </p:cNvSpPr>
          <p:nvPr>
            <p:ph type="sldNum" sz="quarter" idx="12"/>
          </p:nvPr>
        </p:nvSpPr>
        <p:spPr>
          <a:noFill/>
        </p:spPr>
        <p:txBody>
          <a:bodyPr/>
          <a:lstStyle/>
          <a:p>
            <a:fld id="{71B94AF0-498F-4242-B980-DBD11537F573}" type="slidenum">
              <a:rPr lang="en-US"/>
              <a:pPr/>
              <a:t>16</a:t>
            </a:fld>
            <a:endParaRPr lang="en-US"/>
          </a:p>
        </p:txBody>
      </p:sp>
      <p:sp>
        <p:nvSpPr>
          <p:cNvPr id="46085" name="Rectangle 2"/>
          <p:cNvSpPr>
            <a:spLocks noGrp="1" noChangeArrowheads="1"/>
          </p:cNvSpPr>
          <p:nvPr>
            <p:ph type="title" idx="4294967295"/>
          </p:nvPr>
        </p:nvSpPr>
        <p:spPr>
          <a:xfrm>
            <a:off x="457200" y="228600"/>
            <a:ext cx="8229600" cy="1143000"/>
          </a:xfrm>
        </p:spPr>
        <p:txBody>
          <a:bodyPr/>
          <a:lstStyle/>
          <a:p>
            <a:pPr eaLnBrk="1" hangingPunct="1"/>
            <a:r>
              <a:rPr lang="en-US" b="1" smtClean="0">
                <a:solidFill>
                  <a:srgbClr val="0000FF"/>
                </a:solidFill>
              </a:rPr>
              <a:t> Regular expressions</a:t>
            </a:r>
          </a:p>
        </p:txBody>
      </p:sp>
      <p:sp>
        <p:nvSpPr>
          <p:cNvPr id="46086" name="Line 3"/>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
        <p:nvSpPr>
          <p:cNvPr id="46087" name="Text Box 4"/>
          <p:cNvSpPr txBox="1">
            <a:spLocks noChangeArrowheads="1"/>
          </p:cNvSpPr>
          <p:nvPr/>
        </p:nvSpPr>
        <p:spPr bwMode="auto">
          <a:xfrm>
            <a:off x="898525" y="1560513"/>
            <a:ext cx="7702550" cy="3937000"/>
          </a:xfrm>
          <a:prstGeom prst="rect">
            <a:avLst/>
          </a:prstGeom>
          <a:noFill/>
          <a:ln w="9525">
            <a:noFill/>
            <a:miter lim="800000"/>
            <a:headEnd/>
            <a:tailEnd/>
          </a:ln>
        </p:spPr>
        <p:txBody>
          <a:bodyPr wrap="none">
            <a:spAutoFit/>
          </a:bodyPr>
          <a:lstStyle/>
          <a:p>
            <a:r>
              <a:rPr lang="en-US" b="1"/>
              <a:t>A</a:t>
            </a:r>
            <a:r>
              <a:rPr lang="en-US"/>
              <a:t> </a:t>
            </a:r>
            <a:r>
              <a:rPr lang="en-US" b="1" i="1">
                <a:solidFill>
                  <a:srgbClr val="0000FF"/>
                </a:solidFill>
              </a:rPr>
              <a:t>language</a:t>
            </a:r>
            <a:r>
              <a:rPr lang="en-US"/>
              <a:t>  </a:t>
            </a:r>
            <a:r>
              <a:rPr lang="en-US" b="1"/>
              <a:t>is any countable set of strings over some fixed alphabet.</a:t>
            </a:r>
          </a:p>
          <a:p>
            <a:r>
              <a:rPr lang="en-US"/>
              <a:t> </a:t>
            </a:r>
          </a:p>
          <a:p>
            <a:r>
              <a:rPr lang="en-US"/>
              <a:t>For example:</a:t>
            </a:r>
          </a:p>
          <a:p>
            <a:r>
              <a:rPr lang="en-US"/>
              <a:t>Let </a:t>
            </a:r>
            <a:r>
              <a:rPr lang="en-US" b="1"/>
              <a:t>L</a:t>
            </a:r>
            <a:r>
              <a:rPr lang="en-US"/>
              <a:t> be the alphabet of letters and </a:t>
            </a:r>
            <a:r>
              <a:rPr lang="en-US" b="1"/>
              <a:t>D</a:t>
            </a:r>
            <a:r>
              <a:rPr lang="en-US"/>
              <a:t> be the alphabet of digits:</a:t>
            </a:r>
          </a:p>
          <a:p>
            <a:endParaRPr lang="en-US"/>
          </a:p>
          <a:p>
            <a:r>
              <a:rPr lang="en-US"/>
              <a:t>	</a:t>
            </a:r>
            <a:r>
              <a:rPr lang="en-US" b="1"/>
              <a:t>L</a:t>
            </a:r>
            <a:r>
              <a:rPr lang="en-US"/>
              <a:t> = { A, B, …, Z, a, b, …, z}  and  </a:t>
            </a:r>
            <a:r>
              <a:rPr lang="en-US" b="1"/>
              <a:t>D</a:t>
            </a:r>
            <a:r>
              <a:rPr lang="en-US"/>
              <a:t> = {0, 1, 2, 3, …, 8, 9}</a:t>
            </a:r>
          </a:p>
          <a:p>
            <a:endParaRPr lang="en-US"/>
          </a:p>
          <a:p>
            <a:endParaRPr lang="en-US"/>
          </a:p>
          <a:p>
            <a:r>
              <a:rPr lang="en-US"/>
              <a:t>   </a:t>
            </a:r>
            <a:r>
              <a:rPr lang="en-US" b="1" u="sng"/>
              <a:t>Note:</a:t>
            </a:r>
            <a:r>
              <a:rPr lang="en-US"/>
              <a:t> 	</a:t>
            </a:r>
            <a:r>
              <a:rPr lang="en-US" b="1"/>
              <a:t>L</a:t>
            </a:r>
            <a:r>
              <a:rPr lang="en-US"/>
              <a:t> and </a:t>
            </a:r>
            <a:r>
              <a:rPr lang="en-US" b="1"/>
              <a:t>D</a:t>
            </a:r>
            <a:r>
              <a:rPr lang="en-US"/>
              <a:t> are languages all of whose strings </a:t>
            </a:r>
          </a:p>
          <a:p>
            <a:r>
              <a:rPr lang="en-US"/>
              <a:t>	happen  to be of length one. Therefore, and </a:t>
            </a:r>
          </a:p>
          <a:p>
            <a:r>
              <a:rPr lang="en-US"/>
              <a:t>	equivalent definition is:</a:t>
            </a:r>
          </a:p>
          <a:p>
            <a:endParaRPr lang="en-US"/>
          </a:p>
          <a:p>
            <a:r>
              <a:rPr lang="en-US"/>
              <a:t>	</a:t>
            </a:r>
            <a:r>
              <a:rPr lang="en-US" b="1"/>
              <a:t>L</a:t>
            </a:r>
            <a:r>
              <a:rPr lang="en-US"/>
              <a:t> is the alphabet of uppercase and lowercase letters.</a:t>
            </a:r>
          </a:p>
          <a:p>
            <a:r>
              <a:rPr lang="en-US"/>
              <a:t>	</a:t>
            </a:r>
            <a:r>
              <a:rPr lang="en-US" b="1"/>
              <a:t>D</a:t>
            </a:r>
            <a:r>
              <a:rPr lang="en-US"/>
              <a:t> is the alphabet of digits.</a:t>
            </a: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Date Placeholder 1"/>
          <p:cNvSpPr>
            <a:spLocks noGrp="1"/>
          </p:cNvSpPr>
          <p:nvPr>
            <p:ph type="dt" sz="quarter" idx="10"/>
          </p:nvPr>
        </p:nvSpPr>
        <p:spPr>
          <a:noFill/>
        </p:spPr>
        <p:txBody>
          <a:bodyPr/>
          <a:lstStyle/>
          <a:p>
            <a:r>
              <a:rPr lang="en-US"/>
              <a:t>Eurípides Montagne</a:t>
            </a:r>
          </a:p>
        </p:txBody>
      </p:sp>
      <p:sp>
        <p:nvSpPr>
          <p:cNvPr id="48131" name="Footer Placeholder 2"/>
          <p:cNvSpPr>
            <a:spLocks noGrp="1"/>
          </p:cNvSpPr>
          <p:nvPr>
            <p:ph type="ftr" sz="quarter" idx="11"/>
          </p:nvPr>
        </p:nvSpPr>
        <p:spPr>
          <a:noFill/>
        </p:spPr>
        <p:txBody>
          <a:bodyPr/>
          <a:lstStyle/>
          <a:p>
            <a:r>
              <a:rPr lang="en-US" smtClean="0">
                <a:latin typeface="Arial" charset="0"/>
                <a:ea typeface="ＭＳ Ｐゴシック" pitchFamily="-105" charset="-128"/>
              </a:rPr>
              <a:t>University of Central Florida</a:t>
            </a:r>
          </a:p>
        </p:txBody>
      </p:sp>
      <p:sp>
        <p:nvSpPr>
          <p:cNvPr id="48132" name="Slide Number Placeholder 3"/>
          <p:cNvSpPr>
            <a:spLocks noGrp="1"/>
          </p:cNvSpPr>
          <p:nvPr>
            <p:ph type="sldNum" sz="quarter" idx="12"/>
          </p:nvPr>
        </p:nvSpPr>
        <p:spPr>
          <a:noFill/>
        </p:spPr>
        <p:txBody>
          <a:bodyPr/>
          <a:lstStyle/>
          <a:p>
            <a:fld id="{FCC9FCDA-1A49-491C-8C02-BE3568B4D76F}" type="slidenum">
              <a:rPr lang="en-US"/>
              <a:pPr/>
              <a:t>17</a:t>
            </a:fld>
            <a:endParaRPr lang="en-US"/>
          </a:p>
        </p:txBody>
      </p:sp>
      <p:sp>
        <p:nvSpPr>
          <p:cNvPr id="48133" name="Rectangle 2"/>
          <p:cNvSpPr>
            <a:spLocks noGrp="1" noChangeArrowheads="1"/>
          </p:cNvSpPr>
          <p:nvPr>
            <p:ph type="title" idx="4294967295"/>
          </p:nvPr>
        </p:nvSpPr>
        <p:spPr>
          <a:xfrm>
            <a:off x="457200" y="228600"/>
            <a:ext cx="8229600" cy="1143000"/>
          </a:xfrm>
        </p:spPr>
        <p:txBody>
          <a:bodyPr/>
          <a:lstStyle/>
          <a:p>
            <a:pPr eaLnBrk="1" hangingPunct="1"/>
            <a:r>
              <a:rPr lang="en-US" b="1" smtClean="0">
                <a:solidFill>
                  <a:srgbClr val="0000FF"/>
                </a:solidFill>
              </a:rPr>
              <a:t> Regular expressions</a:t>
            </a:r>
          </a:p>
        </p:txBody>
      </p:sp>
      <p:sp>
        <p:nvSpPr>
          <p:cNvPr id="48134" name="Line 3"/>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
        <p:nvSpPr>
          <p:cNvPr id="48135" name="Text Box 4"/>
          <p:cNvSpPr txBox="1">
            <a:spLocks noChangeArrowheads="1"/>
          </p:cNvSpPr>
          <p:nvPr/>
        </p:nvSpPr>
        <p:spPr bwMode="auto">
          <a:xfrm>
            <a:off x="898525" y="1560513"/>
            <a:ext cx="7507288" cy="4241800"/>
          </a:xfrm>
          <a:prstGeom prst="rect">
            <a:avLst/>
          </a:prstGeom>
          <a:noFill/>
          <a:ln w="9525">
            <a:noFill/>
            <a:miter lim="800000"/>
            <a:headEnd/>
            <a:tailEnd/>
          </a:ln>
        </p:spPr>
        <p:txBody>
          <a:bodyPr wrap="none">
            <a:spAutoFit/>
          </a:bodyPr>
          <a:lstStyle/>
          <a:p>
            <a:pPr marL="457200" indent="-457200"/>
            <a:r>
              <a:rPr lang="en-US"/>
              <a:t>Other languages that can be constructed from </a:t>
            </a:r>
            <a:r>
              <a:rPr lang="en-US" b="1"/>
              <a:t>L</a:t>
            </a:r>
            <a:r>
              <a:rPr lang="en-US"/>
              <a:t> and </a:t>
            </a:r>
            <a:r>
              <a:rPr lang="en-US" b="1"/>
              <a:t>D</a:t>
            </a:r>
            <a:r>
              <a:rPr lang="en-US"/>
              <a:t> are:</a:t>
            </a:r>
          </a:p>
          <a:p>
            <a:pPr marL="457200" indent="-457200"/>
            <a:endParaRPr lang="en-US"/>
          </a:p>
          <a:p>
            <a:pPr marL="457200" indent="-457200">
              <a:buFontTx/>
              <a:buAutoNum type="arabicParenR"/>
            </a:pPr>
            <a:r>
              <a:rPr lang="en-US" b="1"/>
              <a:t>L  </a:t>
            </a:r>
            <a:r>
              <a:rPr lang="en-US" sz="2000" b="1"/>
              <a:t>U</a:t>
            </a:r>
            <a:r>
              <a:rPr lang="en-US" b="1">
                <a:latin typeface="Math3" pitchFamily="2" charset="2"/>
              </a:rPr>
              <a:t>  </a:t>
            </a:r>
            <a:r>
              <a:rPr lang="en-US" b="1"/>
              <a:t>D</a:t>
            </a:r>
            <a:r>
              <a:rPr lang="en-US"/>
              <a:t> </a:t>
            </a:r>
            <a:r>
              <a:rPr lang="en-US">
                <a:sym typeface="Wingdings" pitchFamily="-105" charset="2"/>
              </a:rPr>
              <a:t> the language with 62 strings of length one.</a:t>
            </a:r>
          </a:p>
          <a:p>
            <a:pPr marL="457200" indent="-457200">
              <a:buFontTx/>
              <a:buAutoNum type="arabicParenR"/>
            </a:pPr>
            <a:endParaRPr lang="en-US">
              <a:sym typeface="Wingdings" pitchFamily="-105" charset="2"/>
            </a:endParaRPr>
          </a:p>
          <a:p>
            <a:pPr marL="457200" indent="-457200">
              <a:buFontTx/>
              <a:buAutoNum type="arabicParenR"/>
            </a:pPr>
            <a:r>
              <a:rPr lang="en-US" b="1">
                <a:sym typeface="Wingdings" pitchFamily="-105" charset="2"/>
              </a:rPr>
              <a:t>L D</a:t>
            </a:r>
            <a:r>
              <a:rPr lang="en-US">
                <a:sym typeface="Wingdings" pitchFamily="-105" charset="2"/>
              </a:rPr>
              <a:t>	      is the set of 520 strings of length two each containing </a:t>
            </a:r>
          </a:p>
          <a:p>
            <a:pPr marL="1828800" lvl="3" indent="-457200"/>
            <a:r>
              <a:rPr lang="en-US">
                <a:sym typeface="Wingdings" pitchFamily="-105" charset="2"/>
              </a:rPr>
              <a:t>  a letter followed by a digit.</a:t>
            </a:r>
          </a:p>
          <a:p>
            <a:pPr marL="1828800" lvl="3" indent="-457200"/>
            <a:endParaRPr lang="en-US">
              <a:sym typeface="Wingdings" pitchFamily="-105" charset="2"/>
            </a:endParaRPr>
          </a:p>
          <a:p>
            <a:pPr marL="457200" indent="-457200">
              <a:buFontTx/>
              <a:buAutoNum type="arabicParenR"/>
            </a:pPr>
            <a:r>
              <a:rPr lang="en-US" b="1">
                <a:sym typeface="Wingdings" pitchFamily="-105" charset="2"/>
              </a:rPr>
              <a:t>L</a:t>
            </a:r>
            <a:r>
              <a:rPr lang="en-US" b="1" baseline="30000">
                <a:sym typeface="Wingdings" pitchFamily="-105" charset="2"/>
              </a:rPr>
              <a:t>3</a:t>
            </a:r>
            <a:r>
              <a:rPr lang="en-US">
                <a:sym typeface="Wingdings" pitchFamily="-105" charset="2"/>
              </a:rPr>
              <a:t>   is the set of all 3-letter strings.</a:t>
            </a:r>
          </a:p>
          <a:p>
            <a:pPr marL="1371600" lvl="2" indent="-457200"/>
            <a:r>
              <a:rPr lang="en-US">
                <a:sym typeface="Wingdings" pitchFamily="-105" charset="2"/>
              </a:rPr>
              <a:t>	</a:t>
            </a:r>
          </a:p>
          <a:p>
            <a:pPr marL="457200" indent="-457200">
              <a:buFontTx/>
              <a:buAutoNum type="arabicParenR"/>
            </a:pPr>
            <a:r>
              <a:rPr lang="en-US" b="1">
                <a:sym typeface="Wingdings" pitchFamily="-105" charset="2"/>
              </a:rPr>
              <a:t>L*</a:t>
            </a:r>
            <a:r>
              <a:rPr lang="en-US">
                <a:sym typeface="Wingdings" pitchFamily="-105" charset="2"/>
              </a:rPr>
              <a:t>   is the set of all strings (of any length) of letters, including </a:t>
            </a:r>
            <a:r>
              <a:rPr lang="en-US" b="1">
                <a:solidFill>
                  <a:srgbClr val="0000FF"/>
                </a:solidFill>
                <a:latin typeface="Math1" pitchFamily="2" charset="2"/>
                <a:sym typeface="Wingdings" pitchFamily="-105" charset="2"/>
              </a:rPr>
              <a:t>e</a:t>
            </a:r>
            <a:r>
              <a:rPr lang="en-US">
                <a:sym typeface="Wingdings" pitchFamily="-105" charset="2"/>
              </a:rPr>
              <a:t> the</a:t>
            </a:r>
          </a:p>
          <a:p>
            <a:pPr marL="1371600" lvl="2" indent="-457200"/>
            <a:r>
              <a:rPr lang="en-US">
                <a:sym typeface="Wingdings" pitchFamily="-105" charset="2"/>
              </a:rPr>
              <a:t>   empty string. Formally this is called Kleene closure of L.</a:t>
            </a:r>
          </a:p>
          <a:p>
            <a:pPr marL="1371600" lvl="2" indent="-457200"/>
            <a:r>
              <a:rPr lang="en-US">
                <a:sym typeface="Wingdings" pitchFamily="-105" charset="2"/>
              </a:rPr>
              <a:t> </a:t>
            </a:r>
          </a:p>
          <a:p>
            <a:pPr marL="1371600" lvl="2" indent="-457200"/>
            <a:r>
              <a:rPr lang="en-US">
                <a:sym typeface="Wingdings" pitchFamily="-105" charset="2"/>
              </a:rPr>
              <a:t>   The star means “zero or more occurrences”.  </a:t>
            </a:r>
          </a:p>
          <a:p>
            <a:pPr marL="1371600" lvl="2" indent="-457200"/>
            <a:r>
              <a:rPr lang="en-US">
                <a:sym typeface="Wingdings" pitchFamily="-105" charset="2"/>
              </a:rPr>
              <a:t>                L* = L</a:t>
            </a:r>
            <a:r>
              <a:rPr lang="en-US" baseline="30000">
                <a:sym typeface="Wingdings" pitchFamily="-105" charset="2"/>
              </a:rPr>
              <a:t>0</a:t>
            </a:r>
            <a:r>
              <a:rPr lang="en-US">
                <a:sym typeface="Wingdings" pitchFamily="-105" charset="2"/>
              </a:rPr>
              <a:t> U L</a:t>
            </a:r>
            <a:r>
              <a:rPr lang="en-US" baseline="30000">
                <a:sym typeface="Wingdings" pitchFamily="-105" charset="2"/>
              </a:rPr>
              <a:t>1</a:t>
            </a:r>
            <a:r>
              <a:rPr lang="en-US">
                <a:sym typeface="Wingdings" pitchFamily="-105" charset="2"/>
              </a:rPr>
              <a:t> U L</a:t>
            </a:r>
            <a:r>
              <a:rPr lang="en-US" baseline="30000">
                <a:sym typeface="Wingdings" pitchFamily="-105" charset="2"/>
              </a:rPr>
              <a:t>2</a:t>
            </a:r>
            <a:r>
              <a:rPr lang="en-US">
                <a:sym typeface="Wingdings" pitchFamily="-105" charset="2"/>
              </a:rPr>
              <a:t> U …</a:t>
            </a:r>
          </a:p>
          <a:p>
            <a:pPr marL="1371600" lvl="2" indent="-457200"/>
            <a:endParaRPr lang="en-US">
              <a:sym typeface="Wingdings" pitchFamily="-105" charset="2"/>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Date Placeholder 1"/>
          <p:cNvSpPr>
            <a:spLocks noGrp="1"/>
          </p:cNvSpPr>
          <p:nvPr>
            <p:ph type="dt" sz="quarter" idx="10"/>
          </p:nvPr>
        </p:nvSpPr>
        <p:spPr>
          <a:noFill/>
        </p:spPr>
        <p:txBody>
          <a:bodyPr/>
          <a:lstStyle/>
          <a:p>
            <a:r>
              <a:rPr lang="en-US"/>
              <a:t>Eurípides Montagne</a:t>
            </a:r>
          </a:p>
        </p:txBody>
      </p:sp>
      <p:sp>
        <p:nvSpPr>
          <p:cNvPr id="50179" name="Footer Placeholder 2"/>
          <p:cNvSpPr>
            <a:spLocks noGrp="1"/>
          </p:cNvSpPr>
          <p:nvPr>
            <p:ph type="ftr" sz="quarter" idx="11"/>
          </p:nvPr>
        </p:nvSpPr>
        <p:spPr>
          <a:noFill/>
        </p:spPr>
        <p:txBody>
          <a:bodyPr/>
          <a:lstStyle/>
          <a:p>
            <a:r>
              <a:rPr lang="en-US" smtClean="0">
                <a:latin typeface="Arial" charset="0"/>
                <a:ea typeface="ＭＳ Ｐゴシック" pitchFamily="-105" charset="-128"/>
              </a:rPr>
              <a:t>University of Central Florida</a:t>
            </a:r>
          </a:p>
        </p:txBody>
      </p:sp>
      <p:sp>
        <p:nvSpPr>
          <p:cNvPr id="50180" name="Slide Number Placeholder 3"/>
          <p:cNvSpPr>
            <a:spLocks noGrp="1"/>
          </p:cNvSpPr>
          <p:nvPr>
            <p:ph type="sldNum" sz="quarter" idx="12"/>
          </p:nvPr>
        </p:nvSpPr>
        <p:spPr>
          <a:noFill/>
        </p:spPr>
        <p:txBody>
          <a:bodyPr/>
          <a:lstStyle/>
          <a:p>
            <a:fld id="{E92E79D5-2F93-4E61-B96A-1CFE81B2C2B5}" type="slidenum">
              <a:rPr lang="en-US"/>
              <a:pPr/>
              <a:t>18</a:t>
            </a:fld>
            <a:endParaRPr lang="en-US"/>
          </a:p>
        </p:txBody>
      </p:sp>
      <p:sp>
        <p:nvSpPr>
          <p:cNvPr id="50181" name="Rectangle 2"/>
          <p:cNvSpPr>
            <a:spLocks noGrp="1" noChangeArrowheads="1"/>
          </p:cNvSpPr>
          <p:nvPr>
            <p:ph type="title" idx="4294967295"/>
          </p:nvPr>
        </p:nvSpPr>
        <p:spPr>
          <a:xfrm>
            <a:off x="457200" y="228600"/>
            <a:ext cx="8229600" cy="1143000"/>
          </a:xfrm>
        </p:spPr>
        <p:txBody>
          <a:bodyPr/>
          <a:lstStyle/>
          <a:p>
            <a:pPr eaLnBrk="1" hangingPunct="1"/>
            <a:r>
              <a:rPr lang="en-US" b="1" smtClean="0">
                <a:solidFill>
                  <a:srgbClr val="0000FF"/>
                </a:solidFill>
              </a:rPr>
              <a:t> Regular expressions</a:t>
            </a:r>
          </a:p>
        </p:txBody>
      </p:sp>
      <p:sp>
        <p:nvSpPr>
          <p:cNvPr id="50182" name="Line 3"/>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
        <p:nvSpPr>
          <p:cNvPr id="50183" name="Text Box 4"/>
          <p:cNvSpPr txBox="1">
            <a:spLocks noChangeArrowheads="1"/>
          </p:cNvSpPr>
          <p:nvPr/>
        </p:nvSpPr>
        <p:spPr bwMode="auto">
          <a:xfrm>
            <a:off x="898525" y="1560513"/>
            <a:ext cx="7486650" cy="3662362"/>
          </a:xfrm>
          <a:prstGeom prst="rect">
            <a:avLst/>
          </a:prstGeom>
          <a:noFill/>
          <a:ln w="9525">
            <a:noFill/>
            <a:miter lim="800000"/>
            <a:headEnd/>
            <a:tailEnd/>
          </a:ln>
        </p:spPr>
        <p:txBody>
          <a:bodyPr wrap="none">
            <a:spAutoFit/>
          </a:bodyPr>
          <a:lstStyle/>
          <a:p>
            <a:pPr marL="457200" indent="-457200">
              <a:buFontTx/>
              <a:buAutoNum type="arabicParenR" startAt="5"/>
            </a:pPr>
            <a:r>
              <a:rPr lang="en-US" b="1">
                <a:sym typeface="Wingdings" pitchFamily="-105" charset="2"/>
              </a:rPr>
              <a:t>D</a:t>
            </a:r>
            <a:r>
              <a:rPr lang="en-US" b="1" baseline="30000">
                <a:sym typeface="Wingdings" pitchFamily="-105" charset="2"/>
              </a:rPr>
              <a:t>+</a:t>
            </a:r>
            <a:r>
              <a:rPr lang="en-US">
                <a:sym typeface="Wingdings" pitchFamily="-105" charset="2"/>
              </a:rPr>
              <a:t>   is the set of all strings of one or more digits.</a:t>
            </a:r>
          </a:p>
          <a:p>
            <a:pPr marL="457200" indent="-457200"/>
            <a:endParaRPr lang="en-US">
              <a:sym typeface="Wingdings" pitchFamily="-105" charset="2"/>
            </a:endParaRPr>
          </a:p>
          <a:p>
            <a:pPr marL="457200" indent="-457200"/>
            <a:r>
              <a:rPr lang="en-US">
                <a:sym typeface="Wingdings" pitchFamily="-105" charset="2"/>
              </a:rPr>
              <a:t>			D</a:t>
            </a:r>
            <a:r>
              <a:rPr lang="en-US" baseline="30000">
                <a:sym typeface="Wingdings" pitchFamily="-105" charset="2"/>
              </a:rPr>
              <a:t>+</a:t>
            </a:r>
            <a:r>
              <a:rPr lang="en-US">
                <a:sym typeface="Wingdings" pitchFamily="-105" charset="2"/>
              </a:rPr>
              <a:t> = D D* = D</a:t>
            </a:r>
            <a:r>
              <a:rPr lang="en-US" baseline="30000">
                <a:sym typeface="Wingdings" pitchFamily="-105" charset="2"/>
              </a:rPr>
              <a:t>1</a:t>
            </a:r>
            <a:r>
              <a:rPr lang="en-US">
                <a:sym typeface="Wingdings" pitchFamily="-105" charset="2"/>
              </a:rPr>
              <a:t> </a:t>
            </a:r>
            <a:r>
              <a:rPr lang="en-US" b="1">
                <a:sym typeface="Wingdings" pitchFamily="-105" charset="2"/>
              </a:rPr>
              <a:t>U</a:t>
            </a:r>
            <a:r>
              <a:rPr lang="en-US">
                <a:sym typeface="Wingdings" pitchFamily="-105" charset="2"/>
              </a:rPr>
              <a:t> D</a:t>
            </a:r>
            <a:r>
              <a:rPr lang="en-US" baseline="30000">
                <a:sym typeface="Wingdings" pitchFamily="-105" charset="2"/>
              </a:rPr>
              <a:t>2</a:t>
            </a:r>
            <a:r>
              <a:rPr lang="en-US">
                <a:sym typeface="Wingdings" pitchFamily="-105" charset="2"/>
              </a:rPr>
              <a:t> </a:t>
            </a:r>
            <a:r>
              <a:rPr lang="en-US" b="1">
                <a:sym typeface="Wingdings" pitchFamily="-105" charset="2"/>
              </a:rPr>
              <a:t>U</a:t>
            </a:r>
            <a:r>
              <a:rPr lang="en-US">
                <a:sym typeface="Wingdings" pitchFamily="-105" charset="2"/>
              </a:rPr>
              <a:t> D</a:t>
            </a:r>
            <a:r>
              <a:rPr lang="en-US" baseline="30000">
                <a:sym typeface="Wingdings" pitchFamily="-105" charset="2"/>
              </a:rPr>
              <a:t>3</a:t>
            </a:r>
            <a:r>
              <a:rPr lang="en-US">
                <a:sym typeface="Wingdings" pitchFamily="-105" charset="2"/>
              </a:rPr>
              <a:t> </a:t>
            </a:r>
            <a:r>
              <a:rPr lang="en-US" b="1">
                <a:sym typeface="Wingdings" pitchFamily="-105" charset="2"/>
              </a:rPr>
              <a:t>U</a:t>
            </a:r>
            <a:r>
              <a:rPr lang="en-US">
                <a:sym typeface="Wingdings" pitchFamily="-105" charset="2"/>
              </a:rPr>
              <a:t>…</a:t>
            </a:r>
          </a:p>
          <a:p>
            <a:pPr marL="457200" indent="-457200"/>
            <a:endParaRPr lang="en-US">
              <a:sym typeface="Wingdings" pitchFamily="-105" charset="2"/>
            </a:endParaRPr>
          </a:p>
          <a:p>
            <a:pPr marL="457200" indent="-457200">
              <a:buFontTx/>
              <a:buAutoNum type="arabicParenR" startAt="6"/>
            </a:pPr>
            <a:r>
              <a:rPr lang="en-US" b="1">
                <a:sym typeface="Wingdings" pitchFamily="-105" charset="2"/>
              </a:rPr>
              <a:t>L ( L </a:t>
            </a:r>
            <a:r>
              <a:rPr lang="en-US">
                <a:sym typeface="Wingdings" pitchFamily="-105" charset="2"/>
              </a:rPr>
              <a:t>U</a:t>
            </a:r>
            <a:r>
              <a:rPr lang="en-US" b="1">
                <a:sym typeface="Wingdings" pitchFamily="-105" charset="2"/>
              </a:rPr>
              <a:t> D )*</a:t>
            </a:r>
            <a:r>
              <a:rPr lang="en-US">
                <a:sym typeface="Wingdings" pitchFamily="-105" charset="2"/>
              </a:rPr>
              <a:t>  is the set of all strings of letters and digits beginning</a:t>
            </a:r>
          </a:p>
          <a:p>
            <a:pPr marL="457200" indent="-457200"/>
            <a:r>
              <a:rPr lang="en-US">
                <a:sym typeface="Wingdings" pitchFamily="-105" charset="2"/>
              </a:rPr>
              <a:t>			 with a letter.</a:t>
            </a:r>
          </a:p>
          <a:p>
            <a:pPr marL="457200" indent="-457200"/>
            <a:endParaRPr lang="en-US">
              <a:sym typeface="Wingdings" pitchFamily="-105" charset="2"/>
            </a:endParaRPr>
          </a:p>
          <a:p>
            <a:pPr marL="457200" indent="-457200"/>
            <a:r>
              <a:rPr lang="en-US">
                <a:sym typeface="Wingdings" pitchFamily="-105" charset="2"/>
              </a:rPr>
              <a:t>			For example: </a:t>
            </a:r>
            <a:r>
              <a:rPr lang="en-US" b="1">
                <a:sym typeface="Wingdings" pitchFamily="-105" charset="2"/>
              </a:rPr>
              <a:t>while</a:t>
            </a:r>
            <a:r>
              <a:rPr lang="en-US">
                <a:sym typeface="Wingdings" pitchFamily="-105" charset="2"/>
              </a:rPr>
              <a:t>, </a:t>
            </a:r>
            <a:r>
              <a:rPr lang="en-US" b="1">
                <a:sym typeface="Wingdings" pitchFamily="-105" charset="2"/>
              </a:rPr>
              <a:t>for</a:t>
            </a:r>
            <a:r>
              <a:rPr lang="en-US">
                <a:sym typeface="Wingdings" pitchFamily="-105" charset="2"/>
              </a:rPr>
              <a:t>, </a:t>
            </a:r>
            <a:r>
              <a:rPr lang="en-US" b="1">
                <a:sym typeface="Wingdings" pitchFamily="-105" charset="2"/>
              </a:rPr>
              <a:t>salary</a:t>
            </a:r>
            <a:r>
              <a:rPr lang="en-US">
                <a:sym typeface="Wingdings" pitchFamily="-105" charset="2"/>
              </a:rPr>
              <a:t>, </a:t>
            </a:r>
            <a:r>
              <a:rPr lang="en-US" b="1">
                <a:sym typeface="Wingdings" pitchFamily="-105" charset="2"/>
              </a:rPr>
              <a:t>intel486</a:t>
            </a:r>
          </a:p>
          <a:p>
            <a:pPr marL="457200" indent="-457200"/>
            <a:endParaRPr lang="en-US" b="1">
              <a:sym typeface="Wingdings" pitchFamily="-105" charset="2"/>
            </a:endParaRPr>
          </a:p>
          <a:p>
            <a:pPr marL="457200" indent="-457200"/>
            <a:endParaRPr lang="en-US" b="1">
              <a:sym typeface="Wingdings" pitchFamily="-105" charset="2"/>
            </a:endParaRPr>
          </a:p>
          <a:p>
            <a:pPr marL="457200" indent="-457200"/>
            <a:endParaRPr lang="en-US" b="1">
              <a:sym typeface="Wingdings" pitchFamily="-105" charset="2"/>
            </a:endParaRPr>
          </a:p>
          <a:p>
            <a:pPr marL="457200" indent="-457200"/>
            <a:r>
              <a:rPr lang="en-US" b="1">
                <a:sym typeface="Wingdings" pitchFamily="-105" charset="2"/>
              </a:rPr>
              <a:t>Definition:</a:t>
            </a:r>
            <a:r>
              <a:rPr lang="en-US" b="1">
                <a:solidFill>
                  <a:srgbClr val="0000FF"/>
                </a:solidFill>
                <a:sym typeface="Wingdings" pitchFamily="-105" charset="2"/>
              </a:rPr>
              <a:t> </a:t>
            </a:r>
            <a:r>
              <a:rPr lang="en-US">
                <a:sym typeface="Wingdings" pitchFamily="-105" charset="2"/>
              </a:rPr>
              <a:t>A</a:t>
            </a:r>
            <a:r>
              <a:rPr lang="en-US" b="1">
                <a:solidFill>
                  <a:srgbClr val="0000FF"/>
                </a:solidFill>
                <a:sym typeface="Wingdings" pitchFamily="-105" charset="2"/>
              </a:rPr>
              <a:t> Regular Expressions </a:t>
            </a:r>
            <a:r>
              <a:rPr lang="en-US">
                <a:sym typeface="Wingdings" pitchFamily="-105" charset="2"/>
              </a:rPr>
              <a:t>is a notation for describing all valid </a:t>
            </a:r>
          </a:p>
          <a:p>
            <a:pPr marL="457200" indent="-457200"/>
            <a:r>
              <a:rPr lang="en-US">
                <a:sym typeface="Wingdings" pitchFamily="-105" charset="2"/>
              </a:rPr>
              <a:t>strings (of a language) that can be built from an alphabet.</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Date Placeholder 1"/>
          <p:cNvSpPr>
            <a:spLocks noGrp="1"/>
          </p:cNvSpPr>
          <p:nvPr>
            <p:ph type="dt" sz="quarter" idx="10"/>
          </p:nvPr>
        </p:nvSpPr>
        <p:spPr>
          <a:noFill/>
        </p:spPr>
        <p:txBody>
          <a:bodyPr/>
          <a:lstStyle/>
          <a:p>
            <a:r>
              <a:rPr lang="en-US"/>
              <a:t>Eurípides Montagne</a:t>
            </a:r>
          </a:p>
        </p:txBody>
      </p:sp>
      <p:sp>
        <p:nvSpPr>
          <p:cNvPr id="52227" name="Footer Placeholder 2"/>
          <p:cNvSpPr>
            <a:spLocks noGrp="1"/>
          </p:cNvSpPr>
          <p:nvPr>
            <p:ph type="ftr" sz="quarter" idx="11"/>
          </p:nvPr>
        </p:nvSpPr>
        <p:spPr>
          <a:noFill/>
        </p:spPr>
        <p:txBody>
          <a:bodyPr/>
          <a:lstStyle/>
          <a:p>
            <a:r>
              <a:rPr lang="en-US" smtClean="0">
                <a:latin typeface="Arial" charset="0"/>
                <a:ea typeface="ＭＳ Ｐゴシック" pitchFamily="-105" charset="-128"/>
              </a:rPr>
              <a:t>University of Central Florida</a:t>
            </a:r>
          </a:p>
        </p:txBody>
      </p:sp>
      <p:sp>
        <p:nvSpPr>
          <p:cNvPr id="52228" name="Slide Number Placeholder 3"/>
          <p:cNvSpPr>
            <a:spLocks noGrp="1"/>
          </p:cNvSpPr>
          <p:nvPr>
            <p:ph type="sldNum" sz="quarter" idx="12"/>
          </p:nvPr>
        </p:nvSpPr>
        <p:spPr>
          <a:noFill/>
        </p:spPr>
        <p:txBody>
          <a:bodyPr/>
          <a:lstStyle/>
          <a:p>
            <a:fld id="{250C241A-9679-49B3-B5E8-BC9F39E23BFD}" type="slidenum">
              <a:rPr lang="en-US"/>
              <a:pPr/>
              <a:t>19</a:t>
            </a:fld>
            <a:endParaRPr lang="en-US"/>
          </a:p>
        </p:txBody>
      </p:sp>
      <p:sp>
        <p:nvSpPr>
          <p:cNvPr id="52229" name="Rectangle 2"/>
          <p:cNvSpPr>
            <a:spLocks noGrp="1" noChangeArrowheads="1"/>
          </p:cNvSpPr>
          <p:nvPr>
            <p:ph type="title" idx="4294967295"/>
          </p:nvPr>
        </p:nvSpPr>
        <p:spPr>
          <a:xfrm>
            <a:off x="457200" y="228600"/>
            <a:ext cx="8229600" cy="1143000"/>
          </a:xfrm>
        </p:spPr>
        <p:txBody>
          <a:bodyPr/>
          <a:lstStyle/>
          <a:p>
            <a:pPr eaLnBrk="1" hangingPunct="1"/>
            <a:r>
              <a:rPr lang="en-US" b="1" smtClean="0">
                <a:solidFill>
                  <a:srgbClr val="0000FF"/>
                </a:solidFill>
              </a:rPr>
              <a:t> Regular expressions</a:t>
            </a:r>
          </a:p>
        </p:txBody>
      </p:sp>
      <p:sp>
        <p:nvSpPr>
          <p:cNvPr id="52230" name="Line 3"/>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
        <p:nvSpPr>
          <p:cNvPr id="52231" name="Text Box 4"/>
          <p:cNvSpPr txBox="1">
            <a:spLocks noChangeArrowheads="1"/>
          </p:cNvSpPr>
          <p:nvPr/>
        </p:nvSpPr>
        <p:spPr bwMode="auto">
          <a:xfrm>
            <a:off x="838200" y="1219200"/>
            <a:ext cx="7494588" cy="6415088"/>
          </a:xfrm>
          <a:prstGeom prst="rect">
            <a:avLst/>
          </a:prstGeom>
          <a:noFill/>
          <a:ln w="9525">
            <a:noFill/>
            <a:miter lim="800000"/>
            <a:headEnd/>
            <a:tailEnd/>
          </a:ln>
        </p:spPr>
        <p:txBody>
          <a:bodyPr wrap="none">
            <a:spAutoFit/>
          </a:bodyPr>
          <a:lstStyle/>
          <a:p>
            <a:pPr marL="457200" indent="-457200"/>
            <a:r>
              <a:rPr lang="en-US" b="1">
                <a:sym typeface="Wingdings" pitchFamily="-105" charset="2"/>
              </a:rPr>
              <a:t>               Each regular expression  </a:t>
            </a:r>
            <a:r>
              <a:rPr lang="en-US" b="1">
                <a:solidFill>
                  <a:srgbClr val="0000FF"/>
                </a:solidFill>
                <a:sym typeface="Wingdings" pitchFamily="-105" charset="2"/>
              </a:rPr>
              <a:t>r</a:t>
            </a:r>
            <a:r>
              <a:rPr lang="en-US" b="1">
                <a:sym typeface="Wingdings" pitchFamily="-105" charset="2"/>
              </a:rPr>
              <a:t> denotes a language </a:t>
            </a:r>
            <a:r>
              <a:rPr lang="en-US" b="1">
                <a:solidFill>
                  <a:srgbClr val="0000FF"/>
                </a:solidFill>
                <a:sym typeface="Wingdings" pitchFamily="-105" charset="2"/>
              </a:rPr>
              <a:t>L(r)</a:t>
            </a:r>
            <a:r>
              <a:rPr lang="en-US" b="1">
                <a:sym typeface="Wingdings" pitchFamily="-105" charset="2"/>
              </a:rPr>
              <a:t> </a:t>
            </a:r>
          </a:p>
          <a:p>
            <a:pPr marL="457200" indent="-457200"/>
            <a:endParaRPr lang="en-US" b="1">
              <a:sym typeface="Wingdings" pitchFamily="-105" charset="2"/>
            </a:endParaRPr>
          </a:p>
          <a:p>
            <a:pPr marL="457200" indent="-457200"/>
            <a:r>
              <a:rPr lang="en-US" sz="1600" b="1">
                <a:sym typeface="Wingdings" pitchFamily="-105" charset="2"/>
              </a:rPr>
              <a:t>Rules that define a regular expression:</a:t>
            </a:r>
          </a:p>
          <a:p>
            <a:pPr marL="457200" indent="-457200">
              <a:buFontTx/>
              <a:buAutoNum type="arabicParenR"/>
            </a:pPr>
            <a:r>
              <a:rPr lang="en-US" sz="1600" b="1">
                <a:latin typeface="Math1" pitchFamily="2" charset="2"/>
              </a:rPr>
              <a:t> </a:t>
            </a:r>
            <a:r>
              <a:rPr lang="en-US" sz="1600" b="1">
                <a:solidFill>
                  <a:srgbClr val="0000FF"/>
                </a:solidFill>
                <a:latin typeface="Symbol" pitchFamily="-105" charset="2"/>
              </a:rPr>
              <a:t>e</a:t>
            </a:r>
            <a:r>
              <a:rPr lang="en-US" sz="1600"/>
              <a:t> </a:t>
            </a:r>
            <a:r>
              <a:rPr lang="en-US" sz="1600" i="1"/>
              <a:t> (</a:t>
            </a:r>
            <a:r>
              <a:rPr lang="en-US" sz="1600" b="1" i="1"/>
              <a:t>epsilon</a:t>
            </a:r>
            <a:r>
              <a:rPr lang="en-US" sz="1600" i="1"/>
              <a:t>)</a:t>
            </a:r>
            <a:r>
              <a:rPr lang="en-US" sz="1600"/>
              <a:t> is a regular expression denoting the language </a:t>
            </a:r>
            <a:r>
              <a:rPr lang="en-US" sz="1600" b="1">
                <a:solidFill>
                  <a:srgbClr val="0000FF"/>
                </a:solidFill>
              </a:rPr>
              <a:t>L(</a:t>
            </a:r>
            <a:r>
              <a:rPr lang="en-US" sz="1600" b="1">
                <a:solidFill>
                  <a:srgbClr val="0000FF"/>
                </a:solidFill>
                <a:latin typeface="Symbol" pitchFamily="-105" charset="2"/>
              </a:rPr>
              <a:t>e</a:t>
            </a:r>
            <a:r>
              <a:rPr lang="en-US" sz="1600" b="1">
                <a:solidFill>
                  <a:srgbClr val="0000FF"/>
                </a:solidFill>
              </a:rPr>
              <a:t>) = { </a:t>
            </a:r>
            <a:r>
              <a:rPr lang="en-US" sz="1600" b="1">
                <a:solidFill>
                  <a:srgbClr val="0000FF"/>
                </a:solidFill>
                <a:latin typeface="Symbol" pitchFamily="-105" charset="2"/>
              </a:rPr>
              <a:t>e </a:t>
            </a:r>
            <a:r>
              <a:rPr lang="en-US" sz="1600" b="1">
                <a:solidFill>
                  <a:srgbClr val="0000FF"/>
                </a:solidFill>
              </a:rPr>
              <a:t>}.</a:t>
            </a:r>
          </a:p>
          <a:p>
            <a:pPr marL="457200" indent="-457200"/>
            <a:endParaRPr lang="en-US" sz="1600" b="1">
              <a:solidFill>
                <a:srgbClr val="0000FF"/>
              </a:solidFill>
            </a:endParaRPr>
          </a:p>
          <a:p>
            <a:pPr marL="457200" indent="-457200"/>
            <a:r>
              <a:rPr lang="en-US" sz="1600" b="1"/>
              <a:t>2)</a:t>
            </a:r>
            <a:r>
              <a:rPr lang="en-US" sz="1600"/>
              <a:t> Every element in </a:t>
            </a:r>
            <a:r>
              <a:rPr lang="en-US" sz="1600" b="1">
                <a:solidFill>
                  <a:srgbClr val="0000FF"/>
                </a:solidFill>
                <a:latin typeface="Symbol" pitchFamily="-105" charset="2"/>
              </a:rPr>
              <a:t>S </a:t>
            </a:r>
            <a:r>
              <a:rPr lang="en-US" sz="1600" b="1">
                <a:latin typeface="Math1" pitchFamily="2" charset="2"/>
              </a:rPr>
              <a:t>(</a:t>
            </a:r>
            <a:r>
              <a:rPr lang="en-US" sz="1600" b="1" i="1"/>
              <a:t>sigma) </a:t>
            </a:r>
            <a:r>
              <a:rPr lang="en-US" sz="1600"/>
              <a:t>is a regular expression. If </a:t>
            </a:r>
            <a:r>
              <a:rPr lang="en-US" sz="1600" b="1">
                <a:solidFill>
                  <a:srgbClr val="0000FF"/>
                </a:solidFill>
              </a:rPr>
              <a:t>a</a:t>
            </a:r>
            <a:r>
              <a:rPr lang="en-US" sz="1600"/>
              <a:t> is a symbol in </a:t>
            </a:r>
            <a:r>
              <a:rPr lang="en-US" sz="1600" b="1">
                <a:solidFill>
                  <a:srgbClr val="0000FF"/>
                </a:solidFill>
                <a:latin typeface="Symbol" pitchFamily="-105" charset="2"/>
              </a:rPr>
              <a:t>S</a:t>
            </a:r>
            <a:r>
              <a:rPr lang="en-US" sz="1600"/>
              <a:t> , then </a:t>
            </a:r>
          </a:p>
          <a:p>
            <a:pPr marL="457200" indent="-457200"/>
            <a:r>
              <a:rPr lang="en-US" sz="1600" b="1">
                <a:solidFill>
                  <a:srgbClr val="0000FF"/>
                </a:solidFill>
              </a:rPr>
              <a:t>    a</a:t>
            </a:r>
            <a:r>
              <a:rPr lang="en-US" sz="1600"/>
              <a:t> is a regular expression, and </a:t>
            </a:r>
            <a:r>
              <a:rPr lang="en-US" sz="1600" b="1">
                <a:solidFill>
                  <a:srgbClr val="0000FF"/>
                </a:solidFill>
              </a:rPr>
              <a:t>L(a) = {a}.</a:t>
            </a:r>
          </a:p>
          <a:p>
            <a:pPr marL="457200" indent="-457200"/>
            <a:endParaRPr lang="en-US" sz="1600"/>
          </a:p>
          <a:p>
            <a:pPr marL="457200" indent="-457200"/>
            <a:r>
              <a:rPr lang="en-US" sz="1600" b="1"/>
              <a:t>3)</a:t>
            </a:r>
            <a:r>
              <a:rPr lang="en-US" sz="1600"/>
              <a:t> Given two regular expressions </a:t>
            </a:r>
            <a:r>
              <a:rPr lang="en-US" sz="1600" b="1">
                <a:solidFill>
                  <a:srgbClr val="0000FF"/>
                </a:solidFill>
              </a:rPr>
              <a:t>r</a:t>
            </a:r>
            <a:r>
              <a:rPr lang="en-US" sz="1600"/>
              <a:t> and </a:t>
            </a:r>
            <a:r>
              <a:rPr lang="en-US" sz="1600" b="1">
                <a:solidFill>
                  <a:srgbClr val="0000FF"/>
                </a:solidFill>
              </a:rPr>
              <a:t>s</a:t>
            </a:r>
            <a:r>
              <a:rPr lang="en-US" sz="1600"/>
              <a:t>, </a:t>
            </a:r>
            <a:r>
              <a:rPr lang="en-US" sz="1600" b="1">
                <a:solidFill>
                  <a:srgbClr val="0000FF"/>
                </a:solidFill>
              </a:rPr>
              <a:t>rs</a:t>
            </a:r>
            <a:r>
              <a:rPr lang="en-US" sz="1600"/>
              <a:t> is a regular expression denoting the </a:t>
            </a:r>
          </a:p>
          <a:p>
            <a:pPr marL="457200" indent="-457200"/>
            <a:r>
              <a:rPr lang="en-US" sz="1600"/>
              <a:t>    language </a:t>
            </a:r>
            <a:r>
              <a:rPr lang="en-US" sz="1600" b="1">
                <a:solidFill>
                  <a:srgbClr val="0000FF"/>
                </a:solidFill>
              </a:rPr>
              <a:t>L(r) L(s).</a:t>
            </a:r>
          </a:p>
          <a:p>
            <a:pPr marL="457200" indent="-457200"/>
            <a:endParaRPr lang="en-US" sz="1600" b="1">
              <a:solidFill>
                <a:srgbClr val="0000FF"/>
              </a:solidFill>
            </a:endParaRPr>
          </a:p>
          <a:p>
            <a:pPr marL="457200" indent="-457200"/>
            <a:r>
              <a:rPr lang="en-US" sz="1600" b="1"/>
              <a:t>4)</a:t>
            </a:r>
            <a:r>
              <a:rPr lang="en-US" sz="1600"/>
              <a:t> Given two regular expressions </a:t>
            </a:r>
            <a:r>
              <a:rPr lang="en-US" sz="1600" b="1">
                <a:solidFill>
                  <a:srgbClr val="0000FF"/>
                </a:solidFill>
              </a:rPr>
              <a:t>r</a:t>
            </a:r>
            <a:r>
              <a:rPr lang="en-US" sz="1600"/>
              <a:t> and </a:t>
            </a:r>
            <a:r>
              <a:rPr lang="en-US" sz="1600" b="1">
                <a:solidFill>
                  <a:srgbClr val="0000FF"/>
                </a:solidFill>
              </a:rPr>
              <a:t>s</a:t>
            </a:r>
            <a:r>
              <a:rPr lang="en-US" sz="1600"/>
              <a:t>, </a:t>
            </a:r>
            <a:r>
              <a:rPr lang="en-US" sz="1600" b="1" i="1">
                <a:solidFill>
                  <a:srgbClr val="0000FF"/>
                </a:solidFill>
              </a:rPr>
              <a:t>r </a:t>
            </a:r>
            <a:r>
              <a:rPr lang="en-US" sz="1600" b="1">
                <a:solidFill>
                  <a:srgbClr val="0000FF"/>
                </a:solidFill>
                <a:sym typeface="Wingdings" pitchFamily="-105" charset="2"/>
              </a:rPr>
              <a:t>U</a:t>
            </a:r>
            <a:r>
              <a:rPr lang="en-US" sz="1600" b="1">
                <a:solidFill>
                  <a:srgbClr val="0000FF"/>
                </a:solidFill>
              </a:rPr>
              <a:t> </a:t>
            </a:r>
            <a:r>
              <a:rPr lang="en-US" sz="1600" b="1" i="1">
                <a:solidFill>
                  <a:srgbClr val="0000FF"/>
                </a:solidFill>
              </a:rPr>
              <a:t>s</a:t>
            </a:r>
            <a:r>
              <a:rPr lang="en-US" sz="1600"/>
              <a:t> is a regular expression denoting </a:t>
            </a:r>
          </a:p>
          <a:p>
            <a:pPr marL="457200" indent="-457200"/>
            <a:r>
              <a:rPr lang="en-US" sz="1600"/>
              <a:t>    the language </a:t>
            </a:r>
            <a:r>
              <a:rPr lang="en-US" sz="1600" b="1">
                <a:solidFill>
                  <a:srgbClr val="0000FF"/>
                </a:solidFill>
              </a:rPr>
              <a:t>L(r) U L(s).</a:t>
            </a:r>
          </a:p>
          <a:p>
            <a:pPr marL="457200" indent="-457200"/>
            <a:r>
              <a:rPr lang="en-US" sz="1600"/>
              <a:t> </a:t>
            </a:r>
          </a:p>
          <a:p>
            <a:pPr marL="457200" indent="-457200"/>
            <a:r>
              <a:rPr lang="en-US" sz="1600" b="1">
                <a:sym typeface="Wingdings" pitchFamily="-105" charset="2"/>
              </a:rPr>
              <a:t>5)</a:t>
            </a:r>
            <a:r>
              <a:rPr lang="en-US" sz="1600">
                <a:sym typeface="Wingdings" pitchFamily="-105" charset="2"/>
              </a:rPr>
              <a:t> Given a regular expression </a:t>
            </a:r>
            <a:r>
              <a:rPr lang="en-US" sz="1600" b="1">
                <a:solidFill>
                  <a:srgbClr val="0000FF"/>
                </a:solidFill>
                <a:sym typeface="Wingdings" pitchFamily="-105" charset="2"/>
              </a:rPr>
              <a:t>r</a:t>
            </a:r>
            <a:r>
              <a:rPr lang="en-US" sz="1600">
                <a:sym typeface="Wingdings" pitchFamily="-105" charset="2"/>
              </a:rPr>
              <a:t>, </a:t>
            </a:r>
            <a:r>
              <a:rPr lang="en-US" sz="1600" b="1">
                <a:solidFill>
                  <a:srgbClr val="0000FF"/>
                </a:solidFill>
                <a:sym typeface="Wingdings" pitchFamily="-105" charset="2"/>
              </a:rPr>
              <a:t>r*</a:t>
            </a:r>
            <a:r>
              <a:rPr lang="en-US" sz="1600">
                <a:sym typeface="Wingdings" pitchFamily="-105" charset="2"/>
              </a:rPr>
              <a:t> is a regular expression.</a:t>
            </a:r>
          </a:p>
          <a:p>
            <a:pPr marL="457200" indent="-457200"/>
            <a:endParaRPr lang="en-US" sz="1600">
              <a:sym typeface="Wingdings" pitchFamily="-105" charset="2"/>
            </a:endParaRPr>
          </a:p>
          <a:p>
            <a:pPr marL="457200" indent="-457200"/>
            <a:r>
              <a:rPr lang="en-US" sz="1600" b="1">
                <a:sym typeface="Wingdings" pitchFamily="-105" charset="2"/>
              </a:rPr>
              <a:t>6) </a:t>
            </a:r>
            <a:r>
              <a:rPr lang="en-US" sz="1600">
                <a:sym typeface="Wingdings" pitchFamily="-105" charset="2"/>
              </a:rPr>
              <a:t>Given a regular expression </a:t>
            </a:r>
            <a:r>
              <a:rPr lang="en-US" sz="1600" b="1">
                <a:solidFill>
                  <a:srgbClr val="0000FF"/>
                </a:solidFill>
                <a:sym typeface="Wingdings" pitchFamily="-105" charset="2"/>
              </a:rPr>
              <a:t>r</a:t>
            </a:r>
            <a:r>
              <a:rPr lang="en-US" sz="1600">
                <a:sym typeface="Wingdings" pitchFamily="-105" charset="2"/>
              </a:rPr>
              <a:t>, </a:t>
            </a:r>
            <a:r>
              <a:rPr lang="en-US" sz="1600" b="1">
                <a:solidFill>
                  <a:srgbClr val="0000FF"/>
                </a:solidFill>
                <a:sym typeface="Wingdings" pitchFamily="-105" charset="2"/>
              </a:rPr>
              <a:t>r</a:t>
            </a:r>
            <a:r>
              <a:rPr lang="en-US" sz="1600" b="1" baseline="30000">
                <a:solidFill>
                  <a:srgbClr val="0000FF"/>
                </a:solidFill>
                <a:sym typeface="Wingdings" pitchFamily="-105" charset="2"/>
              </a:rPr>
              <a:t>+</a:t>
            </a:r>
            <a:r>
              <a:rPr lang="en-US" sz="1600">
                <a:sym typeface="Wingdings" pitchFamily="-105" charset="2"/>
              </a:rPr>
              <a:t> is a regular expression.</a:t>
            </a:r>
          </a:p>
          <a:p>
            <a:pPr marL="457200" indent="-457200"/>
            <a:endParaRPr lang="en-US" sz="1600">
              <a:sym typeface="Wingdings" pitchFamily="-105" charset="2"/>
            </a:endParaRPr>
          </a:p>
          <a:p>
            <a:pPr marL="457200" indent="-457200"/>
            <a:r>
              <a:rPr lang="en-US" sz="1600" b="1">
                <a:sym typeface="Wingdings" pitchFamily="-105" charset="2"/>
              </a:rPr>
              <a:t>7)</a:t>
            </a:r>
            <a:r>
              <a:rPr lang="en-US" sz="1600">
                <a:sym typeface="Wingdings" pitchFamily="-105" charset="2"/>
              </a:rPr>
              <a:t> Given a regular expression </a:t>
            </a:r>
            <a:r>
              <a:rPr lang="en-US" sz="1600" b="1">
                <a:solidFill>
                  <a:srgbClr val="0000FF"/>
                </a:solidFill>
                <a:sym typeface="Wingdings" pitchFamily="-105" charset="2"/>
              </a:rPr>
              <a:t>r</a:t>
            </a:r>
            <a:r>
              <a:rPr lang="en-US" sz="1600">
                <a:sym typeface="Wingdings" pitchFamily="-105" charset="2"/>
              </a:rPr>
              <a:t>, </a:t>
            </a:r>
            <a:r>
              <a:rPr lang="en-US" sz="1600" b="1">
                <a:solidFill>
                  <a:srgbClr val="0000FF"/>
                </a:solidFill>
                <a:sym typeface="Wingdings" pitchFamily="-105" charset="2"/>
              </a:rPr>
              <a:t>( r )</a:t>
            </a:r>
            <a:r>
              <a:rPr lang="en-US" sz="1600">
                <a:sym typeface="Wingdings" pitchFamily="-105" charset="2"/>
              </a:rPr>
              <a:t> is a regular expression.</a:t>
            </a:r>
          </a:p>
          <a:p>
            <a:pPr marL="457200" indent="-457200"/>
            <a:endParaRPr lang="en-US" sz="1600" b="1">
              <a:sym typeface="Wingdings" pitchFamily="-105" charset="2"/>
            </a:endParaRPr>
          </a:p>
          <a:p>
            <a:pPr marL="457200" indent="-457200"/>
            <a:r>
              <a:rPr lang="en-US" b="1">
                <a:sym typeface="Wingdings" pitchFamily="-105" charset="2"/>
              </a:rPr>
              <a:t> </a:t>
            </a:r>
          </a:p>
          <a:p>
            <a:pPr marL="457200" indent="-457200"/>
            <a:endParaRPr lang="en-US" b="1">
              <a:sym typeface="Wingdings" pitchFamily="-105" charset="2"/>
            </a:endParaRPr>
          </a:p>
          <a:p>
            <a:pPr marL="457200" indent="-457200"/>
            <a:endParaRPr lang="en-US" b="1">
              <a:sym typeface="Wingdings" pitchFamily="-105" charset="2"/>
            </a:endParaRPr>
          </a:p>
          <a:p>
            <a:pPr marL="457200" indent="-457200"/>
            <a:endParaRPr lang="en-US" b="1">
              <a:sym typeface="Wingdings" pitchFamily="-105" charset="2"/>
            </a:endParaRPr>
          </a:p>
          <a:p>
            <a:pPr marL="457200" indent="-457200"/>
            <a:r>
              <a:rPr lang="en-US" b="1">
                <a:sym typeface="Wingdings" pitchFamily="-105" charset="2"/>
              </a:rPr>
              <a:t> </a:t>
            </a:r>
            <a:endParaRPr lang="en-US">
              <a:sym typeface="Wingdings" pitchFamily="-105" charset="2"/>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1"/>
          <p:cNvSpPr>
            <a:spLocks noGrp="1"/>
          </p:cNvSpPr>
          <p:nvPr>
            <p:ph type="dt" sz="quarter" idx="10"/>
          </p:nvPr>
        </p:nvSpPr>
        <p:spPr>
          <a:noFill/>
        </p:spPr>
        <p:txBody>
          <a:bodyPr/>
          <a:lstStyle/>
          <a:p>
            <a:r>
              <a:rPr lang="en-US"/>
              <a:t>Eurípides Montagne</a:t>
            </a:r>
          </a:p>
        </p:txBody>
      </p:sp>
      <p:sp>
        <p:nvSpPr>
          <p:cNvPr id="17411" name="Footer Placeholder 2"/>
          <p:cNvSpPr>
            <a:spLocks noGrp="1"/>
          </p:cNvSpPr>
          <p:nvPr>
            <p:ph type="ftr" sz="quarter" idx="11"/>
          </p:nvPr>
        </p:nvSpPr>
        <p:spPr>
          <a:noFill/>
        </p:spPr>
        <p:txBody>
          <a:bodyPr/>
          <a:lstStyle/>
          <a:p>
            <a:r>
              <a:rPr lang="en-US" smtClean="0">
                <a:latin typeface="Arial" charset="0"/>
                <a:ea typeface="ＭＳ Ｐゴシック" pitchFamily="-105" charset="-128"/>
              </a:rPr>
              <a:t>University of Central Florida</a:t>
            </a:r>
          </a:p>
        </p:txBody>
      </p:sp>
      <p:sp>
        <p:nvSpPr>
          <p:cNvPr id="17412" name="Slide Number Placeholder 3"/>
          <p:cNvSpPr>
            <a:spLocks noGrp="1"/>
          </p:cNvSpPr>
          <p:nvPr>
            <p:ph type="sldNum" sz="quarter" idx="12"/>
          </p:nvPr>
        </p:nvSpPr>
        <p:spPr>
          <a:noFill/>
        </p:spPr>
        <p:txBody>
          <a:bodyPr/>
          <a:lstStyle/>
          <a:p>
            <a:fld id="{A4FE5A5A-E861-4A9D-B280-532D5FCD8BD1}" type="slidenum">
              <a:rPr lang="en-US"/>
              <a:pPr/>
              <a:t>2</a:t>
            </a:fld>
            <a:endParaRPr lang="en-US"/>
          </a:p>
        </p:txBody>
      </p:sp>
      <p:sp>
        <p:nvSpPr>
          <p:cNvPr id="17413" name="Rectangle 2"/>
          <p:cNvSpPr>
            <a:spLocks noGrp="1" noChangeArrowheads="1"/>
          </p:cNvSpPr>
          <p:nvPr>
            <p:ph type="title" idx="4294967295"/>
          </p:nvPr>
        </p:nvSpPr>
        <p:spPr>
          <a:xfrm>
            <a:off x="457200" y="228600"/>
            <a:ext cx="8229600" cy="1143000"/>
          </a:xfrm>
        </p:spPr>
        <p:txBody>
          <a:bodyPr/>
          <a:lstStyle/>
          <a:p>
            <a:pPr eaLnBrk="1" hangingPunct="1"/>
            <a:r>
              <a:rPr lang="en-US" b="1" smtClean="0">
                <a:solidFill>
                  <a:srgbClr val="3366FF"/>
                </a:solidFill>
              </a:rPr>
              <a:t>COP 3402 Systems Software</a:t>
            </a:r>
          </a:p>
        </p:txBody>
      </p:sp>
      <p:sp>
        <p:nvSpPr>
          <p:cNvPr id="17414" name="Text Box 3"/>
          <p:cNvSpPr txBox="1">
            <a:spLocks noChangeArrowheads="1"/>
          </p:cNvSpPr>
          <p:nvPr/>
        </p:nvSpPr>
        <p:spPr bwMode="auto">
          <a:xfrm>
            <a:off x="685800" y="2362200"/>
            <a:ext cx="7848600" cy="1833563"/>
          </a:xfrm>
          <a:prstGeom prst="rect">
            <a:avLst/>
          </a:prstGeom>
          <a:noFill/>
          <a:ln w="9525">
            <a:noFill/>
            <a:miter lim="800000"/>
            <a:headEnd/>
            <a:tailEnd/>
          </a:ln>
        </p:spPr>
        <p:txBody>
          <a:bodyPr>
            <a:spAutoFit/>
          </a:bodyPr>
          <a:lstStyle/>
          <a:p>
            <a:pPr marL="457200" indent="-457200" algn="ctr"/>
            <a:endParaRPr lang="en-US" sz="4400" b="1">
              <a:solidFill>
                <a:srgbClr val="3366FF"/>
              </a:solidFill>
            </a:endParaRPr>
          </a:p>
          <a:p>
            <a:pPr marL="457200" indent="-457200" algn="ctr"/>
            <a:r>
              <a:rPr lang="en-US" sz="4400" b="1">
                <a:solidFill>
                  <a:srgbClr val="3366FF"/>
                </a:solidFill>
              </a:rPr>
              <a:t>Lexical analysis</a:t>
            </a:r>
          </a:p>
          <a:p>
            <a:pPr marL="457200" indent="-457200" algn="ctr">
              <a:lnSpc>
                <a:spcPct val="90000"/>
              </a:lnSpc>
              <a:spcBef>
                <a:spcPct val="20000"/>
              </a:spcBef>
            </a:pPr>
            <a:endParaRPr lang="en-US" sz="2400">
              <a:latin typeface="Times New Roman" pitchFamily="-105" charset="0"/>
            </a:endParaRPr>
          </a:p>
        </p:txBody>
      </p:sp>
      <p:sp>
        <p:nvSpPr>
          <p:cNvPr id="17415" name="Line 4"/>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Date Placeholder 1"/>
          <p:cNvSpPr>
            <a:spLocks noGrp="1"/>
          </p:cNvSpPr>
          <p:nvPr>
            <p:ph type="dt" sz="quarter" idx="10"/>
          </p:nvPr>
        </p:nvSpPr>
        <p:spPr>
          <a:noFill/>
        </p:spPr>
        <p:txBody>
          <a:bodyPr/>
          <a:lstStyle/>
          <a:p>
            <a:r>
              <a:rPr lang="en-US"/>
              <a:t>Eurípides Montagne</a:t>
            </a:r>
          </a:p>
        </p:txBody>
      </p:sp>
      <p:sp>
        <p:nvSpPr>
          <p:cNvPr id="54275" name="Footer Placeholder 2"/>
          <p:cNvSpPr>
            <a:spLocks noGrp="1"/>
          </p:cNvSpPr>
          <p:nvPr>
            <p:ph type="ftr" sz="quarter" idx="11"/>
          </p:nvPr>
        </p:nvSpPr>
        <p:spPr>
          <a:noFill/>
        </p:spPr>
        <p:txBody>
          <a:bodyPr/>
          <a:lstStyle/>
          <a:p>
            <a:r>
              <a:rPr lang="en-US" smtClean="0">
                <a:latin typeface="Arial" charset="0"/>
                <a:ea typeface="ＭＳ Ｐゴシック" pitchFamily="-105" charset="-128"/>
              </a:rPr>
              <a:t>University of Central Florida</a:t>
            </a:r>
          </a:p>
        </p:txBody>
      </p:sp>
      <p:sp>
        <p:nvSpPr>
          <p:cNvPr id="54276" name="Slide Number Placeholder 3"/>
          <p:cNvSpPr>
            <a:spLocks noGrp="1"/>
          </p:cNvSpPr>
          <p:nvPr>
            <p:ph type="sldNum" sz="quarter" idx="12"/>
          </p:nvPr>
        </p:nvSpPr>
        <p:spPr>
          <a:noFill/>
        </p:spPr>
        <p:txBody>
          <a:bodyPr/>
          <a:lstStyle/>
          <a:p>
            <a:fld id="{47B5089A-7A38-45B8-A7FD-949AE893EDFE}" type="slidenum">
              <a:rPr lang="en-US"/>
              <a:pPr/>
              <a:t>20</a:t>
            </a:fld>
            <a:endParaRPr lang="en-US"/>
          </a:p>
        </p:txBody>
      </p:sp>
      <p:sp>
        <p:nvSpPr>
          <p:cNvPr id="54277" name="Rectangle 2"/>
          <p:cNvSpPr>
            <a:spLocks noGrp="1" noChangeArrowheads="1"/>
          </p:cNvSpPr>
          <p:nvPr>
            <p:ph type="title" idx="4294967295"/>
          </p:nvPr>
        </p:nvSpPr>
        <p:spPr>
          <a:xfrm>
            <a:off x="457200" y="228600"/>
            <a:ext cx="8229600" cy="1143000"/>
          </a:xfrm>
        </p:spPr>
        <p:txBody>
          <a:bodyPr/>
          <a:lstStyle/>
          <a:p>
            <a:pPr eaLnBrk="1" hangingPunct="1"/>
            <a:r>
              <a:rPr lang="en-US" b="1" smtClean="0">
                <a:solidFill>
                  <a:srgbClr val="0000FF"/>
                </a:solidFill>
              </a:rPr>
              <a:t> Regular expressions</a:t>
            </a:r>
          </a:p>
        </p:txBody>
      </p:sp>
      <p:sp>
        <p:nvSpPr>
          <p:cNvPr id="54278" name="Line 3"/>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
        <p:nvSpPr>
          <p:cNvPr id="54279" name="Text Box 4"/>
          <p:cNvSpPr txBox="1">
            <a:spLocks noChangeArrowheads="1"/>
          </p:cNvSpPr>
          <p:nvPr/>
        </p:nvSpPr>
        <p:spPr bwMode="auto">
          <a:xfrm>
            <a:off x="838200" y="1143000"/>
            <a:ext cx="7242175" cy="5354638"/>
          </a:xfrm>
          <a:prstGeom prst="rect">
            <a:avLst/>
          </a:prstGeom>
          <a:noFill/>
          <a:ln w="9525">
            <a:noFill/>
            <a:miter lim="800000"/>
            <a:headEnd/>
            <a:tailEnd/>
          </a:ln>
        </p:spPr>
        <p:txBody>
          <a:bodyPr wrap="none">
            <a:spAutoFit/>
          </a:bodyPr>
          <a:lstStyle/>
          <a:p>
            <a:pPr marL="457200" indent="-457200"/>
            <a:r>
              <a:rPr lang="en-US">
                <a:sym typeface="Wingdings" pitchFamily="-105" charset="2"/>
              </a:rPr>
              <a:t>For example, given the alphabet:</a:t>
            </a:r>
          </a:p>
          <a:p>
            <a:pPr marL="457200" indent="-457200"/>
            <a:endParaRPr lang="en-US">
              <a:sym typeface="Wingdings" pitchFamily="-105" charset="2"/>
            </a:endParaRPr>
          </a:p>
          <a:p>
            <a:pPr marL="457200" indent="-457200"/>
            <a:r>
              <a:rPr lang="en-US">
                <a:sym typeface="Wingdings" pitchFamily="-105" charset="2"/>
              </a:rPr>
              <a:t>	</a:t>
            </a:r>
            <a:r>
              <a:rPr lang="en-US" b="1">
                <a:latin typeface="Math1" pitchFamily="2" charset="2"/>
              </a:rPr>
              <a:t>S</a:t>
            </a:r>
            <a:r>
              <a:rPr lang="en-US"/>
              <a:t> = { A, B, …, Z, a, b, …, z, 0, 1, 2, 3, …, 8, 9}</a:t>
            </a:r>
          </a:p>
          <a:p>
            <a:pPr marL="457200" indent="-457200"/>
            <a:endParaRPr lang="en-US"/>
          </a:p>
          <a:p>
            <a:pPr marL="457200" indent="-457200">
              <a:buFont typeface="Math1" pitchFamily="2" charset="2"/>
              <a:buNone/>
            </a:pPr>
            <a:r>
              <a:rPr lang="en-US">
                <a:sym typeface="Wingdings" pitchFamily="-105" charset="2"/>
              </a:rPr>
              <a:t> </a:t>
            </a:r>
            <a:r>
              <a:rPr lang="en-US" b="1">
                <a:solidFill>
                  <a:srgbClr val="0000FF"/>
                </a:solidFill>
                <a:latin typeface="Symbol" pitchFamily="-105" charset="2"/>
                <a:sym typeface="Wingdings" pitchFamily="-105" charset="2"/>
              </a:rPr>
              <a:t>e</a:t>
            </a:r>
            <a:r>
              <a:rPr lang="en-US">
                <a:sym typeface="Wingdings" pitchFamily="-105" charset="2"/>
              </a:rPr>
              <a:t>  is a regular expression denoting { </a:t>
            </a:r>
            <a:r>
              <a:rPr lang="en-US" b="1">
                <a:solidFill>
                  <a:srgbClr val="0000FF"/>
                </a:solidFill>
                <a:latin typeface="Symbol" pitchFamily="-105" charset="2"/>
                <a:sym typeface="Wingdings" pitchFamily="-105" charset="2"/>
              </a:rPr>
              <a:t>e</a:t>
            </a:r>
            <a:r>
              <a:rPr lang="en-US">
                <a:latin typeface="Math1" pitchFamily="2" charset="2"/>
                <a:sym typeface="Wingdings" pitchFamily="-105" charset="2"/>
              </a:rPr>
              <a:t> </a:t>
            </a:r>
            <a:r>
              <a:rPr lang="en-US">
                <a:sym typeface="Wingdings" pitchFamily="-105" charset="2"/>
              </a:rPr>
              <a:t>}, the empty string.</a:t>
            </a:r>
          </a:p>
          <a:p>
            <a:pPr marL="457200" indent="-457200">
              <a:buFont typeface="Math1" pitchFamily="2" charset="2"/>
              <a:buChar char="e"/>
            </a:pPr>
            <a:endParaRPr lang="en-US">
              <a:sym typeface="Wingdings" pitchFamily="-105" charset="2"/>
            </a:endParaRPr>
          </a:p>
          <a:p>
            <a:pPr marL="457200" indent="-457200">
              <a:buFont typeface="Math1" pitchFamily="2" charset="2"/>
              <a:buNone/>
            </a:pPr>
            <a:r>
              <a:rPr lang="en-US" b="1">
                <a:solidFill>
                  <a:srgbClr val="0000FF"/>
                </a:solidFill>
                <a:sym typeface="Wingdings" pitchFamily="-105" charset="2"/>
              </a:rPr>
              <a:t>a</a:t>
            </a:r>
            <a:r>
              <a:rPr lang="en-US">
                <a:sym typeface="Wingdings" pitchFamily="-105" charset="2"/>
              </a:rPr>
              <a:t>  is a regular expression denoting { </a:t>
            </a:r>
            <a:r>
              <a:rPr lang="en-US" b="1">
                <a:solidFill>
                  <a:srgbClr val="0000FF"/>
                </a:solidFill>
                <a:sym typeface="Wingdings" pitchFamily="-105" charset="2"/>
              </a:rPr>
              <a:t>a</a:t>
            </a:r>
            <a:r>
              <a:rPr lang="en-US">
                <a:sym typeface="Wingdings" pitchFamily="-105" charset="2"/>
              </a:rPr>
              <a:t> }.</a:t>
            </a:r>
          </a:p>
          <a:p>
            <a:pPr marL="457200" indent="-457200">
              <a:buFont typeface="Math1" pitchFamily="2" charset="2"/>
              <a:buNone/>
            </a:pPr>
            <a:endParaRPr lang="en-US">
              <a:sym typeface="Wingdings" pitchFamily="-105" charset="2"/>
            </a:endParaRPr>
          </a:p>
          <a:p>
            <a:pPr marL="457200" indent="-457200">
              <a:buFont typeface="Math1" pitchFamily="2" charset="2"/>
              <a:buNone/>
            </a:pPr>
            <a:r>
              <a:rPr lang="en-US" b="1" u="sng">
                <a:sym typeface="Wingdings" pitchFamily="-105" charset="2"/>
              </a:rPr>
              <a:t>Any symbol from </a:t>
            </a:r>
            <a:r>
              <a:rPr lang="en-US" b="1" u="sng">
                <a:latin typeface="Math1" pitchFamily="2" charset="2"/>
                <a:sym typeface="Wingdings" pitchFamily="-105" charset="2"/>
              </a:rPr>
              <a:t>S</a:t>
            </a:r>
            <a:r>
              <a:rPr lang="en-US" b="1" u="sng">
                <a:sym typeface="Wingdings" pitchFamily="-105" charset="2"/>
              </a:rPr>
              <a:t> is a regular expression.</a:t>
            </a:r>
          </a:p>
          <a:p>
            <a:pPr marL="457200" indent="-457200">
              <a:buFont typeface="Math1" pitchFamily="2" charset="2"/>
              <a:buNone/>
            </a:pPr>
            <a:endParaRPr lang="en-US">
              <a:sym typeface="Wingdings" pitchFamily="-105" charset="2"/>
            </a:endParaRPr>
          </a:p>
          <a:p>
            <a:pPr marL="457200" indent="-457200">
              <a:buFont typeface="Math1" pitchFamily="2" charset="2"/>
              <a:buNone/>
            </a:pPr>
            <a:r>
              <a:rPr lang="en-US">
                <a:sym typeface="Wingdings" pitchFamily="-105" charset="2"/>
              </a:rPr>
              <a:t>If </a:t>
            </a:r>
            <a:r>
              <a:rPr lang="en-US" b="1">
                <a:solidFill>
                  <a:srgbClr val="0000FF"/>
                </a:solidFill>
                <a:sym typeface="Wingdings" pitchFamily="-105" charset="2"/>
              </a:rPr>
              <a:t>a</a:t>
            </a:r>
            <a:r>
              <a:rPr lang="en-US">
                <a:sym typeface="Wingdings" pitchFamily="-105" charset="2"/>
              </a:rPr>
              <a:t> and </a:t>
            </a:r>
            <a:r>
              <a:rPr lang="en-US" b="1">
                <a:solidFill>
                  <a:srgbClr val="0000FF"/>
                </a:solidFill>
                <a:sym typeface="Wingdings" pitchFamily="-105" charset="2"/>
              </a:rPr>
              <a:t>b</a:t>
            </a:r>
            <a:r>
              <a:rPr lang="en-US">
                <a:sym typeface="Wingdings" pitchFamily="-105" charset="2"/>
              </a:rPr>
              <a:t> are regular expressions, then:</a:t>
            </a:r>
          </a:p>
          <a:p>
            <a:pPr marL="457200" indent="-457200">
              <a:buFont typeface="Math1" pitchFamily="2" charset="2"/>
              <a:buNone/>
            </a:pPr>
            <a:endParaRPr lang="en-US">
              <a:sym typeface="Wingdings" pitchFamily="-105" charset="2"/>
            </a:endParaRPr>
          </a:p>
          <a:p>
            <a:pPr marL="457200" indent="-457200">
              <a:buFont typeface="Math1" pitchFamily="2" charset="2"/>
              <a:buNone/>
            </a:pPr>
            <a:r>
              <a:rPr lang="en-US" b="1">
                <a:sym typeface="Wingdings" pitchFamily="-105" charset="2"/>
              </a:rPr>
              <a:t>	</a:t>
            </a:r>
            <a:r>
              <a:rPr lang="en-US" b="1">
                <a:solidFill>
                  <a:srgbClr val="0000FF"/>
                </a:solidFill>
                <a:sym typeface="Wingdings" pitchFamily="-105" charset="2"/>
              </a:rPr>
              <a:t>a | b</a:t>
            </a:r>
            <a:r>
              <a:rPr lang="en-US">
                <a:sym typeface="Wingdings" pitchFamily="-105" charset="2"/>
              </a:rPr>
              <a:t>  denotes the language { </a:t>
            </a:r>
            <a:r>
              <a:rPr lang="en-US" b="1">
                <a:solidFill>
                  <a:srgbClr val="0000FF"/>
                </a:solidFill>
                <a:sym typeface="Wingdings" pitchFamily="-105" charset="2"/>
              </a:rPr>
              <a:t>a, b</a:t>
            </a:r>
            <a:r>
              <a:rPr lang="en-US">
                <a:sym typeface="Wingdings" pitchFamily="-105" charset="2"/>
              </a:rPr>
              <a:t> }.  choice among alternatives</a:t>
            </a:r>
          </a:p>
          <a:p>
            <a:pPr marL="457200" indent="-457200">
              <a:buFont typeface="Math1" pitchFamily="2" charset="2"/>
              <a:buNone/>
            </a:pPr>
            <a:endParaRPr lang="en-US">
              <a:sym typeface="Wingdings" pitchFamily="-105" charset="2"/>
            </a:endParaRPr>
          </a:p>
          <a:p>
            <a:pPr marL="457200" indent="-457200">
              <a:buFont typeface="Math1" pitchFamily="2" charset="2"/>
              <a:buNone/>
            </a:pPr>
            <a:r>
              <a:rPr lang="en-US">
                <a:sym typeface="Wingdings" pitchFamily="-105" charset="2"/>
              </a:rPr>
              <a:t>	For example:</a:t>
            </a:r>
          </a:p>
          <a:p>
            <a:pPr marL="457200" indent="-457200">
              <a:buFont typeface="Math1" pitchFamily="2" charset="2"/>
              <a:buNone/>
            </a:pPr>
            <a:r>
              <a:rPr lang="en-US">
                <a:sym typeface="Wingdings" pitchFamily="-105" charset="2"/>
              </a:rPr>
              <a:t>	</a:t>
            </a:r>
            <a:r>
              <a:rPr lang="en-US" b="1">
                <a:solidFill>
                  <a:srgbClr val="0000FF"/>
                </a:solidFill>
                <a:sym typeface="Wingdings" pitchFamily="-105" charset="2"/>
              </a:rPr>
              <a:t>(a | b ) ( a | b )</a:t>
            </a:r>
            <a:r>
              <a:rPr lang="en-US">
                <a:sym typeface="Wingdings" pitchFamily="-105" charset="2"/>
              </a:rPr>
              <a:t> denotes { </a:t>
            </a:r>
            <a:r>
              <a:rPr lang="en-US" b="1">
                <a:solidFill>
                  <a:srgbClr val="0000FF"/>
                </a:solidFill>
                <a:sym typeface="Wingdings" pitchFamily="-105" charset="2"/>
              </a:rPr>
              <a:t>aa, ab, ba, bb</a:t>
            </a:r>
            <a:r>
              <a:rPr lang="en-US">
                <a:sym typeface="Wingdings" pitchFamily="-105" charset="2"/>
              </a:rPr>
              <a:t> }</a:t>
            </a:r>
          </a:p>
          <a:p>
            <a:pPr marL="457200" indent="-457200">
              <a:buFont typeface="Math1" pitchFamily="2" charset="2"/>
              <a:buNone/>
            </a:pPr>
            <a:r>
              <a:rPr lang="en-US">
                <a:sym typeface="Wingdings" pitchFamily="-105" charset="2"/>
              </a:rPr>
              <a:t>	The language of all strings of length two over the alphabet </a:t>
            </a:r>
            <a:r>
              <a:rPr lang="en-US" b="1">
                <a:latin typeface="Math1" pitchFamily="2" charset="2"/>
                <a:sym typeface="Wingdings" pitchFamily="-105" charset="2"/>
              </a:rPr>
              <a:t>S</a:t>
            </a:r>
            <a:r>
              <a:rPr lang="en-US">
                <a:sym typeface="Wingdings" pitchFamily="-105" charset="2"/>
              </a:rPr>
              <a:t>.</a:t>
            </a:r>
          </a:p>
          <a:p>
            <a:pPr marL="457200" indent="-457200">
              <a:buFont typeface="Math1" pitchFamily="2" charset="2"/>
              <a:buNone/>
            </a:pPr>
            <a:endParaRPr lang="en-US">
              <a:sym typeface="Wingdings" pitchFamily="-105" charset="2"/>
            </a:endParaRPr>
          </a:p>
          <a:p>
            <a:pPr marL="457200" indent="-457200"/>
            <a:r>
              <a:rPr lang="en-US">
                <a:sym typeface="Wingdings" pitchFamily="-105" charset="2"/>
              </a:rPr>
              <a:t> </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Date Placeholder 1"/>
          <p:cNvSpPr>
            <a:spLocks noGrp="1"/>
          </p:cNvSpPr>
          <p:nvPr>
            <p:ph type="dt" sz="quarter" idx="10"/>
          </p:nvPr>
        </p:nvSpPr>
        <p:spPr>
          <a:noFill/>
        </p:spPr>
        <p:txBody>
          <a:bodyPr/>
          <a:lstStyle/>
          <a:p>
            <a:r>
              <a:rPr lang="en-US"/>
              <a:t>Eurípides Montagne</a:t>
            </a:r>
          </a:p>
        </p:txBody>
      </p:sp>
      <p:sp>
        <p:nvSpPr>
          <p:cNvPr id="56323" name="Footer Placeholder 2"/>
          <p:cNvSpPr>
            <a:spLocks noGrp="1"/>
          </p:cNvSpPr>
          <p:nvPr>
            <p:ph type="ftr" sz="quarter" idx="11"/>
          </p:nvPr>
        </p:nvSpPr>
        <p:spPr>
          <a:noFill/>
        </p:spPr>
        <p:txBody>
          <a:bodyPr/>
          <a:lstStyle/>
          <a:p>
            <a:r>
              <a:rPr lang="en-US" smtClean="0">
                <a:latin typeface="Arial" charset="0"/>
                <a:ea typeface="ＭＳ Ｐゴシック" pitchFamily="-105" charset="-128"/>
              </a:rPr>
              <a:t>University of Central Florida</a:t>
            </a:r>
          </a:p>
        </p:txBody>
      </p:sp>
      <p:sp>
        <p:nvSpPr>
          <p:cNvPr id="56324" name="Slide Number Placeholder 3"/>
          <p:cNvSpPr>
            <a:spLocks noGrp="1"/>
          </p:cNvSpPr>
          <p:nvPr>
            <p:ph type="sldNum" sz="quarter" idx="12"/>
          </p:nvPr>
        </p:nvSpPr>
        <p:spPr>
          <a:noFill/>
        </p:spPr>
        <p:txBody>
          <a:bodyPr/>
          <a:lstStyle/>
          <a:p>
            <a:fld id="{A0381496-FCAE-4035-9CE8-A5F722E64C9D}" type="slidenum">
              <a:rPr lang="en-US"/>
              <a:pPr/>
              <a:t>21</a:t>
            </a:fld>
            <a:endParaRPr lang="en-US"/>
          </a:p>
        </p:txBody>
      </p:sp>
      <p:sp>
        <p:nvSpPr>
          <p:cNvPr id="56325" name="Rectangle 2"/>
          <p:cNvSpPr>
            <a:spLocks noGrp="1" noChangeArrowheads="1"/>
          </p:cNvSpPr>
          <p:nvPr>
            <p:ph type="title" idx="4294967295"/>
          </p:nvPr>
        </p:nvSpPr>
        <p:spPr>
          <a:xfrm>
            <a:off x="457200" y="228600"/>
            <a:ext cx="8229600" cy="1143000"/>
          </a:xfrm>
        </p:spPr>
        <p:txBody>
          <a:bodyPr/>
          <a:lstStyle/>
          <a:p>
            <a:pPr eaLnBrk="1" hangingPunct="1"/>
            <a:r>
              <a:rPr lang="en-US" b="1" smtClean="0">
                <a:solidFill>
                  <a:srgbClr val="0000FF"/>
                </a:solidFill>
              </a:rPr>
              <a:t> Regular expressions</a:t>
            </a:r>
          </a:p>
        </p:txBody>
      </p:sp>
      <p:sp>
        <p:nvSpPr>
          <p:cNvPr id="56326" name="Line 3"/>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
        <p:nvSpPr>
          <p:cNvPr id="56327" name="Text Box 4"/>
          <p:cNvSpPr txBox="1">
            <a:spLocks noChangeArrowheads="1"/>
          </p:cNvSpPr>
          <p:nvPr/>
        </p:nvSpPr>
        <p:spPr bwMode="auto">
          <a:xfrm>
            <a:off x="838200" y="1295400"/>
            <a:ext cx="7537450" cy="4486275"/>
          </a:xfrm>
          <a:prstGeom prst="rect">
            <a:avLst/>
          </a:prstGeom>
          <a:noFill/>
          <a:ln w="9525">
            <a:noFill/>
            <a:miter lim="800000"/>
            <a:headEnd/>
            <a:tailEnd/>
          </a:ln>
        </p:spPr>
        <p:txBody>
          <a:bodyPr wrap="none">
            <a:spAutoFit/>
          </a:bodyPr>
          <a:lstStyle/>
          <a:p>
            <a:pPr marL="457200" indent="-457200"/>
            <a:endParaRPr lang="en-US">
              <a:sym typeface="Wingdings" pitchFamily="-105" charset="2"/>
            </a:endParaRPr>
          </a:p>
          <a:p>
            <a:pPr marL="457200" indent="-457200">
              <a:buFont typeface="Math1" pitchFamily="2" charset="2"/>
              <a:buNone/>
            </a:pPr>
            <a:r>
              <a:rPr lang="en-US" b="1">
                <a:sym typeface="Wingdings" pitchFamily="-105" charset="2"/>
              </a:rPr>
              <a:t>	</a:t>
            </a:r>
            <a:r>
              <a:rPr lang="en-US" b="1">
                <a:solidFill>
                  <a:srgbClr val="0000FF"/>
                </a:solidFill>
                <a:sym typeface="Wingdings" pitchFamily="-105" charset="2"/>
              </a:rPr>
              <a:t>a . b</a:t>
            </a:r>
            <a:r>
              <a:rPr lang="en-US">
                <a:sym typeface="Wingdings" pitchFamily="-105" charset="2"/>
              </a:rPr>
              <a:t>  denotes the regular expression { </a:t>
            </a:r>
            <a:r>
              <a:rPr lang="en-US" b="1">
                <a:solidFill>
                  <a:srgbClr val="0000FF"/>
                </a:solidFill>
                <a:sym typeface="Wingdings" pitchFamily="-105" charset="2"/>
              </a:rPr>
              <a:t>ab</a:t>
            </a:r>
            <a:r>
              <a:rPr lang="en-US">
                <a:sym typeface="Wingdings" pitchFamily="-105" charset="2"/>
              </a:rPr>
              <a:t> }.    concatenation</a:t>
            </a:r>
          </a:p>
          <a:p>
            <a:pPr marL="457200" indent="-457200">
              <a:buFont typeface="Math1" pitchFamily="2" charset="2"/>
              <a:buNone/>
            </a:pPr>
            <a:endParaRPr lang="en-US">
              <a:sym typeface="Wingdings" pitchFamily="-105" charset="2"/>
            </a:endParaRPr>
          </a:p>
          <a:p>
            <a:pPr marL="457200" indent="-457200">
              <a:buFont typeface="Math1" pitchFamily="2" charset="2"/>
              <a:buNone/>
            </a:pPr>
            <a:r>
              <a:rPr lang="en-US">
                <a:sym typeface="Wingdings" pitchFamily="-105" charset="2"/>
              </a:rPr>
              <a:t>	The language ( L</a:t>
            </a:r>
            <a:r>
              <a:rPr lang="en-US" baseline="30000">
                <a:sym typeface="Wingdings" pitchFamily="-105" charset="2"/>
              </a:rPr>
              <a:t>2</a:t>
            </a:r>
            <a:r>
              <a:rPr lang="en-US">
                <a:sym typeface="Wingdings" pitchFamily="-105" charset="2"/>
              </a:rPr>
              <a:t> ) consisting of the string { </a:t>
            </a:r>
            <a:r>
              <a:rPr lang="en-US" b="1">
                <a:solidFill>
                  <a:srgbClr val="0000FF"/>
                </a:solidFill>
                <a:sym typeface="Wingdings" pitchFamily="-105" charset="2"/>
              </a:rPr>
              <a:t>ab</a:t>
            </a:r>
            <a:r>
              <a:rPr lang="en-US">
                <a:sym typeface="Wingdings" pitchFamily="-105" charset="2"/>
              </a:rPr>
              <a:t> }.</a:t>
            </a:r>
          </a:p>
          <a:p>
            <a:pPr marL="457200" indent="-457200">
              <a:buFont typeface="Math1" pitchFamily="2" charset="2"/>
              <a:buNone/>
            </a:pPr>
            <a:r>
              <a:rPr lang="en-US">
                <a:sym typeface="Wingdings" pitchFamily="-105" charset="2"/>
              </a:rPr>
              <a:t>	</a:t>
            </a:r>
            <a:r>
              <a:rPr lang="en-US" b="1">
                <a:sym typeface="Wingdings" pitchFamily="-105" charset="2"/>
              </a:rPr>
              <a:t>(</a:t>
            </a:r>
            <a:r>
              <a:rPr lang="en-US">
                <a:sym typeface="Wingdings" pitchFamily="-105" charset="2"/>
              </a:rPr>
              <a:t> we will use the notation  </a:t>
            </a:r>
            <a:r>
              <a:rPr lang="en-US" b="1">
                <a:solidFill>
                  <a:srgbClr val="0000FF"/>
                </a:solidFill>
                <a:sym typeface="Wingdings" pitchFamily="-105" charset="2"/>
              </a:rPr>
              <a:t>a b</a:t>
            </a:r>
            <a:r>
              <a:rPr lang="en-US">
                <a:sym typeface="Wingdings" pitchFamily="-105" charset="2"/>
              </a:rPr>
              <a:t>  instead of </a:t>
            </a:r>
            <a:r>
              <a:rPr lang="en-US" b="1">
                <a:solidFill>
                  <a:srgbClr val="0000FF"/>
                </a:solidFill>
                <a:sym typeface="Wingdings" pitchFamily="-105" charset="2"/>
              </a:rPr>
              <a:t>a . b</a:t>
            </a:r>
            <a:r>
              <a:rPr lang="en-US" b="1">
                <a:sym typeface="Wingdings" pitchFamily="-105" charset="2"/>
              </a:rPr>
              <a:t>)</a:t>
            </a:r>
            <a:r>
              <a:rPr lang="en-US">
                <a:sym typeface="Wingdings" pitchFamily="-105" charset="2"/>
              </a:rPr>
              <a:t> </a:t>
            </a:r>
          </a:p>
          <a:p>
            <a:pPr marL="457200" indent="-457200">
              <a:buFont typeface="Math1" pitchFamily="2" charset="2"/>
              <a:buNone/>
            </a:pPr>
            <a:endParaRPr lang="en-US">
              <a:sym typeface="Wingdings" pitchFamily="-105" charset="2"/>
            </a:endParaRPr>
          </a:p>
          <a:p>
            <a:pPr marL="457200" indent="-457200">
              <a:buFont typeface="Math1" pitchFamily="2" charset="2"/>
              <a:buNone/>
            </a:pPr>
            <a:r>
              <a:rPr lang="en-US">
                <a:sym typeface="Wingdings" pitchFamily="-105" charset="2"/>
              </a:rPr>
              <a:t>	</a:t>
            </a:r>
            <a:r>
              <a:rPr lang="en-US" b="1">
                <a:solidFill>
                  <a:srgbClr val="0000FF"/>
                </a:solidFill>
                <a:sym typeface="Wingdings" pitchFamily="-105" charset="2"/>
              </a:rPr>
              <a:t>a*</a:t>
            </a:r>
            <a:r>
              <a:rPr lang="en-US">
                <a:sym typeface="Wingdings" pitchFamily="-105" charset="2"/>
              </a:rPr>
              <a:t> denotes the language consisting of all strings of zero or more </a:t>
            </a:r>
            <a:r>
              <a:rPr lang="en-US" b="1">
                <a:solidFill>
                  <a:srgbClr val="0000FF"/>
                </a:solidFill>
                <a:sym typeface="Wingdings" pitchFamily="-105" charset="2"/>
              </a:rPr>
              <a:t>a’s</a:t>
            </a:r>
            <a:r>
              <a:rPr lang="en-US">
                <a:sym typeface="Wingdings" pitchFamily="-105" charset="2"/>
              </a:rPr>
              <a:t>,</a:t>
            </a:r>
          </a:p>
          <a:p>
            <a:pPr marL="457200" indent="-457200">
              <a:buFont typeface="Math1" pitchFamily="2" charset="2"/>
              <a:buNone/>
            </a:pPr>
            <a:r>
              <a:rPr lang="en-US">
                <a:sym typeface="Wingdings" pitchFamily="-105" charset="2"/>
              </a:rPr>
              <a:t>	that is:</a:t>
            </a:r>
          </a:p>
          <a:p>
            <a:pPr marL="457200" indent="-457200">
              <a:buFont typeface="Math1" pitchFamily="2" charset="2"/>
              <a:buNone/>
            </a:pPr>
            <a:r>
              <a:rPr lang="en-US">
                <a:sym typeface="Wingdings" pitchFamily="-105" charset="2"/>
              </a:rPr>
              <a:t>			</a:t>
            </a:r>
            <a:r>
              <a:rPr lang="en-US" b="1">
                <a:sym typeface="Wingdings" pitchFamily="-105" charset="2"/>
              </a:rPr>
              <a:t>{</a:t>
            </a:r>
            <a:r>
              <a:rPr lang="en-US">
                <a:sym typeface="Wingdings" pitchFamily="-105" charset="2"/>
              </a:rPr>
              <a:t> </a:t>
            </a:r>
            <a:r>
              <a:rPr lang="en-US" b="1">
                <a:solidFill>
                  <a:srgbClr val="0000FF"/>
                </a:solidFill>
                <a:latin typeface="Symbol" pitchFamily="-105" charset="2"/>
                <a:sym typeface="Wingdings" pitchFamily="-105" charset="2"/>
              </a:rPr>
              <a:t>e</a:t>
            </a:r>
            <a:r>
              <a:rPr lang="en-US" b="1">
                <a:solidFill>
                  <a:srgbClr val="0000FF"/>
                </a:solidFill>
                <a:sym typeface="Wingdings" pitchFamily="-105" charset="2"/>
              </a:rPr>
              <a:t>, a, aa, aaa, aaaa, …</a:t>
            </a:r>
            <a:r>
              <a:rPr lang="en-US" b="1">
                <a:sym typeface="Wingdings" pitchFamily="-105" charset="2"/>
              </a:rPr>
              <a:t>}</a:t>
            </a:r>
          </a:p>
          <a:p>
            <a:pPr marL="457200" indent="-457200"/>
            <a:r>
              <a:rPr lang="en-US">
                <a:sym typeface="Wingdings" pitchFamily="-105" charset="2"/>
              </a:rPr>
              <a:t> </a:t>
            </a:r>
          </a:p>
          <a:p>
            <a:pPr marL="457200" indent="-457200"/>
            <a:r>
              <a:rPr lang="en-US">
                <a:sym typeface="Wingdings" pitchFamily="-105" charset="2"/>
              </a:rPr>
              <a:t>	</a:t>
            </a:r>
            <a:r>
              <a:rPr lang="en-US" b="1">
                <a:solidFill>
                  <a:srgbClr val="0000FF"/>
                </a:solidFill>
                <a:sym typeface="Wingdings" pitchFamily="-105" charset="2"/>
              </a:rPr>
              <a:t>( a | b )*</a:t>
            </a:r>
            <a:r>
              <a:rPr lang="en-US">
                <a:sym typeface="Wingdings" pitchFamily="-105" charset="2"/>
              </a:rPr>
              <a:t> denotes the set of all strings consisting of zero or more </a:t>
            </a:r>
          </a:p>
          <a:p>
            <a:pPr marL="457200" indent="-457200"/>
            <a:r>
              <a:rPr lang="en-US">
                <a:sym typeface="Wingdings" pitchFamily="-105" charset="2"/>
              </a:rPr>
              <a:t>	instances  of </a:t>
            </a:r>
            <a:r>
              <a:rPr lang="en-US" b="1">
                <a:solidFill>
                  <a:srgbClr val="0000FF"/>
                </a:solidFill>
                <a:sym typeface="Wingdings" pitchFamily="-105" charset="2"/>
              </a:rPr>
              <a:t>a</a:t>
            </a:r>
            <a:r>
              <a:rPr lang="en-US">
                <a:sym typeface="Wingdings" pitchFamily="-105" charset="2"/>
              </a:rPr>
              <a:t> or </a:t>
            </a:r>
            <a:r>
              <a:rPr lang="en-US" b="1">
                <a:solidFill>
                  <a:srgbClr val="0000FF"/>
                </a:solidFill>
                <a:sym typeface="Wingdings" pitchFamily="-105" charset="2"/>
              </a:rPr>
              <a:t>b</a:t>
            </a:r>
            <a:r>
              <a:rPr lang="en-US">
                <a:sym typeface="Wingdings" pitchFamily="-105" charset="2"/>
              </a:rPr>
              <a:t>.</a:t>
            </a:r>
          </a:p>
          <a:p>
            <a:pPr marL="457200" indent="-457200"/>
            <a:endParaRPr lang="en-US">
              <a:sym typeface="Wingdings" pitchFamily="-105" charset="2"/>
            </a:endParaRPr>
          </a:p>
          <a:p>
            <a:pPr marL="457200" indent="-457200"/>
            <a:r>
              <a:rPr lang="en-US">
                <a:sym typeface="Wingdings" pitchFamily="-105" charset="2"/>
              </a:rPr>
              <a:t>	For example:</a:t>
            </a:r>
          </a:p>
          <a:p>
            <a:pPr marL="457200" indent="-457200"/>
            <a:r>
              <a:rPr lang="en-US">
                <a:sym typeface="Wingdings" pitchFamily="-105" charset="2"/>
              </a:rPr>
              <a:t>		        </a:t>
            </a:r>
            <a:r>
              <a:rPr lang="en-US" b="1">
                <a:sym typeface="Wingdings" pitchFamily="-105" charset="2"/>
              </a:rPr>
              <a:t>{</a:t>
            </a:r>
            <a:r>
              <a:rPr lang="en-US">
                <a:sym typeface="Wingdings" pitchFamily="-105" charset="2"/>
              </a:rPr>
              <a:t> </a:t>
            </a:r>
            <a:r>
              <a:rPr lang="en-US" b="1">
                <a:solidFill>
                  <a:srgbClr val="0000FF"/>
                </a:solidFill>
                <a:latin typeface="Symbol" pitchFamily="-105" charset="2"/>
                <a:sym typeface="Wingdings" pitchFamily="-105" charset="2"/>
              </a:rPr>
              <a:t>e</a:t>
            </a:r>
            <a:r>
              <a:rPr lang="en-US" b="1">
                <a:solidFill>
                  <a:srgbClr val="0000FF"/>
                </a:solidFill>
                <a:sym typeface="Wingdings" pitchFamily="-105" charset="2"/>
              </a:rPr>
              <a:t>, a, b, aa, ab, ba, bb, aaa, …</a:t>
            </a:r>
            <a:r>
              <a:rPr lang="en-US" b="1">
                <a:sym typeface="Wingdings" pitchFamily="-105" charset="2"/>
              </a:rPr>
              <a:t>}</a:t>
            </a:r>
          </a:p>
          <a:p>
            <a:pPr marL="457200" indent="-457200">
              <a:buFont typeface="Math1" pitchFamily="2" charset="2"/>
              <a:buNone/>
            </a:pPr>
            <a:endParaRPr lang="en-US">
              <a:sym typeface="Wingdings" pitchFamily="-105" charset="2"/>
            </a:endParaRP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Date Placeholder 1"/>
          <p:cNvSpPr>
            <a:spLocks noGrp="1"/>
          </p:cNvSpPr>
          <p:nvPr>
            <p:ph type="dt" sz="quarter" idx="10"/>
          </p:nvPr>
        </p:nvSpPr>
        <p:spPr>
          <a:noFill/>
        </p:spPr>
        <p:txBody>
          <a:bodyPr/>
          <a:lstStyle/>
          <a:p>
            <a:r>
              <a:rPr lang="en-US"/>
              <a:t>Eurípides Montagne</a:t>
            </a:r>
          </a:p>
        </p:txBody>
      </p:sp>
      <p:sp>
        <p:nvSpPr>
          <p:cNvPr id="58371" name="Footer Placeholder 2"/>
          <p:cNvSpPr>
            <a:spLocks noGrp="1"/>
          </p:cNvSpPr>
          <p:nvPr>
            <p:ph type="ftr" sz="quarter" idx="11"/>
          </p:nvPr>
        </p:nvSpPr>
        <p:spPr>
          <a:noFill/>
        </p:spPr>
        <p:txBody>
          <a:bodyPr/>
          <a:lstStyle/>
          <a:p>
            <a:r>
              <a:rPr lang="en-US" smtClean="0">
                <a:latin typeface="Arial" charset="0"/>
                <a:ea typeface="ＭＳ Ｐゴシック" pitchFamily="-105" charset="-128"/>
              </a:rPr>
              <a:t>University of Central Florida</a:t>
            </a:r>
          </a:p>
        </p:txBody>
      </p:sp>
      <p:sp>
        <p:nvSpPr>
          <p:cNvPr id="58372" name="Slide Number Placeholder 3"/>
          <p:cNvSpPr>
            <a:spLocks noGrp="1"/>
          </p:cNvSpPr>
          <p:nvPr>
            <p:ph type="sldNum" sz="quarter" idx="12"/>
          </p:nvPr>
        </p:nvSpPr>
        <p:spPr>
          <a:noFill/>
        </p:spPr>
        <p:txBody>
          <a:bodyPr/>
          <a:lstStyle/>
          <a:p>
            <a:fld id="{CD859D5C-E28E-449C-84E9-C7269190A3CB}" type="slidenum">
              <a:rPr lang="en-US"/>
              <a:pPr/>
              <a:t>22</a:t>
            </a:fld>
            <a:endParaRPr lang="en-US"/>
          </a:p>
        </p:txBody>
      </p:sp>
      <p:sp>
        <p:nvSpPr>
          <p:cNvPr id="58373" name="Rectangle 2"/>
          <p:cNvSpPr>
            <a:spLocks noGrp="1" noChangeArrowheads="1"/>
          </p:cNvSpPr>
          <p:nvPr>
            <p:ph type="title" idx="4294967295"/>
          </p:nvPr>
        </p:nvSpPr>
        <p:spPr>
          <a:xfrm>
            <a:off x="457200" y="228600"/>
            <a:ext cx="8229600" cy="1143000"/>
          </a:xfrm>
        </p:spPr>
        <p:txBody>
          <a:bodyPr/>
          <a:lstStyle/>
          <a:p>
            <a:pPr eaLnBrk="1" hangingPunct="1"/>
            <a:r>
              <a:rPr lang="en-US" b="1" smtClean="0">
                <a:solidFill>
                  <a:srgbClr val="0000FF"/>
                </a:solidFill>
              </a:rPr>
              <a:t> Regular expressions</a:t>
            </a:r>
          </a:p>
        </p:txBody>
      </p:sp>
      <p:sp>
        <p:nvSpPr>
          <p:cNvPr id="58374" name="Line 3"/>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
        <p:nvSpPr>
          <p:cNvPr id="58375" name="Text Box 4"/>
          <p:cNvSpPr txBox="1">
            <a:spLocks noChangeArrowheads="1"/>
          </p:cNvSpPr>
          <p:nvPr/>
        </p:nvSpPr>
        <p:spPr bwMode="auto">
          <a:xfrm>
            <a:off x="838200" y="1295400"/>
            <a:ext cx="6889750" cy="4760913"/>
          </a:xfrm>
          <a:prstGeom prst="rect">
            <a:avLst/>
          </a:prstGeom>
          <a:noFill/>
          <a:ln w="9525">
            <a:noFill/>
            <a:miter lim="800000"/>
            <a:headEnd/>
            <a:tailEnd/>
          </a:ln>
        </p:spPr>
        <p:txBody>
          <a:bodyPr wrap="none">
            <a:spAutoFit/>
          </a:bodyPr>
          <a:lstStyle/>
          <a:p>
            <a:pPr marL="457200" indent="-457200"/>
            <a:r>
              <a:rPr lang="en-US">
                <a:sym typeface="Wingdings" pitchFamily="-105" charset="2"/>
              </a:rPr>
              <a:t>What is the language denoted by</a:t>
            </a:r>
            <a:r>
              <a:rPr lang="en-US" b="1">
                <a:solidFill>
                  <a:srgbClr val="0000FF"/>
                </a:solidFill>
                <a:sym typeface="Wingdings" pitchFamily="-105" charset="2"/>
              </a:rPr>
              <a:t> a | a* b </a:t>
            </a:r>
            <a:r>
              <a:rPr lang="en-US">
                <a:sym typeface="Wingdings" pitchFamily="-105" charset="2"/>
              </a:rPr>
              <a:t>?  </a:t>
            </a:r>
          </a:p>
          <a:p>
            <a:pPr marL="457200" indent="-457200"/>
            <a:r>
              <a:rPr lang="en-US">
                <a:sym typeface="Wingdings" pitchFamily="-105" charset="2"/>
              </a:rPr>
              <a:t> </a:t>
            </a:r>
          </a:p>
          <a:p>
            <a:pPr marL="457200" indent="-457200"/>
            <a:r>
              <a:rPr lang="en-US" b="1">
                <a:sym typeface="Wingdings" pitchFamily="-105" charset="2"/>
              </a:rPr>
              <a:t>                          {</a:t>
            </a:r>
            <a:r>
              <a:rPr lang="en-US">
                <a:sym typeface="Wingdings" pitchFamily="-105" charset="2"/>
              </a:rPr>
              <a:t> </a:t>
            </a:r>
            <a:r>
              <a:rPr lang="en-US" b="1">
                <a:solidFill>
                  <a:srgbClr val="0000FF"/>
                </a:solidFill>
                <a:sym typeface="Wingdings" pitchFamily="-105" charset="2"/>
              </a:rPr>
              <a:t>a, b, ab, aab, aaab, …</a:t>
            </a:r>
            <a:r>
              <a:rPr lang="en-US" b="1">
                <a:sym typeface="Wingdings" pitchFamily="-105" charset="2"/>
              </a:rPr>
              <a:t>}</a:t>
            </a:r>
          </a:p>
          <a:p>
            <a:pPr marL="457200" indent="-457200">
              <a:buFont typeface="Math1" pitchFamily="2" charset="2"/>
              <a:buNone/>
            </a:pPr>
            <a:endParaRPr lang="en-US">
              <a:sym typeface="Wingdings" pitchFamily="-105" charset="2"/>
            </a:endParaRPr>
          </a:p>
          <a:p>
            <a:pPr marL="457200" indent="-457200">
              <a:buFont typeface="Math1" pitchFamily="2" charset="2"/>
              <a:buNone/>
            </a:pPr>
            <a:r>
              <a:rPr lang="en-US">
                <a:sym typeface="Wingdings" pitchFamily="-105" charset="2"/>
              </a:rPr>
              <a:t>There are different notations to describe a language. For example,</a:t>
            </a:r>
          </a:p>
          <a:p>
            <a:pPr marL="457200" indent="-457200">
              <a:buFont typeface="Math1" pitchFamily="2" charset="2"/>
              <a:buNone/>
            </a:pPr>
            <a:endParaRPr lang="en-US">
              <a:sym typeface="Wingdings" pitchFamily="-105" charset="2"/>
            </a:endParaRPr>
          </a:p>
          <a:p>
            <a:pPr marL="457200" indent="-457200">
              <a:buFont typeface="Math1" pitchFamily="2" charset="2"/>
              <a:buNone/>
            </a:pPr>
            <a:r>
              <a:rPr lang="en-US">
                <a:sym typeface="Wingdings" pitchFamily="-105" charset="2"/>
              </a:rPr>
              <a:t>L</a:t>
            </a:r>
            <a:r>
              <a:rPr lang="en-US" baseline="30000">
                <a:sym typeface="Wingdings" pitchFamily="-105" charset="2"/>
              </a:rPr>
              <a:t>2</a:t>
            </a:r>
            <a:r>
              <a:rPr lang="en-US">
                <a:sym typeface="Wingdings" pitchFamily="-105" charset="2"/>
              </a:rPr>
              <a:t> = { </a:t>
            </a:r>
            <a:r>
              <a:rPr lang="en-US" b="1">
                <a:solidFill>
                  <a:srgbClr val="0000FF"/>
                </a:solidFill>
                <a:sym typeface="Wingdings" pitchFamily="-105" charset="2"/>
              </a:rPr>
              <a:t>aa</a:t>
            </a:r>
            <a:r>
              <a:rPr lang="en-US">
                <a:sym typeface="Wingdings" pitchFamily="-105" charset="2"/>
              </a:rPr>
              <a:t>, </a:t>
            </a:r>
            <a:r>
              <a:rPr lang="en-US" b="1">
                <a:solidFill>
                  <a:srgbClr val="0000FF"/>
                </a:solidFill>
                <a:sym typeface="Wingdings" pitchFamily="-105" charset="2"/>
              </a:rPr>
              <a:t>ab</a:t>
            </a:r>
            <a:r>
              <a:rPr lang="en-US">
                <a:sym typeface="Wingdings" pitchFamily="-105" charset="2"/>
              </a:rPr>
              <a:t>, </a:t>
            </a:r>
            <a:r>
              <a:rPr lang="en-US" b="1">
                <a:solidFill>
                  <a:srgbClr val="0000FF"/>
                </a:solidFill>
                <a:sym typeface="Wingdings" pitchFamily="-105" charset="2"/>
              </a:rPr>
              <a:t>ba</a:t>
            </a:r>
            <a:r>
              <a:rPr lang="en-US">
                <a:sym typeface="Wingdings" pitchFamily="-105" charset="2"/>
              </a:rPr>
              <a:t>, </a:t>
            </a:r>
            <a:r>
              <a:rPr lang="en-US" b="1">
                <a:solidFill>
                  <a:srgbClr val="0000FF"/>
                </a:solidFill>
                <a:sym typeface="Wingdings" pitchFamily="-105" charset="2"/>
              </a:rPr>
              <a:t>bb</a:t>
            </a:r>
            <a:r>
              <a:rPr lang="en-US">
                <a:sym typeface="Wingdings" pitchFamily="-105" charset="2"/>
              </a:rPr>
              <a:t>}</a:t>
            </a:r>
          </a:p>
          <a:p>
            <a:pPr marL="457200" indent="-457200">
              <a:buFont typeface="Math1" pitchFamily="2" charset="2"/>
              <a:buNone/>
            </a:pPr>
            <a:endParaRPr lang="en-US">
              <a:sym typeface="Wingdings" pitchFamily="-105" charset="2"/>
            </a:endParaRPr>
          </a:p>
          <a:p>
            <a:pPr marL="457200" indent="-457200">
              <a:buFont typeface="Math1" pitchFamily="2" charset="2"/>
              <a:buNone/>
            </a:pPr>
            <a:r>
              <a:rPr lang="en-US">
                <a:sym typeface="Wingdings" pitchFamily="-105" charset="2"/>
              </a:rPr>
              <a:t>Or using the regular expression:</a:t>
            </a:r>
          </a:p>
          <a:p>
            <a:pPr marL="457200" indent="-457200">
              <a:buFont typeface="Math1" pitchFamily="2" charset="2"/>
              <a:buNone/>
            </a:pPr>
            <a:endParaRPr lang="en-US">
              <a:sym typeface="Wingdings" pitchFamily="-105" charset="2"/>
            </a:endParaRPr>
          </a:p>
          <a:p>
            <a:pPr marL="457200" indent="-457200">
              <a:buFont typeface="Math1" pitchFamily="2" charset="2"/>
              <a:buNone/>
            </a:pPr>
            <a:r>
              <a:rPr lang="en-US">
                <a:sym typeface="Wingdings" pitchFamily="-105" charset="2"/>
              </a:rPr>
              <a:t>L</a:t>
            </a:r>
            <a:r>
              <a:rPr lang="en-US" baseline="30000">
                <a:sym typeface="Wingdings" pitchFamily="-105" charset="2"/>
              </a:rPr>
              <a:t>2</a:t>
            </a:r>
            <a:r>
              <a:rPr lang="en-US">
                <a:sym typeface="Wingdings" pitchFamily="-105" charset="2"/>
              </a:rPr>
              <a:t>  </a:t>
            </a:r>
            <a:r>
              <a:rPr lang="en-US" b="1">
                <a:solidFill>
                  <a:srgbClr val="0000FF"/>
                </a:solidFill>
                <a:sym typeface="Wingdings" pitchFamily="-105" charset="2"/>
              </a:rPr>
              <a:t>aa</a:t>
            </a:r>
            <a:r>
              <a:rPr lang="en-US">
                <a:sym typeface="Wingdings" pitchFamily="-105" charset="2"/>
              </a:rPr>
              <a:t> | </a:t>
            </a:r>
            <a:r>
              <a:rPr lang="en-US" b="1">
                <a:solidFill>
                  <a:srgbClr val="0000FF"/>
                </a:solidFill>
                <a:sym typeface="Wingdings" pitchFamily="-105" charset="2"/>
              </a:rPr>
              <a:t>ab</a:t>
            </a:r>
            <a:r>
              <a:rPr lang="en-US">
                <a:sym typeface="Wingdings" pitchFamily="-105" charset="2"/>
              </a:rPr>
              <a:t> | </a:t>
            </a:r>
            <a:r>
              <a:rPr lang="en-US" b="1">
                <a:solidFill>
                  <a:srgbClr val="0000FF"/>
                </a:solidFill>
                <a:sym typeface="Wingdings" pitchFamily="-105" charset="2"/>
              </a:rPr>
              <a:t>ba</a:t>
            </a:r>
            <a:r>
              <a:rPr lang="en-US">
                <a:sym typeface="Wingdings" pitchFamily="-105" charset="2"/>
              </a:rPr>
              <a:t> | </a:t>
            </a:r>
            <a:r>
              <a:rPr lang="en-US" b="1">
                <a:solidFill>
                  <a:srgbClr val="0000FF"/>
                </a:solidFill>
                <a:sym typeface="Wingdings" pitchFamily="-105" charset="2"/>
              </a:rPr>
              <a:t>bb</a:t>
            </a:r>
          </a:p>
          <a:p>
            <a:pPr marL="457200" indent="-457200">
              <a:buFont typeface="Math1" pitchFamily="2" charset="2"/>
              <a:buNone/>
            </a:pPr>
            <a:endParaRPr lang="en-US" b="1">
              <a:solidFill>
                <a:srgbClr val="0000FF"/>
              </a:solidFill>
              <a:sym typeface="Wingdings" pitchFamily="-105" charset="2"/>
            </a:endParaRPr>
          </a:p>
          <a:p>
            <a:pPr marL="457200" indent="-457200">
              <a:buFont typeface="Math1" pitchFamily="2" charset="2"/>
              <a:buNone/>
            </a:pPr>
            <a:r>
              <a:rPr lang="en-US">
                <a:sym typeface="Wingdings" pitchFamily="-105" charset="2"/>
              </a:rPr>
              <a:t>This will allow us to describe identifiers in PL/0 as:</a:t>
            </a:r>
          </a:p>
          <a:p>
            <a:pPr marL="457200" indent="-457200">
              <a:buFont typeface="Math1" pitchFamily="2" charset="2"/>
              <a:buNone/>
            </a:pPr>
            <a:endParaRPr lang="en-US">
              <a:sym typeface="Wingdings" pitchFamily="-105" charset="2"/>
            </a:endParaRPr>
          </a:p>
          <a:p>
            <a:pPr marL="457200" indent="-457200">
              <a:buFont typeface="Math1" pitchFamily="2" charset="2"/>
              <a:buNone/>
            </a:pPr>
            <a:r>
              <a:rPr lang="en-US">
                <a:sym typeface="Wingdings" pitchFamily="-105" charset="2"/>
              </a:rPr>
              <a:t>	letter   A | B | C | … | Z| a | b | … | z</a:t>
            </a:r>
          </a:p>
          <a:p>
            <a:pPr marL="457200" indent="-457200">
              <a:buFont typeface="Math1" pitchFamily="2" charset="2"/>
              <a:buNone/>
            </a:pPr>
            <a:r>
              <a:rPr lang="en-US">
                <a:sym typeface="Wingdings" pitchFamily="-105" charset="2"/>
              </a:rPr>
              <a:t>	digit    0 | 1 | 2 | … | 9</a:t>
            </a:r>
          </a:p>
          <a:p>
            <a:pPr marL="457200" indent="-457200">
              <a:buFont typeface="Math1" pitchFamily="2" charset="2"/>
              <a:buNone/>
            </a:pPr>
            <a:r>
              <a:rPr lang="en-US">
                <a:sym typeface="Wingdings" pitchFamily="-105" charset="2"/>
              </a:rPr>
              <a:t>	    id     letter ( letter | digit)*</a:t>
            </a: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Date Placeholder 1"/>
          <p:cNvSpPr>
            <a:spLocks noGrp="1"/>
          </p:cNvSpPr>
          <p:nvPr>
            <p:ph type="dt" sz="quarter" idx="10"/>
          </p:nvPr>
        </p:nvSpPr>
        <p:spPr>
          <a:noFill/>
        </p:spPr>
        <p:txBody>
          <a:bodyPr/>
          <a:lstStyle/>
          <a:p>
            <a:r>
              <a:rPr lang="en-US"/>
              <a:t>Eurípides Montagne</a:t>
            </a:r>
          </a:p>
        </p:txBody>
      </p:sp>
      <p:sp>
        <p:nvSpPr>
          <p:cNvPr id="60419" name="Footer Placeholder 2"/>
          <p:cNvSpPr>
            <a:spLocks noGrp="1"/>
          </p:cNvSpPr>
          <p:nvPr>
            <p:ph type="ftr" sz="quarter" idx="11"/>
          </p:nvPr>
        </p:nvSpPr>
        <p:spPr>
          <a:noFill/>
        </p:spPr>
        <p:txBody>
          <a:bodyPr/>
          <a:lstStyle/>
          <a:p>
            <a:r>
              <a:rPr lang="en-US" smtClean="0">
                <a:latin typeface="Arial" charset="0"/>
                <a:ea typeface="ＭＳ Ｐゴシック" pitchFamily="-105" charset="-128"/>
              </a:rPr>
              <a:t>University of Central Florida</a:t>
            </a:r>
          </a:p>
        </p:txBody>
      </p:sp>
      <p:sp>
        <p:nvSpPr>
          <p:cNvPr id="60420" name="Slide Number Placeholder 3"/>
          <p:cNvSpPr>
            <a:spLocks noGrp="1"/>
          </p:cNvSpPr>
          <p:nvPr>
            <p:ph type="sldNum" sz="quarter" idx="12"/>
          </p:nvPr>
        </p:nvSpPr>
        <p:spPr>
          <a:noFill/>
        </p:spPr>
        <p:txBody>
          <a:bodyPr/>
          <a:lstStyle/>
          <a:p>
            <a:fld id="{57674076-F4EF-4DDC-8CC0-B1D7E14637EE}" type="slidenum">
              <a:rPr lang="en-US"/>
              <a:pPr/>
              <a:t>23</a:t>
            </a:fld>
            <a:endParaRPr lang="en-US"/>
          </a:p>
        </p:txBody>
      </p:sp>
      <p:sp>
        <p:nvSpPr>
          <p:cNvPr id="60421" name="Rectangle 2"/>
          <p:cNvSpPr>
            <a:spLocks noGrp="1" noChangeArrowheads="1"/>
          </p:cNvSpPr>
          <p:nvPr>
            <p:ph type="title" idx="4294967295"/>
          </p:nvPr>
        </p:nvSpPr>
        <p:spPr>
          <a:xfrm>
            <a:off x="457200" y="228600"/>
            <a:ext cx="8229600" cy="1143000"/>
          </a:xfrm>
        </p:spPr>
        <p:txBody>
          <a:bodyPr/>
          <a:lstStyle/>
          <a:p>
            <a:pPr eaLnBrk="1" hangingPunct="1"/>
            <a:r>
              <a:rPr lang="en-US" b="1" smtClean="0">
                <a:solidFill>
                  <a:srgbClr val="0000FF"/>
                </a:solidFill>
              </a:rPr>
              <a:t> Regular expressions</a:t>
            </a:r>
          </a:p>
        </p:txBody>
      </p:sp>
      <p:sp>
        <p:nvSpPr>
          <p:cNvPr id="60422" name="Line 3"/>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
        <p:nvSpPr>
          <p:cNvPr id="60423" name="Text Box 4"/>
          <p:cNvSpPr txBox="1">
            <a:spLocks noChangeArrowheads="1"/>
          </p:cNvSpPr>
          <p:nvPr/>
        </p:nvSpPr>
        <p:spPr bwMode="auto">
          <a:xfrm>
            <a:off x="762000" y="1295400"/>
            <a:ext cx="7969250" cy="5095875"/>
          </a:xfrm>
          <a:prstGeom prst="rect">
            <a:avLst/>
          </a:prstGeom>
          <a:noFill/>
          <a:ln w="9525">
            <a:noFill/>
            <a:miter lim="800000"/>
            <a:headEnd/>
            <a:tailEnd/>
          </a:ln>
        </p:spPr>
        <p:txBody>
          <a:bodyPr wrap="none">
            <a:spAutoFit/>
          </a:bodyPr>
          <a:lstStyle/>
          <a:p>
            <a:pPr algn="ctr"/>
            <a:r>
              <a:rPr lang="en-US" sz="2000" b="1" u="sng">
                <a:solidFill>
                  <a:srgbClr val="0000FF"/>
                </a:solidFill>
              </a:rPr>
              <a:t>Remember !</a:t>
            </a:r>
          </a:p>
          <a:p>
            <a:pPr algn="ctr"/>
            <a:endParaRPr lang="en-US" sz="2000" b="1" u="sng"/>
          </a:p>
          <a:p>
            <a:pPr algn="ctr"/>
            <a:r>
              <a:rPr lang="en-US" b="1"/>
              <a:t>A</a:t>
            </a:r>
            <a:r>
              <a:rPr lang="en-US"/>
              <a:t> </a:t>
            </a:r>
            <a:r>
              <a:rPr lang="en-US" b="1" i="1">
                <a:solidFill>
                  <a:srgbClr val="0000FF"/>
                </a:solidFill>
              </a:rPr>
              <a:t>language</a:t>
            </a:r>
            <a:r>
              <a:rPr lang="en-US"/>
              <a:t>  </a:t>
            </a:r>
            <a:r>
              <a:rPr lang="en-US" b="1"/>
              <a:t>is any countable set of strings over some fixed alphabet.</a:t>
            </a:r>
          </a:p>
          <a:p>
            <a:pPr algn="ctr"/>
            <a:r>
              <a:rPr lang="en-US"/>
              <a:t> </a:t>
            </a:r>
          </a:p>
          <a:p>
            <a:pPr algn="ctr"/>
            <a:r>
              <a:rPr lang="en-US" b="1"/>
              <a:t>Each string from the language is called a </a:t>
            </a:r>
            <a:r>
              <a:rPr lang="en-US" b="1">
                <a:solidFill>
                  <a:srgbClr val="0000FF"/>
                </a:solidFill>
              </a:rPr>
              <a:t>word</a:t>
            </a:r>
            <a:r>
              <a:rPr lang="en-US" b="1"/>
              <a:t> or </a:t>
            </a:r>
            <a:r>
              <a:rPr lang="en-US" b="1">
                <a:solidFill>
                  <a:srgbClr val="0000FF"/>
                </a:solidFill>
              </a:rPr>
              <a:t>sentence.</a:t>
            </a:r>
          </a:p>
          <a:p>
            <a:pPr algn="ctr"/>
            <a:endParaRPr lang="en-US" b="1">
              <a:solidFill>
                <a:srgbClr val="0000FF"/>
              </a:solidFill>
            </a:endParaRPr>
          </a:p>
          <a:p>
            <a:pPr algn="ctr"/>
            <a:r>
              <a:rPr lang="en-US" b="1"/>
              <a:t>Given  the following alphabet  </a:t>
            </a:r>
            <a:r>
              <a:rPr lang="en-US" b="1">
                <a:sym typeface="Wingdings" pitchFamily="-105" charset="2"/>
              </a:rPr>
              <a:t> </a:t>
            </a:r>
            <a:r>
              <a:rPr lang="en-US" b="1">
                <a:solidFill>
                  <a:srgbClr val="0000FF"/>
                </a:solidFill>
                <a:latin typeface="Symbol" pitchFamily="-105" charset="2"/>
              </a:rPr>
              <a:t>S</a:t>
            </a:r>
            <a:r>
              <a:rPr lang="en-US" b="1">
                <a:solidFill>
                  <a:srgbClr val="0000FF"/>
                </a:solidFill>
              </a:rPr>
              <a:t> = {a, b},</a:t>
            </a:r>
            <a:r>
              <a:rPr lang="en-US" b="1"/>
              <a:t> each one of the following sets</a:t>
            </a:r>
          </a:p>
          <a:p>
            <a:pPr algn="ctr"/>
            <a:r>
              <a:rPr lang="en-US" b="1"/>
              <a:t>is a language over the fixed alphabet  </a:t>
            </a:r>
            <a:r>
              <a:rPr lang="en-US" b="1">
                <a:solidFill>
                  <a:srgbClr val="0000FF"/>
                </a:solidFill>
              </a:rPr>
              <a:t>{a, b}</a:t>
            </a:r>
            <a:r>
              <a:rPr lang="en-US" b="1"/>
              <a:t> :</a:t>
            </a:r>
          </a:p>
          <a:p>
            <a:pPr algn="ctr"/>
            <a:endParaRPr lang="en-US" b="1"/>
          </a:p>
          <a:p>
            <a:pPr algn="ctr"/>
            <a:r>
              <a:rPr lang="en-US" b="1">
                <a:solidFill>
                  <a:srgbClr val="0000FF"/>
                </a:solidFill>
              </a:rPr>
              <a:t>L</a:t>
            </a:r>
            <a:r>
              <a:rPr lang="en-US" b="1" baseline="30000">
                <a:solidFill>
                  <a:srgbClr val="0000FF"/>
                </a:solidFill>
              </a:rPr>
              <a:t> </a:t>
            </a:r>
            <a:r>
              <a:rPr lang="en-US" b="1">
                <a:solidFill>
                  <a:srgbClr val="0000FF"/>
                </a:solidFill>
              </a:rPr>
              <a:t> = {a, b, ab}	M</a:t>
            </a:r>
            <a:r>
              <a:rPr lang="en-US" b="1" baseline="30000">
                <a:solidFill>
                  <a:srgbClr val="0000FF"/>
                </a:solidFill>
              </a:rPr>
              <a:t> </a:t>
            </a:r>
            <a:r>
              <a:rPr lang="en-US" b="1">
                <a:solidFill>
                  <a:srgbClr val="0000FF"/>
                </a:solidFill>
              </a:rPr>
              <a:t> = {</a:t>
            </a:r>
            <a:r>
              <a:rPr lang="en-US" b="1">
                <a:solidFill>
                  <a:srgbClr val="0000FF"/>
                </a:solidFill>
                <a:sym typeface="Wingdings" pitchFamily="-105" charset="2"/>
              </a:rPr>
              <a:t>a, b, ab, aab, aaab, …}</a:t>
            </a:r>
            <a:endParaRPr lang="en-US" b="1">
              <a:solidFill>
                <a:srgbClr val="0000FF"/>
              </a:solidFill>
            </a:endParaRPr>
          </a:p>
          <a:p>
            <a:pPr algn="ctr"/>
            <a:endParaRPr lang="en-US" b="1">
              <a:solidFill>
                <a:srgbClr val="0000FF"/>
              </a:solidFill>
            </a:endParaRPr>
          </a:p>
          <a:p>
            <a:pPr algn="ctr"/>
            <a:r>
              <a:rPr lang="en-US" b="1"/>
              <a:t>Language </a:t>
            </a:r>
            <a:r>
              <a:rPr lang="en-US" b="1">
                <a:solidFill>
                  <a:srgbClr val="0000FF"/>
                </a:solidFill>
              </a:rPr>
              <a:t>L</a:t>
            </a:r>
            <a:r>
              <a:rPr lang="en-US" b="1"/>
              <a:t> can be defined by explicit enumeration but </a:t>
            </a:r>
            <a:r>
              <a:rPr lang="en-US" b="1">
                <a:solidFill>
                  <a:srgbClr val="0000FF"/>
                </a:solidFill>
              </a:rPr>
              <a:t>M</a:t>
            </a:r>
            <a:r>
              <a:rPr lang="en-US" b="1"/>
              <a:t> can not.</a:t>
            </a:r>
          </a:p>
          <a:p>
            <a:pPr algn="ctr"/>
            <a:endParaRPr lang="en-US" b="1"/>
          </a:p>
          <a:p>
            <a:pPr algn="ctr"/>
            <a:r>
              <a:rPr lang="en-US" b="1"/>
              <a:t>A </a:t>
            </a:r>
            <a:r>
              <a:rPr lang="en-US" b="1">
                <a:solidFill>
                  <a:srgbClr val="0000FF"/>
                </a:solidFill>
              </a:rPr>
              <a:t>regular expression</a:t>
            </a:r>
            <a:r>
              <a:rPr lang="en-US" b="1"/>
              <a:t> is a type of grammar that specifies a set of strings</a:t>
            </a:r>
          </a:p>
          <a:p>
            <a:pPr algn="ctr"/>
            <a:r>
              <a:rPr lang="en-US" b="1"/>
              <a:t>and can be used to denote a language over an alphabet .</a:t>
            </a:r>
          </a:p>
          <a:p>
            <a:pPr algn="ctr"/>
            <a:endParaRPr lang="en-US" b="1"/>
          </a:p>
          <a:p>
            <a:pPr algn="ctr"/>
            <a:r>
              <a:rPr lang="en-US" b="1"/>
              <a:t>(i.e.,The regular expression </a:t>
            </a:r>
            <a:r>
              <a:rPr lang="en-US" b="1">
                <a:solidFill>
                  <a:srgbClr val="0000FF"/>
                </a:solidFill>
                <a:sym typeface="Wingdings" pitchFamily="-105" charset="2"/>
              </a:rPr>
              <a:t>a | a* b </a:t>
            </a:r>
            <a:r>
              <a:rPr lang="en-US" b="1">
                <a:sym typeface="Wingdings" pitchFamily="-105" charset="2"/>
              </a:rPr>
              <a:t>denotes</a:t>
            </a:r>
            <a:r>
              <a:rPr lang="en-US" b="1"/>
              <a:t> the language </a:t>
            </a:r>
            <a:r>
              <a:rPr lang="en-US" b="1">
                <a:solidFill>
                  <a:srgbClr val="0000FF"/>
                </a:solidFill>
              </a:rPr>
              <a:t>M </a:t>
            </a:r>
            <a:r>
              <a:rPr lang="en-US" b="1"/>
              <a:t>over</a:t>
            </a:r>
            <a:r>
              <a:rPr lang="en-US" b="1">
                <a:solidFill>
                  <a:srgbClr val="0000FF"/>
                </a:solidFill>
              </a:rPr>
              <a:t> </a:t>
            </a:r>
            <a:r>
              <a:rPr lang="en-US" b="1">
                <a:solidFill>
                  <a:srgbClr val="0000FF"/>
                </a:solidFill>
                <a:latin typeface="Symbol" pitchFamily="-105" charset="2"/>
              </a:rPr>
              <a:t>S</a:t>
            </a:r>
            <a:r>
              <a:rPr lang="en-US" b="1"/>
              <a:t>)</a:t>
            </a:r>
          </a:p>
          <a:p>
            <a:pPr algn="ctr"/>
            <a:endParaRPr lang="en-US" b="1"/>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Date Placeholder 1"/>
          <p:cNvSpPr>
            <a:spLocks noGrp="1"/>
          </p:cNvSpPr>
          <p:nvPr>
            <p:ph type="dt" sz="quarter" idx="10"/>
          </p:nvPr>
        </p:nvSpPr>
        <p:spPr>
          <a:noFill/>
        </p:spPr>
        <p:txBody>
          <a:bodyPr/>
          <a:lstStyle/>
          <a:p>
            <a:r>
              <a:rPr lang="en-US"/>
              <a:t>Eurípides Montagne</a:t>
            </a:r>
          </a:p>
        </p:txBody>
      </p:sp>
      <p:sp>
        <p:nvSpPr>
          <p:cNvPr id="62467" name="Footer Placeholder 2"/>
          <p:cNvSpPr>
            <a:spLocks noGrp="1"/>
          </p:cNvSpPr>
          <p:nvPr>
            <p:ph type="ftr" sz="quarter" idx="11"/>
          </p:nvPr>
        </p:nvSpPr>
        <p:spPr>
          <a:noFill/>
        </p:spPr>
        <p:txBody>
          <a:bodyPr/>
          <a:lstStyle/>
          <a:p>
            <a:r>
              <a:rPr lang="en-US" smtClean="0">
                <a:latin typeface="Arial" charset="0"/>
                <a:ea typeface="ＭＳ Ｐゴシック" pitchFamily="-105" charset="-128"/>
              </a:rPr>
              <a:t>University of Central Florida</a:t>
            </a:r>
          </a:p>
        </p:txBody>
      </p:sp>
      <p:sp>
        <p:nvSpPr>
          <p:cNvPr id="62468" name="Slide Number Placeholder 3"/>
          <p:cNvSpPr>
            <a:spLocks noGrp="1"/>
          </p:cNvSpPr>
          <p:nvPr>
            <p:ph type="sldNum" sz="quarter" idx="12"/>
          </p:nvPr>
        </p:nvSpPr>
        <p:spPr>
          <a:noFill/>
        </p:spPr>
        <p:txBody>
          <a:bodyPr/>
          <a:lstStyle/>
          <a:p>
            <a:fld id="{E52AD4E3-E997-41FF-A433-06159275605F}" type="slidenum">
              <a:rPr lang="en-US"/>
              <a:pPr/>
              <a:t>24</a:t>
            </a:fld>
            <a:endParaRPr lang="en-US"/>
          </a:p>
        </p:txBody>
      </p:sp>
      <p:sp>
        <p:nvSpPr>
          <p:cNvPr id="62469" name="Rectangle 2"/>
          <p:cNvSpPr>
            <a:spLocks noGrp="1" noChangeArrowheads="1"/>
          </p:cNvSpPr>
          <p:nvPr>
            <p:ph type="title" idx="4294967295"/>
          </p:nvPr>
        </p:nvSpPr>
        <p:spPr>
          <a:xfrm>
            <a:off x="457200" y="228600"/>
            <a:ext cx="8229600" cy="1143000"/>
          </a:xfrm>
        </p:spPr>
        <p:txBody>
          <a:bodyPr/>
          <a:lstStyle/>
          <a:p>
            <a:pPr eaLnBrk="1" hangingPunct="1"/>
            <a:r>
              <a:rPr lang="en-US" b="1" smtClean="0">
                <a:solidFill>
                  <a:srgbClr val="0000FF"/>
                </a:solidFill>
              </a:rPr>
              <a:t> Regular expressions</a:t>
            </a:r>
          </a:p>
        </p:txBody>
      </p:sp>
      <p:sp>
        <p:nvSpPr>
          <p:cNvPr id="62470" name="Line 3"/>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
        <p:nvSpPr>
          <p:cNvPr id="62471" name="Text Box 4"/>
          <p:cNvSpPr txBox="1">
            <a:spLocks noChangeArrowheads="1"/>
          </p:cNvSpPr>
          <p:nvPr/>
        </p:nvSpPr>
        <p:spPr bwMode="auto">
          <a:xfrm>
            <a:off x="441325" y="1408113"/>
            <a:ext cx="6667500" cy="4760912"/>
          </a:xfrm>
          <a:prstGeom prst="rect">
            <a:avLst/>
          </a:prstGeom>
          <a:noFill/>
          <a:ln w="9525">
            <a:noFill/>
            <a:miter lim="800000"/>
            <a:headEnd/>
            <a:tailEnd/>
          </a:ln>
        </p:spPr>
        <p:txBody>
          <a:bodyPr wrap="none">
            <a:spAutoFit/>
          </a:bodyPr>
          <a:lstStyle/>
          <a:p>
            <a:pPr marL="457200" indent="-457200"/>
            <a:r>
              <a:rPr lang="en-US" b="1" u="sng"/>
              <a:t>Extensions of regular expressions notation:</a:t>
            </a:r>
          </a:p>
          <a:p>
            <a:pPr marL="457200" indent="-457200"/>
            <a:endParaRPr lang="en-US"/>
          </a:p>
          <a:p>
            <a:pPr marL="457200" indent="-457200">
              <a:buFontTx/>
              <a:buAutoNum type="arabicParenR"/>
            </a:pPr>
            <a:r>
              <a:rPr lang="en-US"/>
              <a:t>One or more repetitions: “</a:t>
            </a:r>
            <a:r>
              <a:rPr lang="en-US" b="1">
                <a:solidFill>
                  <a:srgbClr val="0000FF"/>
                </a:solidFill>
              </a:rPr>
              <a:t>+</a:t>
            </a:r>
            <a:r>
              <a:rPr lang="en-US"/>
              <a:t>” .</a:t>
            </a:r>
          </a:p>
          <a:p>
            <a:pPr marL="457200" indent="-457200"/>
            <a:r>
              <a:rPr lang="en-US"/>
              <a:t> </a:t>
            </a:r>
          </a:p>
          <a:p>
            <a:pPr marL="457200" indent="-457200"/>
            <a:r>
              <a:rPr lang="en-US"/>
              <a:t>	For example:  </a:t>
            </a:r>
            <a:r>
              <a:rPr lang="en-US" b="1">
                <a:solidFill>
                  <a:srgbClr val="0000FF"/>
                </a:solidFill>
              </a:rPr>
              <a:t>(a | b)</a:t>
            </a:r>
            <a:r>
              <a:rPr lang="en-US" b="1" baseline="30000">
                <a:solidFill>
                  <a:srgbClr val="0000FF"/>
                </a:solidFill>
              </a:rPr>
              <a:t>+</a:t>
            </a:r>
            <a:r>
              <a:rPr lang="en-US" b="1"/>
              <a:t> = </a:t>
            </a:r>
            <a:r>
              <a:rPr lang="en-US" b="1">
                <a:solidFill>
                  <a:srgbClr val="0000FF"/>
                </a:solidFill>
              </a:rPr>
              <a:t>(a | b) (a | b)*</a:t>
            </a:r>
          </a:p>
          <a:p>
            <a:pPr marL="457200" indent="-457200"/>
            <a:r>
              <a:rPr lang="en-US"/>
              <a:t>	</a:t>
            </a:r>
            <a:endParaRPr lang="en-US" baseline="30000"/>
          </a:p>
          <a:p>
            <a:pPr marL="457200" indent="-457200">
              <a:buFontTx/>
              <a:buAutoNum type="arabicParenR" startAt="2"/>
            </a:pPr>
            <a:r>
              <a:rPr lang="en-US"/>
              <a:t>Zero or one instance: “</a:t>
            </a:r>
            <a:r>
              <a:rPr lang="en-US" b="1">
                <a:solidFill>
                  <a:srgbClr val="0000FF"/>
                </a:solidFill>
              </a:rPr>
              <a:t>?</a:t>
            </a:r>
            <a:r>
              <a:rPr lang="en-US"/>
              <a:t>”</a:t>
            </a:r>
          </a:p>
          <a:p>
            <a:pPr marL="457200" indent="-457200"/>
            <a:endParaRPr lang="en-US"/>
          </a:p>
          <a:p>
            <a:pPr marL="457200" indent="-457200"/>
            <a:r>
              <a:rPr lang="en-US"/>
              <a:t>	For example: </a:t>
            </a:r>
            <a:r>
              <a:rPr lang="en-US" b="1">
                <a:solidFill>
                  <a:srgbClr val="0000FF"/>
                </a:solidFill>
              </a:rPr>
              <a:t>(+ | -)? (digit)</a:t>
            </a:r>
            <a:r>
              <a:rPr lang="en-US" b="1" baseline="30000">
                <a:solidFill>
                  <a:srgbClr val="0000FF"/>
                </a:solidFill>
              </a:rPr>
              <a:t>+</a:t>
            </a:r>
            <a:r>
              <a:rPr lang="en-US" b="1">
                <a:solidFill>
                  <a:srgbClr val="0000FF"/>
                </a:solidFill>
              </a:rPr>
              <a:t> = (digit)</a:t>
            </a:r>
            <a:r>
              <a:rPr lang="en-US" b="1" baseline="30000">
                <a:solidFill>
                  <a:srgbClr val="0000FF"/>
                </a:solidFill>
              </a:rPr>
              <a:t>+</a:t>
            </a:r>
            <a:r>
              <a:rPr lang="en-US" b="1">
                <a:solidFill>
                  <a:srgbClr val="0000FF"/>
                </a:solidFill>
              </a:rPr>
              <a:t> | + (digit)</a:t>
            </a:r>
            <a:r>
              <a:rPr lang="en-US" b="1" baseline="30000">
                <a:solidFill>
                  <a:srgbClr val="0000FF"/>
                </a:solidFill>
              </a:rPr>
              <a:t>+</a:t>
            </a:r>
            <a:r>
              <a:rPr lang="en-US" b="1">
                <a:solidFill>
                  <a:srgbClr val="0000FF"/>
                </a:solidFill>
              </a:rPr>
              <a:t> | - (digit)</a:t>
            </a:r>
            <a:r>
              <a:rPr lang="en-US" b="1" baseline="30000">
                <a:solidFill>
                  <a:srgbClr val="0000FF"/>
                </a:solidFill>
              </a:rPr>
              <a:t>+</a:t>
            </a:r>
          </a:p>
          <a:p>
            <a:pPr marL="457200" indent="-457200"/>
            <a:endParaRPr lang="en-US" b="1">
              <a:solidFill>
                <a:srgbClr val="0000FF"/>
              </a:solidFill>
            </a:endParaRPr>
          </a:p>
          <a:p>
            <a:pPr marL="457200" indent="-457200">
              <a:buFontTx/>
              <a:buAutoNum type="arabicParenR" startAt="3"/>
            </a:pPr>
            <a:r>
              <a:rPr lang="en-US"/>
              <a:t>A range of characters: “</a:t>
            </a:r>
            <a:r>
              <a:rPr lang="en-US" b="1">
                <a:solidFill>
                  <a:srgbClr val="0000FF"/>
                </a:solidFill>
              </a:rPr>
              <a:t>[ … - … ]</a:t>
            </a:r>
            <a:r>
              <a:rPr lang="en-US"/>
              <a:t>”</a:t>
            </a:r>
          </a:p>
          <a:p>
            <a:pPr marL="457200" indent="-457200"/>
            <a:endParaRPr lang="en-US"/>
          </a:p>
          <a:p>
            <a:pPr marL="457200" indent="-457200"/>
            <a:r>
              <a:rPr lang="en-US"/>
              <a:t>	For example: </a:t>
            </a:r>
            <a:r>
              <a:rPr lang="en-US" b="1">
                <a:solidFill>
                  <a:srgbClr val="0000FF"/>
                </a:solidFill>
              </a:rPr>
              <a:t>a | b | c | … | z = [a – z]</a:t>
            </a:r>
          </a:p>
          <a:p>
            <a:pPr marL="457200" indent="-457200"/>
            <a:endParaRPr lang="en-US" b="1">
              <a:solidFill>
                <a:srgbClr val="0000FF"/>
              </a:solidFill>
            </a:endParaRPr>
          </a:p>
          <a:p>
            <a:pPr marL="457200" indent="-457200"/>
            <a:r>
              <a:rPr lang="en-US"/>
              <a:t>Example: 	letter </a:t>
            </a:r>
            <a:r>
              <a:rPr lang="en-US">
                <a:sym typeface="Wingdings" pitchFamily="-105" charset="2"/>
              </a:rPr>
              <a:t> [A – Za – z]</a:t>
            </a:r>
          </a:p>
          <a:p>
            <a:pPr marL="457200" indent="-457200"/>
            <a:r>
              <a:rPr lang="en-US">
                <a:sym typeface="Wingdings" pitchFamily="-105" charset="2"/>
              </a:rPr>
              <a:t>			digit   [0 – 9]</a:t>
            </a:r>
          </a:p>
          <a:p>
            <a:pPr marL="457200" indent="-457200"/>
            <a:r>
              <a:rPr lang="en-US">
                <a:sym typeface="Wingdings" pitchFamily="-105" charset="2"/>
              </a:rPr>
              <a:t>			id       letter ( letter | digit)* </a:t>
            </a:r>
            <a:endParaRPr lang="en-US"/>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Date Placeholder 1"/>
          <p:cNvSpPr>
            <a:spLocks noGrp="1"/>
          </p:cNvSpPr>
          <p:nvPr>
            <p:ph type="dt" sz="quarter" idx="10"/>
          </p:nvPr>
        </p:nvSpPr>
        <p:spPr>
          <a:noFill/>
        </p:spPr>
        <p:txBody>
          <a:bodyPr/>
          <a:lstStyle/>
          <a:p>
            <a:r>
              <a:rPr lang="en-US"/>
              <a:t>Eurípides Montagne</a:t>
            </a:r>
          </a:p>
        </p:txBody>
      </p:sp>
      <p:sp>
        <p:nvSpPr>
          <p:cNvPr id="64515" name="Footer Placeholder 2"/>
          <p:cNvSpPr>
            <a:spLocks noGrp="1"/>
          </p:cNvSpPr>
          <p:nvPr>
            <p:ph type="ftr" sz="quarter" idx="11"/>
          </p:nvPr>
        </p:nvSpPr>
        <p:spPr>
          <a:noFill/>
        </p:spPr>
        <p:txBody>
          <a:bodyPr/>
          <a:lstStyle/>
          <a:p>
            <a:r>
              <a:rPr lang="en-US" smtClean="0">
                <a:latin typeface="Arial" charset="0"/>
                <a:ea typeface="ＭＳ Ｐゴシック" pitchFamily="-105" charset="-128"/>
              </a:rPr>
              <a:t>University of Central Florida</a:t>
            </a:r>
          </a:p>
        </p:txBody>
      </p:sp>
      <p:sp>
        <p:nvSpPr>
          <p:cNvPr id="64516" name="Slide Number Placeholder 3"/>
          <p:cNvSpPr>
            <a:spLocks noGrp="1"/>
          </p:cNvSpPr>
          <p:nvPr>
            <p:ph type="sldNum" sz="quarter" idx="12"/>
          </p:nvPr>
        </p:nvSpPr>
        <p:spPr>
          <a:noFill/>
        </p:spPr>
        <p:txBody>
          <a:bodyPr/>
          <a:lstStyle/>
          <a:p>
            <a:fld id="{26714CA1-5A1D-4028-AB76-85565EE604F7}" type="slidenum">
              <a:rPr lang="en-US"/>
              <a:pPr/>
              <a:t>25</a:t>
            </a:fld>
            <a:endParaRPr lang="en-US"/>
          </a:p>
        </p:txBody>
      </p:sp>
      <p:sp>
        <p:nvSpPr>
          <p:cNvPr id="64517" name="Rectangle 2"/>
          <p:cNvSpPr>
            <a:spLocks noGrp="1" noChangeArrowheads="1"/>
          </p:cNvSpPr>
          <p:nvPr>
            <p:ph type="title" idx="4294967295"/>
          </p:nvPr>
        </p:nvSpPr>
        <p:spPr>
          <a:xfrm>
            <a:off x="381000" y="304800"/>
            <a:ext cx="8229600" cy="1143000"/>
          </a:xfrm>
        </p:spPr>
        <p:txBody>
          <a:bodyPr/>
          <a:lstStyle/>
          <a:p>
            <a:pPr eaLnBrk="1" hangingPunct="1"/>
            <a:r>
              <a:rPr lang="en-US" sz="4000" b="1" smtClean="0">
                <a:solidFill>
                  <a:srgbClr val="0000FF"/>
                </a:solidFill>
              </a:rPr>
              <a:t>Lexemes, Patterns and Tokens</a:t>
            </a:r>
          </a:p>
        </p:txBody>
      </p:sp>
      <p:sp>
        <p:nvSpPr>
          <p:cNvPr id="64518" name="Line 3"/>
          <p:cNvSpPr>
            <a:spLocks noChangeShapeType="1"/>
          </p:cNvSpPr>
          <p:nvPr/>
        </p:nvSpPr>
        <p:spPr bwMode="auto">
          <a:xfrm>
            <a:off x="457200" y="1143000"/>
            <a:ext cx="7924800" cy="0"/>
          </a:xfrm>
          <a:prstGeom prst="line">
            <a:avLst/>
          </a:prstGeom>
          <a:noFill/>
          <a:ln w="38100">
            <a:solidFill>
              <a:srgbClr val="FF0000"/>
            </a:solidFill>
            <a:round/>
            <a:headEnd/>
            <a:tailEnd/>
          </a:ln>
        </p:spPr>
        <p:txBody>
          <a:bodyPr wrap="none"/>
          <a:lstStyle/>
          <a:p>
            <a:endParaRPr lang="en-US"/>
          </a:p>
        </p:txBody>
      </p:sp>
      <p:sp>
        <p:nvSpPr>
          <p:cNvPr id="64519" name="Text Box 4"/>
          <p:cNvSpPr txBox="1">
            <a:spLocks noChangeArrowheads="1"/>
          </p:cNvSpPr>
          <p:nvPr/>
        </p:nvSpPr>
        <p:spPr bwMode="auto">
          <a:xfrm>
            <a:off x="517525" y="1484313"/>
            <a:ext cx="8507413" cy="4524375"/>
          </a:xfrm>
          <a:prstGeom prst="rect">
            <a:avLst/>
          </a:prstGeom>
          <a:noFill/>
          <a:ln w="9525">
            <a:noFill/>
            <a:miter lim="800000"/>
            <a:headEnd/>
            <a:tailEnd/>
          </a:ln>
        </p:spPr>
        <p:txBody>
          <a:bodyPr wrap="none">
            <a:spAutoFit/>
          </a:bodyPr>
          <a:lstStyle/>
          <a:p>
            <a:r>
              <a:rPr lang="en-US"/>
              <a:t>A </a:t>
            </a:r>
            <a:r>
              <a:rPr lang="en-US" b="1">
                <a:solidFill>
                  <a:srgbClr val="0000FF"/>
                </a:solidFill>
              </a:rPr>
              <a:t>Lexeme</a:t>
            </a:r>
            <a:r>
              <a:rPr lang="en-US"/>
              <a:t> is the sequence of input characters in the source program that </a:t>
            </a:r>
          </a:p>
          <a:p>
            <a:r>
              <a:rPr lang="en-US"/>
              <a:t>matches the pattern for a token (the sequence of input characters that the </a:t>
            </a:r>
          </a:p>
          <a:p>
            <a:r>
              <a:rPr lang="en-US"/>
              <a:t>token represents).</a:t>
            </a:r>
          </a:p>
          <a:p>
            <a:endParaRPr lang="en-US"/>
          </a:p>
          <a:p>
            <a:r>
              <a:rPr lang="en-US"/>
              <a:t>A </a:t>
            </a:r>
            <a:r>
              <a:rPr lang="en-US" b="1">
                <a:solidFill>
                  <a:srgbClr val="0000FF"/>
                </a:solidFill>
              </a:rPr>
              <a:t>Pattern</a:t>
            </a:r>
            <a:r>
              <a:rPr lang="en-US"/>
              <a:t> is a description of the form that  the lexemes of a token may take. </a:t>
            </a:r>
          </a:p>
          <a:p>
            <a:endParaRPr lang="en-US"/>
          </a:p>
          <a:p>
            <a:r>
              <a:rPr lang="en-US"/>
              <a:t>A </a:t>
            </a:r>
            <a:r>
              <a:rPr lang="en-US" b="1">
                <a:solidFill>
                  <a:srgbClr val="0000FF"/>
                </a:solidFill>
              </a:rPr>
              <a:t>Token</a:t>
            </a:r>
            <a:r>
              <a:rPr lang="en-US"/>
              <a:t> is the internal representation of a lexeme. Some tokens  may </a:t>
            </a:r>
          </a:p>
          <a:p>
            <a:r>
              <a:rPr lang="en-US"/>
              <a:t>consist only of a  name (internal representation) while others may also have </a:t>
            </a:r>
          </a:p>
          <a:p>
            <a:r>
              <a:rPr lang="en-US"/>
              <a:t>some associated values (attributes) to give information about a particular </a:t>
            </a:r>
          </a:p>
          <a:p>
            <a:r>
              <a:rPr lang="en-US"/>
              <a:t>instance of a token. </a:t>
            </a:r>
          </a:p>
          <a:p>
            <a:endParaRPr lang="en-US"/>
          </a:p>
          <a:p>
            <a:r>
              <a:rPr lang="en-US"/>
              <a:t>Example:</a:t>
            </a:r>
          </a:p>
          <a:p>
            <a:r>
              <a:rPr lang="en-US" b="1" u="sng">
                <a:solidFill>
                  <a:srgbClr val="0000FF"/>
                </a:solidFill>
              </a:rPr>
              <a:t>Lexeme </a:t>
            </a:r>
            <a:r>
              <a:rPr lang="en-US" b="1"/>
              <a:t>	</a:t>
            </a:r>
            <a:r>
              <a:rPr lang="en-US" b="1" u="sng">
                <a:solidFill>
                  <a:srgbClr val="0000FF"/>
                </a:solidFill>
              </a:rPr>
              <a:t>Pattern</a:t>
            </a:r>
            <a:r>
              <a:rPr lang="en-US" b="1">
                <a:solidFill>
                  <a:srgbClr val="0000FF"/>
                </a:solidFill>
              </a:rPr>
              <a:t> </a:t>
            </a:r>
            <a:r>
              <a:rPr lang="en-US" b="1"/>
              <a:t>			</a:t>
            </a:r>
            <a:r>
              <a:rPr lang="en-US" b="1" u="sng">
                <a:solidFill>
                  <a:srgbClr val="0000FF"/>
                </a:solidFill>
              </a:rPr>
              <a:t>Token</a:t>
            </a:r>
            <a:r>
              <a:rPr lang="en-US" b="1"/>
              <a:t>	    </a:t>
            </a:r>
            <a:r>
              <a:rPr lang="en-US" b="1" u="sng">
                <a:solidFill>
                  <a:srgbClr val="0000FF"/>
                </a:solidFill>
              </a:rPr>
              <a:t>Attribute</a:t>
            </a:r>
          </a:p>
          <a:p>
            <a:r>
              <a:rPr lang="en-US"/>
              <a:t>Any identifier	letter(letter | digit)*	idsym	    pointer to symbol table</a:t>
            </a:r>
          </a:p>
          <a:p>
            <a:r>
              <a:rPr lang="en-US"/>
              <a:t>If		if			ifsym	    -- </a:t>
            </a:r>
          </a:p>
          <a:p>
            <a:r>
              <a:rPr lang="en-US"/>
              <a:t>&gt;= 		&lt; | &lt;= | &gt; | &gt;= | = | &lt;&gt;	relopsym    GE			</a:t>
            </a: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Date Placeholder 1"/>
          <p:cNvSpPr>
            <a:spLocks noGrp="1"/>
          </p:cNvSpPr>
          <p:nvPr>
            <p:ph type="dt" sz="quarter" idx="10"/>
          </p:nvPr>
        </p:nvSpPr>
        <p:spPr>
          <a:noFill/>
        </p:spPr>
        <p:txBody>
          <a:bodyPr/>
          <a:lstStyle/>
          <a:p>
            <a:r>
              <a:rPr lang="en-US"/>
              <a:t>Eurípides Montagne</a:t>
            </a:r>
          </a:p>
        </p:txBody>
      </p:sp>
      <p:sp>
        <p:nvSpPr>
          <p:cNvPr id="66563" name="Footer Placeholder 2"/>
          <p:cNvSpPr>
            <a:spLocks noGrp="1"/>
          </p:cNvSpPr>
          <p:nvPr>
            <p:ph type="ftr" sz="quarter" idx="11"/>
          </p:nvPr>
        </p:nvSpPr>
        <p:spPr>
          <a:noFill/>
        </p:spPr>
        <p:txBody>
          <a:bodyPr/>
          <a:lstStyle/>
          <a:p>
            <a:r>
              <a:rPr lang="en-US" smtClean="0">
                <a:latin typeface="Arial" charset="0"/>
                <a:ea typeface="ＭＳ Ｐゴシック" pitchFamily="-105" charset="-128"/>
              </a:rPr>
              <a:t>University of Central Florida</a:t>
            </a:r>
          </a:p>
        </p:txBody>
      </p:sp>
      <p:sp>
        <p:nvSpPr>
          <p:cNvPr id="66564" name="Slide Number Placeholder 3"/>
          <p:cNvSpPr>
            <a:spLocks noGrp="1"/>
          </p:cNvSpPr>
          <p:nvPr>
            <p:ph type="sldNum" sz="quarter" idx="12"/>
          </p:nvPr>
        </p:nvSpPr>
        <p:spPr>
          <a:noFill/>
        </p:spPr>
        <p:txBody>
          <a:bodyPr/>
          <a:lstStyle/>
          <a:p>
            <a:fld id="{C378B72E-F68E-4B0D-ACDF-3AD169520B63}" type="slidenum">
              <a:rPr lang="en-US"/>
              <a:pPr/>
              <a:t>26</a:t>
            </a:fld>
            <a:endParaRPr lang="en-US"/>
          </a:p>
        </p:txBody>
      </p:sp>
      <p:sp>
        <p:nvSpPr>
          <p:cNvPr id="66565" name="Rectangle 2"/>
          <p:cNvSpPr>
            <a:spLocks noGrp="1" noChangeArrowheads="1"/>
          </p:cNvSpPr>
          <p:nvPr>
            <p:ph type="title" idx="4294967295"/>
          </p:nvPr>
        </p:nvSpPr>
        <p:spPr>
          <a:xfrm>
            <a:off x="457200" y="228600"/>
            <a:ext cx="8229600" cy="1143000"/>
          </a:xfrm>
        </p:spPr>
        <p:txBody>
          <a:bodyPr/>
          <a:lstStyle/>
          <a:p>
            <a:pPr eaLnBrk="1" hangingPunct="1"/>
            <a:r>
              <a:rPr lang="en-US" b="1" smtClean="0">
                <a:solidFill>
                  <a:srgbClr val="0000FF"/>
                </a:solidFill>
              </a:rPr>
              <a:t> Transition Diagrams</a:t>
            </a:r>
          </a:p>
        </p:txBody>
      </p:sp>
      <p:sp>
        <p:nvSpPr>
          <p:cNvPr id="66566" name="Line 3"/>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
        <p:nvSpPr>
          <p:cNvPr id="66567" name="Text Box 4"/>
          <p:cNvSpPr txBox="1">
            <a:spLocks noChangeArrowheads="1"/>
          </p:cNvSpPr>
          <p:nvPr/>
        </p:nvSpPr>
        <p:spPr bwMode="auto">
          <a:xfrm>
            <a:off x="441325" y="1865313"/>
            <a:ext cx="184150" cy="366712"/>
          </a:xfrm>
          <a:prstGeom prst="rect">
            <a:avLst/>
          </a:prstGeom>
          <a:noFill/>
          <a:ln w="9525">
            <a:noFill/>
            <a:miter lim="800000"/>
            <a:headEnd/>
            <a:tailEnd/>
          </a:ln>
        </p:spPr>
        <p:txBody>
          <a:bodyPr wrap="none">
            <a:spAutoFit/>
          </a:bodyPr>
          <a:lstStyle/>
          <a:p>
            <a:endParaRPr lang="en-US"/>
          </a:p>
        </p:txBody>
      </p:sp>
      <p:sp>
        <p:nvSpPr>
          <p:cNvPr id="66568" name="Text Box 5"/>
          <p:cNvSpPr txBox="1">
            <a:spLocks noChangeArrowheads="1"/>
          </p:cNvSpPr>
          <p:nvPr/>
        </p:nvSpPr>
        <p:spPr bwMode="auto">
          <a:xfrm>
            <a:off x="457200" y="1295400"/>
            <a:ext cx="8235950" cy="4211638"/>
          </a:xfrm>
          <a:prstGeom prst="rect">
            <a:avLst/>
          </a:prstGeom>
          <a:noFill/>
          <a:ln w="9525">
            <a:noFill/>
            <a:miter lim="800000"/>
            <a:headEnd/>
            <a:tailEnd/>
          </a:ln>
        </p:spPr>
        <p:txBody>
          <a:bodyPr wrap="none">
            <a:spAutoFit/>
          </a:bodyPr>
          <a:lstStyle/>
          <a:p>
            <a:r>
              <a:rPr lang="en-US"/>
              <a:t>Transition diagrams or transition graphs are used to attempt to match a lexeme </a:t>
            </a:r>
          </a:p>
          <a:p>
            <a:r>
              <a:rPr lang="en-US"/>
              <a:t>to a pattern.</a:t>
            </a:r>
          </a:p>
          <a:p>
            <a:endParaRPr lang="en-US"/>
          </a:p>
          <a:p>
            <a:r>
              <a:rPr lang="en-US"/>
              <a:t>Each Transition diagram has: </a:t>
            </a:r>
          </a:p>
          <a:p>
            <a:endParaRPr lang="en-US"/>
          </a:p>
          <a:p>
            <a:r>
              <a:rPr lang="en-US"/>
              <a:t>	States 	</a:t>
            </a:r>
            <a:r>
              <a:rPr lang="en-US">
                <a:sym typeface="Wingdings" pitchFamily="-105" charset="2"/>
              </a:rPr>
              <a:t> represented by circles.</a:t>
            </a:r>
          </a:p>
          <a:p>
            <a:r>
              <a:rPr lang="en-US">
                <a:sym typeface="Wingdings" pitchFamily="-105" charset="2"/>
              </a:rPr>
              <a:t>	Actions	 represented by arrows between the states.</a:t>
            </a:r>
          </a:p>
          <a:p>
            <a:r>
              <a:rPr lang="en-US">
                <a:sym typeface="Wingdings" pitchFamily="-105" charset="2"/>
              </a:rPr>
              <a:t>          Start state	 represented by an arrowhead (beginning of a pattern)</a:t>
            </a:r>
          </a:p>
          <a:p>
            <a:r>
              <a:rPr lang="en-US">
                <a:sym typeface="Wingdings" pitchFamily="-105" charset="2"/>
              </a:rPr>
              <a:t>          Final state	 represented by two concentric circles (end of pattern).</a:t>
            </a:r>
          </a:p>
          <a:p>
            <a:endParaRPr lang="en-US">
              <a:sym typeface="Wingdings" pitchFamily="-105" charset="2"/>
            </a:endParaRPr>
          </a:p>
          <a:p>
            <a:r>
              <a:rPr lang="en-US">
                <a:sym typeface="Wingdings" pitchFamily="-105" charset="2"/>
              </a:rPr>
              <a:t>All transition diagrams are deterministic, which means that there is no need to </a:t>
            </a:r>
          </a:p>
          <a:p>
            <a:r>
              <a:rPr lang="en-US">
                <a:sym typeface="Wingdings" pitchFamily="-105" charset="2"/>
              </a:rPr>
              <a:t>choose between two different actions for a given input. </a:t>
            </a:r>
          </a:p>
          <a:p>
            <a:endParaRPr lang="en-US">
              <a:sym typeface="Wingdings" pitchFamily="-105" charset="2"/>
            </a:endParaRPr>
          </a:p>
          <a:p>
            <a:r>
              <a:rPr lang="en-US">
                <a:sym typeface="Wingdings" pitchFamily="-105" charset="2"/>
              </a:rPr>
              <a:t>Example:</a:t>
            </a:r>
          </a:p>
          <a:p>
            <a:endParaRPr lang="en-US"/>
          </a:p>
        </p:txBody>
      </p:sp>
      <p:sp>
        <p:nvSpPr>
          <p:cNvPr id="66569" name="Oval 6"/>
          <p:cNvSpPr>
            <a:spLocks noChangeArrowheads="1"/>
          </p:cNvSpPr>
          <p:nvPr/>
        </p:nvSpPr>
        <p:spPr bwMode="auto">
          <a:xfrm>
            <a:off x="3886200" y="5334000"/>
            <a:ext cx="457200" cy="457200"/>
          </a:xfrm>
          <a:prstGeom prst="ellipse">
            <a:avLst/>
          </a:prstGeom>
          <a:noFill/>
          <a:ln w="9525">
            <a:solidFill>
              <a:schemeClr val="tx1"/>
            </a:solidFill>
            <a:round/>
            <a:headEnd/>
            <a:tailEnd/>
          </a:ln>
        </p:spPr>
        <p:txBody>
          <a:bodyPr wrap="none" anchor="ctr"/>
          <a:lstStyle/>
          <a:p>
            <a:endParaRPr lang="en-US"/>
          </a:p>
        </p:txBody>
      </p:sp>
      <p:sp>
        <p:nvSpPr>
          <p:cNvPr id="66570" name="Oval 7"/>
          <p:cNvSpPr>
            <a:spLocks noChangeArrowheads="1"/>
          </p:cNvSpPr>
          <p:nvPr/>
        </p:nvSpPr>
        <p:spPr bwMode="auto">
          <a:xfrm>
            <a:off x="5562600" y="5334000"/>
            <a:ext cx="457200" cy="457200"/>
          </a:xfrm>
          <a:prstGeom prst="ellipse">
            <a:avLst/>
          </a:prstGeom>
          <a:noFill/>
          <a:ln w="9525">
            <a:solidFill>
              <a:schemeClr val="tx1"/>
            </a:solidFill>
            <a:round/>
            <a:headEnd/>
            <a:tailEnd/>
          </a:ln>
        </p:spPr>
        <p:txBody>
          <a:bodyPr wrap="none" anchor="ctr"/>
          <a:lstStyle/>
          <a:p>
            <a:endParaRPr lang="en-US"/>
          </a:p>
        </p:txBody>
      </p:sp>
      <p:sp>
        <p:nvSpPr>
          <p:cNvPr id="66571" name="Oval 8"/>
          <p:cNvSpPr>
            <a:spLocks noChangeArrowheads="1"/>
          </p:cNvSpPr>
          <p:nvPr/>
        </p:nvSpPr>
        <p:spPr bwMode="auto">
          <a:xfrm>
            <a:off x="5410200" y="5181600"/>
            <a:ext cx="762000" cy="762000"/>
          </a:xfrm>
          <a:prstGeom prst="ellipse">
            <a:avLst/>
          </a:prstGeom>
          <a:noFill/>
          <a:ln w="9525">
            <a:solidFill>
              <a:schemeClr val="tx1"/>
            </a:solidFill>
            <a:round/>
            <a:headEnd/>
            <a:tailEnd/>
          </a:ln>
        </p:spPr>
        <p:txBody>
          <a:bodyPr wrap="none" anchor="ctr"/>
          <a:lstStyle/>
          <a:p>
            <a:endParaRPr lang="en-US"/>
          </a:p>
        </p:txBody>
      </p:sp>
      <p:sp>
        <p:nvSpPr>
          <p:cNvPr id="66572" name="Oval 9"/>
          <p:cNvSpPr>
            <a:spLocks noChangeArrowheads="1"/>
          </p:cNvSpPr>
          <p:nvPr/>
        </p:nvSpPr>
        <p:spPr bwMode="auto">
          <a:xfrm>
            <a:off x="2209800" y="5334000"/>
            <a:ext cx="457200" cy="457200"/>
          </a:xfrm>
          <a:prstGeom prst="ellipse">
            <a:avLst/>
          </a:prstGeom>
          <a:noFill/>
          <a:ln w="9525">
            <a:solidFill>
              <a:schemeClr val="tx1"/>
            </a:solidFill>
            <a:round/>
            <a:headEnd/>
            <a:tailEnd/>
          </a:ln>
        </p:spPr>
        <p:txBody>
          <a:bodyPr wrap="none" anchor="ctr"/>
          <a:lstStyle/>
          <a:p>
            <a:endParaRPr lang="en-US"/>
          </a:p>
        </p:txBody>
      </p:sp>
      <p:sp>
        <p:nvSpPr>
          <p:cNvPr id="66573" name="Line 10"/>
          <p:cNvSpPr>
            <a:spLocks noChangeShapeType="1"/>
          </p:cNvSpPr>
          <p:nvPr/>
        </p:nvSpPr>
        <p:spPr bwMode="auto">
          <a:xfrm>
            <a:off x="1600200" y="5562600"/>
            <a:ext cx="609600" cy="0"/>
          </a:xfrm>
          <a:prstGeom prst="line">
            <a:avLst/>
          </a:prstGeom>
          <a:noFill/>
          <a:ln w="28575">
            <a:solidFill>
              <a:schemeClr val="tx1"/>
            </a:solidFill>
            <a:round/>
            <a:headEnd/>
            <a:tailEnd type="triangle" w="med" len="med"/>
          </a:ln>
        </p:spPr>
        <p:txBody>
          <a:bodyPr wrap="none"/>
          <a:lstStyle/>
          <a:p>
            <a:endParaRPr lang="en-US"/>
          </a:p>
        </p:txBody>
      </p:sp>
      <p:sp>
        <p:nvSpPr>
          <p:cNvPr id="66574" name="Line 11"/>
          <p:cNvSpPr>
            <a:spLocks noChangeShapeType="1"/>
          </p:cNvSpPr>
          <p:nvPr/>
        </p:nvSpPr>
        <p:spPr bwMode="auto">
          <a:xfrm>
            <a:off x="2667000" y="5562600"/>
            <a:ext cx="1219200" cy="0"/>
          </a:xfrm>
          <a:prstGeom prst="line">
            <a:avLst/>
          </a:prstGeom>
          <a:noFill/>
          <a:ln w="28575">
            <a:solidFill>
              <a:schemeClr val="tx1"/>
            </a:solidFill>
            <a:round/>
            <a:headEnd/>
            <a:tailEnd type="triangle" w="med" len="med"/>
          </a:ln>
        </p:spPr>
        <p:txBody>
          <a:bodyPr wrap="none"/>
          <a:lstStyle/>
          <a:p>
            <a:endParaRPr lang="en-US"/>
          </a:p>
        </p:txBody>
      </p:sp>
      <p:sp>
        <p:nvSpPr>
          <p:cNvPr id="66575" name="Line 12"/>
          <p:cNvSpPr>
            <a:spLocks noChangeShapeType="1"/>
          </p:cNvSpPr>
          <p:nvPr/>
        </p:nvSpPr>
        <p:spPr bwMode="auto">
          <a:xfrm>
            <a:off x="4343400" y="5562600"/>
            <a:ext cx="1066800" cy="0"/>
          </a:xfrm>
          <a:prstGeom prst="line">
            <a:avLst/>
          </a:prstGeom>
          <a:noFill/>
          <a:ln w="28575">
            <a:solidFill>
              <a:schemeClr val="tx1"/>
            </a:solidFill>
            <a:round/>
            <a:headEnd/>
            <a:tailEnd type="triangle" w="med" len="med"/>
          </a:ln>
        </p:spPr>
        <p:txBody>
          <a:bodyPr wrap="none"/>
          <a:lstStyle/>
          <a:p>
            <a:endParaRPr lang="en-US"/>
          </a:p>
        </p:txBody>
      </p:sp>
      <p:sp>
        <p:nvSpPr>
          <p:cNvPr id="66576" name="Text Box 13"/>
          <p:cNvSpPr txBox="1">
            <a:spLocks noChangeArrowheads="1"/>
          </p:cNvSpPr>
          <p:nvPr/>
        </p:nvSpPr>
        <p:spPr bwMode="auto">
          <a:xfrm>
            <a:off x="2803525" y="5268913"/>
            <a:ext cx="577850" cy="304800"/>
          </a:xfrm>
          <a:prstGeom prst="rect">
            <a:avLst/>
          </a:prstGeom>
          <a:noFill/>
          <a:ln w="9525">
            <a:noFill/>
            <a:miter lim="800000"/>
            <a:headEnd/>
            <a:tailEnd/>
          </a:ln>
        </p:spPr>
        <p:txBody>
          <a:bodyPr wrap="none">
            <a:spAutoFit/>
          </a:bodyPr>
          <a:lstStyle/>
          <a:p>
            <a:r>
              <a:rPr lang="en-US" sz="1400"/>
              <a:t>letter</a:t>
            </a:r>
          </a:p>
        </p:txBody>
      </p:sp>
      <p:sp>
        <p:nvSpPr>
          <p:cNvPr id="66577" name="Text Box 14"/>
          <p:cNvSpPr txBox="1">
            <a:spLocks noChangeArrowheads="1"/>
          </p:cNvSpPr>
          <p:nvPr/>
        </p:nvSpPr>
        <p:spPr bwMode="auto">
          <a:xfrm>
            <a:off x="4572000" y="5308600"/>
            <a:ext cx="587375" cy="304800"/>
          </a:xfrm>
          <a:prstGeom prst="rect">
            <a:avLst/>
          </a:prstGeom>
          <a:noFill/>
          <a:ln w="9525">
            <a:noFill/>
            <a:miter lim="800000"/>
            <a:headEnd/>
            <a:tailEnd/>
          </a:ln>
        </p:spPr>
        <p:txBody>
          <a:bodyPr wrap="none">
            <a:spAutoFit/>
          </a:bodyPr>
          <a:lstStyle/>
          <a:p>
            <a:r>
              <a:rPr lang="en-US" sz="1400"/>
              <a:t>other</a:t>
            </a:r>
          </a:p>
        </p:txBody>
      </p:sp>
      <p:sp>
        <p:nvSpPr>
          <p:cNvPr id="66578" name="Freeform 18"/>
          <p:cNvSpPr>
            <a:spLocks/>
          </p:cNvSpPr>
          <p:nvPr/>
        </p:nvSpPr>
        <p:spPr bwMode="auto">
          <a:xfrm>
            <a:off x="3746500" y="4978400"/>
            <a:ext cx="736600" cy="355600"/>
          </a:xfrm>
          <a:custGeom>
            <a:avLst/>
            <a:gdLst>
              <a:gd name="T0" fmla="*/ 444500 w 464"/>
              <a:gd name="T1" fmla="*/ 355600 h 224"/>
              <a:gd name="T2" fmla="*/ 673100 w 464"/>
              <a:gd name="T3" fmla="*/ 50800 h 224"/>
              <a:gd name="T4" fmla="*/ 63500 w 464"/>
              <a:gd name="T5" fmla="*/ 50800 h 224"/>
              <a:gd name="T6" fmla="*/ 292100 w 464"/>
              <a:gd name="T7" fmla="*/ 355600 h 224"/>
              <a:gd name="T8" fmla="*/ 0 60000 65536"/>
              <a:gd name="T9" fmla="*/ 0 60000 65536"/>
              <a:gd name="T10" fmla="*/ 0 60000 65536"/>
              <a:gd name="T11" fmla="*/ 0 60000 65536"/>
              <a:gd name="T12" fmla="*/ 0 w 464"/>
              <a:gd name="T13" fmla="*/ 0 h 224"/>
              <a:gd name="T14" fmla="*/ 464 w 464"/>
              <a:gd name="T15" fmla="*/ 224 h 224"/>
            </a:gdLst>
            <a:ahLst/>
            <a:cxnLst>
              <a:cxn ang="T8">
                <a:pos x="T0" y="T1"/>
              </a:cxn>
              <a:cxn ang="T9">
                <a:pos x="T2" y="T3"/>
              </a:cxn>
              <a:cxn ang="T10">
                <a:pos x="T4" y="T5"/>
              </a:cxn>
              <a:cxn ang="T11">
                <a:pos x="T6" y="T7"/>
              </a:cxn>
            </a:cxnLst>
            <a:rect l="T12" t="T13" r="T14" b="T15"/>
            <a:pathLst>
              <a:path w="464" h="224">
                <a:moveTo>
                  <a:pt x="280" y="224"/>
                </a:moveTo>
                <a:cubicBezTo>
                  <a:pt x="372" y="144"/>
                  <a:pt x="464" y="64"/>
                  <a:pt x="424" y="32"/>
                </a:cubicBezTo>
                <a:cubicBezTo>
                  <a:pt x="384" y="0"/>
                  <a:pt x="80" y="0"/>
                  <a:pt x="40" y="32"/>
                </a:cubicBezTo>
                <a:cubicBezTo>
                  <a:pt x="0" y="64"/>
                  <a:pt x="160" y="192"/>
                  <a:pt x="184" y="224"/>
                </a:cubicBezTo>
              </a:path>
            </a:pathLst>
          </a:custGeom>
          <a:noFill/>
          <a:ln w="9525">
            <a:solidFill>
              <a:schemeClr val="tx1"/>
            </a:solidFill>
            <a:round/>
            <a:headEnd/>
            <a:tailEnd/>
          </a:ln>
        </p:spPr>
        <p:txBody>
          <a:bodyPr wrap="none"/>
          <a:lstStyle/>
          <a:p>
            <a:endParaRPr lang="en-US"/>
          </a:p>
        </p:txBody>
      </p:sp>
      <p:sp>
        <p:nvSpPr>
          <p:cNvPr id="66579" name="Line 19"/>
          <p:cNvSpPr>
            <a:spLocks noChangeShapeType="1"/>
          </p:cNvSpPr>
          <p:nvPr/>
        </p:nvSpPr>
        <p:spPr bwMode="auto">
          <a:xfrm>
            <a:off x="3962400" y="5257800"/>
            <a:ext cx="76200" cy="76200"/>
          </a:xfrm>
          <a:prstGeom prst="line">
            <a:avLst/>
          </a:prstGeom>
          <a:noFill/>
          <a:ln w="9525">
            <a:solidFill>
              <a:schemeClr val="tx1"/>
            </a:solidFill>
            <a:round/>
            <a:headEnd/>
            <a:tailEnd type="triangle" w="med" len="med"/>
          </a:ln>
        </p:spPr>
        <p:txBody>
          <a:bodyPr wrap="none"/>
          <a:lstStyle/>
          <a:p>
            <a:endParaRPr lang="en-US"/>
          </a:p>
        </p:txBody>
      </p:sp>
      <p:sp>
        <p:nvSpPr>
          <p:cNvPr id="66580" name="Text Box 20"/>
          <p:cNvSpPr txBox="1">
            <a:spLocks noChangeArrowheads="1"/>
          </p:cNvSpPr>
          <p:nvPr/>
        </p:nvSpPr>
        <p:spPr bwMode="auto">
          <a:xfrm>
            <a:off x="3505200" y="4724400"/>
            <a:ext cx="1158875" cy="304800"/>
          </a:xfrm>
          <a:prstGeom prst="rect">
            <a:avLst/>
          </a:prstGeom>
          <a:noFill/>
          <a:ln w="9525">
            <a:noFill/>
            <a:miter lim="800000"/>
            <a:headEnd/>
            <a:tailEnd/>
          </a:ln>
        </p:spPr>
        <p:txBody>
          <a:bodyPr wrap="none">
            <a:spAutoFit/>
          </a:bodyPr>
          <a:lstStyle/>
          <a:p>
            <a:r>
              <a:rPr lang="en-US" sz="1400"/>
              <a:t>letter or digit</a:t>
            </a:r>
          </a:p>
        </p:txBody>
      </p:sp>
      <p:sp>
        <p:nvSpPr>
          <p:cNvPr id="66581" name="Text Box 21"/>
          <p:cNvSpPr txBox="1">
            <a:spLocks noChangeArrowheads="1"/>
          </p:cNvSpPr>
          <p:nvPr/>
        </p:nvSpPr>
        <p:spPr bwMode="auto">
          <a:xfrm>
            <a:off x="2286000" y="5410200"/>
            <a:ext cx="311150" cy="366713"/>
          </a:xfrm>
          <a:prstGeom prst="rect">
            <a:avLst/>
          </a:prstGeom>
          <a:noFill/>
          <a:ln w="9525">
            <a:noFill/>
            <a:miter lim="800000"/>
            <a:headEnd/>
            <a:tailEnd/>
          </a:ln>
        </p:spPr>
        <p:txBody>
          <a:bodyPr wrap="none">
            <a:spAutoFit/>
          </a:bodyPr>
          <a:lstStyle/>
          <a:p>
            <a:r>
              <a:rPr lang="en-US"/>
              <a:t>1</a:t>
            </a:r>
          </a:p>
        </p:txBody>
      </p:sp>
      <p:sp>
        <p:nvSpPr>
          <p:cNvPr id="66582" name="Text Box 22"/>
          <p:cNvSpPr txBox="1">
            <a:spLocks noChangeArrowheads="1"/>
          </p:cNvSpPr>
          <p:nvPr/>
        </p:nvSpPr>
        <p:spPr bwMode="auto">
          <a:xfrm>
            <a:off x="3962400" y="5410200"/>
            <a:ext cx="311150" cy="366713"/>
          </a:xfrm>
          <a:prstGeom prst="rect">
            <a:avLst/>
          </a:prstGeom>
          <a:noFill/>
          <a:ln w="9525">
            <a:noFill/>
            <a:miter lim="800000"/>
            <a:headEnd/>
            <a:tailEnd/>
          </a:ln>
        </p:spPr>
        <p:txBody>
          <a:bodyPr wrap="none">
            <a:spAutoFit/>
          </a:bodyPr>
          <a:lstStyle/>
          <a:p>
            <a:r>
              <a:rPr lang="en-US"/>
              <a:t>2</a:t>
            </a:r>
          </a:p>
        </p:txBody>
      </p:sp>
      <p:sp>
        <p:nvSpPr>
          <p:cNvPr id="66583" name="Text Box 23"/>
          <p:cNvSpPr txBox="1">
            <a:spLocks noChangeArrowheads="1"/>
          </p:cNvSpPr>
          <p:nvPr/>
        </p:nvSpPr>
        <p:spPr bwMode="auto">
          <a:xfrm>
            <a:off x="5638800" y="5410200"/>
            <a:ext cx="311150" cy="366713"/>
          </a:xfrm>
          <a:prstGeom prst="rect">
            <a:avLst/>
          </a:prstGeom>
          <a:noFill/>
          <a:ln w="9525">
            <a:noFill/>
            <a:miter lim="800000"/>
            <a:headEnd/>
            <a:tailEnd/>
          </a:ln>
        </p:spPr>
        <p:txBody>
          <a:bodyPr wrap="none">
            <a:spAutoFit/>
          </a:bodyPr>
          <a:lstStyle/>
          <a:p>
            <a:r>
              <a:rPr lang="en-US"/>
              <a:t>3</a:t>
            </a: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Date Placeholder 1"/>
          <p:cNvSpPr>
            <a:spLocks noGrp="1"/>
          </p:cNvSpPr>
          <p:nvPr>
            <p:ph type="dt" sz="quarter" idx="10"/>
          </p:nvPr>
        </p:nvSpPr>
        <p:spPr>
          <a:noFill/>
        </p:spPr>
        <p:txBody>
          <a:bodyPr/>
          <a:lstStyle/>
          <a:p>
            <a:r>
              <a:rPr lang="en-US"/>
              <a:t>Eurípides Montagne</a:t>
            </a:r>
          </a:p>
        </p:txBody>
      </p:sp>
      <p:sp>
        <p:nvSpPr>
          <p:cNvPr id="68611" name="Footer Placeholder 2"/>
          <p:cNvSpPr>
            <a:spLocks noGrp="1"/>
          </p:cNvSpPr>
          <p:nvPr>
            <p:ph type="ftr" sz="quarter" idx="11"/>
          </p:nvPr>
        </p:nvSpPr>
        <p:spPr>
          <a:noFill/>
        </p:spPr>
        <p:txBody>
          <a:bodyPr/>
          <a:lstStyle/>
          <a:p>
            <a:r>
              <a:rPr lang="en-US" smtClean="0">
                <a:latin typeface="Arial" charset="0"/>
                <a:ea typeface="ＭＳ Ｐゴシック" pitchFamily="-105" charset="-128"/>
              </a:rPr>
              <a:t>University of Central Florida</a:t>
            </a:r>
          </a:p>
        </p:txBody>
      </p:sp>
      <p:sp>
        <p:nvSpPr>
          <p:cNvPr id="68612" name="Slide Number Placeholder 3"/>
          <p:cNvSpPr>
            <a:spLocks noGrp="1"/>
          </p:cNvSpPr>
          <p:nvPr>
            <p:ph type="sldNum" sz="quarter" idx="12"/>
          </p:nvPr>
        </p:nvSpPr>
        <p:spPr>
          <a:noFill/>
        </p:spPr>
        <p:txBody>
          <a:bodyPr/>
          <a:lstStyle/>
          <a:p>
            <a:fld id="{C267D6E1-1E0E-4642-B195-7486101A9805}" type="slidenum">
              <a:rPr lang="en-US"/>
              <a:pPr/>
              <a:t>27</a:t>
            </a:fld>
            <a:endParaRPr lang="en-US"/>
          </a:p>
        </p:txBody>
      </p:sp>
      <p:sp>
        <p:nvSpPr>
          <p:cNvPr id="68613" name="Rectangle 2"/>
          <p:cNvSpPr>
            <a:spLocks noGrp="1" noChangeArrowheads="1"/>
          </p:cNvSpPr>
          <p:nvPr>
            <p:ph type="title" idx="4294967295"/>
          </p:nvPr>
        </p:nvSpPr>
        <p:spPr>
          <a:xfrm>
            <a:off x="457200" y="228600"/>
            <a:ext cx="8229600" cy="1143000"/>
          </a:xfrm>
        </p:spPr>
        <p:txBody>
          <a:bodyPr/>
          <a:lstStyle/>
          <a:p>
            <a:pPr eaLnBrk="1" hangingPunct="1"/>
            <a:r>
              <a:rPr lang="en-US" b="1" smtClean="0">
                <a:solidFill>
                  <a:srgbClr val="0000FF"/>
                </a:solidFill>
              </a:rPr>
              <a:t> Transition Diagrams</a:t>
            </a:r>
          </a:p>
        </p:txBody>
      </p:sp>
      <p:sp>
        <p:nvSpPr>
          <p:cNvPr id="68614" name="Line 3"/>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
        <p:nvSpPr>
          <p:cNvPr id="68615" name="Text Box 4"/>
          <p:cNvSpPr txBox="1">
            <a:spLocks noChangeArrowheads="1"/>
          </p:cNvSpPr>
          <p:nvPr/>
        </p:nvSpPr>
        <p:spPr bwMode="auto">
          <a:xfrm>
            <a:off x="441325" y="1865313"/>
            <a:ext cx="184150" cy="366712"/>
          </a:xfrm>
          <a:prstGeom prst="rect">
            <a:avLst/>
          </a:prstGeom>
          <a:noFill/>
          <a:ln w="9525">
            <a:noFill/>
            <a:miter lim="800000"/>
            <a:headEnd/>
            <a:tailEnd/>
          </a:ln>
        </p:spPr>
        <p:txBody>
          <a:bodyPr wrap="none">
            <a:spAutoFit/>
          </a:bodyPr>
          <a:lstStyle/>
          <a:p>
            <a:endParaRPr lang="en-US"/>
          </a:p>
        </p:txBody>
      </p:sp>
      <p:sp>
        <p:nvSpPr>
          <p:cNvPr id="68616" name="Text Box 5"/>
          <p:cNvSpPr txBox="1">
            <a:spLocks noChangeArrowheads="1"/>
          </p:cNvSpPr>
          <p:nvPr/>
        </p:nvSpPr>
        <p:spPr bwMode="auto">
          <a:xfrm>
            <a:off x="746125" y="1484313"/>
            <a:ext cx="7613650" cy="915987"/>
          </a:xfrm>
          <a:prstGeom prst="rect">
            <a:avLst/>
          </a:prstGeom>
          <a:noFill/>
          <a:ln w="9525">
            <a:noFill/>
            <a:miter lim="800000"/>
            <a:headEnd/>
            <a:tailEnd/>
          </a:ln>
        </p:spPr>
        <p:txBody>
          <a:bodyPr wrap="none">
            <a:spAutoFit/>
          </a:bodyPr>
          <a:lstStyle/>
          <a:p>
            <a:pPr marL="457200" indent="-457200"/>
            <a:r>
              <a:rPr lang="en-US"/>
              <a:t>The following state diagrams recognize identifiers and numbers (integers)</a:t>
            </a:r>
          </a:p>
          <a:p>
            <a:pPr marL="457200" indent="-457200"/>
            <a:endParaRPr lang="en-US"/>
          </a:p>
          <a:p>
            <a:pPr marL="457200" indent="-457200"/>
            <a:r>
              <a:rPr lang="en-US"/>
              <a:t> </a:t>
            </a:r>
          </a:p>
        </p:txBody>
      </p:sp>
      <p:sp>
        <p:nvSpPr>
          <p:cNvPr id="68617" name="Oval 6"/>
          <p:cNvSpPr>
            <a:spLocks noChangeArrowheads="1"/>
          </p:cNvSpPr>
          <p:nvPr/>
        </p:nvSpPr>
        <p:spPr bwMode="auto">
          <a:xfrm>
            <a:off x="3886200" y="2667000"/>
            <a:ext cx="457200" cy="457200"/>
          </a:xfrm>
          <a:prstGeom prst="ellipse">
            <a:avLst/>
          </a:prstGeom>
          <a:noFill/>
          <a:ln w="9525">
            <a:solidFill>
              <a:schemeClr val="tx1"/>
            </a:solidFill>
            <a:round/>
            <a:headEnd/>
            <a:tailEnd/>
          </a:ln>
        </p:spPr>
        <p:txBody>
          <a:bodyPr wrap="none" anchor="ctr"/>
          <a:lstStyle/>
          <a:p>
            <a:endParaRPr lang="en-US"/>
          </a:p>
        </p:txBody>
      </p:sp>
      <p:sp>
        <p:nvSpPr>
          <p:cNvPr id="68618" name="Oval 7"/>
          <p:cNvSpPr>
            <a:spLocks noChangeArrowheads="1"/>
          </p:cNvSpPr>
          <p:nvPr/>
        </p:nvSpPr>
        <p:spPr bwMode="auto">
          <a:xfrm>
            <a:off x="5562600" y="2667000"/>
            <a:ext cx="457200" cy="457200"/>
          </a:xfrm>
          <a:prstGeom prst="ellipse">
            <a:avLst/>
          </a:prstGeom>
          <a:noFill/>
          <a:ln w="9525">
            <a:solidFill>
              <a:schemeClr val="tx1"/>
            </a:solidFill>
            <a:round/>
            <a:headEnd/>
            <a:tailEnd/>
          </a:ln>
        </p:spPr>
        <p:txBody>
          <a:bodyPr wrap="none" anchor="ctr"/>
          <a:lstStyle/>
          <a:p>
            <a:endParaRPr lang="en-US"/>
          </a:p>
        </p:txBody>
      </p:sp>
      <p:sp>
        <p:nvSpPr>
          <p:cNvPr id="68619" name="Oval 8"/>
          <p:cNvSpPr>
            <a:spLocks noChangeArrowheads="1"/>
          </p:cNvSpPr>
          <p:nvPr/>
        </p:nvSpPr>
        <p:spPr bwMode="auto">
          <a:xfrm>
            <a:off x="5410200" y="2514600"/>
            <a:ext cx="762000" cy="762000"/>
          </a:xfrm>
          <a:prstGeom prst="ellipse">
            <a:avLst/>
          </a:prstGeom>
          <a:noFill/>
          <a:ln w="9525">
            <a:solidFill>
              <a:schemeClr val="tx1"/>
            </a:solidFill>
            <a:round/>
            <a:headEnd/>
            <a:tailEnd/>
          </a:ln>
        </p:spPr>
        <p:txBody>
          <a:bodyPr wrap="none" anchor="ctr"/>
          <a:lstStyle/>
          <a:p>
            <a:endParaRPr lang="en-US"/>
          </a:p>
        </p:txBody>
      </p:sp>
      <p:sp>
        <p:nvSpPr>
          <p:cNvPr id="68620" name="Oval 9"/>
          <p:cNvSpPr>
            <a:spLocks noChangeArrowheads="1"/>
          </p:cNvSpPr>
          <p:nvPr/>
        </p:nvSpPr>
        <p:spPr bwMode="auto">
          <a:xfrm>
            <a:off x="2209800" y="2667000"/>
            <a:ext cx="457200" cy="457200"/>
          </a:xfrm>
          <a:prstGeom prst="ellipse">
            <a:avLst/>
          </a:prstGeom>
          <a:noFill/>
          <a:ln w="9525">
            <a:solidFill>
              <a:schemeClr val="tx1"/>
            </a:solidFill>
            <a:round/>
            <a:headEnd/>
            <a:tailEnd/>
          </a:ln>
        </p:spPr>
        <p:txBody>
          <a:bodyPr wrap="none" anchor="ctr"/>
          <a:lstStyle/>
          <a:p>
            <a:endParaRPr lang="en-US"/>
          </a:p>
        </p:txBody>
      </p:sp>
      <p:sp>
        <p:nvSpPr>
          <p:cNvPr id="68621" name="Line 10"/>
          <p:cNvSpPr>
            <a:spLocks noChangeShapeType="1"/>
          </p:cNvSpPr>
          <p:nvPr/>
        </p:nvSpPr>
        <p:spPr bwMode="auto">
          <a:xfrm>
            <a:off x="1600200" y="2895600"/>
            <a:ext cx="609600" cy="0"/>
          </a:xfrm>
          <a:prstGeom prst="line">
            <a:avLst/>
          </a:prstGeom>
          <a:noFill/>
          <a:ln w="28575">
            <a:solidFill>
              <a:schemeClr val="tx1"/>
            </a:solidFill>
            <a:round/>
            <a:headEnd/>
            <a:tailEnd type="triangle" w="med" len="med"/>
          </a:ln>
        </p:spPr>
        <p:txBody>
          <a:bodyPr wrap="none"/>
          <a:lstStyle/>
          <a:p>
            <a:endParaRPr lang="en-US"/>
          </a:p>
        </p:txBody>
      </p:sp>
      <p:sp>
        <p:nvSpPr>
          <p:cNvPr id="68622" name="Line 11"/>
          <p:cNvSpPr>
            <a:spLocks noChangeShapeType="1"/>
          </p:cNvSpPr>
          <p:nvPr/>
        </p:nvSpPr>
        <p:spPr bwMode="auto">
          <a:xfrm>
            <a:off x="2667000" y="2895600"/>
            <a:ext cx="1219200" cy="0"/>
          </a:xfrm>
          <a:prstGeom prst="line">
            <a:avLst/>
          </a:prstGeom>
          <a:noFill/>
          <a:ln w="28575">
            <a:solidFill>
              <a:schemeClr val="tx1"/>
            </a:solidFill>
            <a:round/>
            <a:headEnd/>
            <a:tailEnd type="triangle" w="med" len="med"/>
          </a:ln>
        </p:spPr>
        <p:txBody>
          <a:bodyPr wrap="none"/>
          <a:lstStyle/>
          <a:p>
            <a:endParaRPr lang="en-US"/>
          </a:p>
        </p:txBody>
      </p:sp>
      <p:sp>
        <p:nvSpPr>
          <p:cNvPr id="68623" name="Line 12"/>
          <p:cNvSpPr>
            <a:spLocks noChangeShapeType="1"/>
          </p:cNvSpPr>
          <p:nvPr/>
        </p:nvSpPr>
        <p:spPr bwMode="auto">
          <a:xfrm>
            <a:off x="4343400" y="2895600"/>
            <a:ext cx="1066800" cy="0"/>
          </a:xfrm>
          <a:prstGeom prst="line">
            <a:avLst/>
          </a:prstGeom>
          <a:noFill/>
          <a:ln w="28575">
            <a:solidFill>
              <a:schemeClr val="tx1"/>
            </a:solidFill>
            <a:round/>
            <a:headEnd/>
            <a:tailEnd type="triangle" w="med" len="med"/>
          </a:ln>
        </p:spPr>
        <p:txBody>
          <a:bodyPr wrap="none"/>
          <a:lstStyle/>
          <a:p>
            <a:endParaRPr lang="en-US"/>
          </a:p>
        </p:txBody>
      </p:sp>
      <p:sp>
        <p:nvSpPr>
          <p:cNvPr id="68624" name="Text Box 13"/>
          <p:cNvSpPr txBox="1">
            <a:spLocks noChangeArrowheads="1"/>
          </p:cNvSpPr>
          <p:nvPr/>
        </p:nvSpPr>
        <p:spPr bwMode="auto">
          <a:xfrm>
            <a:off x="2803525" y="2601913"/>
            <a:ext cx="577850" cy="304800"/>
          </a:xfrm>
          <a:prstGeom prst="rect">
            <a:avLst/>
          </a:prstGeom>
          <a:noFill/>
          <a:ln w="9525">
            <a:noFill/>
            <a:miter lim="800000"/>
            <a:headEnd/>
            <a:tailEnd/>
          </a:ln>
        </p:spPr>
        <p:txBody>
          <a:bodyPr wrap="none">
            <a:spAutoFit/>
          </a:bodyPr>
          <a:lstStyle/>
          <a:p>
            <a:r>
              <a:rPr lang="en-US" sz="1400"/>
              <a:t>letter</a:t>
            </a:r>
          </a:p>
        </p:txBody>
      </p:sp>
      <p:sp>
        <p:nvSpPr>
          <p:cNvPr id="68625" name="Text Box 14"/>
          <p:cNvSpPr txBox="1">
            <a:spLocks noChangeArrowheads="1"/>
          </p:cNvSpPr>
          <p:nvPr/>
        </p:nvSpPr>
        <p:spPr bwMode="auto">
          <a:xfrm>
            <a:off x="4572000" y="2641600"/>
            <a:ext cx="587375" cy="304800"/>
          </a:xfrm>
          <a:prstGeom prst="rect">
            <a:avLst/>
          </a:prstGeom>
          <a:noFill/>
          <a:ln w="9525">
            <a:noFill/>
            <a:miter lim="800000"/>
            <a:headEnd/>
            <a:tailEnd/>
          </a:ln>
        </p:spPr>
        <p:txBody>
          <a:bodyPr wrap="none">
            <a:spAutoFit/>
          </a:bodyPr>
          <a:lstStyle/>
          <a:p>
            <a:r>
              <a:rPr lang="en-US" sz="1400"/>
              <a:t>other</a:t>
            </a:r>
          </a:p>
        </p:txBody>
      </p:sp>
      <p:sp>
        <p:nvSpPr>
          <p:cNvPr id="68626" name="Freeform 15"/>
          <p:cNvSpPr>
            <a:spLocks/>
          </p:cNvSpPr>
          <p:nvPr/>
        </p:nvSpPr>
        <p:spPr bwMode="auto">
          <a:xfrm>
            <a:off x="3746500" y="2311400"/>
            <a:ext cx="736600" cy="355600"/>
          </a:xfrm>
          <a:custGeom>
            <a:avLst/>
            <a:gdLst>
              <a:gd name="T0" fmla="*/ 444500 w 464"/>
              <a:gd name="T1" fmla="*/ 355600 h 224"/>
              <a:gd name="T2" fmla="*/ 673100 w 464"/>
              <a:gd name="T3" fmla="*/ 50800 h 224"/>
              <a:gd name="T4" fmla="*/ 63500 w 464"/>
              <a:gd name="T5" fmla="*/ 50800 h 224"/>
              <a:gd name="T6" fmla="*/ 292100 w 464"/>
              <a:gd name="T7" fmla="*/ 355600 h 224"/>
              <a:gd name="T8" fmla="*/ 0 60000 65536"/>
              <a:gd name="T9" fmla="*/ 0 60000 65536"/>
              <a:gd name="T10" fmla="*/ 0 60000 65536"/>
              <a:gd name="T11" fmla="*/ 0 60000 65536"/>
              <a:gd name="T12" fmla="*/ 0 w 464"/>
              <a:gd name="T13" fmla="*/ 0 h 224"/>
              <a:gd name="T14" fmla="*/ 464 w 464"/>
              <a:gd name="T15" fmla="*/ 224 h 224"/>
            </a:gdLst>
            <a:ahLst/>
            <a:cxnLst>
              <a:cxn ang="T8">
                <a:pos x="T0" y="T1"/>
              </a:cxn>
              <a:cxn ang="T9">
                <a:pos x="T2" y="T3"/>
              </a:cxn>
              <a:cxn ang="T10">
                <a:pos x="T4" y="T5"/>
              </a:cxn>
              <a:cxn ang="T11">
                <a:pos x="T6" y="T7"/>
              </a:cxn>
            </a:cxnLst>
            <a:rect l="T12" t="T13" r="T14" b="T15"/>
            <a:pathLst>
              <a:path w="464" h="224">
                <a:moveTo>
                  <a:pt x="280" y="224"/>
                </a:moveTo>
                <a:cubicBezTo>
                  <a:pt x="372" y="144"/>
                  <a:pt x="464" y="64"/>
                  <a:pt x="424" y="32"/>
                </a:cubicBezTo>
                <a:cubicBezTo>
                  <a:pt x="384" y="0"/>
                  <a:pt x="80" y="0"/>
                  <a:pt x="40" y="32"/>
                </a:cubicBezTo>
                <a:cubicBezTo>
                  <a:pt x="0" y="64"/>
                  <a:pt x="160" y="192"/>
                  <a:pt x="184" y="224"/>
                </a:cubicBezTo>
              </a:path>
            </a:pathLst>
          </a:custGeom>
          <a:noFill/>
          <a:ln w="9525">
            <a:solidFill>
              <a:schemeClr val="tx1"/>
            </a:solidFill>
            <a:round/>
            <a:headEnd/>
            <a:tailEnd/>
          </a:ln>
        </p:spPr>
        <p:txBody>
          <a:bodyPr wrap="none"/>
          <a:lstStyle/>
          <a:p>
            <a:endParaRPr lang="en-US"/>
          </a:p>
        </p:txBody>
      </p:sp>
      <p:sp>
        <p:nvSpPr>
          <p:cNvPr id="68627" name="Line 16"/>
          <p:cNvSpPr>
            <a:spLocks noChangeShapeType="1"/>
          </p:cNvSpPr>
          <p:nvPr/>
        </p:nvSpPr>
        <p:spPr bwMode="auto">
          <a:xfrm>
            <a:off x="3962400" y="2590800"/>
            <a:ext cx="76200" cy="76200"/>
          </a:xfrm>
          <a:prstGeom prst="line">
            <a:avLst/>
          </a:prstGeom>
          <a:noFill/>
          <a:ln w="9525">
            <a:solidFill>
              <a:schemeClr val="tx1"/>
            </a:solidFill>
            <a:round/>
            <a:headEnd/>
            <a:tailEnd type="triangle" w="med" len="med"/>
          </a:ln>
        </p:spPr>
        <p:txBody>
          <a:bodyPr wrap="none"/>
          <a:lstStyle/>
          <a:p>
            <a:endParaRPr lang="en-US"/>
          </a:p>
        </p:txBody>
      </p:sp>
      <p:sp>
        <p:nvSpPr>
          <p:cNvPr id="68628" name="Text Box 17"/>
          <p:cNvSpPr txBox="1">
            <a:spLocks noChangeArrowheads="1"/>
          </p:cNvSpPr>
          <p:nvPr/>
        </p:nvSpPr>
        <p:spPr bwMode="auto">
          <a:xfrm>
            <a:off x="3505200" y="2057400"/>
            <a:ext cx="1158875" cy="304800"/>
          </a:xfrm>
          <a:prstGeom prst="rect">
            <a:avLst/>
          </a:prstGeom>
          <a:noFill/>
          <a:ln w="9525">
            <a:noFill/>
            <a:miter lim="800000"/>
            <a:headEnd/>
            <a:tailEnd/>
          </a:ln>
        </p:spPr>
        <p:txBody>
          <a:bodyPr wrap="none">
            <a:spAutoFit/>
          </a:bodyPr>
          <a:lstStyle/>
          <a:p>
            <a:r>
              <a:rPr lang="en-US" sz="1400"/>
              <a:t>letter or digit</a:t>
            </a:r>
          </a:p>
        </p:txBody>
      </p:sp>
      <p:sp>
        <p:nvSpPr>
          <p:cNvPr id="68629" name="Text Box 18"/>
          <p:cNvSpPr txBox="1">
            <a:spLocks noChangeArrowheads="1"/>
          </p:cNvSpPr>
          <p:nvPr/>
        </p:nvSpPr>
        <p:spPr bwMode="auto">
          <a:xfrm>
            <a:off x="2286000" y="2743200"/>
            <a:ext cx="311150" cy="366713"/>
          </a:xfrm>
          <a:prstGeom prst="rect">
            <a:avLst/>
          </a:prstGeom>
          <a:noFill/>
          <a:ln w="9525">
            <a:noFill/>
            <a:miter lim="800000"/>
            <a:headEnd/>
            <a:tailEnd/>
          </a:ln>
        </p:spPr>
        <p:txBody>
          <a:bodyPr wrap="none">
            <a:spAutoFit/>
          </a:bodyPr>
          <a:lstStyle/>
          <a:p>
            <a:r>
              <a:rPr lang="en-US"/>
              <a:t>1</a:t>
            </a:r>
          </a:p>
        </p:txBody>
      </p:sp>
      <p:sp>
        <p:nvSpPr>
          <p:cNvPr id="68630" name="Text Box 19"/>
          <p:cNvSpPr txBox="1">
            <a:spLocks noChangeArrowheads="1"/>
          </p:cNvSpPr>
          <p:nvPr/>
        </p:nvSpPr>
        <p:spPr bwMode="auto">
          <a:xfrm>
            <a:off x="3962400" y="2743200"/>
            <a:ext cx="311150" cy="366713"/>
          </a:xfrm>
          <a:prstGeom prst="rect">
            <a:avLst/>
          </a:prstGeom>
          <a:noFill/>
          <a:ln w="9525">
            <a:noFill/>
            <a:miter lim="800000"/>
            <a:headEnd/>
            <a:tailEnd/>
          </a:ln>
        </p:spPr>
        <p:txBody>
          <a:bodyPr wrap="none">
            <a:spAutoFit/>
          </a:bodyPr>
          <a:lstStyle/>
          <a:p>
            <a:r>
              <a:rPr lang="en-US"/>
              <a:t>2</a:t>
            </a:r>
          </a:p>
        </p:txBody>
      </p:sp>
      <p:sp>
        <p:nvSpPr>
          <p:cNvPr id="68631" name="Text Box 20"/>
          <p:cNvSpPr txBox="1">
            <a:spLocks noChangeArrowheads="1"/>
          </p:cNvSpPr>
          <p:nvPr/>
        </p:nvSpPr>
        <p:spPr bwMode="auto">
          <a:xfrm>
            <a:off x="5638800" y="2743200"/>
            <a:ext cx="311150" cy="366713"/>
          </a:xfrm>
          <a:prstGeom prst="rect">
            <a:avLst/>
          </a:prstGeom>
          <a:noFill/>
          <a:ln w="9525">
            <a:noFill/>
            <a:miter lim="800000"/>
            <a:headEnd/>
            <a:tailEnd/>
          </a:ln>
        </p:spPr>
        <p:txBody>
          <a:bodyPr wrap="none">
            <a:spAutoFit/>
          </a:bodyPr>
          <a:lstStyle/>
          <a:p>
            <a:r>
              <a:rPr lang="en-US"/>
              <a:t>3</a:t>
            </a:r>
          </a:p>
        </p:txBody>
      </p:sp>
      <p:sp>
        <p:nvSpPr>
          <p:cNvPr id="68632" name="Oval 21"/>
          <p:cNvSpPr>
            <a:spLocks noChangeArrowheads="1"/>
          </p:cNvSpPr>
          <p:nvPr/>
        </p:nvSpPr>
        <p:spPr bwMode="auto">
          <a:xfrm>
            <a:off x="3886200" y="4140200"/>
            <a:ext cx="457200" cy="457200"/>
          </a:xfrm>
          <a:prstGeom prst="ellipse">
            <a:avLst/>
          </a:prstGeom>
          <a:noFill/>
          <a:ln w="9525">
            <a:solidFill>
              <a:schemeClr val="tx1"/>
            </a:solidFill>
            <a:round/>
            <a:headEnd/>
            <a:tailEnd/>
          </a:ln>
        </p:spPr>
        <p:txBody>
          <a:bodyPr wrap="none" anchor="ctr"/>
          <a:lstStyle/>
          <a:p>
            <a:endParaRPr lang="en-US"/>
          </a:p>
        </p:txBody>
      </p:sp>
      <p:sp>
        <p:nvSpPr>
          <p:cNvPr id="68633" name="Oval 22"/>
          <p:cNvSpPr>
            <a:spLocks noChangeArrowheads="1"/>
          </p:cNvSpPr>
          <p:nvPr/>
        </p:nvSpPr>
        <p:spPr bwMode="auto">
          <a:xfrm>
            <a:off x="5562600" y="4140200"/>
            <a:ext cx="457200" cy="457200"/>
          </a:xfrm>
          <a:prstGeom prst="ellipse">
            <a:avLst/>
          </a:prstGeom>
          <a:noFill/>
          <a:ln w="9525">
            <a:solidFill>
              <a:schemeClr val="tx1"/>
            </a:solidFill>
            <a:round/>
            <a:headEnd/>
            <a:tailEnd/>
          </a:ln>
        </p:spPr>
        <p:txBody>
          <a:bodyPr wrap="none" anchor="ctr"/>
          <a:lstStyle/>
          <a:p>
            <a:endParaRPr lang="en-US"/>
          </a:p>
        </p:txBody>
      </p:sp>
      <p:sp>
        <p:nvSpPr>
          <p:cNvPr id="68634" name="Oval 23"/>
          <p:cNvSpPr>
            <a:spLocks noChangeArrowheads="1"/>
          </p:cNvSpPr>
          <p:nvPr/>
        </p:nvSpPr>
        <p:spPr bwMode="auto">
          <a:xfrm>
            <a:off x="5410200" y="3987800"/>
            <a:ext cx="762000" cy="762000"/>
          </a:xfrm>
          <a:prstGeom prst="ellipse">
            <a:avLst/>
          </a:prstGeom>
          <a:noFill/>
          <a:ln w="9525">
            <a:solidFill>
              <a:schemeClr val="tx1"/>
            </a:solidFill>
            <a:round/>
            <a:headEnd/>
            <a:tailEnd/>
          </a:ln>
        </p:spPr>
        <p:txBody>
          <a:bodyPr wrap="none" anchor="ctr"/>
          <a:lstStyle/>
          <a:p>
            <a:endParaRPr lang="en-US"/>
          </a:p>
        </p:txBody>
      </p:sp>
      <p:sp>
        <p:nvSpPr>
          <p:cNvPr id="68635" name="Oval 24"/>
          <p:cNvSpPr>
            <a:spLocks noChangeArrowheads="1"/>
          </p:cNvSpPr>
          <p:nvPr/>
        </p:nvSpPr>
        <p:spPr bwMode="auto">
          <a:xfrm>
            <a:off x="2209800" y="4140200"/>
            <a:ext cx="457200" cy="457200"/>
          </a:xfrm>
          <a:prstGeom prst="ellipse">
            <a:avLst/>
          </a:prstGeom>
          <a:noFill/>
          <a:ln w="9525">
            <a:solidFill>
              <a:schemeClr val="tx1"/>
            </a:solidFill>
            <a:round/>
            <a:headEnd/>
            <a:tailEnd/>
          </a:ln>
        </p:spPr>
        <p:txBody>
          <a:bodyPr wrap="none" anchor="ctr"/>
          <a:lstStyle/>
          <a:p>
            <a:endParaRPr lang="en-US"/>
          </a:p>
        </p:txBody>
      </p:sp>
      <p:sp>
        <p:nvSpPr>
          <p:cNvPr id="68636" name="Line 25"/>
          <p:cNvSpPr>
            <a:spLocks noChangeShapeType="1"/>
          </p:cNvSpPr>
          <p:nvPr/>
        </p:nvSpPr>
        <p:spPr bwMode="auto">
          <a:xfrm>
            <a:off x="1600200" y="4368800"/>
            <a:ext cx="609600" cy="0"/>
          </a:xfrm>
          <a:prstGeom prst="line">
            <a:avLst/>
          </a:prstGeom>
          <a:noFill/>
          <a:ln w="28575">
            <a:solidFill>
              <a:schemeClr val="tx1"/>
            </a:solidFill>
            <a:round/>
            <a:headEnd/>
            <a:tailEnd type="triangle" w="med" len="med"/>
          </a:ln>
        </p:spPr>
        <p:txBody>
          <a:bodyPr wrap="none"/>
          <a:lstStyle/>
          <a:p>
            <a:endParaRPr lang="en-US"/>
          </a:p>
        </p:txBody>
      </p:sp>
      <p:sp>
        <p:nvSpPr>
          <p:cNvPr id="68637" name="Line 26"/>
          <p:cNvSpPr>
            <a:spLocks noChangeShapeType="1"/>
          </p:cNvSpPr>
          <p:nvPr/>
        </p:nvSpPr>
        <p:spPr bwMode="auto">
          <a:xfrm>
            <a:off x="2667000" y="4368800"/>
            <a:ext cx="1219200" cy="0"/>
          </a:xfrm>
          <a:prstGeom prst="line">
            <a:avLst/>
          </a:prstGeom>
          <a:noFill/>
          <a:ln w="28575">
            <a:solidFill>
              <a:schemeClr val="tx1"/>
            </a:solidFill>
            <a:round/>
            <a:headEnd/>
            <a:tailEnd type="triangle" w="med" len="med"/>
          </a:ln>
        </p:spPr>
        <p:txBody>
          <a:bodyPr wrap="none"/>
          <a:lstStyle/>
          <a:p>
            <a:endParaRPr lang="en-US"/>
          </a:p>
        </p:txBody>
      </p:sp>
      <p:sp>
        <p:nvSpPr>
          <p:cNvPr id="68638" name="Line 27"/>
          <p:cNvSpPr>
            <a:spLocks noChangeShapeType="1"/>
          </p:cNvSpPr>
          <p:nvPr/>
        </p:nvSpPr>
        <p:spPr bwMode="auto">
          <a:xfrm>
            <a:off x="4343400" y="4368800"/>
            <a:ext cx="1066800" cy="0"/>
          </a:xfrm>
          <a:prstGeom prst="line">
            <a:avLst/>
          </a:prstGeom>
          <a:noFill/>
          <a:ln w="28575">
            <a:solidFill>
              <a:schemeClr val="tx1"/>
            </a:solidFill>
            <a:round/>
            <a:headEnd/>
            <a:tailEnd type="triangle" w="med" len="med"/>
          </a:ln>
        </p:spPr>
        <p:txBody>
          <a:bodyPr wrap="none"/>
          <a:lstStyle/>
          <a:p>
            <a:endParaRPr lang="en-US"/>
          </a:p>
        </p:txBody>
      </p:sp>
      <p:sp>
        <p:nvSpPr>
          <p:cNvPr id="68639" name="Text Box 28"/>
          <p:cNvSpPr txBox="1">
            <a:spLocks noChangeArrowheads="1"/>
          </p:cNvSpPr>
          <p:nvPr/>
        </p:nvSpPr>
        <p:spPr bwMode="auto">
          <a:xfrm>
            <a:off x="2803525" y="4075113"/>
            <a:ext cx="509588" cy="304800"/>
          </a:xfrm>
          <a:prstGeom prst="rect">
            <a:avLst/>
          </a:prstGeom>
          <a:noFill/>
          <a:ln w="9525">
            <a:noFill/>
            <a:miter lim="800000"/>
            <a:headEnd/>
            <a:tailEnd/>
          </a:ln>
        </p:spPr>
        <p:txBody>
          <a:bodyPr wrap="none">
            <a:spAutoFit/>
          </a:bodyPr>
          <a:lstStyle/>
          <a:p>
            <a:r>
              <a:rPr lang="en-US" sz="1400"/>
              <a:t>digit</a:t>
            </a:r>
          </a:p>
        </p:txBody>
      </p:sp>
      <p:sp>
        <p:nvSpPr>
          <p:cNvPr id="68640" name="Text Box 29"/>
          <p:cNvSpPr txBox="1">
            <a:spLocks noChangeArrowheads="1"/>
          </p:cNvSpPr>
          <p:nvPr/>
        </p:nvSpPr>
        <p:spPr bwMode="auto">
          <a:xfrm>
            <a:off x="4572000" y="4114800"/>
            <a:ext cx="587375" cy="304800"/>
          </a:xfrm>
          <a:prstGeom prst="rect">
            <a:avLst/>
          </a:prstGeom>
          <a:noFill/>
          <a:ln w="9525">
            <a:noFill/>
            <a:miter lim="800000"/>
            <a:headEnd/>
            <a:tailEnd/>
          </a:ln>
        </p:spPr>
        <p:txBody>
          <a:bodyPr wrap="none">
            <a:spAutoFit/>
          </a:bodyPr>
          <a:lstStyle/>
          <a:p>
            <a:r>
              <a:rPr lang="en-US" sz="1400"/>
              <a:t>other</a:t>
            </a:r>
          </a:p>
        </p:txBody>
      </p:sp>
      <p:sp>
        <p:nvSpPr>
          <p:cNvPr id="68641" name="Freeform 30"/>
          <p:cNvSpPr>
            <a:spLocks/>
          </p:cNvSpPr>
          <p:nvPr/>
        </p:nvSpPr>
        <p:spPr bwMode="auto">
          <a:xfrm>
            <a:off x="3746500" y="3784600"/>
            <a:ext cx="736600" cy="355600"/>
          </a:xfrm>
          <a:custGeom>
            <a:avLst/>
            <a:gdLst>
              <a:gd name="T0" fmla="*/ 444500 w 464"/>
              <a:gd name="T1" fmla="*/ 355600 h 224"/>
              <a:gd name="T2" fmla="*/ 673100 w 464"/>
              <a:gd name="T3" fmla="*/ 50800 h 224"/>
              <a:gd name="T4" fmla="*/ 63500 w 464"/>
              <a:gd name="T5" fmla="*/ 50800 h 224"/>
              <a:gd name="T6" fmla="*/ 292100 w 464"/>
              <a:gd name="T7" fmla="*/ 355600 h 224"/>
              <a:gd name="T8" fmla="*/ 0 60000 65536"/>
              <a:gd name="T9" fmla="*/ 0 60000 65536"/>
              <a:gd name="T10" fmla="*/ 0 60000 65536"/>
              <a:gd name="T11" fmla="*/ 0 60000 65536"/>
              <a:gd name="T12" fmla="*/ 0 w 464"/>
              <a:gd name="T13" fmla="*/ 0 h 224"/>
              <a:gd name="T14" fmla="*/ 464 w 464"/>
              <a:gd name="T15" fmla="*/ 224 h 224"/>
            </a:gdLst>
            <a:ahLst/>
            <a:cxnLst>
              <a:cxn ang="T8">
                <a:pos x="T0" y="T1"/>
              </a:cxn>
              <a:cxn ang="T9">
                <a:pos x="T2" y="T3"/>
              </a:cxn>
              <a:cxn ang="T10">
                <a:pos x="T4" y="T5"/>
              </a:cxn>
              <a:cxn ang="T11">
                <a:pos x="T6" y="T7"/>
              </a:cxn>
            </a:cxnLst>
            <a:rect l="T12" t="T13" r="T14" b="T15"/>
            <a:pathLst>
              <a:path w="464" h="224">
                <a:moveTo>
                  <a:pt x="280" y="224"/>
                </a:moveTo>
                <a:cubicBezTo>
                  <a:pt x="372" y="144"/>
                  <a:pt x="464" y="64"/>
                  <a:pt x="424" y="32"/>
                </a:cubicBezTo>
                <a:cubicBezTo>
                  <a:pt x="384" y="0"/>
                  <a:pt x="80" y="0"/>
                  <a:pt x="40" y="32"/>
                </a:cubicBezTo>
                <a:cubicBezTo>
                  <a:pt x="0" y="64"/>
                  <a:pt x="160" y="192"/>
                  <a:pt x="184" y="224"/>
                </a:cubicBezTo>
              </a:path>
            </a:pathLst>
          </a:custGeom>
          <a:noFill/>
          <a:ln w="9525">
            <a:solidFill>
              <a:schemeClr val="tx1"/>
            </a:solidFill>
            <a:round/>
            <a:headEnd/>
            <a:tailEnd/>
          </a:ln>
        </p:spPr>
        <p:txBody>
          <a:bodyPr wrap="none"/>
          <a:lstStyle/>
          <a:p>
            <a:endParaRPr lang="en-US"/>
          </a:p>
        </p:txBody>
      </p:sp>
      <p:sp>
        <p:nvSpPr>
          <p:cNvPr id="68642" name="Line 31"/>
          <p:cNvSpPr>
            <a:spLocks noChangeShapeType="1"/>
          </p:cNvSpPr>
          <p:nvPr/>
        </p:nvSpPr>
        <p:spPr bwMode="auto">
          <a:xfrm>
            <a:off x="3962400" y="4064000"/>
            <a:ext cx="76200" cy="76200"/>
          </a:xfrm>
          <a:prstGeom prst="line">
            <a:avLst/>
          </a:prstGeom>
          <a:noFill/>
          <a:ln w="9525">
            <a:solidFill>
              <a:schemeClr val="tx1"/>
            </a:solidFill>
            <a:round/>
            <a:headEnd/>
            <a:tailEnd type="triangle" w="med" len="med"/>
          </a:ln>
        </p:spPr>
        <p:txBody>
          <a:bodyPr wrap="none"/>
          <a:lstStyle/>
          <a:p>
            <a:endParaRPr lang="en-US"/>
          </a:p>
        </p:txBody>
      </p:sp>
      <p:sp>
        <p:nvSpPr>
          <p:cNvPr id="68643" name="Text Box 32"/>
          <p:cNvSpPr txBox="1">
            <a:spLocks noChangeArrowheads="1"/>
          </p:cNvSpPr>
          <p:nvPr/>
        </p:nvSpPr>
        <p:spPr bwMode="auto">
          <a:xfrm>
            <a:off x="3810000" y="3530600"/>
            <a:ext cx="509588" cy="304800"/>
          </a:xfrm>
          <a:prstGeom prst="rect">
            <a:avLst/>
          </a:prstGeom>
          <a:noFill/>
          <a:ln w="9525">
            <a:noFill/>
            <a:miter lim="800000"/>
            <a:headEnd/>
            <a:tailEnd/>
          </a:ln>
        </p:spPr>
        <p:txBody>
          <a:bodyPr wrap="none">
            <a:spAutoFit/>
          </a:bodyPr>
          <a:lstStyle/>
          <a:p>
            <a:r>
              <a:rPr lang="en-US" sz="1400"/>
              <a:t>digit</a:t>
            </a:r>
          </a:p>
        </p:txBody>
      </p:sp>
      <p:sp>
        <p:nvSpPr>
          <p:cNvPr id="68644" name="Text Box 33"/>
          <p:cNvSpPr txBox="1">
            <a:spLocks noChangeArrowheads="1"/>
          </p:cNvSpPr>
          <p:nvPr/>
        </p:nvSpPr>
        <p:spPr bwMode="auto">
          <a:xfrm>
            <a:off x="2286000" y="4216400"/>
            <a:ext cx="311150" cy="366713"/>
          </a:xfrm>
          <a:prstGeom prst="rect">
            <a:avLst/>
          </a:prstGeom>
          <a:noFill/>
          <a:ln w="9525">
            <a:noFill/>
            <a:miter lim="800000"/>
            <a:headEnd/>
            <a:tailEnd/>
          </a:ln>
        </p:spPr>
        <p:txBody>
          <a:bodyPr wrap="none">
            <a:spAutoFit/>
          </a:bodyPr>
          <a:lstStyle/>
          <a:p>
            <a:r>
              <a:rPr lang="en-US"/>
              <a:t>4</a:t>
            </a:r>
          </a:p>
        </p:txBody>
      </p:sp>
      <p:sp>
        <p:nvSpPr>
          <p:cNvPr id="68645" name="Text Box 34"/>
          <p:cNvSpPr txBox="1">
            <a:spLocks noChangeArrowheads="1"/>
          </p:cNvSpPr>
          <p:nvPr/>
        </p:nvSpPr>
        <p:spPr bwMode="auto">
          <a:xfrm>
            <a:off x="3962400" y="4216400"/>
            <a:ext cx="311150" cy="366713"/>
          </a:xfrm>
          <a:prstGeom prst="rect">
            <a:avLst/>
          </a:prstGeom>
          <a:noFill/>
          <a:ln w="9525">
            <a:noFill/>
            <a:miter lim="800000"/>
            <a:headEnd/>
            <a:tailEnd/>
          </a:ln>
        </p:spPr>
        <p:txBody>
          <a:bodyPr wrap="none">
            <a:spAutoFit/>
          </a:bodyPr>
          <a:lstStyle/>
          <a:p>
            <a:r>
              <a:rPr lang="en-US"/>
              <a:t>5</a:t>
            </a:r>
          </a:p>
        </p:txBody>
      </p:sp>
      <p:sp>
        <p:nvSpPr>
          <p:cNvPr id="68646" name="Text Box 35"/>
          <p:cNvSpPr txBox="1">
            <a:spLocks noChangeArrowheads="1"/>
          </p:cNvSpPr>
          <p:nvPr/>
        </p:nvSpPr>
        <p:spPr bwMode="auto">
          <a:xfrm>
            <a:off x="5638800" y="4216400"/>
            <a:ext cx="311150" cy="366713"/>
          </a:xfrm>
          <a:prstGeom prst="rect">
            <a:avLst/>
          </a:prstGeom>
          <a:noFill/>
          <a:ln w="9525">
            <a:noFill/>
            <a:miter lim="800000"/>
            <a:headEnd/>
            <a:tailEnd/>
          </a:ln>
        </p:spPr>
        <p:txBody>
          <a:bodyPr wrap="none">
            <a:spAutoFit/>
          </a:bodyPr>
          <a:lstStyle/>
          <a:p>
            <a:r>
              <a:rPr lang="en-US"/>
              <a:t>6</a:t>
            </a:r>
          </a:p>
        </p:txBody>
      </p:sp>
      <p:sp>
        <p:nvSpPr>
          <p:cNvPr id="68647" name="Line 36"/>
          <p:cNvSpPr>
            <a:spLocks noChangeShapeType="1"/>
          </p:cNvSpPr>
          <p:nvPr/>
        </p:nvSpPr>
        <p:spPr bwMode="auto">
          <a:xfrm>
            <a:off x="2438400" y="3124200"/>
            <a:ext cx="0" cy="762000"/>
          </a:xfrm>
          <a:prstGeom prst="line">
            <a:avLst/>
          </a:prstGeom>
          <a:noFill/>
          <a:ln w="28575">
            <a:solidFill>
              <a:schemeClr val="tx1"/>
            </a:solidFill>
            <a:round/>
            <a:headEnd/>
            <a:tailEnd type="triangle" w="med" len="med"/>
          </a:ln>
        </p:spPr>
        <p:txBody>
          <a:bodyPr wrap="none"/>
          <a:lstStyle/>
          <a:p>
            <a:endParaRPr lang="en-US"/>
          </a:p>
        </p:txBody>
      </p:sp>
      <p:sp>
        <p:nvSpPr>
          <p:cNvPr id="68648" name="Text Box 37"/>
          <p:cNvSpPr txBox="1">
            <a:spLocks noChangeArrowheads="1"/>
          </p:cNvSpPr>
          <p:nvPr/>
        </p:nvSpPr>
        <p:spPr bwMode="auto">
          <a:xfrm>
            <a:off x="1905000" y="3200400"/>
            <a:ext cx="577850" cy="517525"/>
          </a:xfrm>
          <a:prstGeom prst="rect">
            <a:avLst/>
          </a:prstGeom>
          <a:noFill/>
          <a:ln w="9525">
            <a:noFill/>
            <a:miter lim="800000"/>
            <a:headEnd/>
            <a:tailEnd/>
          </a:ln>
        </p:spPr>
        <p:txBody>
          <a:bodyPr wrap="none">
            <a:spAutoFit/>
          </a:bodyPr>
          <a:lstStyle/>
          <a:p>
            <a:r>
              <a:rPr lang="en-US" sz="1400"/>
              <a:t>not </a:t>
            </a:r>
          </a:p>
          <a:p>
            <a:r>
              <a:rPr lang="en-US" sz="1400"/>
              <a:t>letter</a:t>
            </a:r>
          </a:p>
        </p:txBody>
      </p:sp>
      <p:sp>
        <p:nvSpPr>
          <p:cNvPr id="68649" name="Line 38"/>
          <p:cNvSpPr>
            <a:spLocks noChangeShapeType="1"/>
          </p:cNvSpPr>
          <p:nvPr/>
        </p:nvSpPr>
        <p:spPr bwMode="auto">
          <a:xfrm>
            <a:off x="2438400" y="4597400"/>
            <a:ext cx="0" cy="762000"/>
          </a:xfrm>
          <a:prstGeom prst="line">
            <a:avLst/>
          </a:prstGeom>
          <a:noFill/>
          <a:ln w="28575">
            <a:solidFill>
              <a:schemeClr val="tx1"/>
            </a:solidFill>
            <a:round/>
            <a:headEnd/>
            <a:tailEnd type="triangle" w="med" len="med"/>
          </a:ln>
        </p:spPr>
        <p:txBody>
          <a:bodyPr wrap="none"/>
          <a:lstStyle/>
          <a:p>
            <a:endParaRPr lang="en-US"/>
          </a:p>
        </p:txBody>
      </p:sp>
      <p:sp>
        <p:nvSpPr>
          <p:cNvPr id="68650" name="Text Box 39"/>
          <p:cNvSpPr txBox="1">
            <a:spLocks noChangeArrowheads="1"/>
          </p:cNvSpPr>
          <p:nvPr/>
        </p:nvSpPr>
        <p:spPr bwMode="auto">
          <a:xfrm>
            <a:off x="1905000" y="4673600"/>
            <a:ext cx="558800" cy="517525"/>
          </a:xfrm>
          <a:prstGeom prst="rect">
            <a:avLst/>
          </a:prstGeom>
          <a:noFill/>
          <a:ln w="9525">
            <a:noFill/>
            <a:miter lim="800000"/>
            <a:headEnd/>
            <a:tailEnd/>
          </a:ln>
        </p:spPr>
        <p:txBody>
          <a:bodyPr wrap="none">
            <a:spAutoFit/>
          </a:bodyPr>
          <a:lstStyle/>
          <a:p>
            <a:r>
              <a:rPr lang="en-US" sz="1400"/>
              <a:t> not </a:t>
            </a:r>
          </a:p>
          <a:p>
            <a:r>
              <a:rPr lang="en-US" sz="1400"/>
              <a:t> digit</a:t>
            </a:r>
          </a:p>
        </p:txBody>
      </p:sp>
      <p:sp>
        <p:nvSpPr>
          <p:cNvPr id="68651" name="Oval 40"/>
          <p:cNvSpPr>
            <a:spLocks noChangeArrowheads="1"/>
          </p:cNvSpPr>
          <p:nvPr/>
        </p:nvSpPr>
        <p:spPr bwMode="auto">
          <a:xfrm>
            <a:off x="2209800" y="5359400"/>
            <a:ext cx="457200" cy="457200"/>
          </a:xfrm>
          <a:prstGeom prst="ellipse">
            <a:avLst/>
          </a:prstGeom>
          <a:noFill/>
          <a:ln w="9525">
            <a:solidFill>
              <a:schemeClr val="tx1"/>
            </a:solidFill>
            <a:round/>
            <a:headEnd/>
            <a:tailEnd/>
          </a:ln>
        </p:spPr>
        <p:txBody>
          <a:bodyPr wrap="none" anchor="ctr"/>
          <a:lstStyle/>
          <a:p>
            <a:endParaRPr lang="en-US"/>
          </a:p>
        </p:txBody>
      </p:sp>
      <p:sp>
        <p:nvSpPr>
          <p:cNvPr id="68652" name="Text Box 41"/>
          <p:cNvSpPr txBox="1">
            <a:spLocks noChangeArrowheads="1"/>
          </p:cNvSpPr>
          <p:nvPr/>
        </p:nvSpPr>
        <p:spPr bwMode="auto">
          <a:xfrm>
            <a:off x="2286000" y="5435600"/>
            <a:ext cx="311150" cy="366713"/>
          </a:xfrm>
          <a:prstGeom prst="rect">
            <a:avLst/>
          </a:prstGeom>
          <a:noFill/>
          <a:ln w="9525">
            <a:noFill/>
            <a:miter lim="800000"/>
            <a:headEnd/>
            <a:tailEnd/>
          </a:ln>
        </p:spPr>
        <p:txBody>
          <a:bodyPr wrap="none">
            <a:spAutoFit/>
          </a:bodyPr>
          <a:lstStyle/>
          <a:p>
            <a:r>
              <a:rPr lang="en-US"/>
              <a:t>7</a:t>
            </a:r>
          </a:p>
        </p:txBody>
      </p:sp>
      <p:sp>
        <p:nvSpPr>
          <p:cNvPr id="68653" name="Text Box 42"/>
          <p:cNvSpPr txBox="1">
            <a:spLocks noChangeArrowheads="1"/>
          </p:cNvSpPr>
          <p:nvPr/>
        </p:nvSpPr>
        <p:spPr bwMode="auto">
          <a:xfrm>
            <a:off x="6308725" y="2678113"/>
            <a:ext cx="1838325" cy="517525"/>
          </a:xfrm>
          <a:prstGeom prst="rect">
            <a:avLst/>
          </a:prstGeom>
          <a:noFill/>
          <a:ln w="9525">
            <a:noFill/>
            <a:miter lim="800000"/>
            <a:headEnd/>
            <a:tailEnd/>
          </a:ln>
        </p:spPr>
        <p:txBody>
          <a:bodyPr wrap="none">
            <a:spAutoFit/>
          </a:bodyPr>
          <a:lstStyle/>
          <a:p>
            <a:r>
              <a:rPr lang="en-US" sz="1400">
                <a:solidFill>
                  <a:srgbClr val="0000FF"/>
                </a:solidFill>
              </a:rPr>
              <a:t>accept token “id” and</a:t>
            </a:r>
          </a:p>
          <a:p>
            <a:r>
              <a:rPr lang="en-US" sz="1400">
                <a:solidFill>
                  <a:srgbClr val="0000FF"/>
                </a:solidFill>
              </a:rPr>
              <a:t>retract (unget char)</a:t>
            </a:r>
          </a:p>
        </p:txBody>
      </p:sp>
      <p:sp>
        <p:nvSpPr>
          <p:cNvPr id="68654" name="Text Box 43"/>
          <p:cNvSpPr txBox="1">
            <a:spLocks noChangeArrowheads="1"/>
          </p:cNvSpPr>
          <p:nvPr/>
        </p:nvSpPr>
        <p:spPr bwMode="auto">
          <a:xfrm>
            <a:off x="6400800" y="4064000"/>
            <a:ext cx="2300288" cy="517525"/>
          </a:xfrm>
          <a:prstGeom prst="rect">
            <a:avLst/>
          </a:prstGeom>
          <a:noFill/>
          <a:ln w="9525">
            <a:noFill/>
            <a:miter lim="800000"/>
            <a:headEnd/>
            <a:tailEnd/>
          </a:ln>
        </p:spPr>
        <p:txBody>
          <a:bodyPr wrap="none">
            <a:spAutoFit/>
          </a:bodyPr>
          <a:lstStyle/>
          <a:p>
            <a:r>
              <a:rPr lang="en-US" sz="1400">
                <a:solidFill>
                  <a:srgbClr val="0000FF"/>
                </a:solidFill>
              </a:rPr>
              <a:t>accept token “number” and</a:t>
            </a:r>
          </a:p>
          <a:p>
            <a:r>
              <a:rPr lang="en-US" sz="1400">
                <a:solidFill>
                  <a:srgbClr val="0000FF"/>
                </a:solidFill>
              </a:rPr>
              <a:t>retract (unget char)</a:t>
            </a: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Date Placeholder 1"/>
          <p:cNvSpPr>
            <a:spLocks noGrp="1"/>
          </p:cNvSpPr>
          <p:nvPr>
            <p:ph type="dt" sz="quarter" idx="10"/>
          </p:nvPr>
        </p:nvSpPr>
        <p:spPr>
          <a:noFill/>
        </p:spPr>
        <p:txBody>
          <a:bodyPr/>
          <a:lstStyle/>
          <a:p>
            <a:r>
              <a:rPr lang="en-US"/>
              <a:t>Eurípides Montagne</a:t>
            </a:r>
          </a:p>
        </p:txBody>
      </p:sp>
      <p:sp>
        <p:nvSpPr>
          <p:cNvPr id="70659" name="Footer Placeholder 2"/>
          <p:cNvSpPr>
            <a:spLocks noGrp="1"/>
          </p:cNvSpPr>
          <p:nvPr>
            <p:ph type="ftr" sz="quarter" idx="11"/>
          </p:nvPr>
        </p:nvSpPr>
        <p:spPr>
          <a:noFill/>
        </p:spPr>
        <p:txBody>
          <a:bodyPr/>
          <a:lstStyle/>
          <a:p>
            <a:r>
              <a:rPr lang="en-US" smtClean="0">
                <a:latin typeface="Arial" charset="0"/>
                <a:ea typeface="ＭＳ Ｐゴシック" pitchFamily="-105" charset="-128"/>
              </a:rPr>
              <a:t>University of Central Florida</a:t>
            </a:r>
          </a:p>
        </p:txBody>
      </p:sp>
      <p:sp>
        <p:nvSpPr>
          <p:cNvPr id="70660" name="Slide Number Placeholder 3"/>
          <p:cNvSpPr>
            <a:spLocks noGrp="1"/>
          </p:cNvSpPr>
          <p:nvPr>
            <p:ph type="sldNum" sz="quarter" idx="12"/>
          </p:nvPr>
        </p:nvSpPr>
        <p:spPr>
          <a:noFill/>
        </p:spPr>
        <p:txBody>
          <a:bodyPr/>
          <a:lstStyle/>
          <a:p>
            <a:fld id="{8842F99E-12E6-4DD1-81C2-99B45FAC2BD6}" type="slidenum">
              <a:rPr lang="en-US"/>
              <a:pPr/>
              <a:t>28</a:t>
            </a:fld>
            <a:endParaRPr lang="en-US"/>
          </a:p>
        </p:txBody>
      </p:sp>
      <p:sp>
        <p:nvSpPr>
          <p:cNvPr id="70661" name="Rectangle 2"/>
          <p:cNvSpPr>
            <a:spLocks noGrp="1" noChangeArrowheads="1"/>
          </p:cNvSpPr>
          <p:nvPr>
            <p:ph type="title" idx="4294967295"/>
          </p:nvPr>
        </p:nvSpPr>
        <p:spPr>
          <a:xfrm>
            <a:off x="457200" y="228600"/>
            <a:ext cx="8229600" cy="1143000"/>
          </a:xfrm>
        </p:spPr>
        <p:txBody>
          <a:bodyPr/>
          <a:lstStyle/>
          <a:p>
            <a:pPr eaLnBrk="1" hangingPunct="1"/>
            <a:r>
              <a:rPr lang="en-US" b="1" smtClean="0">
                <a:solidFill>
                  <a:srgbClr val="0000FF"/>
                </a:solidFill>
              </a:rPr>
              <a:t> Transition Diagrams</a:t>
            </a:r>
          </a:p>
        </p:txBody>
      </p:sp>
      <p:sp>
        <p:nvSpPr>
          <p:cNvPr id="70662" name="Line 3"/>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
        <p:nvSpPr>
          <p:cNvPr id="70663" name="Text Box 4"/>
          <p:cNvSpPr txBox="1">
            <a:spLocks noChangeArrowheads="1"/>
          </p:cNvSpPr>
          <p:nvPr/>
        </p:nvSpPr>
        <p:spPr bwMode="auto">
          <a:xfrm>
            <a:off x="441325" y="1865313"/>
            <a:ext cx="184150" cy="366712"/>
          </a:xfrm>
          <a:prstGeom prst="rect">
            <a:avLst/>
          </a:prstGeom>
          <a:noFill/>
          <a:ln w="9525">
            <a:noFill/>
            <a:miter lim="800000"/>
            <a:headEnd/>
            <a:tailEnd/>
          </a:ln>
        </p:spPr>
        <p:txBody>
          <a:bodyPr wrap="none">
            <a:spAutoFit/>
          </a:bodyPr>
          <a:lstStyle/>
          <a:p>
            <a:endParaRPr lang="en-US"/>
          </a:p>
        </p:txBody>
      </p:sp>
      <p:sp>
        <p:nvSpPr>
          <p:cNvPr id="70664" name="Text Box 5"/>
          <p:cNvSpPr txBox="1">
            <a:spLocks noChangeArrowheads="1"/>
          </p:cNvSpPr>
          <p:nvPr/>
        </p:nvSpPr>
        <p:spPr bwMode="auto">
          <a:xfrm>
            <a:off x="762000" y="1219200"/>
            <a:ext cx="7359650" cy="4106863"/>
          </a:xfrm>
          <a:prstGeom prst="rect">
            <a:avLst/>
          </a:prstGeom>
          <a:noFill/>
          <a:ln w="9525">
            <a:noFill/>
            <a:miter lim="800000"/>
            <a:headEnd/>
            <a:tailEnd/>
          </a:ln>
        </p:spPr>
        <p:txBody>
          <a:bodyPr wrap="none">
            <a:spAutoFit/>
          </a:bodyPr>
          <a:lstStyle/>
          <a:p>
            <a:pPr marL="457200" indent="-457200"/>
            <a:r>
              <a:rPr lang="en-US"/>
              <a:t>This will be the translation of the transition diagrams to a programming </a:t>
            </a:r>
          </a:p>
          <a:p>
            <a:pPr marL="457200" indent="-457200"/>
            <a:r>
              <a:rPr lang="en-US"/>
              <a:t>language notation:</a:t>
            </a:r>
          </a:p>
          <a:p>
            <a:pPr marL="457200" indent="-457200"/>
            <a:endParaRPr lang="en-US"/>
          </a:p>
          <a:p>
            <a:pPr marL="457200" indent="-457200"/>
            <a:r>
              <a:rPr lang="en-US" sz="1400"/>
              <a:t>{state 1} 	ch = getchar</a:t>
            </a:r>
          </a:p>
          <a:p>
            <a:pPr marL="457200" indent="-457200"/>
            <a:r>
              <a:rPr lang="en-US" sz="1400"/>
              <a:t>		If isletter (ch) then {</a:t>
            </a:r>
          </a:p>
          <a:p>
            <a:pPr marL="457200" indent="-457200"/>
            <a:endParaRPr lang="en-US" sz="1400"/>
          </a:p>
          <a:p>
            <a:pPr marL="457200" indent="-457200"/>
            <a:r>
              <a:rPr lang="en-US" sz="1400"/>
              <a:t>{state 2} 	while isletter(ch) or isdigit(ch) do{</a:t>
            </a:r>
          </a:p>
          <a:p>
            <a:pPr marL="457200" indent="-457200"/>
            <a:r>
              <a:rPr lang="en-US" sz="1400"/>
              <a:t>		   ch := getchar;</a:t>
            </a:r>
          </a:p>
          <a:p>
            <a:pPr marL="457200" indent="-457200"/>
            <a:r>
              <a:rPr lang="en-US" sz="1400"/>
              <a:t>		}</a:t>
            </a:r>
          </a:p>
          <a:p>
            <a:pPr marL="457200" indent="-457200"/>
            <a:r>
              <a:rPr lang="en-US" sz="1400"/>
              <a:t>{state 3} 	retract  /* we have scanned </a:t>
            </a:r>
          </a:p>
          <a:p>
            <a:pPr marL="457200" indent="-457200"/>
            <a:r>
              <a:rPr lang="en-US" sz="1400"/>
              <a:t>		           /*  one character too far</a:t>
            </a:r>
          </a:p>
          <a:p>
            <a:pPr marL="457200" indent="-457200"/>
            <a:r>
              <a:rPr lang="en-US" sz="1400"/>
              <a:t>		token := (id, index in ST)}</a:t>
            </a:r>
          </a:p>
          <a:p>
            <a:pPr marL="457200" indent="-457200"/>
            <a:r>
              <a:rPr lang="en-US" sz="1400"/>
              <a:t>		accept</a:t>
            </a:r>
          </a:p>
          <a:p>
            <a:pPr marL="457200" indent="-457200"/>
            <a:r>
              <a:rPr lang="en-US" sz="1400"/>
              <a:t>		return(token)</a:t>
            </a:r>
          </a:p>
          <a:p>
            <a:pPr marL="457200" indent="-457200"/>
            <a:r>
              <a:rPr lang="en-US" sz="1400"/>
              <a:t>		}</a:t>
            </a:r>
          </a:p>
          <a:p>
            <a:pPr marL="457200" indent="-457200"/>
            <a:r>
              <a:rPr lang="en-US" sz="1400"/>
              <a:t>		else {</a:t>
            </a:r>
          </a:p>
          <a:p>
            <a:pPr marL="457200" indent="-457200"/>
            <a:r>
              <a:rPr lang="en-US" sz="1400"/>
              <a:t>		 Fail /* look for a different token</a:t>
            </a:r>
          </a:p>
          <a:p>
            <a:pPr marL="457200" indent="-457200"/>
            <a:r>
              <a:rPr lang="en-US" sz="1400"/>
              <a:t>		}</a:t>
            </a:r>
          </a:p>
        </p:txBody>
      </p:sp>
      <p:sp>
        <p:nvSpPr>
          <p:cNvPr id="70665" name="Text Box 36"/>
          <p:cNvSpPr txBox="1">
            <a:spLocks noChangeArrowheads="1"/>
          </p:cNvSpPr>
          <p:nvPr/>
        </p:nvSpPr>
        <p:spPr bwMode="auto">
          <a:xfrm>
            <a:off x="4876800" y="1981200"/>
            <a:ext cx="3797300" cy="4133850"/>
          </a:xfrm>
          <a:prstGeom prst="rect">
            <a:avLst/>
          </a:prstGeom>
          <a:noFill/>
          <a:ln w="9525">
            <a:noFill/>
            <a:miter lim="800000"/>
            <a:headEnd/>
            <a:tailEnd/>
          </a:ln>
        </p:spPr>
        <p:txBody>
          <a:bodyPr wrap="none">
            <a:spAutoFit/>
          </a:bodyPr>
          <a:lstStyle/>
          <a:p>
            <a:r>
              <a:rPr lang="en-US" sz="1400"/>
              <a:t>{state 4} 	ch = getchar</a:t>
            </a:r>
          </a:p>
          <a:p>
            <a:r>
              <a:rPr lang="en-US" sz="1400"/>
              <a:t>	if isdigit(ch) then {</a:t>
            </a:r>
          </a:p>
          <a:p>
            <a:r>
              <a:rPr lang="en-US" sz="1400"/>
              <a:t>	   value := convert (ch)</a:t>
            </a:r>
          </a:p>
          <a:p>
            <a:r>
              <a:rPr lang="en-US" sz="1400"/>
              <a:t>	</a:t>
            </a:r>
          </a:p>
          <a:p>
            <a:r>
              <a:rPr lang="en-US" sz="1400"/>
              <a:t>{state 5}	ch = getchar</a:t>
            </a:r>
          </a:p>
          <a:p>
            <a:r>
              <a:rPr lang="en-US" sz="1400"/>
              <a:t>	while isdigit (ch) do{</a:t>
            </a:r>
          </a:p>
          <a:p>
            <a:r>
              <a:rPr lang="en-US" sz="1400"/>
              <a:t>	   value := 10 * value + conver (ch)</a:t>
            </a:r>
          </a:p>
          <a:p>
            <a:r>
              <a:rPr lang="en-US" sz="1400"/>
              <a:t>	   ch := getchar</a:t>
            </a:r>
          </a:p>
          <a:p>
            <a:r>
              <a:rPr lang="en-US" sz="1400"/>
              <a:t>	}</a:t>
            </a:r>
          </a:p>
          <a:p>
            <a:endParaRPr lang="en-US" sz="1400"/>
          </a:p>
          <a:p>
            <a:r>
              <a:rPr lang="en-US" sz="1400"/>
              <a:t>{state 6}	retract</a:t>
            </a:r>
          </a:p>
          <a:p>
            <a:r>
              <a:rPr lang="en-US" sz="1400"/>
              <a:t>	token := (int, value)</a:t>
            </a:r>
          </a:p>
          <a:p>
            <a:r>
              <a:rPr lang="en-US" sz="1400"/>
              <a:t>	accept </a:t>
            </a:r>
          </a:p>
          <a:p>
            <a:r>
              <a:rPr lang="en-US" sz="1400"/>
              <a:t>	return (token)</a:t>
            </a:r>
          </a:p>
          <a:p>
            <a:r>
              <a:rPr lang="en-US" sz="1400"/>
              <a:t>	}</a:t>
            </a:r>
          </a:p>
          <a:p>
            <a:endParaRPr lang="en-US" sz="1400"/>
          </a:p>
          <a:p>
            <a:r>
              <a:rPr lang="en-US" sz="1400"/>
              <a:t>{state 7} 	else{</a:t>
            </a:r>
          </a:p>
          <a:p>
            <a:r>
              <a:rPr lang="en-US" sz="1400"/>
              <a:t>	 Fail /* look for a different token</a:t>
            </a:r>
          </a:p>
          <a:p>
            <a:r>
              <a:rPr lang="en-US" sz="1400"/>
              <a:t>	}</a:t>
            </a: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Date Placeholder 1"/>
          <p:cNvSpPr>
            <a:spLocks noGrp="1"/>
          </p:cNvSpPr>
          <p:nvPr>
            <p:ph type="dt" sz="quarter" idx="10"/>
          </p:nvPr>
        </p:nvSpPr>
        <p:spPr>
          <a:noFill/>
        </p:spPr>
        <p:txBody>
          <a:bodyPr/>
          <a:lstStyle/>
          <a:p>
            <a:r>
              <a:rPr lang="en-US"/>
              <a:t>Eurípides Montagne</a:t>
            </a:r>
          </a:p>
        </p:txBody>
      </p:sp>
      <p:sp>
        <p:nvSpPr>
          <p:cNvPr id="72707" name="Footer Placeholder 2"/>
          <p:cNvSpPr>
            <a:spLocks noGrp="1"/>
          </p:cNvSpPr>
          <p:nvPr>
            <p:ph type="ftr" sz="quarter" idx="11"/>
          </p:nvPr>
        </p:nvSpPr>
        <p:spPr>
          <a:noFill/>
        </p:spPr>
        <p:txBody>
          <a:bodyPr/>
          <a:lstStyle/>
          <a:p>
            <a:r>
              <a:rPr lang="en-US" smtClean="0">
                <a:latin typeface="Arial" charset="0"/>
                <a:ea typeface="ＭＳ Ｐゴシック" pitchFamily="-105" charset="-128"/>
              </a:rPr>
              <a:t>University of Central Florida</a:t>
            </a:r>
          </a:p>
        </p:txBody>
      </p:sp>
      <p:sp>
        <p:nvSpPr>
          <p:cNvPr id="72708" name="Slide Number Placeholder 3"/>
          <p:cNvSpPr>
            <a:spLocks noGrp="1"/>
          </p:cNvSpPr>
          <p:nvPr>
            <p:ph type="sldNum" sz="quarter" idx="12"/>
          </p:nvPr>
        </p:nvSpPr>
        <p:spPr>
          <a:noFill/>
        </p:spPr>
        <p:txBody>
          <a:bodyPr/>
          <a:lstStyle/>
          <a:p>
            <a:fld id="{11E5B45D-DECB-4533-A5B8-1AFED2D7A54A}" type="slidenum">
              <a:rPr lang="en-US"/>
              <a:pPr/>
              <a:t>29</a:t>
            </a:fld>
            <a:endParaRPr lang="en-US"/>
          </a:p>
        </p:txBody>
      </p:sp>
      <p:sp>
        <p:nvSpPr>
          <p:cNvPr id="72709" name="Rectangle 2"/>
          <p:cNvSpPr>
            <a:spLocks noGrp="1" noChangeArrowheads="1"/>
          </p:cNvSpPr>
          <p:nvPr>
            <p:ph type="title" idx="4294967295"/>
          </p:nvPr>
        </p:nvSpPr>
        <p:spPr>
          <a:xfrm>
            <a:off x="457200" y="228600"/>
            <a:ext cx="8229600" cy="1143000"/>
          </a:xfrm>
        </p:spPr>
        <p:txBody>
          <a:bodyPr/>
          <a:lstStyle/>
          <a:p>
            <a:pPr eaLnBrk="1" hangingPunct="1"/>
            <a:r>
              <a:rPr lang="en-US" b="1" smtClean="0">
                <a:solidFill>
                  <a:srgbClr val="0000FF"/>
                </a:solidFill>
              </a:rPr>
              <a:t> Transition Diagrams</a:t>
            </a:r>
          </a:p>
        </p:txBody>
      </p:sp>
      <p:sp>
        <p:nvSpPr>
          <p:cNvPr id="72710" name="Line 3"/>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
        <p:nvSpPr>
          <p:cNvPr id="72711" name="Text Box 4"/>
          <p:cNvSpPr txBox="1">
            <a:spLocks noChangeArrowheads="1"/>
          </p:cNvSpPr>
          <p:nvPr/>
        </p:nvSpPr>
        <p:spPr bwMode="auto">
          <a:xfrm>
            <a:off x="441325" y="1865313"/>
            <a:ext cx="184150" cy="366712"/>
          </a:xfrm>
          <a:prstGeom prst="rect">
            <a:avLst/>
          </a:prstGeom>
          <a:noFill/>
          <a:ln w="9525">
            <a:noFill/>
            <a:miter lim="800000"/>
            <a:headEnd/>
            <a:tailEnd/>
          </a:ln>
        </p:spPr>
        <p:txBody>
          <a:bodyPr wrap="none">
            <a:spAutoFit/>
          </a:bodyPr>
          <a:lstStyle/>
          <a:p>
            <a:endParaRPr lang="en-US"/>
          </a:p>
        </p:txBody>
      </p:sp>
      <p:sp>
        <p:nvSpPr>
          <p:cNvPr id="72712" name="Text Box 5"/>
          <p:cNvSpPr txBox="1">
            <a:spLocks noChangeArrowheads="1"/>
          </p:cNvSpPr>
          <p:nvPr/>
        </p:nvSpPr>
        <p:spPr bwMode="auto">
          <a:xfrm>
            <a:off x="762000" y="1981200"/>
            <a:ext cx="7121525" cy="3787775"/>
          </a:xfrm>
          <a:prstGeom prst="rect">
            <a:avLst/>
          </a:prstGeom>
          <a:noFill/>
          <a:ln w="9525">
            <a:noFill/>
            <a:miter lim="800000"/>
            <a:headEnd/>
            <a:tailEnd/>
          </a:ln>
        </p:spPr>
        <p:txBody>
          <a:bodyPr wrap="none">
            <a:spAutoFit/>
          </a:bodyPr>
          <a:lstStyle/>
          <a:p>
            <a:pPr marL="457200" indent="-457200"/>
            <a:r>
              <a:rPr lang="en-US" b="1">
                <a:solidFill>
                  <a:srgbClr val="0000FF"/>
                </a:solidFill>
              </a:rPr>
              <a:t>Convert()</a:t>
            </a:r>
            <a:r>
              <a:rPr lang="en-US"/>
              <a:t> turns a character representation of a digit into an integer </a:t>
            </a:r>
          </a:p>
          <a:p>
            <a:pPr marL="457200" indent="-457200"/>
            <a:r>
              <a:rPr lang="en-US"/>
              <a:t>in the range 0 -9. </a:t>
            </a:r>
          </a:p>
          <a:p>
            <a:pPr marL="457200" indent="-457200"/>
            <a:endParaRPr lang="en-US" sz="1400"/>
          </a:p>
          <a:p>
            <a:pPr marL="457200" indent="-457200"/>
            <a:r>
              <a:rPr lang="en-US" sz="1600" b="1"/>
              <a:t>Example:					</a:t>
            </a:r>
          </a:p>
          <a:p>
            <a:pPr marL="457200" indent="-457200"/>
            <a:endParaRPr lang="en-US" sz="1600" b="1"/>
          </a:p>
          <a:p>
            <a:pPr marL="457200" indent="-457200"/>
            <a:r>
              <a:rPr lang="en-US" sz="1600" b="1"/>
              <a:t>Value := 10 * value + ch – ‘0’;</a:t>
            </a:r>
          </a:p>
          <a:p>
            <a:pPr marL="457200" indent="-457200"/>
            <a:endParaRPr lang="en-US" sz="1600" b="1"/>
          </a:p>
          <a:p>
            <a:pPr marL="457200" indent="-457200"/>
            <a:r>
              <a:rPr lang="en-US" sz="1600" b="1"/>
              <a:t>or </a:t>
            </a:r>
          </a:p>
          <a:p>
            <a:pPr marL="457200" indent="-457200"/>
            <a:endParaRPr lang="en-US" sz="1600" b="1"/>
          </a:p>
          <a:p>
            <a:pPr marL="457200" indent="-457200"/>
            <a:r>
              <a:rPr lang="en-US" sz="1600" b="1"/>
              <a:t>Value := 10 * value + ( ord( 5 ) – ord( 0) )</a:t>
            </a:r>
          </a:p>
          <a:p>
            <a:pPr marL="457200" indent="-457200"/>
            <a:endParaRPr lang="en-US" sz="1600" b="1"/>
          </a:p>
          <a:p>
            <a:pPr marL="457200" indent="-457200"/>
            <a:endParaRPr lang="en-US" sz="1600" b="1"/>
          </a:p>
          <a:p>
            <a:pPr marL="457200" indent="-457200"/>
            <a:endParaRPr lang="en-US" sz="1600" b="1"/>
          </a:p>
          <a:p>
            <a:pPr marL="457200" indent="-457200"/>
            <a:r>
              <a:rPr lang="en-US" sz="1600" b="1"/>
              <a:t>			        53            48       </a:t>
            </a:r>
            <a:r>
              <a:rPr lang="en-US" sz="1600" b="1">
                <a:sym typeface="Wingdings" pitchFamily="-105" charset="2"/>
              </a:rPr>
              <a:t> ASCII values for five and zero</a:t>
            </a:r>
            <a:endParaRPr lang="en-US" sz="1600" b="1"/>
          </a:p>
          <a:p>
            <a:pPr marL="457200" indent="-457200"/>
            <a:endParaRPr lang="en-US" sz="1600" b="1"/>
          </a:p>
        </p:txBody>
      </p:sp>
      <p:sp>
        <p:nvSpPr>
          <p:cNvPr id="72713" name="Text Box 6"/>
          <p:cNvSpPr txBox="1">
            <a:spLocks noChangeArrowheads="1"/>
          </p:cNvSpPr>
          <p:nvPr/>
        </p:nvSpPr>
        <p:spPr bwMode="auto">
          <a:xfrm>
            <a:off x="4876800" y="1981200"/>
            <a:ext cx="233363" cy="517525"/>
          </a:xfrm>
          <a:prstGeom prst="rect">
            <a:avLst/>
          </a:prstGeom>
          <a:noFill/>
          <a:ln w="9525">
            <a:noFill/>
            <a:miter lim="800000"/>
            <a:headEnd/>
            <a:tailEnd/>
          </a:ln>
        </p:spPr>
        <p:txBody>
          <a:bodyPr wrap="none">
            <a:spAutoFit/>
          </a:bodyPr>
          <a:lstStyle/>
          <a:p>
            <a:r>
              <a:rPr lang="en-US" sz="1400"/>
              <a:t> </a:t>
            </a:r>
          </a:p>
          <a:p>
            <a:endParaRPr lang="en-US" sz="1400"/>
          </a:p>
        </p:txBody>
      </p:sp>
      <p:sp>
        <p:nvSpPr>
          <p:cNvPr id="72714" name="Line 7"/>
          <p:cNvSpPr>
            <a:spLocks noChangeShapeType="1"/>
          </p:cNvSpPr>
          <p:nvPr/>
        </p:nvSpPr>
        <p:spPr bwMode="auto">
          <a:xfrm>
            <a:off x="3276600" y="4648200"/>
            <a:ext cx="0" cy="457200"/>
          </a:xfrm>
          <a:prstGeom prst="line">
            <a:avLst/>
          </a:prstGeom>
          <a:noFill/>
          <a:ln w="9525">
            <a:solidFill>
              <a:schemeClr val="tx1"/>
            </a:solidFill>
            <a:round/>
            <a:headEnd/>
            <a:tailEnd type="triangle" w="med" len="med"/>
          </a:ln>
        </p:spPr>
        <p:txBody>
          <a:bodyPr wrap="none"/>
          <a:lstStyle/>
          <a:p>
            <a:endParaRPr lang="en-US"/>
          </a:p>
        </p:txBody>
      </p:sp>
      <p:sp>
        <p:nvSpPr>
          <p:cNvPr id="72715" name="Line 8"/>
          <p:cNvSpPr>
            <a:spLocks noChangeShapeType="1"/>
          </p:cNvSpPr>
          <p:nvPr/>
        </p:nvSpPr>
        <p:spPr bwMode="auto">
          <a:xfrm>
            <a:off x="4191000" y="4648200"/>
            <a:ext cx="0" cy="457200"/>
          </a:xfrm>
          <a:prstGeom prst="line">
            <a:avLst/>
          </a:prstGeom>
          <a:noFill/>
          <a:ln w="9525">
            <a:solidFill>
              <a:schemeClr val="tx1"/>
            </a:solidFill>
            <a:round/>
            <a:headEnd/>
            <a:tailEnd type="triangle" w="med" len="med"/>
          </a:ln>
        </p:spPr>
        <p:txBody>
          <a:bodyPr wrap="none"/>
          <a:lstStyle/>
          <a:p>
            <a:endParaRPr lang="en-US"/>
          </a:p>
        </p:txBody>
      </p:sp>
      <p:sp>
        <p:nvSpPr>
          <p:cNvPr id="72716" name="Text Box 9"/>
          <p:cNvSpPr txBox="1">
            <a:spLocks noChangeArrowheads="1"/>
          </p:cNvSpPr>
          <p:nvPr/>
        </p:nvSpPr>
        <p:spPr bwMode="auto">
          <a:xfrm>
            <a:off x="5562600" y="2819400"/>
            <a:ext cx="3360738" cy="1558925"/>
          </a:xfrm>
          <a:prstGeom prst="rect">
            <a:avLst/>
          </a:prstGeom>
          <a:noFill/>
          <a:ln w="9525">
            <a:noFill/>
            <a:miter lim="800000"/>
            <a:headEnd/>
            <a:tailEnd/>
          </a:ln>
        </p:spPr>
        <p:txBody>
          <a:bodyPr>
            <a:spAutoFit/>
          </a:bodyPr>
          <a:lstStyle/>
          <a:p>
            <a:r>
              <a:rPr lang="en-US" sz="1600"/>
              <a:t>ch = getchar</a:t>
            </a:r>
          </a:p>
          <a:p>
            <a:r>
              <a:rPr lang="en-US" sz="1600"/>
              <a:t>while isdigit (ch) do</a:t>
            </a:r>
          </a:p>
          <a:p>
            <a:r>
              <a:rPr lang="en-US" sz="1600"/>
              <a:t>    value := 10 * value + conver (ch)</a:t>
            </a:r>
          </a:p>
          <a:p>
            <a:r>
              <a:rPr lang="en-US" sz="1600"/>
              <a:t>    ch := getchar</a:t>
            </a:r>
          </a:p>
          <a:p>
            <a:r>
              <a:rPr lang="en-US" sz="1600"/>
              <a:t>endwhile</a:t>
            </a:r>
          </a:p>
          <a:p>
            <a:endParaRPr lang="en-US" sz="1600"/>
          </a:p>
        </p:txBody>
      </p:sp>
      <p:sp>
        <p:nvSpPr>
          <p:cNvPr id="72717" name="Rectangle 10"/>
          <p:cNvSpPr>
            <a:spLocks noChangeArrowheads="1"/>
          </p:cNvSpPr>
          <p:nvPr/>
        </p:nvSpPr>
        <p:spPr bwMode="auto">
          <a:xfrm>
            <a:off x="5562600" y="2819400"/>
            <a:ext cx="3429000" cy="1600200"/>
          </a:xfrm>
          <a:prstGeom prst="rect">
            <a:avLst/>
          </a:prstGeom>
          <a:noFill/>
          <a:ln w="9525">
            <a:solidFill>
              <a:schemeClr val="tx1"/>
            </a:solidFill>
            <a:miter lim="800000"/>
            <a:headEnd/>
            <a:tailEnd/>
          </a:ln>
        </p:spPr>
        <p:txBody>
          <a:bodyPr wrap="none" anchor="ctr"/>
          <a:lstStyle/>
          <a:p>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1"/>
          <p:cNvSpPr>
            <a:spLocks noGrp="1"/>
          </p:cNvSpPr>
          <p:nvPr>
            <p:ph type="dt" sz="quarter" idx="10"/>
          </p:nvPr>
        </p:nvSpPr>
        <p:spPr>
          <a:noFill/>
        </p:spPr>
        <p:txBody>
          <a:bodyPr/>
          <a:lstStyle/>
          <a:p>
            <a:r>
              <a:rPr lang="en-US"/>
              <a:t>Eurípides Montagne</a:t>
            </a:r>
          </a:p>
        </p:txBody>
      </p:sp>
      <p:sp>
        <p:nvSpPr>
          <p:cNvPr id="19459" name="Footer Placeholder 2"/>
          <p:cNvSpPr>
            <a:spLocks noGrp="1"/>
          </p:cNvSpPr>
          <p:nvPr>
            <p:ph type="ftr" sz="quarter" idx="11"/>
          </p:nvPr>
        </p:nvSpPr>
        <p:spPr>
          <a:noFill/>
        </p:spPr>
        <p:txBody>
          <a:bodyPr/>
          <a:lstStyle/>
          <a:p>
            <a:r>
              <a:rPr lang="en-US" smtClean="0">
                <a:latin typeface="Arial" charset="0"/>
                <a:ea typeface="ＭＳ Ｐゴシック" pitchFamily="-105" charset="-128"/>
              </a:rPr>
              <a:t>University of Central Florida</a:t>
            </a:r>
          </a:p>
        </p:txBody>
      </p:sp>
      <p:sp>
        <p:nvSpPr>
          <p:cNvPr id="19460" name="Slide Number Placeholder 3"/>
          <p:cNvSpPr>
            <a:spLocks noGrp="1"/>
          </p:cNvSpPr>
          <p:nvPr>
            <p:ph type="sldNum" sz="quarter" idx="12"/>
          </p:nvPr>
        </p:nvSpPr>
        <p:spPr>
          <a:noFill/>
        </p:spPr>
        <p:txBody>
          <a:bodyPr/>
          <a:lstStyle/>
          <a:p>
            <a:fld id="{7DD3799F-E415-406C-A5BD-82C34335BF89}" type="slidenum">
              <a:rPr lang="en-US"/>
              <a:pPr/>
              <a:t>3</a:t>
            </a:fld>
            <a:endParaRPr lang="en-US"/>
          </a:p>
        </p:txBody>
      </p:sp>
      <p:sp>
        <p:nvSpPr>
          <p:cNvPr id="19461" name="Rectangle 2"/>
          <p:cNvSpPr>
            <a:spLocks noGrp="1" noChangeArrowheads="1"/>
          </p:cNvSpPr>
          <p:nvPr>
            <p:ph type="title" idx="4294967295"/>
          </p:nvPr>
        </p:nvSpPr>
        <p:spPr>
          <a:xfrm>
            <a:off x="457200" y="228600"/>
            <a:ext cx="8229600" cy="1143000"/>
          </a:xfrm>
        </p:spPr>
        <p:txBody>
          <a:bodyPr/>
          <a:lstStyle/>
          <a:p>
            <a:pPr eaLnBrk="1" hangingPunct="1"/>
            <a:r>
              <a:rPr lang="en-US" b="1" smtClean="0">
                <a:solidFill>
                  <a:srgbClr val="0000FF"/>
                </a:solidFill>
              </a:rPr>
              <a:t>Outline</a:t>
            </a:r>
          </a:p>
        </p:txBody>
      </p:sp>
      <p:sp>
        <p:nvSpPr>
          <p:cNvPr id="19462" name="Text Box 3"/>
          <p:cNvSpPr txBox="1">
            <a:spLocks noChangeArrowheads="1"/>
          </p:cNvSpPr>
          <p:nvPr/>
        </p:nvSpPr>
        <p:spPr bwMode="auto">
          <a:xfrm>
            <a:off x="762000" y="1828800"/>
            <a:ext cx="7848600" cy="4273550"/>
          </a:xfrm>
          <a:prstGeom prst="rect">
            <a:avLst/>
          </a:prstGeom>
          <a:noFill/>
          <a:ln w="9525">
            <a:noFill/>
            <a:miter lim="800000"/>
            <a:headEnd/>
            <a:tailEnd/>
          </a:ln>
        </p:spPr>
        <p:txBody>
          <a:bodyPr>
            <a:spAutoFit/>
          </a:bodyPr>
          <a:lstStyle/>
          <a:p>
            <a:pPr marL="457200" indent="-457200">
              <a:spcBef>
                <a:spcPct val="50000"/>
              </a:spcBef>
              <a:buFontTx/>
              <a:buAutoNum type="arabicPeriod"/>
            </a:pPr>
            <a:r>
              <a:rPr lang="en-US" sz="2800">
                <a:latin typeface="Times New Roman" pitchFamily="-105" charset="0"/>
              </a:rPr>
              <a:t>Lexical analyzer </a:t>
            </a:r>
          </a:p>
          <a:p>
            <a:pPr marL="457200" indent="-457200">
              <a:spcBef>
                <a:spcPct val="50000"/>
              </a:spcBef>
              <a:buFontTx/>
              <a:buAutoNum type="arabicPeriod"/>
            </a:pPr>
            <a:r>
              <a:rPr lang="en-US" sz="2800">
                <a:latin typeface="Times New Roman" pitchFamily="-105" charset="0"/>
              </a:rPr>
              <a:t>Designing a Scanner</a:t>
            </a:r>
          </a:p>
          <a:p>
            <a:pPr marL="457200" indent="-457200">
              <a:spcBef>
                <a:spcPct val="50000"/>
              </a:spcBef>
              <a:buFontTx/>
              <a:buAutoNum type="arabicPeriod"/>
            </a:pPr>
            <a:r>
              <a:rPr lang="en-US" sz="2800">
                <a:latin typeface="Times New Roman" pitchFamily="-105" charset="0"/>
              </a:rPr>
              <a:t>Regular expressions </a:t>
            </a:r>
          </a:p>
          <a:p>
            <a:pPr marL="457200" indent="-457200">
              <a:spcBef>
                <a:spcPct val="50000"/>
              </a:spcBef>
              <a:buFontTx/>
              <a:buAutoNum type="arabicPeriod"/>
            </a:pPr>
            <a:r>
              <a:rPr lang="en-US" sz="2800">
                <a:latin typeface="Times New Roman" pitchFamily="-105" charset="0"/>
              </a:rPr>
              <a:t>Transition diagrams</a:t>
            </a:r>
          </a:p>
          <a:p>
            <a:pPr marL="457200" indent="-457200">
              <a:spcBef>
                <a:spcPct val="50000"/>
              </a:spcBef>
            </a:pPr>
            <a:endParaRPr lang="en-US" sz="2800">
              <a:latin typeface="Times New Roman" pitchFamily="-105" charset="0"/>
            </a:endParaRPr>
          </a:p>
          <a:p>
            <a:pPr marL="457200" indent="-457200">
              <a:spcBef>
                <a:spcPct val="50000"/>
              </a:spcBef>
            </a:pPr>
            <a:endParaRPr lang="en-US" sz="2800">
              <a:latin typeface="Times New Roman" pitchFamily="-105" charset="0"/>
            </a:endParaRPr>
          </a:p>
          <a:p>
            <a:pPr marL="457200" indent="-457200">
              <a:spcBef>
                <a:spcPct val="50000"/>
              </a:spcBef>
            </a:pPr>
            <a:endParaRPr lang="en-US" sz="2400">
              <a:latin typeface="Times New Roman" pitchFamily="-105" charset="0"/>
            </a:endParaRPr>
          </a:p>
        </p:txBody>
      </p:sp>
      <p:sp>
        <p:nvSpPr>
          <p:cNvPr id="19463" name="Line 4"/>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Date Placeholder 1"/>
          <p:cNvSpPr>
            <a:spLocks noGrp="1"/>
          </p:cNvSpPr>
          <p:nvPr>
            <p:ph type="dt" sz="quarter" idx="10"/>
          </p:nvPr>
        </p:nvSpPr>
        <p:spPr>
          <a:noFill/>
        </p:spPr>
        <p:txBody>
          <a:bodyPr/>
          <a:lstStyle/>
          <a:p>
            <a:r>
              <a:rPr lang="en-US"/>
              <a:t>Eurípides Montagne</a:t>
            </a:r>
          </a:p>
        </p:txBody>
      </p:sp>
      <p:sp>
        <p:nvSpPr>
          <p:cNvPr id="74755" name="Footer Placeholder 2"/>
          <p:cNvSpPr>
            <a:spLocks noGrp="1"/>
          </p:cNvSpPr>
          <p:nvPr>
            <p:ph type="ftr" sz="quarter" idx="11"/>
          </p:nvPr>
        </p:nvSpPr>
        <p:spPr>
          <a:noFill/>
        </p:spPr>
        <p:txBody>
          <a:bodyPr/>
          <a:lstStyle/>
          <a:p>
            <a:r>
              <a:rPr lang="en-US" smtClean="0">
                <a:latin typeface="Arial" charset="0"/>
                <a:ea typeface="ＭＳ Ｐゴシック" pitchFamily="-105" charset="-128"/>
              </a:rPr>
              <a:t>University of Central Florida</a:t>
            </a:r>
          </a:p>
        </p:txBody>
      </p:sp>
      <p:sp>
        <p:nvSpPr>
          <p:cNvPr id="74756" name="Slide Number Placeholder 3"/>
          <p:cNvSpPr>
            <a:spLocks noGrp="1"/>
          </p:cNvSpPr>
          <p:nvPr>
            <p:ph type="sldNum" sz="quarter" idx="12"/>
          </p:nvPr>
        </p:nvSpPr>
        <p:spPr>
          <a:noFill/>
        </p:spPr>
        <p:txBody>
          <a:bodyPr/>
          <a:lstStyle/>
          <a:p>
            <a:fld id="{76D4390C-BA92-4527-99CC-04F9FCB14F54}" type="slidenum">
              <a:rPr lang="en-US"/>
              <a:pPr/>
              <a:t>30</a:t>
            </a:fld>
            <a:endParaRPr lang="en-US"/>
          </a:p>
        </p:txBody>
      </p:sp>
      <p:sp>
        <p:nvSpPr>
          <p:cNvPr id="74757" name="Rectangle 2"/>
          <p:cNvSpPr>
            <a:spLocks noGrp="1" noChangeArrowheads="1"/>
          </p:cNvSpPr>
          <p:nvPr>
            <p:ph type="title" idx="4294967295"/>
          </p:nvPr>
        </p:nvSpPr>
        <p:spPr>
          <a:xfrm>
            <a:off x="381000" y="0"/>
            <a:ext cx="8229600" cy="1143000"/>
          </a:xfrm>
        </p:spPr>
        <p:txBody>
          <a:bodyPr/>
          <a:lstStyle/>
          <a:p>
            <a:pPr eaLnBrk="1" hangingPunct="1"/>
            <a:r>
              <a:rPr lang="en-US" b="1" smtClean="0">
                <a:solidFill>
                  <a:srgbClr val="0000FF"/>
                </a:solidFill>
              </a:rPr>
              <a:t> ASCII Character Set  </a:t>
            </a:r>
          </a:p>
        </p:txBody>
      </p:sp>
      <p:graphicFrame>
        <p:nvGraphicFramePr>
          <p:cNvPr id="328707" name="Group 3"/>
          <p:cNvGraphicFramePr>
            <a:graphicFrameLocks noGrp="1"/>
          </p:cNvGraphicFramePr>
          <p:nvPr/>
        </p:nvGraphicFramePr>
        <p:xfrm>
          <a:off x="3810000" y="1524000"/>
          <a:ext cx="4800600" cy="4145280"/>
        </p:xfrm>
        <a:graphic>
          <a:graphicData uri="http://schemas.openxmlformats.org/drawingml/2006/table">
            <a:tbl>
              <a:tblPr/>
              <a:tblGrid>
                <a:gridCol w="531813"/>
                <a:gridCol w="536575"/>
                <a:gridCol w="531812"/>
                <a:gridCol w="531813"/>
                <a:gridCol w="536575"/>
                <a:gridCol w="531812"/>
                <a:gridCol w="531813"/>
                <a:gridCol w="536575"/>
                <a:gridCol w="531812"/>
              </a:tblGrid>
              <a:tr h="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charset="0"/>
                        <a:ea typeface="ＭＳ Ｐゴシック" pitchFamily="-105"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smtClean="0">
                          <a:ln>
                            <a:noFill/>
                          </a:ln>
                          <a:solidFill>
                            <a:schemeClr val="tx1"/>
                          </a:solidFill>
                          <a:effectLst/>
                          <a:latin typeface="Arial" charset="0"/>
                          <a:ea typeface="ＭＳ Ｐゴシック" pitchFamily="-105"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smtClean="0">
                          <a:ln>
                            <a:noFill/>
                          </a:ln>
                          <a:solidFill>
                            <a:schemeClr val="tx1"/>
                          </a:solidFill>
                          <a:effectLst/>
                          <a:latin typeface="Arial" charset="0"/>
                          <a:ea typeface="ＭＳ Ｐゴシック" pitchFamily="-105"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smtClean="0">
                          <a:ln>
                            <a:noFill/>
                          </a:ln>
                          <a:solidFill>
                            <a:schemeClr val="tx1"/>
                          </a:solidFill>
                          <a:effectLst/>
                          <a:latin typeface="Arial" charset="0"/>
                          <a:ea typeface="ＭＳ Ｐゴシック" pitchFamily="-105"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smtClean="0">
                          <a:ln>
                            <a:noFill/>
                          </a:ln>
                          <a:solidFill>
                            <a:schemeClr val="tx1"/>
                          </a:solidFill>
                          <a:effectLst/>
                          <a:latin typeface="Arial" charset="0"/>
                          <a:ea typeface="ＭＳ Ｐゴシック" pitchFamily="-105" charset="-128"/>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smtClean="0">
                          <a:ln>
                            <a:noFill/>
                          </a:ln>
                          <a:solidFill>
                            <a:schemeClr val="tx1"/>
                          </a:solidFill>
                          <a:effectLst/>
                          <a:latin typeface="Arial" charset="0"/>
                          <a:ea typeface="ＭＳ Ｐゴシック" pitchFamily="-105" charset="-128"/>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smtClean="0">
                          <a:ln>
                            <a:noFill/>
                          </a:ln>
                          <a:solidFill>
                            <a:schemeClr val="tx1"/>
                          </a:solidFill>
                          <a:effectLst/>
                          <a:latin typeface="Arial" charset="0"/>
                          <a:ea typeface="ＭＳ Ｐゴシック" pitchFamily="-105" charset="-128"/>
                        </a:rPr>
                        <a:t>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smtClean="0">
                          <a:ln>
                            <a:noFill/>
                          </a:ln>
                          <a:solidFill>
                            <a:schemeClr val="tx1"/>
                          </a:solidFill>
                          <a:effectLst/>
                          <a:latin typeface="Arial" charset="0"/>
                          <a:ea typeface="ＭＳ Ｐゴシック" pitchFamily="-105" charset="-128"/>
                        </a:rPr>
                        <a:t>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smtClean="0">
                          <a:ln>
                            <a:noFill/>
                          </a:ln>
                          <a:solidFill>
                            <a:schemeClr val="tx1"/>
                          </a:solidFill>
                          <a:effectLst/>
                          <a:latin typeface="Arial" charset="0"/>
                          <a:ea typeface="ＭＳ Ｐゴシック" pitchFamily="-105" charset="-128"/>
                        </a:rPr>
                        <a:t>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968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smtClean="0">
                          <a:ln>
                            <a:noFill/>
                          </a:ln>
                          <a:solidFill>
                            <a:schemeClr val="tx1"/>
                          </a:solidFill>
                          <a:effectLst/>
                          <a:latin typeface="Arial" charset="0"/>
                          <a:ea typeface="ＭＳ Ｐゴシック" pitchFamily="-105" charset="-128"/>
                        </a:rPr>
                        <a:t>0</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NUL</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DLE  </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SP</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0</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P</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p</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621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smtClean="0">
                          <a:ln>
                            <a:noFill/>
                          </a:ln>
                          <a:solidFill>
                            <a:schemeClr val="tx1"/>
                          </a:solidFill>
                          <a:effectLst/>
                          <a:latin typeface="Arial" charset="0"/>
                          <a:ea typeface="ＭＳ Ｐゴシック" pitchFamily="-105" charset="-128"/>
                        </a:rPr>
                        <a:t>1</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CC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SOH </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CC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DC1  </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CC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CC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1</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CC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FF"/>
                          </a:solidFill>
                          <a:effectLst/>
                          <a:latin typeface="Times New Roman" pitchFamily="-105" charset="0"/>
                          <a:ea typeface="ＭＳ Ｐゴシック" pitchFamily="-105" charset="-128"/>
                          <a:cs typeface="Times New Roman" pitchFamily="-105" charset="0"/>
                        </a:rPr>
                        <a:t>A</a:t>
                      </a:r>
                      <a:endParaRPr kumimoji="0" lang="en-US" sz="1000" b="1" i="0" u="none" strike="noStrike" cap="none" normalizeH="0" baseline="0" smtClean="0">
                        <a:ln>
                          <a:noFill/>
                        </a:ln>
                        <a:solidFill>
                          <a:srgbClr val="0000FF"/>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Q</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a</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q</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621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smtClean="0">
                          <a:ln>
                            <a:noFill/>
                          </a:ln>
                          <a:solidFill>
                            <a:schemeClr val="tx1"/>
                          </a:solidFill>
                          <a:effectLst/>
                          <a:latin typeface="Arial" charset="0"/>
                          <a:ea typeface="ＭＳ Ｐゴシック" pitchFamily="-105" charset="-128"/>
                        </a:rPr>
                        <a:t>2</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STX  </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DC2  </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2</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B</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R</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b</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r</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78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smtClean="0">
                          <a:ln>
                            <a:noFill/>
                          </a:ln>
                          <a:solidFill>
                            <a:schemeClr val="tx1"/>
                          </a:solidFill>
                          <a:effectLst/>
                          <a:latin typeface="Arial" charset="0"/>
                          <a:ea typeface="ＭＳ Ｐゴシック" pitchFamily="-105" charset="-128"/>
                        </a:rPr>
                        <a:t>3</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ETX  </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DC3  </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3</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C</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S</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c</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s</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621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smtClean="0">
                          <a:ln>
                            <a:noFill/>
                          </a:ln>
                          <a:solidFill>
                            <a:schemeClr val="tx1"/>
                          </a:solidFill>
                          <a:effectLst/>
                          <a:latin typeface="Arial" charset="0"/>
                          <a:ea typeface="ＭＳ Ｐゴシック" pitchFamily="-105" charset="-128"/>
                        </a:rPr>
                        <a:t>4</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EOT  </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DC4  </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4</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D</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T</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d</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t</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621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smtClean="0">
                          <a:ln>
                            <a:noFill/>
                          </a:ln>
                          <a:solidFill>
                            <a:schemeClr val="tx1"/>
                          </a:solidFill>
                          <a:effectLst/>
                          <a:latin typeface="Arial" charset="0"/>
                          <a:ea typeface="ＭＳ Ｐゴシック" pitchFamily="-105" charset="-128"/>
                        </a:rPr>
                        <a:t>5</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ENQ  </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NAK  </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5</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E</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U</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e</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u</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78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smtClean="0">
                          <a:ln>
                            <a:noFill/>
                          </a:ln>
                          <a:solidFill>
                            <a:schemeClr val="tx1"/>
                          </a:solidFill>
                          <a:effectLst/>
                          <a:latin typeface="Arial" charset="0"/>
                          <a:ea typeface="ＭＳ Ｐゴシック" pitchFamily="-105" charset="-128"/>
                        </a:rPr>
                        <a:t>6</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ACK  </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SYN  </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&amp;</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6</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F</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V</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f</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v</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621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smtClean="0">
                          <a:ln>
                            <a:noFill/>
                          </a:ln>
                          <a:solidFill>
                            <a:schemeClr val="tx1"/>
                          </a:solidFill>
                          <a:effectLst/>
                          <a:latin typeface="Arial" charset="0"/>
                          <a:ea typeface="ＭＳ Ｐゴシック" pitchFamily="-105" charset="-128"/>
                        </a:rPr>
                        <a:t>7</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BEL  </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ETB  </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7</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G</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W</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g</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w</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621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smtClean="0">
                          <a:ln>
                            <a:noFill/>
                          </a:ln>
                          <a:solidFill>
                            <a:schemeClr val="tx1"/>
                          </a:solidFill>
                          <a:effectLst/>
                          <a:latin typeface="Arial" charset="0"/>
                          <a:ea typeface="ＭＳ Ｐゴシック" pitchFamily="-105" charset="-128"/>
                        </a:rPr>
                        <a:t>8</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BS  </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CAN  </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8</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H</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X</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h</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x</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621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smtClean="0">
                          <a:ln>
                            <a:noFill/>
                          </a:ln>
                          <a:solidFill>
                            <a:schemeClr val="tx1"/>
                          </a:solidFill>
                          <a:effectLst/>
                          <a:latin typeface="Arial" charset="0"/>
                          <a:ea typeface="ＭＳ Ｐゴシック" pitchFamily="-105" charset="-128"/>
                        </a:rPr>
                        <a:t>9</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HT  </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EM  </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9</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I</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Y</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i</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y</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78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smtClean="0">
                          <a:ln>
                            <a:noFill/>
                          </a:ln>
                          <a:solidFill>
                            <a:schemeClr val="tx1"/>
                          </a:solidFill>
                          <a:effectLst/>
                          <a:latin typeface="Arial" charset="0"/>
                          <a:ea typeface="ＭＳ Ｐゴシック" pitchFamily="-105" charset="-128"/>
                        </a:rPr>
                        <a:t>10(A)</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LF  </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SUB  </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J</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Z</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j</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z</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621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smtClean="0">
                          <a:ln>
                            <a:noFill/>
                          </a:ln>
                          <a:solidFill>
                            <a:schemeClr val="tx1"/>
                          </a:solidFill>
                          <a:effectLst/>
                          <a:latin typeface="Arial" charset="0"/>
                          <a:ea typeface="ＭＳ Ｐゴシック" pitchFamily="-105" charset="-128"/>
                        </a:rPr>
                        <a:t>11(B)</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VT  </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ESC  </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K</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k</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621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smtClean="0">
                          <a:ln>
                            <a:noFill/>
                          </a:ln>
                          <a:solidFill>
                            <a:schemeClr val="tx1"/>
                          </a:solidFill>
                          <a:effectLst/>
                          <a:latin typeface="Arial" charset="0"/>
                          <a:ea typeface="ＭＳ Ｐゴシック" pitchFamily="-105" charset="-128"/>
                        </a:rPr>
                        <a:t>12(C)</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FF  </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FS  </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&lt;</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L</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l</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621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smtClean="0">
                          <a:ln>
                            <a:noFill/>
                          </a:ln>
                          <a:solidFill>
                            <a:schemeClr val="tx1"/>
                          </a:solidFill>
                          <a:effectLst/>
                          <a:latin typeface="Arial" charset="0"/>
                          <a:ea typeface="ＭＳ Ｐゴシック" pitchFamily="-105" charset="-128"/>
                        </a:rPr>
                        <a:t>13(D)</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CR  </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GS  </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M</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m</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78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smtClean="0">
                          <a:ln>
                            <a:noFill/>
                          </a:ln>
                          <a:solidFill>
                            <a:schemeClr val="tx1"/>
                          </a:solidFill>
                          <a:effectLst/>
                          <a:latin typeface="Arial" charset="0"/>
                          <a:ea typeface="ＭＳ Ｐゴシック" pitchFamily="-105" charset="-128"/>
                        </a:rPr>
                        <a:t>14(E)</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SO  </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RS  </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&gt;</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N</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n</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621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smtClean="0">
                          <a:ln>
                            <a:noFill/>
                          </a:ln>
                          <a:solidFill>
                            <a:schemeClr val="tx1"/>
                          </a:solidFill>
                          <a:effectLst/>
                          <a:latin typeface="Arial" charset="0"/>
                          <a:ea typeface="ＭＳ Ｐゴシック" pitchFamily="-105" charset="-128"/>
                        </a:rPr>
                        <a:t>15(F)</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SI  </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US  </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O</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_</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o</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05" charset="0"/>
                          <a:ea typeface="ＭＳ Ｐゴシック" pitchFamily="-105" charset="-128"/>
                          <a:cs typeface="Times New Roman" pitchFamily="-105" charset="0"/>
                        </a:rPr>
                        <a:t>DEL</a:t>
                      </a:r>
                      <a:endParaRPr kumimoji="0" lang="en-US" sz="1000" b="1" i="0" u="none" strike="noStrike" cap="none" normalizeH="0" baseline="0" smtClean="0">
                        <a:ln>
                          <a:noFill/>
                        </a:ln>
                        <a:solidFill>
                          <a:schemeClr val="tx1"/>
                        </a:solidFill>
                        <a:effectLst/>
                        <a:latin typeface="Arial" charset="0"/>
                        <a:ea typeface="ＭＳ Ｐゴシック" pitchFamily="-105" charset="-128"/>
                        <a:cs typeface="Times New Roman" pitchFamily="-105"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4940" name="Line 185"/>
          <p:cNvSpPr>
            <a:spLocks noChangeShapeType="1"/>
          </p:cNvSpPr>
          <p:nvPr/>
        </p:nvSpPr>
        <p:spPr bwMode="auto">
          <a:xfrm>
            <a:off x="762000" y="838200"/>
            <a:ext cx="7597775" cy="1588"/>
          </a:xfrm>
          <a:prstGeom prst="line">
            <a:avLst/>
          </a:prstGeom>
          <a:noFill/>
          <a:ln w="38100">
            <a:solidFill>
              <a:srgbClr val="FF0000"/>
            </a:solidFill>
            <a:round/>
            <a:headEnd/>
            <a:tailEnd/>
          </a:ln>
        </p:spPr>
        <p:txBody>
          <a:bodyPr wrap="none"/>
          <a:lstStyle/>
          <a:p>
            <a:endParaRPr lang="en-US"/>
          </a:p>
        </p:txBody>
      </p:sp>
      <p:sp>
        <p:nvSpPr>
          <p:cNvPr id="74941" name="Text Box 186"/>
          <p:cNvSpPr txBox="1">
            <a:spLocks noChangeArrowheads="1"/>
          </p:cNvSpPr>
          <p:nvPr/>
        </p:nvSpPr>
        <p:spPr bwMode="auto">
          <a:xfrm>
            <a:off x="822325" y="1560513"/>
            <a:ext cx="247650" cy="366712"/>
          </a:xfrm>
          <a:prstGeom prst="rect">
            <a:avLst/>
          </a:prstGeom>
          <a:noFill/>
          <a:ln w="9525">
            <a:noFill/>
            <a:miter lim="800000"/>
            <a:headEnd/>
            <a:tailEnd/>
          </a:ln>
        </p:spPr>
        <p:txBody>
          <a:bodyPr wrap="none">
            <a:spAutoFit/>
          </a:bodyPr>
          <a:lstStyle/>
          <a:p>
            <a:pPr marL="457200" indent="-457200"/>
            <a:r>
              <a:rPr lang="en-US" b="1"/>
              <a:t> </a:t>
            </a:r>
            <a:endParaRPr lang="en-US" sz="1400" b="1"/>
          </a:p>
        </p:txBody>
      </p:sp>
      <p:sp>
        <p:nvSpPr>
          <p:cNvPr id="74942" name="Text Box 188"/>
          <p:cNvSpPr txBox="1">
            <a:spLocks noChangeArrowheads="1"/>
          </p:cNvSpPr>
          <p:nvPr/>
        </p:nvSpPr>
        <p:spPr bwMode="auto">
          <a:xfrm>
            <a:off x="304800" y="2209800"/>
            <a:ext cx="3246438" cy="2292350"/>
          </a:xfrm>
          <a:prstGeom prst="rect">
            <a:avLst/>
          </a:prstGeom>
          <a:noFill/>
          <a:ln w="9525">
            <a:noFill/>
            <a:miter lim="800000"/>
            <a:headEnd/>
            <a:tailEnd/>
          </a:ln>
        </p:spPr>
        <p:txBody>
          <a:bodyPr wrap="none">
            <a:spAutoFit/>
          </a:bodyPr>
          <a:lstStyle/>
          <a:p>
            <a:r>
              <a:rPr lang="en-US" sz="1600"/>
              <a:t>The ordinal number of a character</a:t>
            </a:r>
          </a:p>
          <a:p>
            <a:r>
              <a:rPr lang="en-US" sz="1600" b="1" i="1">
                <a:solidFill>
                  <a:srgbClr val="0000FF"/>
                </a:solidFill>
              </a:rPr>
              <a:t>ch</a:t>
            </a:r>
            <a:r>
              <a:rPr lang="en-US" sz="1600" i="1"/>
              <a:t> </a:t>
            </a:r>
            <a:r>
              <a:rPr lang="en-US" sz="1600"/>
              <a:t>is computed from its </a:t>
            </a:r>
          </a:p>
          <a:p>
            <a:r>
              <a:rPr lang="en-US" sz="1600"/>
              <a:t>coordinates (</a:t>
            </a:r>
            <a:r>
              <a:rPr lang="en-US" sz="1600" b="1">
                <a:solidFill>
                  <a:srgbClr val="FF0000"/>
                </a:solidFill>
              </a:rPr>
              <a:t>X</a:t>
            </a:r>
            <a:r>
              <a:rPr lang="en-US" sz="1600"/>
              <a:t>,</a:t>
            </a:r>
            <a:r>
              <a:rPr lang="en-US" sz="1600" b="1">
                <a:solidFill>
                  <a:srgbClr val="00CC00"/>
                </a:solidFill>
              </a:rPr>
              <a:t>Y</a:t>
            </a:r>
            <a:r>
              <a:rPr lang="en-US" sz="1600"/>
              <a:t>) in the table</a:t>
            </a:r>
          </a:p>
          <a:p>
            <a:r>
              <a:rPr lang="en-US" sz="1600"/>
              <a:t>as:</a:t>
            </a:r>
          </a:p>
          <a:p>
            <a:r>
              <a:rPr lang="en-US" sz="1600" b="1"/>
              <a:t>ord(</a:t>
            </a:r>
            <a:r>
              <a:rPr lang="en-US" sz="1600" b="1" i="1">
                <a:solidFill>
                  <a:srgbClr val="0000FF"/>
                </a:solidFill>
              </a:rPr>
              <a:t>ch</a:t>
            </a:r>
            <a:r>
              <a:rPr lang="en-US" sz="1600" b="1"/>
              <a:t>)</a:t>
            </a:r>
            <a:r>
              <a:rPr lang="en-US" sz="1600"/>
              <a:t> = 16 * </a:t>
            </a:r>
            <a:r>
              <a:rPr lang="en-US" sz="1600" b="1">
                <a:solidFill>
                  <a:srgbClr val="FF0000"/>
                </a:solidFill>
              </a:rPr>
              <a:t>X</a:t>
            </a:r>
            <a:r>
              <a:rPr lang="en-US" sz="1600">
                <a:solidFill>
                  <a:srgbClr val="FF0000"/>
                </a:solidFill>
              </a:rPr>
              <a:t> </a:t>
            </a:r>
            <a:r>
              <a:rPr lang="en-US" sz="1600"/>
              <a:t>+ </a:t>
            </a:r>
            <a:r>
              <a:rPr lang="en-US" sz="1600" b="1">
                <a:solidFill>
                  <a:srgbClr val="00CC00"/>
                </a:solidFill>
              </a:rPr>
              <a:t>Y</a:t>
            </a:r>
          </a:p>
          <a:p>
            <a:endParaRPr lang="en-US" sz="1600"/>
          </a:p>
          <a:p>
            <a:r>
              <a:rPr lang="en-US" sz="1600"/>
              <a:t>Example:</a:t>
            </a:r>
          </a:p>
          <a:p>
            <a:endParaRPr lang="en-US" sz="1600"/>
          </a:p>
          <a:p>
            <a:r>
              <a:rPr lang="en-US" sz="1600" b="1"/>
              <a:t>ord(</a:t>
            </a:r>
            <a:r>
              <a:rPr lang="en-US" sz="1600"/>
              <a:t>‘</a:t>
            </a:r>
            <a:r>
              <a:rPr lang="en-US" sz="1600" b="1">
                <a:solidFill>
                  <a:srgbClr val="0000FF"/>
                </a:solidFill>
              </a:rPr>
              <a:t>A</a:t>
            </a:r>
            <a:r>
              <a:rPr lang="en-US" sz="1600"/>
              <a:t>’</a:t>
            </a:r>
            <a:r>
              <a:rPr lang="en-US" sz="1600" b="1"/>
              <a:t>)</a:t>
            </a:r>
            <a:r>
              <a:rPr lang="en-US" sz="1600"/>
              <a:t> = 16 * </a:t>
            </a:r>
            <a:r>
              <a:rPr lang="en-US" sz="1600" b="1">
                <a:solidFill>
                  <a:srgbClr val="FF0000"/>
                </a:solidFill>
              </a:rPr>
              <a:t>4</a:t>
            </a:r>
            <a:r>
              <a:rPr lang="en-US" sz="1600"/>
              <a:t> + </a:t>
            </a:r>
            <a:r>
              <a:rPr lang="en-US" sz="1600" b="1">
                <a:solidFill>
                  <a:srgbClr val="00CC00"/>
                </a:solidFill>
              </a:rPr>
              <a:t>1</a:t>
            </a:r>
            <a:r>
              <a:rPr lang="en-US" sz="1600"/>
              <a:t> = 65</a:t>
            </a:r>
          </a:p>
        </p:txBody>
      </p:sp>
      <p:sp>
        <p:nvSpPr>
          <p:cNvPr id="74943" name="Text Box 189"/>
          <p:cNvSpPr txBox="1">
            <a:spLocks noChangeArrowheads="1"/>
          </p:cNvSpPr>
          <p:nvPr/>
        </p:nvSpPr>
        <p:spPr bwMode="auto">
          <a:xfrm>
            <a:off x="3184525" y="3313113"/>
            <a:ext cx="336550" cy="366712"/>
          </a:xfrm>
          <a:prstGeom prst="rect">
            <a:avLst/>
          </a:prstGeom>
          <a:noFill/>
          <a:ln w="9525">
            <a:noFill/>
            <a:miter lim="800000"/>
            <a:headEnd/>
            <a:tailEnd/>
          </a:ln>
        </p:spPr>
        <p:txBody>
          <a:bodyPr wrap="none">
            <a:spAutoFit/>
          </a:bodyPr>
          <a:lstStyle/>
          <a:p>
            <a:r>
              <a:rPr lang="en-US" b="1">
                <a:solidFill>
                  <a:srgbClr val="00CC00"/>
                </a:solidFill>
              </a:rPr>
              <a:t>Y</a:t>
            </a:r>
          </a:p>
        </p:txBody>
      </p:sp>
      <p:sp>
        <p:nvSpPr>
          <p:cNvPr id="74944" name="Text Box 190"/>
          <p:cNvSpPr txBox="1">
            <a:spLocks noChangeArrowheads="1"/>
          </p:cNvSpPr>
          <p:nvPr/>
        </p:nvSpPr>
        <p:spPr bwMode="auto">
          <a:xfrm>
            <a:off x="6019800" y="1143000"/>
            <a:ext cx="336550" cy="366713"/>
          </a:xfrm>
          <a:prstGeom prst="rect">
            <a:avLst/>
          </a:prstGeom>
          <a:noFill/>
          <a:ln w="9525">
            <a:noFill/>
            <a:miter lim="800000"/>
            <a:headEnd/>
            <a:tailEnd/>
          </a:ln>
        </p:spPr>
        <p:txBody>
          <a:bodyPr wrap="none">
            <a:spAutoFit/>
          </a:bodyPr>
          <a:lstStyle/>
          <a:p>
            <a:r>
              <a:rPr lang="en-US" b="1">
                <a:solidFill>
                  <a:srgbClr val="FF0000"/>
                </a:solidFill>
              </a:rPr>
              <a:t>X</a:t>
            </a:r>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Date Placeholder 1"/>
          <p:cNvSpPr>
            <a:spLocks noGrp="1"/>
          </p:cNvSpPr>
          <p:nvPr>
            <p:ph type="dt" sz="quarter" idx="10"/>
          </p:nvPr>
        </p:nvSpPr>
        <p:spPr>
          <a:noFill/>
        </p:spPr>
        <p:txBody>
          <a:bodyPr/>
          <a:lstStyle/>
          <a:p>
            <a:r>
              <a:rPr lang="en-US"/>
              <a:t>Eurípides Montagne</a:t>
            </a:r>
          </a:p>
        </p:txBody>
      </p:sp>
      <p:sp>
        <p:nvSpPr>
          <p:cNvPr id="76803" name="Footer Placeholder 2"/>
          <p:cNvSpPr>
            <a:spLocks noGrp="1"/>
          </p:cNvSpPr>
          <p:nvPr>
            <p:ph type="ftr" sz="quarter" idx="11"/>
          </p:nvPr>
        </p:nvSpPr>
        <p:spPr>
          <a:noFill/>
        </p:spPr>
        <p:txBody>
          <a:bodyPr/>
          <a:lstStyle/>
          <a:p>
            <a:r>
              <a:rPr lang="en-US" smtClean="0">
                <a:latin typeface="Arial" charset="0"/>
                <a:ea typeface="ＭＳ Ｐゴシック" pitchFamily="-105" charset="-128"/>
              </a:rPr>
              <a:t>University of Central Florida</a:t>
            </a:r>
          </a:p>
        </p:txBody>
      </p:sp>
      <p:sp>
        <p:nvSpPr>
          <p:cNvPr id="76804" name="Slide Number Placeholder 3"/>
          <p:cNvSpPr>
            <a:spLocks noGrp="1"/>
          </p:cNvSpPr>
          <p:nvPr>
            <p:ph type="sldNum" sz="quarter" idx="12"/>
          </p:nvPr>
        </p:nvSpPr>
        <p:spPr>
          <a:noFill/>
        </p:spPr>
        <p:txBody>
          <a:bodyPr/>
          <a:lstStyle/>
          <a:p>
            <a:fld id="{43C38631-3B7A-4E48-B7C8-D2E174F7B6B6}" type="slidenum">
              <a:rPr lang="en-US"/>
              <a:pPr/>
              <a:t>31</a:t>
            </a:fld>
            <a:endParaRPr lang="en-US"/>
          </a:p>
        </p:txBody>
      </p:sp>
      <p:sp>
        <p:nvSpPr>
          <p:cNvPr id="76805" name="Rectangle 2"/>
          <p:cNvSpPr>
            <a:spLocks noGrp="1" noChangeArrowheads="1"/>
          </p:cNvSpPr>
          <p:nvPr>
            <p:ph type="title" idx="4294967295"/>
          </p:nvPr>
        </p:nvSpPr>
        <p:spPr>
          <a:xfrm>
            <a:off x="457200" y="228600"/>
            <a:ext cx="8229600" cy="1143000"/>
          </a:xfrm>
        </p:spPr>
        <p:txBody>
          <a:bodyPr/>
          <a:lstStyle/>
          <a:p>
            <a:pPr eaLnBrk="1" hangingPunct="1"/>
            <a:r>
              <a:rPr lang="en-US" b="1" smtClean="0">
                <a:solidFill>
                  <a:srgbClr val="0000FF"/>
                </a:solidFill>
              </a:rPr>
              <a:t> Transition Diagrams</a:t>
            </a:r>
          </a:p>
        </p:txBody>
      </p:sp>
      <p:sp>
        <p:nvSpPr>
          <p:cNvPr id="76806" name="Line 3"/>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
        <p:nvSpPr>
          <p:cNvPr id="76807" name="Text Box 4"/>
          <p:cNvSpPr txBox="1">
            <a:spLocks noChangeArrowheads="1"/>
          </p:cNvSpPr>
          <p:nvPr/>
        </p:nvSpPr>
        <p:spPr bwMode="auto">
          <a:xfrm>
            <a:off x="441325" y="1865313"/>
            <a:ext cx="184150" cy="366712"/>
          </a:xfrm>
          <a:prstGeom prst="rect">
            <a:avLst/>
          </a:prstGeom>
          <a:noFill/>
          <a:ln w="9525">
            <a:noFill/>
            <a:miter lim="800000"/>
            <a:headEnd/>
            <a:tailEnd/>
          </a:ln>
        </p:spPr>
        <p:txBody>
          <a:bodyPr wrap="none">
            <a:spAutoFit/>
          </a:bodyPr>
          <a:lstStyle/>
          <a:p>
            <a:endParaRPr lang="en-US"/>
          </a:p>
        </p:txBody>
      </p:sp>
      <p:sp>
        <p:nvSpPr>
          <p:cNvPr id="76808" name="Text Box 5"/>
          <p:cNvSpPr txBox="1">
            <a:spLocks noChangeArrowheads="1"/>
          </p:cNvSpPr>
          <p:nvPr/>
        </p:nvSpPr>
        <p:spPr bwMode="auto">
          <a:xfrm>
            <a:off x="381000" y="1905000"/>
            <a:ext cx="7956550" cy="1465263"/>
          </a:xfrm>
          <a:prstGeom prst="rect">
            <a:avLst/>
          </a:prstGeom>
          <a:noFill/>
          <a:ln w="9525">
            <a:noFill/>
            <a:miter lim="800000"/>
            <a:headEnd/>
            <a:tailEnd/>
          </a:ln>
        </p:spPr>
        <p:txBody>
          <a:bodyPr wrap="none">
            <a:spAutoFit/>
          </a:bodyPr>
          <a:lstStyle/>
          <a:p>
            <a:pPr marL="457200" indent="-457200"/>
            <a:r>
              <a:rPr lang="en-US" b="1"/>
              <a:t>“Transitions diagrams” are an implementation of a formal model called </a:t>
            </a:r>
          </a:p>
          <a:p>
            <a:pPr marL="457200" indent="-457200"/>
            <a:r>
              <a:rPr lang="en-US" b="1">
                <a:solidFill>
                  <a:srgbClr val="0000FF"/>
                </a:solidFill>
              </a:rPr>
              <a:t>Finite Automata (FA) </a:t>
            </a:r>
            <a:r>
              <a:rPr lang="en-US" b="1"/>
              <a:t> or </a:t>
            </a:r>
            <a:r>
              <a:rPr lang="en-US" b="1">
                <a:solidFill>
                  <a:srgbClr val="0000FF"/>
                </a:solidFill>
              </a:rPr>
              <a:t>Finite State Machine (FSM).</a:t>
            </a:r>
          </a:p>
          <a:p>
            <a:pPr marL="457200" indent="-457200"/>
            <a:endParaRPr lang="en-US" b="1">
              <a:solidFill>
                <a:srgbClr val="0000FF"/>
              </a:solidFill>
            </a:endParaRPr>
          </a:p>
          <a:p>
            <a:pPr marL="457200" indent="-457200"/>
            <a:r>
              <a:rPr lang="en-US" b="1"/>
              <a:t>Any language that can be denoted by a regular expression can </a:t>
            </a:r>
          </a:p>
          <a:p>
            <a:pPr marL="457200" indent="-457200"/>
            <a:r>
              <a:rPr lang="en-US" b="1"/>
              <a:t>be recognized by a Finite State Machine (FSM)</a:t>
            </a:r>
            <a:endParaRPr lang="en-US" sz="1600" b="1"/>
          </a:p>
        </p:txBody>
      </p:sp>
      <p:sp>
        <p:nvSpPr>
          <p:cNvPr id="76809" name="Text Box 6"/>
          <p:cNvSpPr txBox="1">
            <a:spLocks noChangeArrowheads="1"/>
          </p:cNvSpPr>
          <p:nvPr/>
        </p:nvSpPr>
        <p:spPr bwMode="auto">
          <a:xfrm>
            <a:off x="4876800" y="1981200"/>
            <a:ext cx="233363" cy="517525"/>
          </a:xfrm>
          <a:prstGeom prst="rect">
            <a:avLst/>
          </a:prstGeom>
          <a:noFill/>
          <a:ln w="9525">
            <a:noFill/>
            <a:miter lim="800000"/>
            <a:headEnd/>
            <a:tailEnd/>
          </a:ln>
        </p:spPr>
        <p:txBody>
          <a:bodyPr wrap="none">
            <a:spAutoFit/>
          </a:bodyPr>
          <a:lstStyle/>
          <a:p>
            <a:r>
              <a:rPr lang="en-US" sz="1400"/>
              <a:t> </a:t>
            </a:r>
          </a:p>
          <a:p>
            <a:endParaRPr lang="en-US" sz="1400"/>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Date Placeholder 1"/>
          <p:cNvSpPr>
            <a:spLocks noGrp="1"/>
          </p:cNvSpPr>
          <p:nvPr>
            <p:ph type="dt" sz="quarter" idx="10"/>
          </p:nvPr>
        </p:nvSpPr>
        <p:spPr>
          <a:noFill/>
        </p:spPr>
        <p:txBody>
          <a:bodyPr/>
          <a:lstStyle/>
          <a:p>
            <a:r>
              <a:rPr lang="en-US"/>
              <a:t>Eurípides Montagne</a:t>
            </a:r>
          </a:p>
        </p:txBody>
      </p:sp>
      <p:sp>
        <p:nvSpPr>
          <p:cNvPr id="78851" name="Footer Placeholder 2"/>
          <p:cNvSpPr>
            <a:spLocks noGrp="1"/>
          </p:cNvSpPr>
          <p:nvPr>
            <p:ph type="ftr" sz="quarter" idx="11"/>
          </p:nvPr>
        </p:nvSpPr>
        <p:spPr>
          <a:noFill/>
        </p:spPr>
        <p:txBody>
          <a:bodyPr/>
          <a:lstStyle/>
          <a:p>
            <a:r>
              <a:rPr lang="en-US" smtClean="0">
                <a:latin typeface="Arial" charset="0"/>
                <a:ea typeface="ＭＳ Ｐゴシック" pitchFamily="-105" charset="-128"/>
              </a:rPr>
              <a:t>University of Central Florida</a:t>
            </a:r>
          </a:p>
        </p:txBody>
      </p:sp>
      <p:sp>
        <p:nvSpPr>
          <p:cNvPr id="78852" name="Slide Number Placeholder 3"/>
          <p:cNvSpPr>
            <a:spLocks noGrp="1"/>
          </p:cNvSpPr>
          <p:nvPr>
            <p:ph type="sldNum" sz="quarter" idx="12"/>
          </p:nvPr>
        </p:nvSpPr>
        <p:spPr>
          <a:noFill/>
        </p:spPr>
        <p:txBody>
          <a:bodyPr/>
          <a:lstStyle/>
          <a:p>
            <a:fld id="{74CCCB02-BFC7-4B86-A783-ADA06DA7CF58}" type="slidenum">
              <a:rPr lang="en-US"/>
              <a:pPr/>
              <a:t>32</a:t>
            </a:fld>
            <a:endParaRPr lang="en-US"/>
          </a:p>
        </p:txBody>
      </p:sp>
      <p:sp>
        <p:nvSpPr>
          <p:cNvPr id="78853" name="Rectangle 2"/>
          <p:cNvSpPr>
            <a:spLocks noGrp="1" noChangeArrowheads="1"/>
          </p:cNvSpPr>
          <p:nvPr>
            <p:ph type="title" idx="4294967295"/>
          </p:nvPr>
        </p:nvSpPr>
        <p:spPr>
          <a:xfrm>
            <a:off x="457200" y="228600"/>
            <a:ext cx="8229600" cy="1143000"/>
          </a:xfrm>
        </p:spPr>
        <p:txBody>
          <a:bodyPr/>
          <a:lstStyle/>
          <a:p>
            <a:pPr eaLnBrk="1" hangingPunct="1"/>
            <a:r>
              <a:rPr lang="en-US" b="1" smtClean="0">
                <a:solidFill>
                  <a:srgbClr val="0000FF"/>
                </a:solidFill>
              </a:rPr>
              <a:t> Transition Diagrams</a:t>
            </a:r>
          </a:p>
        </p:txBody>
      </p:sp>
      <p:sp>
        <p:nvSpPr>
          <p:cNvPr id="78854" name="Line 3"/>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
        <p:nvSpPr>
          <p:cNvPr id="78855" name="Text Box 4"/>
          <p:cNvSpPr txBox="1">
            <a:spLocks noChangeArrowheads="1"/>
          </p:cNvSpPr>
          <p:nvPr/>
        </p:nvSpPr>
        <p:spPr bwMode="auto">
          <a:xfrm>
            <a:off x="441325" y="1865313"/>
            <a:ext cx="184150" cy="366712"/>
          </a:xfrm>
          <a:prstGeom prst="rect">
            <a:avLst/>
          </a:prstGeom>
          <a:noFill/>
          <a:ln w="9525">
            <a:noFill/>
            <a:miter lim="800000"/>
            <a:headEnd/>
            <a:tailEnd/>
          </a:ln>
        </p:spPr>
        <p:txBody>
          <a:bodyPr wrap="none">
            <a:spAutoFit/>
          </a:bodyPr>
          <a:lstStyle/>
          <a:p>
            <a:endParaRPr lang="en-US"/>
          </a:p>
        </p:txBody>
      </p:sp>
      <p:sp>
        <p:nvSpPr>
          <p:cNvPr id="78856" name="Text Box 5"/>
          <p:cNvSpPr txBox="1">
            <a:spLocks noChangeArrowheads="1"/>
          </p:cNvSpPr>
          <p:nvPr/>
        </p:nvSpPr>
        <p:spPr bwMode="auto">
          <a:xfrm>
            <a:off x="3429000" y="3200400"/>
            <a:ext cx="2411413" cy="701675"/>
          </a:xfrm>
          <a:prstGeom prst="rect">
            <a:avLst/>
          </a:prstGeom>
          <a:noFill/>
          <a:ln w="9525">
            <a:noFill/>
            <a:miter lim="800000"/>
            <a:headEnd/>
            <a:tailEnd/>
          </a:ln>
        </p:spPr>
        <p:txBody>
          <a:bodyPr wrap="none">
            <a:spAutoFit/>
          </a:bodyPr>
          <a:lstStyle/>
          <a:p>
            <a:pPr marL="457200" indent="-457200"/>
            <a:r>
              <a:rPr lang="en-US" sz="4000" b="1"/>
              <a:t>THE END</a:t>
            </a:r>
          </a:p>
        </p:txBody>
      </p:sp>
      <p:sp>
        <p:nvSpPr>
          <p:cNvPr id="78857" name="Text Box 6"/>
          <p:cNvSpPr txBox="1">
            <a:spLocks noChangeArrowheads="1"/>
          </p:cNvSpPr>
          <p:nvPr/>
        </p:nvSpPr>
        <p:spPr bwMode="auto">
          <a:xfrm>
            <a:off x="4876800" y="1981200"/>
            <a:ext cx="233363" cy="517525"/>
          </a:xfrm>
          <a:prstGeom prst="rect">
            <a:avLst/>
          </a:prstGeom>
          <a:noFill/>
          <a:ln w="9525">
            <a:noFill/>
            <a:miter lim="800000"/>
            <a:headEnd/>
            <a:tailEnd/>
          </a:ln>
        </p:spPr>
        <p:txBody>
          <a:bodyPr wrap="none">
            <a:spAutoFit/>
          </a:bodyPr>
          <a:lstStyle/>
          <a:p>
            <a:r>
              <a:rPr lang="en-US" sz="1400"/>
              <a:t> </a:t>
            </a:r>
          </a:p>
          <a:p>
            <a:endParaRPr lang="en-US" sz="140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Date Placeholder 1"/>
          <p:cNvSpPr>
            <a:spLocks noGrp="1"/>
          </p:cNvSpPr>
          <p:nvPr>
            <p:ph type="dt" sz="quarter" idx="10"/>
          </p:nvPr>
        </p:nvSpPr>
        <p:spPr>
          <a:noFill/>
        </p:spPr>
        <p:txBody>
          <a:bodyPr/>
          <a:lstStyle/>
          <a:p>
            <a:r>
              <a:rPr lang="en-US"/>
              <a:t>Eurípides Montagne</a:t>
            </a:r>
          </a:p>
        </p:txBody>
      </p:sp>
      <p:sp>
        <p:nvSpPr>
          <p:cNvPr id="21507" name="Footer Placeholder 2"/>
          <p:cNvSpPr>
            <a:spLocks noGrp="1"/>
          </p:cNvSpPr>
          <p:nvPr>
            <p:ph type="ftr" sz="quarter" idx="11"/>
          </p:nvPr>
        </p:nvSpPr>
        <p:spPr>
          <a:noFill/>
        </p:spPr>
        <p:txBody>
          <a:bodyPr/>
          <a:lstStyle/>
          <a:p>
            <a:r>
              <a:rPr lang="en-US" smtClean="0">
                <a:latin typeface="Arial" charset="0"/>
                <a:ea typeface="ＭＳ Ｐゴシック" pitchFamily="-105" charset="-128"/>
              </a:rPr>
              <a:t>University of Central Florida</a:t>
            </a:r>
          </a:p>
        </p:txBody>
      </p:sp>
      <p:sp>
        <p:nvSpPr>
          <p:cNvPr id="21508" name="Slide Number Placeholder 3"/>
          <p:cNvSpPr>
            <a:spLocks noGrp="1"/>
          </p:cNvSpPr>
          <p:nvPr>
            <p:ph type="sldNum" sz="quarter" idx="12"/>
          </p:nvPr>
        </p:nvSpPr>
        <p:spPr>
          <a:noFill/>
        </p:spPr>
        <p:txBody>
          <a:bodyPr/>
          <a:lstStyle/>
          <a:p>
            <a:fld id="{B9FBF413-DD85-44CE-B37A-F8189F325DBE}" type="slidenum">
              <a:rPr lang="en-US"/>
              <a:pPr/>
              <a:t>4</a:t>
            </a:fld>
            <a:endParaRPr lang="en-US"/>
          </a:p>
        </p:txBody>
      </p:sp>
      <p:sp>
        <p:nvSpPr>
          <p:cNvPr id="21509" name="Rectangle 2"/>
          <p:cNvSpPr>
            <a:spLocks noGrp="1" noChangeArrowheads="1"/>
          </p:cNvSpPr>
          <p:nvPr>
            <p:ph type="title" idx="4294967295"/>
          </p:nvPr>
        </p:nvSpPr>
        <p:spPr>
          <a:xfrm>
            <a:off x="457200" y="228600"/>
            <a:ext cx="8229600" cy="1143000"/>
          </a:xfrm>
        </p:spPr>
        <p:txBody>
          <a:bodyPr/>
          <a:lstStyle/>
          <a:p>
            <a:pPr eaLnBrk="1" hangingPunct="1"/>
            <a:r>
              <a:rPr lang="en-US" b="1" smtClean="0">
                <a:solidFill>
                  <a:srgbClr val="0000FF"/>
                </a:solidFill>
              </a:rPr>
              <a:t>Lexical Analyzer</a:t>
            </a:r>
          </a:p>
        </p:txBody>
      </p:sp>
      <p:sp>
        <p:nvSpPr>
          <p:cNvPr id="21510" name="Text Box 3"/>
          <p:cNvSpPr txBox="1">
            <a:spLocks noChangeArrowheads="1"/>
          </p:cNvSpPr>
          <p:nvPr/>
        </p:nvSpPr>
        <p:spPr bwMode="auto">
          <a:xfrm>
            <a:off x="762000" y="2133600"/>
            <a:ext cx="7848600" cy="5341938"/>
          </a:xfrm>
          <a:prstGeom prst="rect">
            <a:avLst/>
          </a:prstGeom>
          <a:noFill/>
          <a:ln w="9525">
            <a:noFill/>
            <a:miter lim="800000"/>
            <a:headEnd/>
            <a:tailEnd/>
          </a:ln>
        </p:spPr>
        <p:txBody>
          <a:bodyPr>
            <a:spAutoFit/>
          </a:bodyPr>
          <a:lstStyle/>
          <a:p>
            <a:pPr marL="457200" indent="-457200">
              <a:spcBef>
                <a:spcPct val="50000"/>
              </a:spcBef>
              <a:buFontTx/>
              <a:buAutoNum type="arabicPeriod"/>
            </a:pPr>
            <a:r>
              <a:rPr lang="en-US" sz="2800">
                <a:latin typeface="Times New Roman" pitchFamily="-105" charset="0"/>
              </a:rPr>
              <a:t>Read input one character at a time </a:t>
            </a:r>
          </a:p>
          <a:p>
            <a:pPr marL="457200" indent="-457200">
              <a:spcBef>
                <a:spcPct val="50000"/>
              </a:spcBef>
              <a:buFontTx/>
              <a:buAutoNum type="arabicPeriod"/>
            </a:pPr>
            <a:r>
              <a:rPr lang="en-US" sz="2800">
                <a:latin typeface="Times New Roman" pitchFamily="-105" charset="0"/>
              </a:rPr>
              <a:t>Group characters into tokens</a:t>
            </a:r>
          </a:p>
          <a:p>
            <a:pPr marL="457200" indent="-457200">
              <a:spcBef>
                <a:spcPct val="50000"/>
              </a:spcBef>
              <a:buFontTx/>
              <a:buAutoNum type="arabicPeriod"/>
            </a:pPr>
            <a:r>
              <a:rPr lang="en-US" sz="2800">
                <a:latin typeface="Times New Roman" pitchFamily="-105" charset="0"/>
              </a:rPr>
              <a:t>Remove white spaces, comments and control characters </a:t>
            </a:r>
          </a:p>
          <a:p>
            <a:pPr marL="457200" indent="-457200">
              <a:spcBef>
                <a:spcPct val="50000"/>
              </a:spcBef>
              <a:buFontTx/>
              <a:buAutoNum type="arabicPeriod"/>
            </a:pPr>
            <a:r>
              <a:rPr lang="en-US" sz="2800">
                <a:latin typeface="Times New Roman" pitchFamily="-105" charset="0"/>
              </a:rPr>
              <a:t>Encode token types</a:t>
            </a:r>
          </a:p>
          <a:p>
            <a:pPr marL="457200" indent="-457200">
              <a:spcBef>
                <a:spcPct val="50000"/>
              </a:spcBef>
              <a:buFontTx/>
              <a:buAutoNum type="arabicPeriod"/>
            </a:pPr>
            <a:r>
              <a:rPr lang="en-US" sz="2800">
                <a:latin typeface="Times New Roman" pitchFamily="-105" charset="0"/>
              </a:rPr>
              <a:t>Detect errors and generate error messages</a:t>
            </a:r>
          </a:p>
          <a:p>
            <a:pPr marL="457200" indent="-457200">
              <a:spcBef>
                <a:spcPct val="50000"/>
              </a:spcBef>
            </a:pPr>
            <a:endParaRPr lang="en-US" sz="2800">
              <a:latin typeface="Times New Roman" pitchFamily="-105" charset="0"/>
            </a:endParaRPr>
          </a:p>
          <a:p>
            <a:pPr marL="457200" indent="-457200">
              <a:spcBef>
                <a:spcPct val="50000"/>
              </a:spcBef>
            </a:pPr>
            <a:endParaRPr lang="en-US" sz="2800">
              <a:latin typeface="Times New Roman" pitchFamily="-105" charset="0"/>
            </a:endParaRPr>
          </a:p>
          <a:p>
            <a:pPr marL="457200" indent="-457200">
              <a:spcBef>
                <a:spcPct val="50000"/>
              </a:spcBef>
            </a:pPr>
            <a:endParaRPr lang="en-US" sz="2400">
              <a:latin typeface="Times New Roman" pitchFamily="-105" charset="0"/>
            </a:endParaRPr>
          </a:p>
        </p:txBody>
      </p:sp>
      <p:sp>
        <p:nvSpPr>
          <p:cNvPr id="21511" name="Line 4"/>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
        <p:nvSpPr>
          <p:cNvPr id="21512" name="Text Box 5"/>
          <p:cNvSpPr txBox="1">
            <a:spLocks noChangeArrowheads="1"/>
          </p:cNvSpPr>
          <p:nvPr/>
        </p:nvSpPr>
        <p:spPr bwMode="auto">
          <a:xfrm>
            <a:off x="685800" y="1219200"/>
            <a:ext cx="7740650" cy="641350"/>
          </a:xfrm>
          <a:prstGeom prst="rect">
            <a:avLst/>
          </a:prstGeom>
          <a:noFill/>
          <a:ln w="9525">
            <a:noFill/>
            <a:miter lim="800000"/>
            <a:headEnd/>
            <a:tailEnd/>
          </a:ln>
        </p:spPr>
        <p:txBody>
          <a:bodyPr wrap="none">
            <a:spAutoFit/>
          </a:bodyPr>
          <a:lstStyle/>
          <a:p>
            <a:pPr marL="457200" indent="-457200"/>
            <a:r>
              <a:rPr lang="en-US" b="1"/>
              <a:t>The purpose of the scanner is to decompose the source program into</a:t>
            </a:r>
          </a:p>
          <a:p>
            <a:pPr marL="457200" indent="-457200"/>
            <a:r>
              <a:rPr lang="en-US" b="1"/>
              <a:t>Its elementary symbols or tokens.</a:t>
            </a:r>
            <a:endParaRPr lang="en-US" sz="1400" b="1"/>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ate Placeholder 1"/>
          <p:cNvSpPr>
            <a:spLocks noGrp="1"/>
          </p:cNvSpPr>
          <p:nvPr>
            <p:ph type="dt" sz="quarter" idx="10"/>
          </p:nvPr>
        </p:nvSpPr>
        <p:spPr>
          <a:noFill/>
        </p:spPr>
        <p:txBody>
          <a:bodyPr/>
          <a:lstStyle/>
          <a:p>
            <a:r>
              <a:rPr lang="en-US"/>
              <a:t>Eurípides Montagne</a:t>
            </a:r>
          </a:p>
        </p:txBody>
      </p:sp>
      <p:sp>
        <p:nvSpPr>
          <p:cNvPr id="23555" name="Footer Placeholder 2"/>
          <p:cNvSpPr>
            <a:spLocks noGrp="1"/>
          </p:cNvSpPr>
          <p:nvPr>
            <p:ph type="ftr" sz="quarter" idx="11"/>
          </p:nvPr>
        </p:nvSpPr>
        <p:spPr>
          <a:noFill/>
        </p:spPr>
        <p:txBody>
          <a:bodyPr/>
          <a:lstStyle/>
          <a:p>
            <a:r>
              <a:rPr lang="en-US" smtClean="0">
                <a:latin typeface="Arial" charset="0"/>
                <a:ea typeface="ＭＳ Ｐゴシック" pitchFamily="-105" charset="-128"/>
              </a:rPr>
              <a:t>University of Central Florida</a:t>
            </a:r>
          </a:p>
        </p:txBody>
      </p:sp>
      <p:sp>
        <p:nvSpPr>
          <p:cNvPr id="23556" name="Slide Number Placeholder 3"/>
          <p:cNvSpPr>
            <a:spLocks noGrp="1"/>
          </p:cNvSpPr>
          <p:nvPr>
            <p:ph type="sldNum" sz="quarter" idx="12"/>
          </p:nvPr>
        </p:nvSpPr>
        <p:spPr>
          <a:noFill/>
        </p:spPr>
        <p:txBody>
          <a:bodyPr/>
          <a:lstStyle/>
          <a:p>
            <a:fld id="{21928186-F130-4BAE-839F-A8EC26B81D11}" type="slidenum">
              <a:rPr lang="en-US"/>
              <a:pPr/>
              <a:t>5</a:t>
            </a:fld>
            <a:endParaRPr lang="en-US"/>
          </a:p>
        </p:txBody>
      </p:sp>
      <p:sp>
        <p:nvSpPr>
          <p:cNvPr id="23557" name="Rectangle 2"/>
          <p:cNvSpPr>
            <a:spLocks noGrp="1" noChangeArrowheads="1"/>
          </p:cNvSpPr>
          <p:nvPr>
            <p:ph type="title" idx="4294967295"/>
          </p:nvPr>
        </p:nvSpPr>
        <p:spPr>
          <a:xfrm>
            <a:off x="457200" y="228600"/>
            <a:ext cx="8229600" cy="1143000"/>
          </a:xfrm>
        </p:spPr>
        <p:txBody>
          <a:bodyPr/>
          <a:lstStyle/>
          <a:p>
            <a:pPr eaLnBrk="1" hangingPunct="1"/>
            <a:r>
              <a:rPr lang="en-US" b="1" smtClean="0">
                <a:solidFill>
                  <a:srgbClr val="0000FF"/>
                </a:solidFill>
              </a:rPr>
              <a:t>Lexical analyzer</a:t>
            </a:r>
          </a:p>
        </p:txBody>
      </p:sp>
      <p:sp>
        <p:nvSpPr>
          <p:cNvPr id="23558" name="Line 3"/>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
        <p:nvSpPr>
          <p:cNvPr id="23559" name="Text Box 4"/>
          <p:cNvSpPr txBox="1">
            <a:spLocks noChangeArrowheads="1"/>
          </p:cNvSpPr>
          <p:nvPr/>
        </p:nvSpPr>
        <p:spPr bwMode="auto">
          <a:xfrm>
            <a:off x="609600" y="1295400"/>
            <a:ext cx="8134350" cy="2714625"/>
          </a:xfrm>
          <a:prstGeom prst="rect">
            <a:avLst/>
          </a:prstGeom>
          <a:noFill/>
          <a:ln w="9525">
            <a:noFill/>
            <a:miter lim="800000"/>
            <a:headEnd/>
            <a:tailEnd/>
          </a:ln>
        </p:spPr>
        <p:txBody>
          <a:bodyPr wrap="none">
            <a:spAutoFit/>
          </a:bodyPr>
          <a:lstStyle/>
          <a:p>
            <a:r>
              <a:rPr lang="en-US" b="1">
                <a:solidFill>
                  <a:srgbClr val="0000FF"/>
                </a:solidFill>
              </a:rPr>
              <a:t>The stream of characters in the assignment statement</a:t>
            </a:r>
          </a:p>
          <a:p>
            <a:endParaRPr lang="en-US" b="1">
              <a:solidFill>
                <a:srgbClr val="0000FF"/>
              </a:solidFill>
            </a:endParaRPr>
          </a:p>
          <a:p>
            <a:r>
              <a:rPr lang="en-US" b="1"/>
              <a:t>	\t</a:t>
            </a:r>
            <a:r>
              <a:rPr lang="en-US"/>
              <a:t>fahrenheit       := 32 + celsious * 1.8;</a:t>
            </a:r>
            <a:r>
              <a:rPr lang="en-US" b="1"/>
              <a:t>\n             </a:t>
            </a:r>
            <a:r>
              <a:rPr lang="en-US"/>
              <a:t> </a:t>
            </a:r>
            <a:r>
              <a:rPr lang="en-US" b="1"/>
              <a:t>/*   Hello */</a:t>
            </a:r>
            <a:r>
              <a:rPr lang="en-US"/>
              <a:t>	          </a:t>
            </a:r>
          </a:p>
          <a:p>
            <a:endParaRPr lang="en-US"/>
          </a:p>
          <a:p>
            <a:r>
              <a:rPr lang="en-US"/>
              <a:t>   </a:t>
            </a:r>
            <a:r>
              <a:rPr lang="en-US" sz="1400"/>
              <a:t>control characters</a:t>
            </a:r>
            <a:r>
              <a:rPr lang="en-US"/>
              <a:t>     </a:t>
            </a:r>
            <a:r>
              <a:rPr lang="en-US" sz="1400"/>
              <a:t>white spaces	       control characters	</a:t>
            </a:r>
            <a:r>
              <a:rPr lang="en-US" sz="1400" b="1"/>
              <a:t>         </a:t>
            </a:r>
            <a:r>
              <a:rPr lang="en-US" sz="1400"/>
              <a:t>comments</a:t>
            </a:r>
          </a:p>
          <a:p>
            <a:endParaRPr lang="en-US" sz="1400"/>
          </a:p>
          <a:p>
            <a:endParaRPr lang="en-US" sz="1400"/>
          </a:p>
          <a:p>
            <a:r>
              <a:rPr lang="en-US" b="1">
                <a:solidFill>
                  <a:srgbClr val="0000FF"/>
                </a:solidFill>
              </a:rPr>
              <a:t>is read in by the scanner and the scanner translates it  into a stream </a:t>
            </a:r>
          </a:p>
          <a:p>
            <a:r>
              <a:rPr lang="en-US" b="1">
                <a:solidFill>
                  <a:srgbClr val="0000FF"/>
                </a:solidFill>
              </a:rPr>
              <a:t>of tokens in order to ease the  task of the Parser.</a:t>
            </a:r>
          </a:p>
          <a:p>
            <a:endParaRPr lang="en-US" b="1">
              <a:solidFill>
                <a:srgbClr val="0000FF"/>
              </a:solidFill>
            </a:endParaRPr>
          </a:p>
        </p:txBody>
      </p:sp>
      <p:sp>
        <p:nvSpPr>
          <p:cNvPr id="23560" name="Rectangle 5"/>
          <p:cNvSpPr>
            <a:spLocks noChangeArrowheads="1"/>
          </p:cNvSpPr>
          <p:nvPr/>
        </p:nvSpPr>
        <p:spPr bwMode="auto">
          <a:xfrm>
            <a:off x="457200" y="4953000"/>
            <a:ext cx="7315200" cy="1190625"/>
          </a:xfrm>
          <a:prstGeom prst="rect">
            <a:avLst/>
          </a:prstGeom>
          <a:noFill/>
          <a:ln w="9525">
            <a:noFill/>
            <a:miter lim="800000"/>
            <a:headEnd/>
            <a:tailEnd/>
          </a:ln>
        </p:spPr>
        <p:txBody>
          <a:bodyPr>
            <a:spAutoFit/>
          </a:bodyPr>
          <a:lstStyle/>
          <a:p>
            <a:r>
              <a:rPr lang="en-US" b="1">
                <a:solidFill>
                  <a:srgbClr val="0000FF"/>
                </a:solidFill>
              </a:rPr>
              <a:t>Scanner eliminates white spaces, comments, and control characters.</a:t>
            </a:r>
          </a:p>
          <a:p>
            <a:endParaRPr lang="en-US" b="1">
              <a:solidFill>
                <a:srgbClr val="0000FF"/>
              </a:solidFill>
            </a:endParaRPr>
          </a:p>
          <a:p>
            <a:endParaRPr lang="en-US" b="1">
              <a:solidFill>
                <a:srgbClr val="0000FF"/>
              </a:solidFill>
            </a:endParaRPr>
          </a:p>
        </p:txBody>
      </p:sp>
      <p:sp>
        <p:nvSpPr>
          <p:cNvPr id="23561" name="Text Box 6"/>
          <p:cNvSpPr txBox="1">
            <a:spLocks noChangeArrowheads="1"/>
          </p:cNvSpPr>
          <p:nvPr/>
        </p:nvSpPr>
        <p:spPr bwMode="auto">
          <a:xfrm>
            <a:off x="1752600" y="4267200"/>
            <a:ext cx="5181600" cy="366713"/>
          </a:xfrm>
          <a:prstGeom prst="rect">
            <a:avLst/>
          </a:prstGeom>
          <a:noFill/>
          <a:ln w="9525">
            <a:noFill/>
            <a:miter lim="800000"/>
            <a:headEnd/>
            <a:tailEnd/>
          </a:ln>
        </p:spPr>
        <p:txBody>
          <a:bodyPr>
            <a:spAutoFit/>
          </a:bodyPr>
          <a:lstStyle/>
          <a:p>
            <a:r>
              <a:rPr lang="en-US" b="1">
                <a:solidFill>
                  <a:srgbClr val="FF0000"/>
                </a:solidFill>
              </a:rPr>
              <a:t>[</a:t>
            </a:r>
            <a:r>
              <a:rPr lang="en-US" b="1"/>
              <a:t> id, 1 </a:t>
            </a:r>
            <a:r>
              <a:rPr lang="en-US" b="1">
                <a:solidFill>
                  <a:srgbClr val="FF0000"/>
                </a:solidFill>
              </a:rPr>
              <a:t>] [</a:t>
            </a:r>
            <a:r>
              <a:rPr lang="en-US" b="1"/>
              <a:t> : = </a:t>
            </a:r>
            <a:r>
              <a:rPr lang="en-US" b="1">
                <a:solidFill>
                  <a:srgbClr val="FF0000"/>
                </a:solidFill>
              </a:rPr>
              <a:t>][</a:t>
            </a:r>
            <a:r>
              <a:rPr lang="en-US" b="1"/>
              <a:t> int, 32 </a:t>
            </a:r>
            <a:r>
              <a:rPr lang="en-US" b="1">
                <a:solidFill>
                  <a:srgbClr val="FF0000"/>
                </a:solidFill>
              </a:rPr>
              <a:t>][</a:t>
            </a:r>
            <a:r>
              <a:rPr lang="en-US" b="1"/>
              <a:t> + </a:t>
            </a:r>
            <a:r>
              <a:rPr lang="en-US" b="1">
                <a:solidFill>
                  <a:srgbClr val="FF0000"/>
                </a:solidFill>
              </a:rPr>
              <a:t>][</a:t>
            </a:r>
            <a:r>
              <a:rPr lang="en-US" b="1"/>
              <a:t>id, 2 </a:t>
            </a:r>
            <a:r>
              <a:rPr lang="en-US" b="1">
                <a:solidFill>
                  <a:srgbClr val="FF0000"/>
                </a:solidFill>
              </a:rPr>
              <a:t>][</a:t>
            </a:r>
            <a:r>
              <a:rPr lang="en-US" b="1"/>
              <a:t> * </a:t>
            </a:r>
            <a:r>
              <a:rPr lang="en-US" b="1">
                <a:solidFill>
                  <a:srgbClr val="FF0000"/>
                </a:solidFill>
              </a:rPr>
              <a:t>][</a:t>
            </a:r>
            <a:r>
              <a:rPr lang="en-US" b="1"/>
              <a:t>int, 1.8</a:t>
            </a:r>
            <a:r>
              <a:rPr lang="en-US"/>
              <a:t> </a:t>
            </a:r>
            <a:r>
              <a:rPr lang="en-US" b="1">
                <a:solidFill>
                  <a:srgbClr val="FF0000"/>
                </a:solidFill>
              </a:rPr>
              <a:t>][</a:t>
            </a:r>
            <a:r>
              <a:rPr lang="en-US" b="1"/>
              <a:t>;</a:t>
            </a:r>
            <a:r>
              <a:rPr lang="en-US" b="1">
                <a:solidFill>
                  <a:srgbClr val="FF0000"/>
                </a:solidFill>
              </a:rPr>
              <a:t> ]</a:t>
            </a:r>
          </a:p>
        </p:txBody>
      </p:sp>
      <p:sp>
        <p:nvSpPr>
          <p:cNvPr id="23562" name="Line 7"/>
          <p:cNvSpPr>
            <a:spLocks noChangeShapeType="1"/>
          </p:cNvSpPr>
          <p:nvPr/>
        </p:nvSpPr>
        <p:spPr bwMode="auto">
          <a:xfrm flipV="1">
            <a:off x="2971800" y="2209800"/>
            <a:ext cx="0" cy="228600"/>
          </a:xfrm>
          <a:prstGeom prst="line">
            <a:avLst/>
          </a:prstGeom>
          <a:noFill/>
          <a:ln w="9525">
            <a:solidFill>
              <a:schemeClr val="tx1"/>
            </a:solidFill>
            <a:round/>
            <a:headEnd/>
            <a:tailEnd type="triangle" w="med" len="med"/>
          </a:ln>
        </p:spPr>
        <p:txBody>
          <a:bodyPr wrap="none"/>
          <a:lstStyle/>
          <a:p>
            <a:endParaRPr lang="en-US"/>
          </a:p>
        </p:txBody>
      </p:sp>
      <p:sp>
        <p:nvSpPr>
          <p:cNvPr id="23563" name="Line 8"/>
          <p:cNvSpPr>
            <a:spLocks noChangeShapeType="1"/>
          </p:cNvSpPr>
          <p:nvPr/>
        </p:nvSpPr>
        <p:spPr bwMode="auto">
          <a:xfrm flipV="1">
            <a:off x="5486400" y="2209800"/>
            <a:ext cx="0" cy="228600"/>
          </a:xfrm>
          <a:prstGeom prst="line">
            <a:avLst/>
          </a:prstGeom>
          <a:noFill/>
          <a:ln w="9525">
            <a:solidFill>
              <a:schemeClr val="tx1"/>
            </a:solidFill>
            <a:round/>
            <a:headEnd/>
            <a:tailEnd type="triangle" w="med" len="med"/>
          </a:ln>
        </p:spPr>
        <p:txBody>
          <a:bodyPr wrap="none"/>
          <a:lstStyle/>
          <a:p>
            <a:endParaRPr lang="en-US"/>
          </a:p>
        </p:txBody>
      </p:sp>
      <p:sp>
        <p:nvSpPr>
          <p:cNvPr id="23564" name="Line 9"/>
          <p:cNvSpPr>
            <a:spLocks noChangeShapeType="1"/>
          </p:cNvSpPr>
          <p:nvPr/>
        </p:nvSpPr>
        <p:spPr bwMode="auto">
          <a:xfrm flipV="1">
            <a:off x="7086600" y="2209800"/>
            <a:ext cx="0" cy="228600"/>
          </a:xfrm>
          <a:prstGeom prst="line">
            <a:avLst/>
          </a:prstGeom>
          <a:noFill/>
          <a:ln w="9525">
            <a:solidFill>
              <a:schemeClr val="tx1"/>
            </a:solidFill>
            <a:round/>
            <a:headEnd/>
            <a:tailEnd type="triangle" w="med" len="med"/>
          </a:ln>
        </p:spPr>
        <p:txBody>
          <a:bodyPr wrap="none"/>
          <a:lstStyle/>
          <a:p>
            <a:endParaRPr lang="en-US"/>
          </a:p>
        </p:txBody>
      </p:sp>
      <p:sp>
        <p:nvSpPr>
          <p:cNvPr id="23565" name="Line 10"/>
          <p:cNvSpPr>
            <a:spLocks noChangeShapeType="1"/>
          </p:cNvSpPr>
          <p:nvPr/>
        </p:nvSpPr>
        <p:spPr bwMode="auto">
          <a:xfrm flipV="1">
            <a:off x="1676400" y="2209800"/>
            <a:ext cx="0" cy="228600"/>
          </a:xfrm>
          <a:prstGeom prst="line">
            <a:avLst/>
          </a:prstGeom>
          <a:noFill/>
          <a:ln w="9525">
            <a:solidFill>
              <a:schemeClr val="tx1"/>
            </a:solidFill>
            <a:round/>
            <a:headEnd/>
            <a:tailEnd type="triangle" w="med" len="med"/>
          </a:ln>
        </p:spPr>
        <p:txBody>
          <a:bodyPr wrap="none"/>
          <a:lstStyle/>
          <a:p>
            <a:endParaRPr lang="en-US"/>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Date Placeholder 1"/>
          <p:cNvSpPr>
            <a:spLocks noGrp="1"/>
          </p:cNvSpPr>
          <p:nvPr>
            <p:ph type="dt" sz="quarter" idx="10"/>
          </p:nvPr>
        </p:nvSpPr>
        <p:spPr>
          <a:noFill/>
        </p:spPr>
        <p:txBody>
          <a:bodyPr/>
          <a:lstStyle/>
          <a:p>
            <a:r>
              <a:rPr lang="en-US"/>
              <a:t>Eurípides Montagne</a:t>
            </a:r>
          </a:p>
        </p:txBody>
      </p:sp>
      <p:sp>
        <p:nvSpPr>
          <p:cNvPr id="25603" name="Footer Placeholder 2"/>
          <p:cNvSpPr>
            <a:spLocks noGrp="1"/>
          </p:cNvSpPr>
          <p:nvPr>
            <p:ph type="ftr" sz="quarter" idx="11"/>
          </p:nvPr>
        </p:nvSpPr>
        <p:spPr>
          <a:noFill/>
        </p:spPr>
        <p:txBody>
          <a:bodyPr/>
          <a:lstStyle/>
          <a:p>
            <a:r>
              <a:rPr lang="en-US" smtClean="0">
                <a:latin typeface="Arial" charset="0"/>
                <a:ea typeface="ＭＳ Ｐゴシック" pitchFamily="-105" charset="-128"/>
              </a:rPr>
              <a:t>University of Central Florida</a:t>
            </a:r>
          </a:p>
        </p:txBody>
      </p:sp>
      <p:sp>
        <p:nvSpPr>
          <p:cNvPr id="25604" name="Slide Number Placeholder 3"/>
          <p:cNvSpPr>
            <a:spLocks noGrp="1"/>
          </p:cNvSpPr>
          <p:nvPr>
            <p:ph type="sldNum" sz="quarter" idx="12"/>
          </p:nvPr>
        </p:nvSpPr>
        <p:spPr>
          <a:noFill/>
        </p:spPr>
        <p:txBody>
          <a:bodyPr/>
          <a:lstStyle/>
          <a:p>
            <a:fld id="{48800694-47B1-4CFD-BBA8-DABCE8E68BC1}" type="slidenum">
              <a:rPr lang="en-US"/>
              <a:pPr/>
              <a:t>6</a:t>
            </a:fld>
            <a:endParaRPr lang="en-US"/>
          </a:p>
        </p:txBody>
      </p:sp>
      <p:sp>
        <p:nvSpPr>
          <p:cNvPr id="25605" name="Rectangle 2"/>
          <p:cNvSpPr>
            <a:spLocks noGrp="1" noChangeArrowheads="1"/>
          </p:cNvSpPr>
          <p:nvPr>
            <p:ph type="title" idx="4294967295"/>
          </p:nvPr>
        </p:nvSpPr>
        <p:spPr>
          <a:xfrm>
            <a:off x="457200" y="228600"/>
            <a:ext cx="8229600" cy="1143000"/>
          </a:xfrm>
        </p:spPr>
        <p:txBody>
          <a:bodyPr/>
          <a:lstStyle/>
          <a:p>
            <a:pPr eaLnBrk="1" hangingPunct="1"/>
            <a:r>
              <a:rPr lang="en-US" b="1" smtClean="0">
                <a:solidFill>
                  <a:srgbClr val="0000FF"/>
                </a:solidFill>
              </a:rPr>
              <a:t>Lexical Analyzer</a:t>
            </a:r>
          </a:p>
        </p:txBody>
      </p:sp>
      <p:sp>
        <p:nvSpPr>
          <p:cNvPr id="25606" name="Text Box 3"/>
          <p:cNvSpPr txBox="1">
            <a:spLocks noChangeArrowheads="1"/>
          </p:cNvSpPr>
          <p:nvPr/>
        </p:nvSpPr>
        <p:spPr bwMode="auto">
          <a:xfrm>
            <a:off x="762000" y="1752600"/>
            <a:ext cx="7848600" cy="5662613"/>
          </a:xfrm>
          <a:prstGeom prst="rect">
            <a:avLst/>
          </a:prstGeom>
          <a:noFill/>
          <a:ln w="9525">
            <a:noFill/>
            <a:miter lim="800000"/>
            <a:headEnd/>
            <a:tailEnd/>
          </a:ln>
        </p:spPr>
        <p:txBody>
          <a:bodyPr>
            <a:spAutoFit/>
          </a:bodyPr>
          <a:lstStyle/>
          <a:p>
            <a:pPr marL="457200" indent="-457200">
              <a:spcBef>
                <a:spcPct val="50000"/>
              </a:spcBef>
              <a:buFontTx/>
              <a:buAutoNum type="arabicPeriod"/>
            </a:pPr>
            <a:r>
              <a:rPr lang="en-US" sz="2400">
                <a:latin typeface="Times New Roman" pitchFamily="-105" charset="0"/>
              </a:rPr>
              <a:t>Lookahead plays an important role to a lexical analyzer.</a:t>
            </a:r>
          </a:p>
          <a:p>
            <a:pPr marL="457200" indent="-457200">
              <a:spcBef>
                <a:spcPct val="50000"/>
              </a:spcBef>
              <a:buFontTx/>
              <a:buAutoNum type="arabicPeriod"/>
            </a:pPr>
            <a:r>
              <a:rPr lang="en-US" sz="2400">
                <a:latin typeface="Times New Roman" pitchFamily="-105" charset="0"/>
              </a:rPr>
              <a:t>It is not always possible to decide if a token has been found without looking ahead one character.</a:t>
            </a:r>
          </a:p>
          <a:p>
            <a:pPr marL="457200" indent="-457200">
              <a:spcBef>
                <a:spcPct val="50000"/>
              </a:spcBef>
            </a:pPr>
            <a:r>
              <a:rPr lang="en-US" sz="2400">
                <a:latin typeface="Times New Roman" pitchFamily="-105" charset="0"/>
              </a:rPr>
              <a:t>	For instance, if only one character, say “i”,   is used it would be impossible to decide whether we are in the presence of identifier “i” or at the beginning of the reserved word “if”.</a:t>
            </a:r>
          </a:p>
          <a:p>
            <a:pPr marL="457200" indent="-457200">
              <a:spcBef>
                <a:spcPct val="50000"/>
              </a:spcBef>
            </a:pPr>
            <a:r>
              <a:rPr lang="en-US" sz="2400">
                <a:latin typeface="Times New Roman" pitchFamily="-105" charset="0"/>
              </a:rPr>
              <a:t>3.	We need to ensure a unique answer and that can be done knowing what is the character ahead.</a:t>
            </a:r>
          </a:p>
          <a:p>
            <a:pPr marL="457200" indent="-457200">
              <a:spcBef>
                <a:spcPct val="50000"/>
              </a:spcBef>
            </a:pPr>
            <a:endParaRPr lang="en-US" sz="2400">
              <a:latin typeface="Times New Roman" pitchFamily="-105" charset="0"/>
            </a:endParaRPr>
          </a:p>
          <a:p>
            <a:pPr marL="457200" indent="-457200">
              <a:spcBef>
                <a:spcPct val="50000"/>
              </a:spcBef>
            </a:pPr>
            <a:endParaRPr lang="en-US" sz="2800">
              <a:latin typeface="Times New Roman" pitchFamily="-105" charset="0"/>
            </a:endParaRPr>
          </a:p>
          <a:p>
            <a:pPr marL="457200" indent="-457200">
              <a:spcBef>
                <a:spcPct val="50000"/>
              </a:spcBef>
            </a:pPr>
            <a:endParaRPr lang="en-US" sz="2400">
              <a:latin typeface="Times New Roman" pitchFamily="-105" charset="0"/>
            </a:endParaRPr>
          </a:p>
        </p:txBody>
      </p:sp>
      <p:sp>
        <p:nvSpPr>
          <p:cNvPr id="25607" name="Line 4"/>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Date Placeholder 1"/>
          <p:cNvSpPr>
            <a:spLocks noGrp="1"/>
          </p:cNvSpPr>
          <p:nvPr>
            <p:ph type="dt" sz="quarter" idx="10"/>
          </p:nvPr>
        </p:nvSpPr>
        <p:spPr>
          <a:noFill/>
        </p:spPr>
        <p:txBody>
          <a:bodyPr/>
          <a:lstStyle/>
          <a:p>
            <a:r>
              <a:rPr lang="en-US"/>
              <a:t>Eurípides Montagne</a:t>
            </a:r>
          </a:p>
        </p:txBody>
      </p:sp>
      <p:sp>
        <p:nvSpPr>
          <p:cNvPr id="27651" name="Footer Placeholder 2"/>
          <p:cNvSpPr>
            <a:spLocks noGrp="1"/>
          </p:cNvSpPr>
          <p:nvPr>
            <p:ph type="ftr" sz="quarter" idx="11"/>
          </p:nvPr>
        </p:nvSpPr>
        <p:spPr>
          <a:noFill/>
        </p:spPr>
        <p:txBody>
          <a:bodyPr/>
          <a:lstStyle/>
          <a:p>
            <a:r>
              <a:rPr lang="en-US" smtClean="0">
                <a:latin typeface="Arial" charset="0"/>
                <a:ea typeface="ＭＳ Ｐゴシック" pitchFamily="-105" charset="-128"/>
              </a:rPr>
              <a:t>University of Central Florida</a:t>
            </a:r>
          </a:p>
        </p:txBody>
      </p:sp>
      <p:sp>
        <p:nvSpPr>
          <p:cNvPr id="27652" name="Slide Number Placeholder 3"/>
          <p:cNvSpPr>
            <a:spLocks noGrp="1"/>
          </p:cNvSpPr>
          <p:nvPr>
            <p:ph type="sldNum" sz="quarter" idx="12"/>
          </p:nvPr>
        </p:nvSpPr>
        <p:spPr>
          <a:noFill/>
        </p:spPr>
        <p:txBody>
          <a:bodyPr/>
          <a:lstStyle/>
          <a:p>
            <a:fld id="{C1183CD4-FF54-424A-9E93-CFC6DBC196B2}" type="slidenum">
              <a:rPr lang="en-US"/>
              <a:pPr/>
              <a:t>7</a:t>
            </a:fld>
            <a:endParaRPr lang="en-US"/>
          </a:p>
        </p:txBody>
      </p:sp>
      <p:sp>
        <p:nvSpPr>
          <p:cNvPr id="27653" name="Rectangle 2"/>
          <p:cNvSpPr>
            <a:spLocks noGrp="1" noChangeArrowheads="1"/>
          </p:cNvSpPr>
          <p:nvPr>
            <p:ph type="title" idx="4294967295"/>
          </p:nvPr>
        </p:nvSpPr>
        <p:spPr>
          <a:xfrm>
            <a:off x="457200" y="228600"/>
            <a:ext cx="8229600" cy="1143000"/>
          </a:xfrm>
        </p:spPr>
        <p:txBody>
          <a:bodyPr/>
          <a:lstStyle/>
          <a:p>
            <a:pPr eaLnBrk="1" hangingPunct="1"/>
            <a:r>
              <a:rPr lang="en-US" b="1" smtClean="0">
                <a:solidFill>
                  <a:srgbClr val="0000FF"/>
                </a:solidFill>
              </a:rPr>
              <a:t>Designing a scanner</a:t>
            </a:r>
          </a:p>
        </p:txBody>
      </p:sp>
      <p:sp>
        <p:nvSpPr>
          <p:cNvPr id="27654" name="Line 3"/>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
        <p:nvSpPr>
          <p:cNvPr id="27655" name="Text Box 4"/>
          <p:cNvSpPr txBox="1">
            <a:spLocks noChangeArrowheads="1"/>
          </p:cNvSpPr>
          <p:nvPr/>
        </p:nvSpPr>
        <p:spPr bwMode="auto">
          <a:xfrm>
            <a:off x="914400" y="1195388"/>
            <a:ext cx="6324600" cy="4519612"/>
          </a:xfrm>
          <a:prstGeom prst="rect">
            <a:avLst/>
          </a:prstGeom>
          <a:noFill/>
          <a:ln w="9525">
            <a:noFill/>
            <a:miter lim="800000"/>
            <a:headEnd/>
            <a:tailEnd/>
          </a:ln>
        </p:spPr>
        <p:txBody>
          <a:bodyPr wrap="none">
            <a:spAutoFit/>
          </a:bodyPr>
          <a:lstStyle/>
          <a:p>
            <a:endParaRPr lang="en-US"/>
          </a:p>
          <a:p>
            <a:endParaRPr lang="en-US"/>
          </a:p>
          <a:p>
            <a:r>
              <a:rPr lang="en-US"/>
              <a:t>Define the token types (internal representation) </a:t>
            </a:r>
          </a:p>
          <a:p>
            <a:endParaRPr lang="en-US" altLang="ko-KR">
              <a:ea typeface="굴림" pitchFamily="-105" charset="-127"/>
            </a:endParaRPr>
          </a:p>
          <a:p>
            <a:endParaRPr lang="en-US" altLang="ko-KR">
              <a:ea typeface="굴림" pitchFamily="-105" charset="-127"/>
            </a:endParaRPr>
          </a:p>
          <a:p>
            <a:r>
              <a:rPr lang="en-US">
                <a:ea typeface="굴림" pitchFamily="-105" charset="-127"/>
              </a:rPr>
              <a:t>Create tables with initial values:</a:t>
            </a:r>
            <a:endParaRPr lang="en-US" altLang="ko-KR">
              <a:ea typeface="굴림" pitchFamily="-105" charset="-127"/>
            </a:endParaRPr>
          </a:p>
          <a:p>
            <a:endParaRPr lang="en-US" altLang="ko-KR">
              <a:ea typeface="굴림" pitchFamily="-105" charset="-127"/>
            </a:endParaRPr>
          </a:p>
          <a:p>
            <a:endParaRPr lang="en-US" altLang="ko-KR">
              <a:ea typeface="굴림" pitchFamily="-105" charset="-127"/>
            </a:endParaRPr>
          </a:p>
          <a:p>
            <a:r>
              <a:rPr lang="en-US" sz="1600">
                <a:ea typeface="굴림" pitchFamily="-105" charset="-127"/>
              </a:rPr>
              <a:t>Reserved words name table: 	</a:t>
            </a:r>
            <a:r>
              <a:rPr lang="en-US" altLang="ko-KR" sz="1600" b="1">
                <a:ea typeface="굴림" pitchFamily="-105" charset="-127"/>
              </a:rPr>
              <a:t>begin</a:t>
            </a:r>
            <a:r>
              <a:rPr lang="en-US" altLang="ko-KR" sz="1600">
                <a:ea typeface="굴림" pitchFamily="-105" charset="-127"/>
              </a:rPr>
              <a:t>, </a:t>
            </a:r>
            <a:r>
              <a:rPr lang="en-US" altLang="ko-KR" sz="1600" b="1">
                <a:ea typeface="굴림" pitchFamily="-105" charset="-127"/>
              </a:rPr>
              <a:t>call</a:t>
            </a:r>
            <a:r>
              <a:rPr lang="en-US" altLang="ko-KR" sz="1600">
                <a:ea typeface="굴림" pitchFamily="-105" charset="-127"/>
              </a:rPr>
              <a:t>,</a:t>
            </a:r>
            <a:r>
              <a:rPr lang="en-US" altLang="ko-KR" sz="1600" b="1">
                <a:ea typeface="굴림" pitchFamily="-105" charset="-127"/>
              </a:rPr>
              <a:t> const</a:t>
            </a:r>
            <a:r>
              <a:rPr lang="en-US" altLang="ko-KR" sz="1600">
                <a:ea typeface="굴림" pitchFamily="-105" charset="-127"/>
              </a:rPr>
              <a:t>, </a:t>
            </a:r>
            <a:r>
              <a:rPr lang="en-US" altLang="ko-KR" sz="1600" b="1">
                <a:ea typeface="굴림" pitchFamily="-105" charset="-127"/>
              </a:rPr>
              <a:t>do</a:t>
            </a:r>
            <a:r>
              <a:rPr lang="en-US" altLang="ko-KR" sz="1600">
                <a:ea typeface="굴림" pitchFamily="-105" charset="-127"/>
              </a:rPr>
              <a:t>, </a:t>
            </a:r>
            <a:r>
              <a:rPr lang="en-US" altLang="ko-KR" sz="1600" b="1">
                <a:ea typeface="굴림" pitchFamily="-105" charset="-127"/>
              </a:rPr>
              <a:t>end</a:t>
            </a:r>
            <a:r>
              <a:rPr lang="en-US" altLang="ko-KR" sz="1600">
                <a:ea typeface="굴림" pitchFamily="-105" charset="-127"/>
              </a:rPr>
              <a:t>,</a:t>
            </a:r>
            <a:r>
              <a:rPr lang="en-US" altLang="ko-KR" sz="1600" b="1">
                <a:ea typeface="굴림" pitchFamily="-105" charset="-127"/>
              </a:rPr>
              <a:t> if</a:t>
            </a:r>
            <a:r>
              <a:rPr lang="en-US" altLang="ko-KR" sz="1600">
                <a:ea typeface="굴림" pitchFamily="-105" charset="-127"/>
              </a:rPr>
              <a:t>, </a:t>
            </a:r>
            <a:r>
              <a:rPr lang="en-US" altLang="ko-KR" sz="1600" b="1">
                <a:ea typeface="굴림" pitchFamily="-105" charset="-127"/>
              </a:rPr>
              <a:t>odd</a:t>
            </a:r>
            <a:r>
              <a:rPr lang="en-US" altLang="ko-KR" sz="1600">
                <a:ea typeface="굴림" pitchFamily="-105" charset="-127"/>
              </a:rPr>
              <a:t>, </a:t>
            </a:r>
          </a:p>
          <a:p>
            <a:r>
              <a:rPr lang="en-US" altLang="ko-KR" sz="1600">
                <a:ea typeface="굴림" pitchFamily="-105" charset="-127"/>
              </a:rPr>
              <a:t>			</a:t>
            </a:r>
            <a:r>
              <a:rPr lang="en-US" altLang="ko-KR" sz="1600" b="1">
                <a:ea typeface="굴림" pitchFamily="-105" charset="-127"/>
              </a:rPr>
              <a:t>procedure</a:t>
            </a:r>
            <a:r>
              <a:rPr lang="en-US" altLang="ko-KR" sz="1600">
                <a:ea typeface="굴림" pitchFamily="-105" charset="-127"/>
              </a:rPr>
              <a:t>, </a:t>
            </a:r>
            <a:r>
              <a:rPr lang="en-US" altLang="ko-KR" sz="1600" b="1">
                <a:ea typeface="굴림" pitchFamily="-105" charset="-127"/>
              </a:rPr>
              <a:t>then</a:t>
            </a:r>
            <a:r>
              <a:rPr lang="en-US" altLang="ko-KR" sz="1600">
                <a:ea typeface="굴림" pitchFamily="-105" charset="-127"/>
              </a:rPr>
              <a:t>, </a:t>
            </a:r>
            <a:r>
              <a:rPr lang="en-US" altLang="ko-KR" sz="1600" b="1">
                <a:ea typeface="굴림" pitchFamily="-105" charset="-127"/>
              </a:rPr>
              <a:t>var</a:t>
            </a:r>
            <a:r>
              <a:rPr lang="en-US" altLang="ko-KR" sz="1600">
                <a:ea typeface="굴림" pitchFamily="-105" charset="-127"/>
              </a:rPr>
              <a:t>, </a:t>
            </a:r>
            <a:r>
              <a:rPr lang="en-US" altLang="ko-KR" sz="1600" b="1">
                <a:ea typeface="굴림" pitchFamily="-105" charset="-127"/>
              </a:rPr>
              <a:t>while</a:t>
            </a:r>
            <a:r>
              <a:rPr lang="en-US" altLang="ko-KR" sz="1600">
                <a:ea typeface="굴림" pitchFamily="-105" charset="-127"/>
              </a:rPr>
              <a:t>. </a:t>
            </a:r>
            <a:endParaRPr lang="en-US" sz="1600">
              <a:ea typeface="굴림" pitchFamily="-105" charset="-127"/>
            </a:endParaRPr>
          </a:p>
          <a:p>
            <a:endParaRPr lang="en-US" sz="1600">
              <a:ea typeface="굴림" pitchFamily="-105" charset="-127"/>
            </a:endParaRPr>
          </a:p>
          <a:p>
            <a:r>
              <a:rPr lang="en-US" sz="1600">
                <a:ea typeface="굴림" pitchFamily="-105" charset="-127"/>
              </a:rPr>
              <a:t>Special symbols table: </a:t>
            </a:r>
            <a:r>
              <a:rPr lang="en-US" altLang="ko-KR">
                <a:ea typeface="굴림" pitchFamily="-105" charset="-127"/>
              </a:rPr>
              <a:t>‘</a:t>
            </a:r>
            <a:r>
              <a:rPr lang="en-US" altLang="ko-KR" b="1">
                <a:ea typeface="굴림" pitchFamily="-105" charset="-127"/>
              </a:rPr>
              <a:t>+</a:t>
            </a:r>
            <a:r>
              <a:rPr lang="en-US" altLang="ko-KR">
                <a:ea typeface="굴림" pitchFamily="-105" charset="-127"/>
              </a:rPr>
              <a:t>’, ‘</a:t>
            </a:r>
            <a:r>
              <a:rPr lang="en-US" altLang="ko-KR" b="1">
                <a:ea typeface="굴림" pitchFamily="-105" charset="-127"/>
              </a:rPr>
              <a:t>-</a:t>
            </a:r>
            <a:r>
              <a:rPr lang="en-US" altLang="ko-KR">
                <a:ea typeface="굴림" pitchFamily="-105" charset="-127"/>
              </a:rPr>
              <a:t>‘, ‘*’, ‘</a:t>
            </a:r>
            <a:r>
              <a:rPr lang="en-US" altLang="ko-KR" b="1">
                <a:ea typeface="굴림" pitchFamily="-105" charset="-127"/>
              </a:rPr>
              <a:t>/</a:t>
            </a:r>
            <a:r>
              <a:rPr lang="en-US" altLang="ko-KR">
                <a:ea typeface="굴림" pitchFamily="-105" charset="-127"/>
              </a:rPr>
              <a:t>’, ‘</a:t>
            </a:r>
            <a:r>
              <a:rPr lang="en-US" altLang="ko-KR" b="1">
                <a:ea typeface="굴림" pitchFamily="-105" charset="-127"/>
              </a:rPr>
              <a:t>(</a:t>
            </a:r>
            <a:r>
              <a:rPr lang="en-US" altLang="ko-KR">
                <a:ea typeface="굴림" pitchFamily="-105" charset="-127"/>
              </a:rPr>
              <a:t>‘, ‘</a:t>
            </a:r>
            <a:r>
              <a:rPr lang="en-US" altLang="ko-KR" b="1">
                <a:ea typeface="굴림" pitchFamily="-105" charset="-127"/>
              </a:rPr>
              <a:t>)</a:t>
            </a:r>
            <a:r>
              <a:rPr lang="en-US" altLang="ko-KR">
                <a:ea typeface="굴림" pitchFamily="-105" charset="-127"/>
              </a:rPr>
              <a:t>’, ‘</a:t>
            </a:r>
            <a:r>
              <a:rPr lang="en-US" altLang="ko-KR" b="1">
                <a:ea typeface="굴림" pitchFamily="-105" charset="-127"/>
              </a:rPr>
              <a:t>=</a:t>
            </a:r>
            <a:r>
              <a:rPr lang="en-US" altLang="ko-KR">
                <a:ea typeface="굴림" pitchFamily="-105" charset="-127"/>
              </a:rPr>
              <a:t>’, ’</a:t>
            </a:r>
            <a:r>
              <a:rPr lang="en-US" altLang="ko-KR" b="1">
                <a:ea typeface="굴림" pitchFamily="-105" charset="-127"/>
              </a:rPr>
              <a:t>,</a:t>
            </a:r>
            <a:r>
              <a:rPr lang="en-US" altLang="ko-KR">
                <a:ea typeface="굴림" pitchFamily="-105" charset="-127"/>
              </a:rPr>
              <a:t>’ , ‘</a:t>
            </a:r>
            <a:r>
              <a:rPr lang="en-US" altLang="ko-KR" b="1">
                <a:ea typeface="굴림" pitchFamily="-105" charset="-127"/>
              </a:rPr>
              <a:t>.’, </a:t>
            </a:r>
            <a:r>
              <a:rPr lang="en-US" altLang="ko-KR">
                <a:ea typeface="굴림" pitchFamily="-105" charset="-127"/>
              </a:rPr>
              <a:t>‘ </a:t>
            </a:r>
            <a:r>
              <a:rPr lang="en-US" altLang="ko-KR" b="1">
                <a:ea typeface="굴림" pitchFamily="-105" charset="-127"/>
              </a:rPr>
              <a:t>&lt;</a:t>
            </a:r>
            <a:r>
              <a:rPr lang="en-US" altLang="ko-KR">
                <a:ea typeface="굴림" pitchFamily="-105" charset="-127"/>
              </a:rPr>
              <a:t>’, ‘&gt;’,  ‘</a:t>
            </a:r>
            <a:r>
              <a:rPr lang="en-US" altLang="ko-KR" b="1">
                <a:ea typeface="굴림" pitchFamily="-105" charset="-127"/>
              </a:rPr>
              <a:t>;</a:t>
            </a:r>
            <a:r>
              <a:rPr lang="en-US" altLang="ko-KR">
                <a:ea typeface="굴림" pitchFamily="-105" charset="-127"/>
              </a:rPr>
              <a:t>’. </a:t>
            </a:r>
            <a:endParaRPr lang="en-US" sz="1600">
              <a:ea typeface="굴림" pitchFamily="-105" charset="-127"/>
            </a:endParaRPr>
          </a:p>
          <a:p>
            <a:endParaRPr lang="en-US" sz="1600">
              <a:ea typeface="굴림" pitchFamily="-105" charset="-127"/>
            </a:endParaRPr>
          </a:p>
          <a:p>
            <a:endParaRPr lang="en-US" sz="1600">
              <a:ea typeface="굴림" pitchFamily="-105" charset="-127"/>
            </a:endParaRPr>
          </a:p>
          <a:p>
            <a:r>
              <a:rPr lang="en-US" sz="1600">
                <a:ea typeface="굴림" pitchFamily="-105" charset="-127"/>
              </a:rPr>
              <a:t>Name table (usually known as the symbol table)</a:t>
            </a:r>
          </a:p>
          <a:p>
            <a:endParaRPr lang="en-US" sz="1600">
              <a:ea typeface="굴림" pitchFamily="-105" charset="-127"/>
            </a:endParaRPr>
          </a:p>
          <a:p>
            <a:endParaRPr lang="en-US" sz="1600">
              <a:ea typeface="굴림" pitchFamily="-105" charset="-127"/>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Date Placeholder 1"/>
          <p:cNvSpPr>
            <a:spLocks noGrp="1"/>
          </p:cNvSpPr>
          <p:nvPr>
            <p:ph type="dt" sz="quarter" idx="10"/>
          </p:nvPr>
        </p:nvSpPr>
        <p:spPr>
          <a:noFill/>
        </p:spPr>
        <p:txBody>
          <a:bodyPr/>
          <a:lstStyle/>
          <a:p>
            <a:r>
              <a:rPr lang="en-US"/>
              <a:t>Eurípides Montagne</a:t>
            </a:r>
          </a:p>
        </p:txBody>
      </p:sp>
      <p:sp>
        <p:nvSpPr>
          <p:cNvPr id="29699" name="Footer Placeholder 2"/>
          <p:cNvSpPr>
            <a:spLocks noGrp="1"/>
          </p:cNvSpPr>
          <p:nvPr>
            <p:ph type="ftr" sz="quarter" idx="11"/>
          </p:nvPr>
        </p:nvSpPr>
        <p:spPr>
          <a:noFill/>
        </p:spPr>
        <p:txBody>
          <a:bodyPr/>
          <a:lstStyle/>
          <a:p>
            <a:r>
              <a:rPr lang="en-US" smtClean="0">
                <a:latin typeface="Arial" charset="0"/>
                <a:ea typeface="ＭＳ Ｐゴシック" pitchFamily="-105" charset="-128"/>
              </a:rPr>
              <a:t>University of Central Florida</a:t>
            </a:r>
          </a:p>
        </p:txBody>
      </p:sp>
      <p:sp>
        <p:nvSpPr>
          <p:cNvPr id="29700" name="Slide Number Placeholder 3"/>
          <p:cNvSpPr>
            <a:spLocks noGrp="1"/>
          </p:cNvSpPr>
          <p:nvPr>
            <p:ph type="sldNum" sz="quarter" idx="12"/>
          </p:nvPr>
        </p:nvSpPr>
        <p:spPr>
          <a:noFill/>
        </p:spPr>
        <p:txBody>
          <a:bodyPr/>
          <a:lstStyle/>
          <a:p>
            <a:fld id="{C3864449-775C-4DD1-BD07-1374B4C2C940}" type="slidenum">
              <a:rPr lang="en-US"/>
              <a:pPr/>
              <a:t>8</a:t>
            </a:fld>
            <a:endParaRPr lang="en-US"/>
          </a:p>
        </p:txBody>
      </p:sp>
      <p:sp>
        <p:nvSpPr>
          <p:cNvPr id="29701" name="Rectangle 2"/>
          <p:cNvSpPr>
            <a:spLocks noGrp="1" noChangeArrowheads="1"/>
          </p:cNvSpPr>
          <p:nvPr>
            <p:ph type="title" idx="4294967295"/>
          </p:nvPr>
        </p:nvSpPr>
        <p:spPr>
          <a:xfrm>
            <a:off x="457200" y="228600"/>
            <a:ext cx="8229600" cy="1143000"/>
          </a:xfrm>
        </p:spPr>
        <p:txBody>
          <a:bodyPr/>
          <a:lstStyle/>
          <a:p>
            <a:pPr eaLnBrk="1" hangingPunct="1"/>
            <a:r>
              <a:rPr lang="en-US" b="1" smtClean="0">
                <a:solidFill>
                  <a:srgbClr val="0000FF"/>
                </a:solidFill>
              </a:rPr>
              <a:t>Designing a scanner</a:t>
            </a:r>
          </a:p>
        </p:txBody>
      </p:sp>
      <p:sp>
        <p:nvSpPr>
          <p:cNvPr id="29702" name="Line 4"/>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
        <p:nvSpPr>
          <p:cNvPr id="29703" name="Rectangle 16"/>
          <p:cNvSpPr>
            <a:spLocks noChangeArrowheads="1"/>
          </p:cNvSpPr>
          <p:nvPr/>
        </p:nvSpPr>
        <p:spPr bwMode="auto">
          <a:xfrm>
            <a:off x="533400" y="933450"/>
            <a:ext cx="7600950" cy="5310188"/>
          </a:xfrm>
          <a:prstGeom prst="rect">
            <a:avLst/>
          </a:prstGeom>
          <a:noFill/>
          <a:ln w="9525">
            <a:noFill/>
            <a:miter lim="800000"/>
            <a:headEnd/>
            <a:tailEnd/>
          </a:ln>
        </p:spPr>
        <p:txBody>
          <a:bodyPr wrap="none" anchor="ctr">
            <a:spAutoFit/>
          </a:bodyPr>
          <a:lstStyle/>
          <a:p>
            <a:endParaRPr lang="en-US"/>
          </a:p>
          <a:p>
            <a:r>
              <a:rPr lang="en-US" b="1"/>
              <a:t>Examples:</a:t>
            </a:r>
          </a:p>
          <a:p>
            <a:endParaRPr lang="en-US"/>
          </a:p>
          <a:p>
            <a:r>
              <a:rPr lang="en-US"/>
              <a:t>#define  norw      15         /* number of reserved words */</a:t>
            </a:r>
          </a:p>
          <a:p>
            <a:r>
              <a:rPr lang="en-US"/>
              <a:t>#define  imax   32767       /* maximum integer value */</a:t>
            </a:r>
          </a:p>
          <a:p>
            <a:r>
              <a:rPr lang="en-US"/>
              <a:t>#define  cmax      11         /* maximum number of chars for idents */</a:t>
            </a:r>
          </a:p>
          <a:p>
            <a:r>
              <a:rPr lang="en-US"/>
              <a:t>#define  nestmax    5         /* maximum depth of block nesting */                </a:t>
            </a:r>
          </a:p>
          <a:p>
            <a:r>
              <a:rPr lang="en-US"/>
              <a:t>#define  strmax   256         /* maximum length of strings */</a:t>
            </a:r>
          </a:p>
          <a:p>
            <a:endParaRPr lang="en-US"/>
          </a:p>
          <a:p>
            <a:endParaRPr lang="en-US"/>
          </a:p>
          <a:p>
            <a:r>
              <a:rPr lang="en-US" b="1">
                <a:solidFill>
                  <a:srgbClr val="0000FF"/>
                </a:solidFill>
              </a:rPr>
              <a:t>Internal representation of PL/0 Symbols</a:t>
            </a:r>
          </a:p>
          <a:p>
            <a:r>
              <a:rPr lang="en-US" b="1">
                <a:solidFill>
                  <a:srgbClr val="0000FF"/>
                </a:solidFill>
              </a:rPr>
              <a:t>token types example:</a:t>
            </a:r>
          </a:p>
          <a:p>
            <a:r>
              <a:rPr lang="en-US" altLang="ko-KR">
                <a:ea typeface="굴림" pitchFamily="-105" charset="-127"/>
              </a:rPr>
              <a:t>tydef enum { nulsym = 1, idsym, numbersym, plussym, minussym,</a:t>
            </a:r>
          </a:p>
          <a:p>
            <a:r>
              <a:rPr lang="en-US" altLang="ko-KR">
                <a:ea typeface="굴림" pitchFamily="-105" charset="-127"/>
              </a:rPr>
              <a:t>multsym,  slashsym, oodsym, eqsym, neqsym, lessym, leqsym,</a:t>
            </a:r>
          </a:p>
          <a:p>
            <a:r>
              <a:rPr lang="en-US" altLang="ko-KR">
                <a:ea typeface="굴림" pitchFamily="-105" charset="-127"/>
              </a:rPr>
              <a:t>gtrsym, geqsym, lparentsym, rparentsym, commasym, semicolonsym,</a:t>
            </a:r>
          </a:p>
          <a:p>
            <a:r>
              <a:rPr lang="en-US" altLang="ko-KR">
                <a:ea typeface="굴림" pitchFamily="-105" charset="-127"/>
              </a:rPr>
              <a:t>periodsym, becomessym, beginsym, endsym, ifsym, thensym, </a:t>
            </a:r>
          </a:p>
          <a:p>
            <a:r>
              <a:rPr lang="en-US" altLang="ko-KR">
                <a:ea typeface="굴림" pitchFamily="-105" charset="-127"/>
              </a:rPr>
              <a:t>whilesym, dosym, callsym, constsym, varsym, procsym, writesym</a:t>
            </a:r>
          </a:p>
          <a:p>
            <a:r>
              <a:rPr lang="en-US" altLang="ko-KR">
                <a:ea typeface="굴림" pitchFamily="-105" charset="-127"/>
              </a:rPr>
              <a:t>} token_type;</a:t>
            </a:r>
          </a:p>
          <a:p>
            <a:endParaRPr lang="en-US">
              <a:ea typeface="굴림" pitchFamily="-105" charset="-127"/>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Date Placeholder 1"/>
          <p:cNvSpPr>
            <a:spLocks noGrp="1"/>
          </p:cNvSpPr>
          <p:nvPr>
            <p:ph type="dt" sz="quarter" idx="10"/>
          </p:nvPr>
        </p:nvSpPr>
        <p:spPr>
          <a:noFill/>
        </p:spPr>
        <p:txBody>
          <a:bodyPr/>
          <a:lstStyle/>
          <a:p>
            <a:r>
              <a:rPr lang="en-US"/>
              <a:t>Eurípides Montagne</a:t>
            </a:r>
          </a:p>
        </p:txBody>
      </p:sp>
      <p:sp>
        <p:nvSpPr>
          <p:cNvPr id="31747" name="Footer Placeholder 2"/>
          <p:cNvSpPr>
            <a:spLocks noGrp="1"/>
          </p:cNvSpPr>
          <p:nvPr>
            <p:ph type="ftr" sz="quarter" idx="11"/>
          </p:nvPr>
        </p:nvSpPr>
        <p:spPr>
          <a:noFill/>
        </p:spPr>
        <p:txBody>
          <a:bodyPr/>
          <a:lstStyle/>
          <a:p>
            <a:r>
              <a:rPr lang="en-US" smtClean="0">
                <a:latin typeface="Arial" charset="0"/>
                <a:ea typeface="ＭＳ Ｐゴシック" pitchFamily="-105" charset="-128"/>
              </a:rPr>
              <a:t>University of Central Florida</a:t>
            </a:r>
          </a:p>
        </p:txBody>
      </p:sp>
      <p:sp>
        <p:nvSpPr>
          <p:cNvPr id="31748" name="Slide Number Placeholder 3"/>
          <p:cNvSpPr>
            <a:spLocks noGrp="1"/>
          </p:cNvSpPr>
          <p:nvPr>
            <p:ph type="sldNum" sz="quarter" idx="12"/>
          </p:nvPr>
        </p:nvSpPr>
        <p:spPr>
          <a:noFill/>
        </p:spPr>
        <p:txBody>
          <a:bodyPr/>
          <a:lstStyle/>
          <a:p>
            <a:fld id="{8909BCCC-0D3A-4430-8658-84409B9500CA}" type="slidenum">
              <a:rPr lang="en-US"/>
              <a:pPr/>
              <a:t>9</a:t>
            </a:fld>
            <a:endParaRPr lang="en-US"/>
          </a:p>
        </p:txBody>
      </p:sp>
      <p:sp>
        <p:nvSpPr>
          <p:cNvPr id="31749" name="Rectangle 2"/>
          <p:cNvSpPr>
            <a:spLocks noGrp="1" noChangeArrowheads="1"/>
          </p:cNvSpPr>
          <p:nvPr>
            <p:ph type="title" idx="4294967295"/>
          </p:nvPr>
        </p:nvSpPr>
        <p:spPr>
          <a:xfrm>
            <a:off x="457200" y="228600"/>
            <a:ext cx="8229600" cy="1143000"/>
          </a:xfrm>
        </p:spPr>
        <p:txBody>
          <a:bodyPr/>
          <a:lstStyle/>
          <a:p>
            <a:pPr eaLnBrk="1" hangingPunct="1"/>
            <a:r>
              <a:rPr lang="en-US" b="1" smtClean="0">
                <a:solidFill>
                  <a:srgbClr val="0000FF"/>
                </a:solidFill>
              </a:rPr>
              <a:t>Designing a scanner</a:t>
            </a:r>
          </a:p>
        </p:txBody>
      </p:sp>
      <p:sp>
        <p:nvSpPr>
          <p:cNvPr id="31750" name="Line 3"/>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
        <p:nvSpPr>
          <p:cNvPr id="31751" name="Rectangle 4"/>
          <p:cNvSpPr>
            <a:spLocks noChangeArrowheads="1"/>
          </p:cNvSpPr>
          <p:nvPr/>
        </p:nvSpPr>
        <p:spPr bwMode="auto">
          <a:xfrm>
            <a:off x="762000" y="1417638"/>
            <a:ext cx="6891338" cy="1314450"/>
          </a:xfrm>
          <a:prstGeom prst="rect">
            <a:avLst/>
          </a:prstGeom>
          <a:noFill/>
          <a:ln w="9525">
            <a:noFill/>
            <a:miter lim="800000"/>
            <a:headEnd/>
            <a:tailEnd/>
          </a:ln>
        </p:spPr>
        <p:txBody>
          <a:bodyPr wrap="none" anchor="ctr">
            <a:spAutoFit/>
          </a:bodyPr>
          <a:lstStyle/>
          <a:p>
            <a:r>
              <a:rPr lang="en-US" sz="1600">
                <a:solidFill>
                  <a:srgbClr val="0000FF"/>
                </a:solidFill>
              </a:rPr>
              <a:t>/* list of reserved word names */</a:t>
            </a:r>
          </a:p>
          <a:p>
            <a:r>
              <a:rPr lang="en-US" sz="1600"/>
              <a:t>char  *word [ ] = {  "null“, "begin“, "call", “const”, “do’, “else”, “end”, “if”, </a:t>
            </a:r>
          </a:p>
          <a:p>
            <a:r>
              <a:rPr lang="en-US" sz="1600"/>
              <a:t>	             “odd”, “procedure”, “read”, “then”, “var”, “while”, “write”}; </a:t>
            </a:r>
          </a:p>
          <a:p>
            <a:r>
              <a:rPr lang="en-US" sz="1600"/>
              <a:t>                 	       </a:t>
            </a:r>
          </a:p>
          <a:p>
            <a:r>
              <a:rPr lang="en-US" sz="1600"/>
              <a:t>                	</a:t>
            </a:r>
            <a:r>
              <a:rPr lang="en-US" sz="1400"/>
              <a:t>     </a:t>
            </a:r>
          </a:p>
        </p:txBody>
      </p:sp>
      <p:sp>
        <p:nvSpPr>
          <p:cNvPr id="31752" name="Text Box 5"/>
          <p:cNvSpPr txBox="1">
            <a:spLocks noChangeArrowheads="1"/>
          </p:cNvSpPr>
          <p:nvPr/>
        </p:nvSpPr>
        <p:spPr bwMode="auto">
          <a:xfrm>
            <a:off x="685800" y="2514600"/>
            <a:ext cx="8458200" cy="825500"/>
          </a:xfrm>
          <a:prstGeom prst="rect">
            <a:avLst/>
          </a:prstGeom>
          <a:noFill/>
          <a:ln w="9525">
            <a:noFill/>
            <a:miter lim="800000"/>
            <a:headEnd/>
            <a:tailEnd/>
          </a:ln>
        </p:spPr>
        <p:txBody>
          <a:bodyPr>
            <a:spAutoFit/>
          </a:bodyPr>
          <a:lstStyle/>
          <a:p>
            <a:r>
              <a:rPr lang="en-US" sz="1600">
                <a:solidFill>
                  <a:srgbClr val="0000FF"/>
                </a:solidFill>
              </a:rPr>
              <a:t>/* internal representation  of reserved words */</a:t>
            </a:r>
          </a:p>
          <a:p>
            <a:r>
              <a:rPr lang="en-US" sz="1600"/>
              <a:t>int  wsym [ ] =  { nul, beginsym, callsym, constsym, dosym, elsesym, endsym, ifsym,</a:t>
            </a:r>
          </a:p>
          <a:p>
            <a:r>
              <a:rPr lang="en-US" sz="1600"/>
              <a:t>                          oddsym, procsym, readsym, thensym, varsym, whilesym, writesym};</a:t>
            </a:r>
          </a:p>
        </p:txBody>
      </p:sp>
      <p:sp>
        <p:nvSpPr>
          <p:cNvPr id="31753" name="Rectangle 8"/>
          <p:cNvSpPr>
            <a:spLocks noChangeArrowheads="1"/>
          </p:cNvSpPr>
          <p:nvPr/>
        </p:nvSpPr>
        <p:spPr bwMode="auto">
          <a:xfrm>
            <a:off x="609600" y="4114800"/>
            <a:ext cx="7772400" cy="1314450"/>
          </a:xfrm>
          <a:prstGeom prst="rect">
            <a:avLst/>
          </a:prstGeom>
          <a:noFill/>
          <a:ln w="9525">
            <a:noFill/>
            <a:miter lim="800000"/>
            <a:headEnd/>
            <a:tailEnd/>
          </a:ln>
        </p:spPr>
        <p:txBody>
          <a:bodyPr>
            <a:spAutoFit/>
          </a:bodyPr>
          <a:lstStyle/>
          <a:p>
            <a:r>
              <a:rPr lang="en-US" sz="1600"/>
              <a:t>ssym['+']=plus;	ssym['-']=minus;	ssym['*']=mult; 	</a:t>
            </a:r>
          </a:p>
          <a:p>
            <a:r>
              <a:rPr lang="en-US" sz="1600"/>
              <a:t>ssym['/']=slash; 	ssym['(']=lparen; 	ssym[')']=rparen; </a:t>
            </a:r>
          </a:p>
          <a:p>
            <a:r>
              <a:rPr lang="en-US" sz="1600"/>
              <a:t>ssym['=']=eql;     	ssym[',']=comma; 	ssym['.']=period; 	</a:t>
            </a:r>
          </a:p>
          <a:p>
            <a:r>
              <a:rPr lang="en-US" sz="1600"/>
              <a:t>ssym['#']=neq; 	ssym['&lt;']=lss; 	ssym['&gt;']=gtr; </a:t>
            </a:r>
          </a:p>
          <a:p>
            <a:r>
              <a:rPr lang="en-US" sz="1600"/>
              <a:t>ssym['$']=leq; 	ssym['%']=geq; 	ssym[';']=semicolon; </a:t>
            </a:r>
          </a:p>
        </p:txBody>
      </p:sp>
      <p:sp>
        <p:nvSpPr>
          <p:cNvPr id="31754" name="Rectangle 9"/>
          <p:cNvSpPr>
            <a:spLocks noChangeArrowheads="1"/>
          </p:cNvSpPr>
          <p:nvPr/>
        </p:nvSpPr>
        <p:spPr bwMode="auto">
          <a:xfrm>
            <a:off x="685800" y="3368675"/>
            <a:ext cx="2535238" cy="855663"/>
          </a:xfrm>
          <a:prstGeom prst="rect">
            <a:avLst/>
          </a:prstGeom>
          <a:noFill/>
          <a:ln w="9525">
            <a:noFill/>
            <a:miter lim="800000"/>
            <a:headEnd/>
            <a:tailEnd/>
          </a:ln>
        </p:spPr>
        <p:txBody>
          <a:bodyPr wrap="none" anchor="ctr">
            <a:spAutoFit/>
          </a:bodyPr>
          <a:lstStyle/>
          <a:p>
            <a:r>
              <a:rPr lang="en-US" sz="1600">
                <a:solidFill>
                  <a:srgbClr val="0000FF"/>
                </a:solidFill>
              </a:rPr>
              <a:t>/* list of special symbols */</a:t>
            </a:r>
          </a:p>
          <a:p>
            <a:r>
              <a:rPr lang="en-US"/>
              <a:t>Int ssym[256]</a:t>
            </a:r>
          </a:p>
          <a:p>
            <a:endParaRPr lang="en-US" sz="1600">
              <a:solidFill>
                <a:srgbClr val="0000FF"/>
              </a:solidFill>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pitchFamily="-105"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pitchFamily="-105"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15150</TotalTime>
  <Words>2007</Words>
  <Application>Microsoft Office PowerPoint</Application>
  <PresentationFormat>全屏显示(4:3)</PresentationFormat>
  <Paragraphs>920</Paragraphs>
  <Slides>32</Slides>
  <Notes>32</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32</vt:i4>
      </vt:variant>
    </vt:vector>
  </HeadingPairs>
  <TitlesOfParts>
    <vt:vector size="41" baseType="lpstr">
      <vt:lpstr>Arial</vt:lpstr>
      <vt:lpstr>ＭＳ Ｐゴシック</vt:lpstr>
      <vt:lpstr>Times New Roman</vt:lpstr>
      <vt:lpstr>굴림</vt:lpstr>
      <vt:lpstr>Symbol</vt:lpstr>
      <vt:lpstr>Wingdings</vt:lpstr>
      <vt:lpstr>Math1</vt:lpstr>
      <vt:lpstr>Math3</vt:lpstr>
      <vt:lpstr>Default Design</vt:lpstr>
      <vt:lpstr>COP 3402 Systems Software</vt:lpstr>
      <vt:lpstr>COP 3402 Systems Software</vt:lpstr>
      <vt:lpstr>Outline</vt:lpstr>
      <vt:lpstr>Lexical Analyzer</vt:lpstr>
      <vt:lpstr>Lexical analyzer</vt:lpstr>
      <vt:lpstr>Lexical Analyzer</vt:lpstr>
      <vt:lpstr>Designing a scanner</vt:lpstr>
      <vt:lpstr>Designing a scanner</vt:lpstr>
      <vt:lpstr>Designing a scanner</vt:lpstr>
      <vt:lpstr>Symbol Table</vt:lpstr>
      <vt:lpstr> ASCII Character Set  </vt:lpstr>
      <vt:lpstr> Designing a scanner</vt:lpstr>
      <vt:lpstr> Symbol Table</vt:lpstr>
      <vt:lpstr> Regular expressions</vt:lpstr>
      <vt:lpstr> Regular expressions</vt:lpstr>
      <vt:lpstr> Regular expressions</vt:lpstr>
      <vt:lpstr> Regular expressions</vt:lpstr>
      <vt:lpstr> Regular expressions</vt:lpstr>
      <vt:lpstr> Regular expressions</vt:lpstr>
      <vt:lpstr> Regular expressions</vt:lpstr>
      <vt:lpstr> Regular expressions</vt:lpstr>
      <vt:lpstr> Regular expressions</vt:lpstr>
      <vt:lpstr> Regular expressions</vt:lpstr>
      <vt:lpstr> Regular expressions</vt:lpstr>
      <vt:lpstr>Lexemes, Patterns and Tokens</vt:lpstr>
      <vt:lpstr> Transition Diagrams</vt:lpstr>
      <vt:lpstr> Transition Diagrams</vt:lpstr>
      <vt:lpstr> Transition Diagrams</vt:lpstr>
      <vt:lpstr> Transition Diagrams</vt:lpstr>
      <vt:lpstr> ASCII Character Set  </vt:lpstr>
      <vt:lpstr> Transition Diagrams</vt:lpstr>
      <vt:lpstr> Transition Diagrams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2</dc:title>
  <dc:creator>sarah m brown</dc:creator>
  <cp:lastModifiedBy>Cuncong</cp:lastModifiedBy>
  <cp:revision>376</cp:revision>
  <dcterms:created xsi:type="dcterms:W3CDTF">2009-09-25T15:54:06Z</dcterms:created>
  <dcterms:modified xsi:type="dcterms:W3CDTF">2011-06-13T20:22:22Z</dcterms:modified>
</cp:coreProperties>
</file>