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337" r:id="rId2"/>
    <p:sldId id="373" r:id="rId3"/>
    <p:sldId id="378" r:id="rId4"/>
    <p:sldId id="375" r:id="rId5"/>
    <p:sldId id="376" r:id="rId6"/>
    <p:sldId id="377" r:id="rId7"/>
    <p:sldId id="374" r:id="rId8"/>
    <p:sldId id="380" r:id="rId9"/>
    <p:sldId id="382" r:id="rId10"/>
    <p:sldId id="384" r:id="rId11"/>
    <p:sldId id="385" r:id="rId12"/>
    <p:sldId id="386" r:id="rId13"/>
    <p:sldId id="383" r:id="rId14"/>
    <p:sldId id="387" r:id="rId15"/>
    <p:sldId id="388" r:id="rId16"/>
    <p:sldId id="389" r:id="rId17"/>
    <p:sldId id="400" r:id="rId18"/>
    <p:sldId id="390" r:id="rId19"/>
    <p:sldId id="401" r:id="rId20"/>
    <p:sldId id="402" r:id="rId21"/>
    <p:sldId id="391" r:id="rId22"/>
    <p:sldId id="393" r:id="rId23"/>
    <p:sldId id="394" r:id="rId24"/>
    <p:sldId id="395" r:id="rId25"/>
    <p:sldId id="396" r:id="rId26"/>
    <p:sldId id="397" r:id="rId27"/>
    <p:sldId id="403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</a:defRPr>
            </a:lvl1pPr>
          </a:lstStyle>
          <a:p>
            <a:fld id="{EA071562-F389-4B2C-88EC-E845396A69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</a:defRPr>
            </a:lvl1pPr>
          </a:lstStyle>
          <a:p>
            <a:fld id="{A83537C0-ADE1-40D6-9857-CEE697C05B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C2AB6-D793-4DD2-BB08-50484EBBFE1C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14B872-406A-4E42-BE7D-5D126AC85C3F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A05E1-DDF1-43C1-B1FF-C6CD408D18A6}" type="slidenum">
              <a:rPr lang="en-US"/>
              <a:pPr/>
              <a:t>11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7094DC-70C1-4DB8-A75E-9578FDD304D8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79CD77-3FF6-46F4-8AC7-B91BCD4026BE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FB3A35-DF20-4623-A2D0-EAF5CE16B79A}" type="slidenum">
              <a:rPr lang="en-US"/>
              <a:pPr/>
              <a:t>14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70D14-C72D-41A1-91E3-EE57D76624BB}" type="slidenum">
              <a:rPr lang="en-US"/>
              <a:pPr/>
              <a:t>15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8A5192-A5E3-48D7-8615-341A8C673BF0}" type="slidenum">
              <a:rPr lang="en-US"/>
              <a:pPr/>
              <a:t>16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B013F3-FDF6-4AB7-BCBF-9C45841EA28A}" type="slidenum">
              <a:rPr lang="en-US"/>
              <a:pPr/>
              <a:t>17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072E1-E33E-443C-8558-9B2AA3F70050}" type="slidenum">
              <a:rPr lang="en-US"/>
              <a:pPr/>
              <a:t>18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18A4C-C094-43E7-939D-C80024712AED}" type="slidenum">
              <a:rPr lang="en-US"/>
              <a:pPr/>
              <a:t>19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FFEBB-4DFD-4575-A9B6-D060D7EB6971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E163-D34E-4617-A83F-EF3FB6956147}" type="slidenum">
              <a:rPr lang="en-US"/>
              <a:pPr/>
              <a:t>20</a:t>
            </a:fld>
            <a:endParaRPr 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C9FFF-DC4A-4253-8D04-0659EDC89BDF}" type="slidenum">
              <a:rPr lang="en-US"/>
              <a:pPr/>
              <a:t>21</a:t>
            </a:fld>
            <a:endParaRPr 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0EB69-968B-4F46-B38D-456A499AC490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09407-1E39-4411-A1B4-729327F7DCA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D74C97-BF62-4498-85D5-9E3D330D2B96}" type="slidenum">
              <a:rPr lang="en-US"/>
              <a:pPr/>
              <a:t>24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03DAEC-1C12-4DD1-B0BF-3A1E7EB8EEE2}" type="slidenum">
              <a:rPr lang="en-US"/>
              <a:pPr/>
              <a:t>25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F806B-E2B2-4A4C-A296-612C3C2B39B2}" type="slidenum">
              <a:rPr lang="en-US"/>
              <a:pPr/>
              <a:t>26</a:t>
            </a:fld>
            <a:endParaRPr 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2675C-7390-48D7-BCCB-B6E161AC34E8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3FB24-3EA6-464C-B4A2-13E376AEA3FF}" type="slidenum">
              <a:rPr lang="en-US"/>
              <a:pPr/>
              <a:t>28</a:t>
            </a:fld>
            <a:endParaRPr 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1D6EEF-3DE6-4D31-A40D-6EAB6F0D7ACB}" type="slidenum">
              <a:rPr lang="en-US"/>
              <a:pPr/>
              <a:t>29</a:t>
            </a:fld>
            <a:endParaRPr lang="en-US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CED3A-B83B-427D-8C24-C91546E765A3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879CF-BBAC-47F1-BC01-27F650841E21}" type="slidenum">
              <a:rPr lang="en-US"/>
              <a:pPr/>
              <a:t>30</a:t>
            </a:fld>
            <a:endParaRPr lang="en-US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5059AB-F709-4796-BB97-1EA326A7F0C5}" type="slidenum">
              <a:rPr lang="en-US"/>
              <a:pPr/>
              <a:t>31</a:t>
            </a:fld>
            <a:endParaRPr lang="en-US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8F48EB-1789-4DF8-B5C1-8EA263EA9929}" type="slidenum">
              <a:rPr lang="en-US"/>
              <a:pPr/>
              <a:t>36</a:t>
            </a:fld>
            <a:endParaRPr lang="en-US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A5AC5-DEA7-4D85-B518-FEB2BD186E4E}" type="slidenum">
              <a:rPr lang="en-US"/>
              <a:pPr/>
              <a:t>4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79FBC-E65B-4CE1-A6A4-A140AD8A5187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0ABFD-A869-43CF-901E-6495F2E98200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0ECD4-4BDF-4F36-A724-02C1457FA1EE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92261-633E-4DBF-8565-87D2E46483BE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09543-A63D-4ED9-9E3E-5FA3C4C8037F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68F2D-1B53-4B4D-BBAC-951E275DBB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C2030-4CEB-4D8E-AD23-2D75F7DD73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B40C9-BBB3-47BD-B4C0-11DFF4163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F2F8-4717-46E7-8D68-3A1CE2BBE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41592-964E-479D-839B-8FE1F7E2A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2A066C-C5B5-420D-B27F-30BF477B5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4EF33-485A-4763-9609-99E09ED49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40B5C-F456-4143-AA5D-0DCBB09F2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DB4E9-27FB-482A-A11F-5D90D61AA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EDFB6-351C-47EB-9373-852FE005E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787B1-1374-4EA7-A1B3-C6C4DD6C0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CD1FD-0D0B-43A4-A5BD-86EA05361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04DF8-8D0E-470B-BEB5-EAC6E7F436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CAF581-1062-48D1-956E-4ACE73AAFD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E1DB9-65DC-47FC-8436-385E73E61CF5}" type="slidenum">
              <a:rPr lang="en-US"/>
              <a:pPr/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charset="-128"/>
              </a:rPr>
              <a:t>COP 3402 Systems Software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 dirty="0" smtClean="0">
                <a:solidFill>
                  <a:srgbClr val="3366FF"/>
                </a:solidFill>
              </a:rPr>
              <a:t>(Summer 2011)</a:t>
            </a:r>
            <a:endParaRPr lang="en-US" sz="4000" b="1" dirty="0">
              <a:solidFill>
                <a:srgbClr val="3366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4000" dirty="0">
              <a:latin typeface="Times New Roman" pitchFamily="-105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 dirty="0">
              <a:latin typeface="Times New Roman" pitchFamily="-105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pitchFamily="-105" charset="0"/>
            </a:endParaRPr>
          </a:p>
        </p:txBody>
      </p:sp>
      <p:sp>
        <p:nvSpPr>
          <p:cNvPr id="17415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9BFBC-2AAA-4512-B751-75FDFC4518F2}" type="slidenum">
              <a:rPr lang="en-US"/>
              <a:pPr/>
              <a:t>10</a:t>
            </a:fld>
            <a:endParaRPr lang="en-US"/>
          </a:p>
        </p:txBody>
      </p:sp>
      <p:sp>
        <p:nvSpPr>
          <p:cNvPr id="35845" name="Text Box 2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Line 4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Line 5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5852" name="Rectangle 9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Text Box 10"/>
          <p:cNvSpPr txBox="1">
            <a:spLocks noChangeArrowheads="1"/>
          </p:cNvSpPr>
          <p:nvPr/>
        </p:nvSpPr>
        <p:spPr bwMode="auto">
          <a:xfrm>
            <a:off x="3124200" y="2895600"/>
            <a:ext cx="286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Intermediate 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5854" name="Line 12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21"/>
          <p:cNvSpPr>
            <a:spLocks noChangeShapeType="1"/>
          </p:cNvSpPr>
          <p:nvPr/>
        </p:nvSpPr>
        <p:spPr bwMode="auto">
          <a:xfrm flipH="1">
            <a:off x="2987675" y="4968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22"/>
          <p:cNvSpPr>
            <a:spLocks noChangeShapeType="1"/>
          </p:cNvSpPr>
          <p:nvPr/>
        </p:nvSpPr>
        <p:spPr bwMode="auto">
          <a:xfrm>
            <a:off x="3825875" y="4968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23"/>
          <p:cNvSpPr>
            <a:spLocks noChangeShapeType="1"/>
          </p:cNvSpPr>
          <p:nvPr/>
        </p:nvSpPr>
        <p:spPr bwMode="auto">
          <a:xfrm flipH="1">
            <a:off x="3978275" y="103028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Line 24"/>
          <p:cNvSpPr>
            <a:spLocks noChangeShapeType="1"/>
          </p:cNvSpPr>
          <p:nvPr/>
        </p:nvSpPr>
        <p:spPr bwMode="auto">
          <a:xfrm>
            <a:off x="4587875" y="10302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0" name="Line 25"/>
          <p:cNvSpPr>
            <a:spLocks noChangeShapeType="1"/>
          </p:cNvSpPr>
          <p:nvPr/>
        </p:nvSpPr>
        <p:spPr bwMode="auto">
          <a:xfrm flipH="1">
            <a:off x="4664075" y="148748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Line 26"/>
          <p:cNvSpPr>
            <a:spLocks noChangeShapeType="1"/>
          </p:cNvSpPr>
          <p:nvPr/>
        </p:nvSpPr>
        <p:spPr bwMode="auto">
          <a:xfrm>
            <a:off x="5197475" y="1487488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2" name="Rectangle 27"/>
          <p:cNvSpPr>
            <a:spLocks noChangeArrowheads="1"/>
          </p:cNvSpPr>
          <p:nvPr/>
        </p:nvSpPr>
        <p:spPr bwMode="auto">
          <a:xfrm>
            <a:off x="2378075" y="192088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Line 28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4" name="Text Box 29"/>
          <p:cNvSpPr txBox="1">
            <a:spLocks noChangeArrowheads="1"/>
          </p:cNvSpPr>
          <p:nvPr/>
        </p:nvSpPr>
        <p:spPr bwMode="auto">
          <a:xfrm>
            <a:off x="3368675" y="2682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5865" name="Text Box 30"/>
          <p:cNvSpPr txBox="1">
            <a:spLocks noChangeArrowheads="1"/>
          </p:cNvSpPr>
          <p:nvPr/>
        </p:nvSpPr>
        <p:spPr bwMode="auto">
          <a:xfrm>
            <a:off x="2667000" y="7620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5866" name="Text Box 31"/>
          <p:cNvSpPr txBox="1">
            <a:spLocks noChangeArrowheads="1"/>
          </p:cNvSpPr>
          <p:nvPr/>
        </p:nvSpPr>
        <p:spPr bwMode="auto">
          <a:xfrm>
            <a:off x="4267200" y="762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5867" name="Text Box 32"/>
          <p:cNvSpPr txBox="1">
            <a:spLocks noChangeArrowheads="1"/>
          </p:cNvSpPr>
          <p:nvPr/>
        </p:nvSpPr>
        <p:spPr bwMode="auto">
          <a:xfrm>
            <a:off x="3368675" y="12588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5868" name="Text Box 33"/>
          <p:cNvSpPr txBox="1">
            <a:spLocks noChangeArrowheads="1"/>
          </p:cNvSpPr>
          <p:nvPr/>
        </p:nvSpPr>
        <p:spPr bwMode="auto">
          <a:xfrm>
            <a:off x="4892675" y="125888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5869" name="Text Box 34"/>
          <p:cNvSpPr txBox="1">
            <a:spLocks noChangeArrowheads="1"/>
          </p:cNvSpPr>
          <p:nvPr/>
        </p:nvSpPr>
        <p:spPr bwMode="auto">
          <a:xfrm>
            <a:off x="4435475" y="186848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5870" name="Text Box 35"/>
          <p:cNvSpPr txBox="1">
            <a:spLocks noChangeArrowheads="1"/>
          </p:cNvSpPr>
          <p:nvPr/>
        </p:nvSpPr>
        <p:spPr bwMode="auto">
          <a:xfrm>
            <a:off x="5273675" y="18684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5871" name="Text Box 36"/>
          <p:cNvSpPr txBox="1">
            <a:spLocks noChangeArrowheads="1"/>
          </p:cNvSpPr>
          <p:nvPr/>
        </p:nvSpPr>
        <p:spPr bwMode="auto">
          <a:xfrm>
            <a:off x="3597275" y="186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5872" name="Line 37"/>
          <p:cNvSpPr>
            <a:spLocks noChangeShapeType="1"/>
          </p:cNvSpPr>
          <p:nvPr/>
        </p:nvSpPr>
        <p:spPr bwMode="auto">
          <a:xfrm>
            <a:off x="3902075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3" name="Text Box 38"/>
          <p:cNvSpPr txBox="1">
            <a:spLocks noChangeArrowheads="1"/>
          </p:cNvSpPr>
          <p:nvPr/>
        </p:nvSpPr>
        <p:spPr bwMode="auto">
          <a:xfrm>
            <a:off x="6705600" y="44196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5874" name="Line 39"/>
          <p:cNvSpPr>
            <a:spLocks noChangeShapeType="1"/>
          </p:cNvSpPr>
          <p:nvPr/>
        </p:nvSpPr>
        <p:spPr bwMode="auto">
          <a:xfrm flipH="1">
            <a:off x="6172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5" name="Rectangle 40"/>
          <p:cNvSpPr>
            <a:spLocks noChangeArrowheads="1"/>
          </p:cNvSpPr>
          <p:nvPr/>
        </p:nvSpPr>
        <p:spPr bwMode="auto">
          <a:xfrm>
            <a:off x="2819400" y="3962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6" name="Text Box 41"/>
          <p:cNvSpPr txBox="1">
            <a:spLocks noChangeArrowheads="1"/>
          </p:cNvSpPr>
          <p:nvPr/>
        </p:nvSpPr>
        <p:spPr bwMode="auto">
          <a:xfrm>
            <a:off x="3048000" y="4038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8F071F-8F92-4883-917B-1560BF457BA3}" type="slidenum">
              <a:rPr lang="en-US"/>
              <a:pPr/>
              <a:t>11</a:t>
            </a:fld>
            <a:endParaRPr lang="en-US"/>
          </a:p>
        </p:txBody>
      </p:sp>
      <p:sp>
        <p:nvSpPr>
          <p:cNvPr id="37893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7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7898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7900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optimizer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7902" name="Line 11"/>
          <p:cNvSpPr>
            <a:spLocks noChangeShapeType="1"/>
          </p:cNvSpPr>
          <p:nvPr/>
        </p:nvSpPr>
        <p:spPr bwMode="auto">
          <a:xfrm>
            <a:off x="45720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20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Text Box 30"/>
          <p:cNvSpPr txBox="1">
            <a:spLocks noChangeArrowheads="1"/>
          </p:cNvSpPr>
          <p:nvPr/>
        </p:nvSpPr>
        <p:spPr bwMode="auto">
          <a:xfrm>
            <a:off x="6705600" y="15240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7906" name="Line 31"/>
          <p:cNvSpPr>
            <a:spLocks noChangeShapeType="1"/>
          </p:cNvSpPr>
          <p:nvPr/>
        </p:nvSpPr>
        <p:spPr bwMode="auto">
          <a:xfrm flipH="1">
            <a:off x="6248400" y="167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Rectangle 32"/>
          <p:cNvSpPr>
            <a:spLocks noChangeArrowheads="1"/>
          </p:cNvSpPr>
          <p:nvPr/>
        </p:nvSpPr>
        <p:spPr bwMode="auto">
          <a:xfrm>
            <a:off x="2895600" y="914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Text Box 33"/>
          <p:cNvSpPr txBox="1">
            <a:spLocks noChangeArrowheads="1"/>
          </p:cNvSpPr>
          <p:nvPr/>
        </p:nvSpPr>
        <p:spPr bwMode="auto">
          <a:xfrm>
            <a:off x="3124200" y="990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  <p:sp>
        <p:nvSpPr>
          <p:cNvPr id="37909" name="Rectangle 34"/>
          <p:cNvSpPr>
            <a:spLocks noChangeArrowheads="1"/>
          </p:cNvSpPr>
          <p:nvPr/>
        </p:nvSpPr>
        <p:spPr bwMode="auto">
          <a:xfrm>
            <a:off x="2895600" y="39624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Text Box 35"/>
          <p:cNvSpPr txBox="1">
            <a:spLocks noChangeArrowheads="1"/>
          </p:cNvSpPr>
          <p:nvPr/>
        </p:nvSpPr>
        <p:spPr bwMode="auto">
          <a:xfrm>
            <a:off x="3276600" y="40386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7911" name="Text Box 36"/>
          <p:cNvSpPr txBox="1">
            <a:spLocks noChangeArrowheads="1"/>
          </p:cNvSpPr>
          <p:nvPr/>
        </p:nvSpPr>
        <p:spPr bwMode="auto">
          <a:xfrm>
            <a:off x="6781800" y="44196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7912" name="Line 37"/>
          <p:cNvSpPr>
            <a:spLocks noChangeShapeType="1"/>
          </p:cNvSpPr>
          <p:nvPr/>
        </p:nvSpPr>
        <p:spPr bwMode="auto">
          <a:xfrm flipH="1">
            <a:off x="62484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B30BE4-EE94-4186-B480-C25E30277A38}" type="slidenum">
              <a:rPr lang="en-US"/>
              <a:pPr/>
              <a:t>12</a:t>
            </a:fld>
            <a:endParaRPr lang="en-US"/>
          </a:p>
        </p:txBody>
      </p:sp>
      <p:sp>
        <p:nvSpPr>
          <p:cNvPr id="39941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9942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4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9948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722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9950" name="Line 11"/>
          <p:cNvSpPr>
            <a:spLocks noChangeShapeType="1"/>
          </p:cNvSpPr>
          <p:nvPr/>
        </p:nvSpPr>
        <p:spPr bwMode="auto">
          <a:xfrm>
            <a:off x="4572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Line 13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3" name="Rectangle 18"/>
          <p:cNvSpPr>
            <a:spLocks noChangeArrowheads="1"/>
          </p:cNvSpPr>
          <p:nvPr/>
        </p:nvSpPr>
        <p:spPr bwMode="auto">
          <a:xfrm>
            <a:off x="2971800" y="12192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Text Box 19"/>
          <p:cNvSpPr txBox="1">
            <a:spLocks noChangeArrowheads="1"/>
          </p:cNvSpPr>
          <p:nvPr/>
        </p:nvSpPr>
        <p:spPr bwMode="auto">
          <a:xfrm>
            <a:off x="3352800" y="12954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9955" name="Text Box 20"/>
          <p:cNvSpPr txBox="1">
            <a:spLocks noChangeArrowheads="1"/>
          </p:cNvSpPr>
          <p:nvPr/>
        </p:nvSpPr>
        <p:spPr bwMode="auto">
          <a:xfrm>
            <a:off x="6858000" y="16764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9956" name="Line 21"/>
          <p:cNvSpPr>
            <a:spLocks noChangeShapeType="1"/>
          </p:cNvSpPr>
          <p:nvPr/>
        </p:nvSpPr>
        <p:spPr bwMode="auto">
          <a:xfrm flipH="1">
            <a:off x="63246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7" name="Rectangle 22"/>
          <p:cNvSpPr>
            <a:spLocks noChangeArrowheads="1"/>
          </p:cNvSpPr>
          <p:nvPr/>
        </p:nvSpPr>
        <p:spPr bwMode="auto">
          <a:xfrm>
            <a:off x="3352800" y="3962400"/>
            <a:ext cx="2438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Text Box 23"/>
          <p:cNvSpPr txBox="1">
            <a:spLocks noChangeArrowheads="1"/>
          </p:cNvSpPr>
          <p:nvPr/>
        </p:nvSpPr>
        <p:spPr bwMode="auto">
          <a:xfrm>
            <a:off x="3733800" y="4038600"/>
            <a:ext cx="1720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movf   id2, r1</a:t>
            </a:r>
          </a:p>
          <a:p>
            <a:r>
              <a:rPr lang="en-US"/>
              <a:t>mulf   #1.8, r1</a:t>
            </a:r>
          </a:p>
          <a:p>
            <a:r>
              <a:rPr lang="en-US"/>
              <a:t>addf   #32.0, r1</a:t>
            </a:r>
          </a:p>
          <a:p>
            <a:r>
              <a:rPr lang="en-US"/>
              <a:t>movf   r1, id1</a:t>
            </a:r>
          </a:p>
        </p:txBody>
      </p:sp>
      <p:sp>
        <p:nvSpPr>
          <p:cNvPr id="39959" name="Text Box 24"/>
          <p:cNvSpPr txBox="1">
            <a:spLocks noChangeArrowheads="1"/>
          </p:cNvSpPr>
          <p:nvPr/>
        </p:nvSpPr>
        <p:spPr bwMode="auto">
          <a:xfrm>
            <a:off x="6858000" y="4419600"/>
            <a:ext cx="1928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assembly instructions </a:t>
            </a:r>
          </a:p>
        </p:txBody>
      </p:sp>
      <p:sp>
        <p:nvSpPr>
          <p:cNvPr id="39960" name="Line 25"/>
          <p:cNvSpPr>
            <a:spLocks noChangeShapeType="1"/>
          </p:cNvSpPr>
          <p:nvPr/>
        </p:nvSpPr>
        <p:spPr bwMode="auto">
          <a:xfrm flipH="1">
            <a:off x="63246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AF3141-2D5A-4237-9FB5-07413F83368A}" type="slidenum">
              <a:rPr lang="en-US"/>
              <a:pPr/>
              <a:t>13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41990" name="Line 31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Text Box 32"/>
          <p:cNvSpPr txBox="1">
            <a:spLocks noChangeArrowheads="1"/>
          </p:cNvSpPr>
          <p:nvPr/>
        </p:nvSpPr>
        <p:spPr bwMode="auto">
          <a:xfrm>
            <a:off x="669925" y="1408113"/>
            <a:ext cx="7727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Lexical analyzer: </a:t>
            </a:r>
          </a:p>
          <a:p>
            <a:pPr marL="457200" indent="-457200"/>
            <a:r>
              <a:rPr lang="en-US"/>
              <a:t>	Gathers the characters of the source program into lexical units.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Lexical units of a program are:</a:t>
            </a:r>
          </a:p>
          <a:p>
            <a:pPr marL="457200" indent="-457200"/>
            <a:r>
              <a:rPr lang="en-US"/>
              <a:t>		identifiers</a:t>
            </a:r>
          </a:p>
          <a:p>
            <a:pPr marL="457200" indent="-457200"/>
            <a:r>
              <a:rPr lang="en-US"/>
              <a:t>		special words (reserved words)</a:t>
            </a:r>
          </a:p>
          <a:p>
            <a:pPr marL="457200" indent="-457200"/>
            <a:r>
              <a:rPr lang="en-US"/>
              <a:t>		operators</a:t>
            </a:r>
          </a:p>
          <a:p>
            <a:pPr marL="457200" indent="-457200"/>
            <a:r>
              <a:rPr lang="en-US"/>
              <a:t>		special symbols</a:t>
            </a:r>
          </a:p>
          <a:p>
            <a:pPr marL="457200" indent="-457200"/>
            <a:r>
              <a:rPr lang="en-US"/>
              <a:t>		</a:t>
            </a:r>
            <a:r>
              <a:rPr lang="en-US" b="1" u="sng"/>
              <a:t>Comments are ignored!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Syntax analyzer:</a:t>
            </a:r>
            <a:endParaRPr lang="en-US"/>
          </a:p>
          <a:p>
            <a:pPr marL="457200" indent="-457200"/>
            <a:r>
              <a:rPr lang="en-US"/>
              <a:t>	Takes lexical units from the lexical analyzer and use them to construct</a:t>
            </a:r>
          </a:p>
          <a:p>
            <a:pPr marL="457200" indent="-457200"/>
            <a:r>
              <a:rPr lang="en-US"/>
              <a:t>	a hierarchical structure called </a:t>
            </a:r>
            <a:r>
              <a:rPr lang="en-US" b="1"/>
              <a:t>parse tree</a:t>
            </a:r>
            <a:endParaRPr lang="en-US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Parse trees represent the syntactic structure of the program.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C809EC-6439-4F87-8ECB-B0777E57D048}" type="slidenum">
              <a:rPr lang="en-US"/>
              <a:pPr/>
              <a:t>14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44038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469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Intermediate code: </a:t>
            </a:r>
          </a:p>
          <a:p>
            <a:pPr marL="457200" indent="-457200"/>
            <a:r>
              <a:rPr lang="en-US"/>
              <a:t>	Produces a program in a different lenguage representation:</a:t>
            </a:r>
          </a:p>
          <a:p>
            <a:pPr marL="457200" indent="-457200"/>
            <a:r>
              <a:rPr lang="en-US"/>
              <a:t>		Assembly language</a:t>
            </a:r>
          </a:p>
          <a:p>
            <a:pPr marL="457200" indent="-457200"/>
            <a:r>
              <a:rPr lang="en-US"/>
              <a:t>		Similar to assembly language</a:t>
            </a:r>
          </a:p>
          <a:p>
            <a:pPr marL="457200" indent="-457200"/>
            <a:r>
              <a:rPr lang="en-US"/>
              <a:t>		Something higher than assembly language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	Note: semantic analysis is an integral part of the intermediate </a:t>
            </a:r>
          </a:p>
          <a:p>
            <a:pPr marL="457200" indent="-457200"/>
            <a:r>
              <a:rPr lang="en-US"/>
              <a:t>		          code generator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Optimization:</a:t>
            </a:r>
            <a:endParaRPr lang="en-US"/>
          </a:p>
          <a:p>
            <a:pPr marL="457200" indent="-457200"/>
            <a:r>
              <a:rPr lang="en-US"/>
              <a:t>	Makes programs smaller or faster or both.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Most optimization is done in the intermediate code. </a:t>
            </a:r>
          </a:p>
          <a:p>
            <a:pPr marL="457200" indent="-457200"/>
            <a:r>
              <a:rPr lang="en-US"/>
              <a:t>	(i.e. tree reduction, vectorization) 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C2DBE-E3B0-4A41-B8B3-A0CADC4C8382}" type="slidenum">
              <a:rPr lang="en-US"/>
              <a:pPr/>
              <a:t>15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46086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85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Code generator: </a:t>
            </a:r>
          </a:p>
          <a:p>
            <a:pPr marL="457200" indent="-457200"/>
            <a:r>
              <a:rPr lang="en-US"/>
              <a:t>	 Translate the optimized intermediate code into machine language.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The symbol table:</a:t>
            </a:r>
            <a:endParaRPr lang="en-US"/>
          </a:p>
          <a:p>
            <a:pPr marL="457200" indent="-457200"/>
            <a:r>
              <a:rPr lang="en-US"/>
              <a:t>	 Serve as a database for the compilation process.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Contents type and attribute information of each user-defined</a:t>
            </a:r>
          </a:p>
          <a:p>
            <a:pPr marL="457200" indent="-457200"/>
            <a:r>
              <a:rPr lang="en-US"/>
              <a:t>	name in the program.</a:t>
            </a:r>
          </a:p>
          <a:p>
            <a:pPr marL="457200" indent="-457200"/>
            <a:endParaRPr lang="en-US" b="1" u="sng"/>
          </a:p>
        </p:txBody>
      </p:sp>
      <p:sp>
        <p:nvSpPr>
          <p:cNvPr id="46088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46089" name="Rectangle 13"/>
          <p:cNvSpPr>
            <a:spLocks noChangeArrowheads="1"/>
          </p:cNvSpPr>
          <p:nvPr/>
        </p:nvSpPr>
        <p:spPr bwMode="auto">
          <a:xfrm>
            <a:off x="3216275" y="4267200"/>
            <a:ext cx="2955925" cy="1030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4"/>
          <p:cNvSpPr>
            <a:spLocks noChangeShapeType="1"/>
          </p:cNvSpPr>
          <p:nvPr/>
        </p:nvSpPr>
        <p:spPr bwMode="auto">
          <a:xfrm>
            <a:off x="3216275" y="4764088"/>
            <a:ext cx="295592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1" name="Line 15"/>
          <p:cNvSpPr>
            <a:spLocks noChangeShapeType="1"/>
          </p:cNvSpPr>
          <p:nvPr/>
        </p:nvSpPr>
        <p:spPr bwMode="auto">
          <a:xfrm>
            <a:off x="4283075" y="4230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2" name="Text Box 16"/>
          <p:cNvSpPr txBox="1">
            <a:spLocks noChangeArrowheads="1"/>
          </p:cNvSpPr>
          <p:nvPr/>
        </p:nvSpPr>
        <p:spPr bwMode="auto">
          <a:xfrm>
            <a:off x="3200400" y="43434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46093" name="Text Box 17"/>
          <p:cNvSpPr txBox="1">
            <a:spLocks noChangeArrowheads="1"/>
          </p:cNvSpPr>
          <p:nvPr/>
        </p:nvSpPr>
        <p:spPr bwMode="auto">
          <a:xfrm>
            <a:off x="3200400" y="4800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46094" name="Text Box 18"/>
          <p:cNvSpPr txBox="1">
            <a:spLocks noChangeArrowheads="1"/>
          </p:cNvSpPr>
          <p:nvPr/>
        </p:nvSpPr>
        <p:spPr bwMode="auto">
          <a:xfrm>
            <a:off x="2743200" y="4343400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46095" name="Text Box 19"/>
          <p:cNvSpPr txBox="1">
            <a:spLocks noChangeArrowheads="1"/>
          </p:cNvSpPr>
          <p:nvPr/>
        </p:nvSpPr>
        <p:spPr bwMode="auto">
          <a:xfrm>
            <a:off x="2590800" y="5715000"/>
            <a:ext cx="335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    name           type         attributes</a:t>
            </a:r>
          </a:p>
        </p:txBody>
      </p:sp>
      <p:sp>
        <p:nvSpPr>
          <p:cNvPr id="46096" name="Line 20"/>
          <p:cNvSpPr>
            <a:spLocks noChangeShapeType="1"/>
          </p:cNvSpPr>
          <p:nvPr/>
        </p:nvSpPr>
        <p:spPr bwMode="auto">
          <a:xfrm flipV="1">
            <a:off x="35814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 flipV="1">
            <a:off x="44958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8" name="Line 22"/>
          <p:cNvSpPr>
            <a:spLocks noChangeShapeType="1"/>
          </p:cNvSpPr>
          <p:nvPr/>
        </p:nvSpPr>
        <p:spPr bwMode="auto">
          <a:xfrm flipV="1">
            <a:off x="289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4"/>
          <p:cNvSpPr>
            <a:spLocks noChangeShapeType="1"/>
          </p:cNvSpPr>
          <p:nvPr/>
        </p:nvSpPr>
        <p:spPr bwMode="auto">
          <a:xfrm flipV="1">
            <a:off x="4800600" y="4267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0" name="Line 26"/>
          <p:cNvSpPr>
            <a:spLocks noChangeShapeType="1"/>
          </p:cNvSpPr>
          <p:nvPr/>
        </p:nvSpPr>
        <p:spPr bwMode="auto">
          <a:xfrm flipV="1">
            <a:off x="556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C636F-911E-4BE6-975B-380ECC969799}" type="slidenum">
              <a:rPr lang="en-US"/>
              <a:pPr/>
              <a:t>16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7448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To run a program in its machine language form, it needs in general </a:t>
            </a:r>
          </a:p>
          <a:p>
            <a:pPr marL="457200" indent="-457200"/>
            <a:r>
              <a:rPr lang="en-US"/>
              <a:t>	-- some other code</a:t>
            </a:r>
          </a:p>
          <a:p>
            <a:pPr marL="457200" indent="-457200"/>
            <a:r>
              <a:rPr lang="en-US"/>
              <a:t>	-- programs from the O.S. (i.e. input/output)</a:t>
            </a:r>
            <a:endParaRPr lang="en-US" b="1" u="sng"/>
          </a:p>
        </p:txBody>
      </p:sp>
      <p:sp>
        <p:nvSpPr>
          <p:cNvPr id="48136" name="Oval 5"/>
          <p:cNvSpPr>
            <a:spLocks noChangeArrowheads="1"/>
          </p:cNvSpPr>
          <p:nvPr/>
        </p:nvSpPr>
        <p:spPr bwMode="auto">
          <a:xfrm>
            <a:off x="3810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142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Machine language</a:t>
            </a:r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24384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9"/>
          <p:cNvSpPr txBox="1">
            <a:spLocks noChangeArrowheads="1"/>
          </p:cNvSpPr>
          <p:nvPr/>
        </p:nvSpPr>
        <p:spPr bwMode="auto">
          <a:xfrm>
            <a:off x="2819400" y="3810000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Linker</a:t>
            </a:r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2438400" y="2590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Text Box 11"/>
          <p:cNvSpPr txBox="1">
            <a:spLocks noChangeArrowheads="1"/>
          </p:cNvSpPr>
          <p:nvPr/>
        </p:nvSpPr>
        <p:spPr bwMode="auto">
          <a:xfrm>
            <a:off x="2743200" y="2743200"/>
            <a:ext cx="765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2438400" y="4800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Text Box 13"/>
          <p:cNvSpPr txBox="1">
            <a:spLocks noChangeArrowheads="1"/>
          </p:cNvSpPr>
          <p:nvPr/>
        </p:nvSpPr>
        <p:spPr bwMode="auto">
          <a:xfrm>
            <a:off x="2590800" y="49530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O.S. routines</a:t>
            </a:r>
          </a:p>
          <a:p>
            <a:r>
              <a:rPr lang="en-US" sz="1200"/>
              <a:t>(I/O routines)</a:t>
            </a:r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1981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3124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 flipV="1">
            <a:off x="31242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3886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8" name="Oval 18"/>
          <p:cNvSpPr>
            <a:spLocks noChangeArrowheads="1"/>
          </p:cNvSpPr>
          <p:nvPr/>
        </p:nvSpPr>
        <p:spPr bwMode="auto">
          <a:xfrm>
            <a:off x="43434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Text Box 19"/>
          <p:cNvSpPr txBox="1">
            <a:spLocks noChangeArrowheads="1"/>
          </p:cNvSpPr>
          <p:nvPr/>
        </p:nvSpPr>
        <p:spPr bwMode="auto">
          <a:xfrm>
            <a:off x="4495800" y="3810000"/>
            <a:ext cx="1171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Executable file</a:t>
            </a:r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64008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Text Box 21"/>
          <p:cNvSpPr txBox="1">
            <a:spLocks noChangeArrowheads="1"/>
          </p:cNvSpPr>
          <p:nvPr/>
        </p:nvSpPr>
        <p:spPr bwMode="auto">
          <a:xfrm>
            <a:off x="6781800" y="3810000"/>
            <a:ext cx="655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Loader</a:t>
            </a:r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>
            <a:off x="59436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3" name="Line 23"/>
          <p:cNvSpPr>
            <a:spLocks noChangeShapeType="1"/>
          </p:cNvSpPr>
          <p:nvPr/>
        </p:nvSpPr>
        <p:spPr bwMode="auto">
          <a:xfrm>
            <a:off x="70866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4" name="AutoShape 24"/>
          <p:cNvSpPr>
            <a:spLocks noChangeArrowheads="1"/>
          </p:cNvSpPr>
          <p:nvPr/>
        </p:nvSpPr>
        <p:spPr bwMode="auto">
          <a:xfrm>
            <a:off x="6400800" y="5105400"/>
            <a:ext cx="1371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AutoShape 25"/>
          <p:cNvSpPr>
            <a:spLocks noChangeArrowheads="1"/>
          </p:cNvSpPr>
          <p:nvPr/>
        </p:nvSpPr>
        <p:spPr bwMode="auto">
          <a:xfrm>
            <a:off x="6629400" y="5257800"/>
            <a:ext cx="869950" cy="2936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CB85C1-6492-4A36-807C-BFF762E28DA7}" type="slidenum">
              <a:rPr lang="en-US"/>
              <a:pPr/>
              <a:t>17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Interpreters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7473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Programs are interpreted (executed) by another program called </a:t>
            </a:r>
          </a:p>
          <a:p>
            <a:pPr marL="457200" indent="-457200"/>
            <a:r>
              <a:rPr lang="en-US" b="1"/>
              <a:t>the interpreter.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Advantages: Easy implementation of many source-level </a:t>
            </a:r>
          </a:p>
          <a:p>
            <a:pPr marL="457200" indent="-457200"/>
            <a:r>
              <a:rPr lang="en-US" b="1"/>
              <a:t>	debugging operations, because all run-time errors operations</a:t>
            </a:r>
          </a:p>
          <a:p>
            <a:pPr marL="457200" indent="-457200"/>
            <a:r>
              <a:rPr lang="en-US" b="1"/>
              <a:t>	refer to  source-level units. 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Disadvantages: 10 to 100 times slower because statements are</a:t>
            </a:r>
          </a:p>
          <a:p>
            <a:pPr marL="457200" indent="-457200"/>
            <a:r>
              <a:rPr lang="en-US" b="1"/>
              <a:t>	interpreted each time the statement is executed.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 u="sng"/>
              <a:t>Background</a:t>
            </a:r>
            <a:r>
              <a:rPr lang="en-US" b="1"/>
              <a:t>:</a:t>
            </a:r>
          </a:p>
          <a:p>
            <a:pPr marL="457200" indent="-457200"/>
            <a:r>
              <a:rPr lang="en-US" b="1"/>
              <a:t>Early sixties </a:t>
            </a:r>
            <a:r>
              <a:rPr lang="en-US" b="1">
                <a:sym typeface="Wingdings" pitchFamily="-105" charset="2"/>
              </a:rPr>
              <a:t> APL, SNOBOL, Lisp.</a:t>
            </a:r>
          </a:p>
          <a:p>
            <a:pPr marL="457200" indent="-457200"/>
            <a:r>
              <a:rPr lang="en-US" b="1"/>
              <a:t>By the 80s </a:t>
            </a:r>
            <a:r>
              <a:rPr lang="en-US" b="1">
                <a:sym typeface="Wingdings" pitchFamily="-105" charset="2"/>
              </a:rPr>
              <a:t> rarely used.</a:t>
            </a:r>
          </a:p>
          <a:p>
            <a:pPr marL="457200" indent="-457200"/>
            <a:r>
              <a:rPr lang="en-US" b="1">
                <a:sym typeface="Wingdings" pitchFamily="-105" charset="2"/>
              </a:rPr>
              <a:t>Recent years  Significant comeback ( some Web scripting </a:t>
            </a:r>
          </a:p>
          <a:p>
            <a:pPr marL="457200" indent="-457200"/>
            <a:r>
              <a:rPr lang="en-US" b="1">
                <a:sym typeface="Wingdings" pitchFamily="-105" charset="2"/>
              </a:rPr>
              <a:t>		              languages: JavaScritp, php)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40A84-5100-418E-8527-6DAD819A215A}" type="slidenum">
              <a:rPr lang="en-US"/>
              <a:pPr/>
              <a:t>18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Interpreters</a:t>
            </a:r>
          </a:p>
        </p:txBody>
      </p:sp>
      <p:sp>
        <p:nvSpPr>
          <p:cNvPr id="52230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Oval 5"/>
          <p:cNvSpPr>
            <a:spLocks noChangeArrowheads="1"/>
          </p:cNvSpPr>
          <p:nvPr/>
        </p:nvSpPr>
        <p:spPr bwMode="auto">
          <a:xfrm>
            <a:off x="3581400" y="1676400"/>
            <a:ext cx="1905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4022725" y="1865313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Source</a:t>
            </a:r>
          </a:p>
          <a:p>
            <a:r>
              <a:rPr lang="en-US"/>
              <a:t>program</a:t>
            </a:r>
          </a:p>
        </p:txBody>
      </p:sp>
      <p:sp>
        <p:nvSpPr>
          <p:cNvPr id="52233" name="Rectangle 7"/>
          <p:cNvSpPr>
            <a:spLocks noChangeArrowheads="1"/>
          </p:cNvSpPr>
          <p:nvPr/>
        </p:nvSpPr>
        <p:spPr bwMode="auto">
          <a:xfrm>
            <a:off x="3505200" y="2971800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3946525" y="338931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Interpreter</a:t>
            </a:r>
          </a:p>
        </p:txBody>
      </p:sp>
      <p:sp>
        <p:nvSpPr>
          <p:cNvPr id="52235" name="Oval 9"/>
          <p:cNvSpPr>
            <a:spLocks noChangeArrowheads="1"/>
          </p:cNvSpPr>
          <p:nvPr/>
        </p:nvSpPr>
        <p:spPr bwMode="auto">
          <a:xfrm>
            <a:off x="6553200" y="31242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Text Box 10"/>
          <p:cNvSpPr txBox="1">
            <a:spLocks noChangeArrowheads="1"/>
          </p:cNvSpPr>
          <p:nvPr/>
        </p:nvSpPr>
        <p:spPr bwMode="auto">
          <a:xfrm>
            <a:off x="6705600" y="33528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 data</a:t>
            </a:r>
          </a:p>
        </p:txBody>
      </p:sp>
      <p:sp>
        <p:nvSpPr>
          <p:cNvPr id="52237" name="Line 11"/>
          <p:cNvSpPr>
            <a:spLocks noChangeShapeType="1"/>
          </p:cNvSpPr>
          <p:nvPr/>
        </p:nvSpPr>
        <p:spPr bwMode="auto">
          <a:xfrm>
            <a:off x="45720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8" name="Line 12"/>
          <p:cNvSpPr>
            <a:spLocks noChangeShapeType="1"/>
          </p:cNvSpPr>
          <p:nvPr/>
        </p:nvSpPr>
        <p:spPr bwMode="auto">
          <a:xfrm flipH="1">
            <a:off x="5562600" y="3581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9" name="Line 13"/>
          <p:cNvSpPr>
            <a:spLocks noChangeShapeType="1"/>
          </p:cNvSpPr>
          <p:nvPr/>
        </p:nvSpPr>
        <p:spPr bwMode="auto">
          <a:xfrm>
            <a:off x="4572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0" name="Text Box 14"/>
          <p:cNvSpPr txBox="1">
            <a:spLocks noChangeArrowheads="1"/>
          </p:cNvSpPr>
          <p:nvPr/>
        </p:nvSpPr>
        <p:spPr bwMode="auto">
          <a:xfrm>
            <a:off x="4191000" y="4724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7E8057-337E-4684-8517-5E2232DA8386}" type="slidenum">
              <a:rPr lang="en-US"/>
              <a:pPr/>
              <a:t>19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charset="-128"/>
              </a:rPr>
              <a:t>Hybrid implementation systems</a:t>
            </a:r>
          </a:p>
        </p:txBody>
      </p:sp>
      <p:sp>
        <p:nvSpPr>
          <p:cNvPr id="54278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9" name="Oval 4"/>
          <p:cNvSpPr>
            <a:spLocks noChangeArrowheads="1"/>
          </p:cNvSpPr>
          <p:nvPr/>
        </p:nvSpPr>
        <p:spPr bwMode="auto">
          <a:xfrm>
            <a:off x="457200" y="1752600"/>
            <a:ext cx="1524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Java</a:t>
            </a:r>
          </a:p>
          <a:p>
            <a:r>
              <a:rPr lang="en-US"/>
              <a:t>program</a:t>
            </a:r>
          </a:p>
        </p:txBody>
      </p:sp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168275" y="3087688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Translator</a:t>
            </a:r>
          </a:p>
        </p:txBody>
      </p:sp>
      <p:sp>
        <p:nvSpPr>
          <p:cNvPr id="54283" name="Oval 8"/>
          <p:cNvSpPr>
            <a:spLocks noChangeArrowheads="1"/>
          </p:cNvSpPr>
          <p:nvPr/>
        </p:nvSpPr>
        <p:spPr bwMode="auto">
          <a:xfrm>
            <a:off x="3216275" y="3240088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Text Box 9"/>
          <p:cNvSpPr txBox="1">
            <a:spLocks noChangeArrowheads="1"/>
          </p:cNvSpPr>
          <p:nvPr/>
        </p:nvSpPr>
        <p:spPr bwMode="auto">
          <a:xfrm>
            <a:off x="3368675" y="34686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</p:txBody>
      </p:sp>
      <p:sp>
        <p:nvSpPr>
          <p:cNvPr id="54285" name="Line 10"/>
          <p:cNvSpPr>
            <a:spLocks noChangeShapeType="1"/>
          </p:cNvSpPr>
          <p:nvPr/>
        </p:nvSpPr>
        <p:spPr bwMode="auto">
          <a:xfrm>
            <a:off x="1235075" y="27066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6" name="Line 11"/>
          <p:cNvSpPr>
            <a:spLocks noChangeShapeType="1"/>
          </p:cNvSpPr>
          <p:nvPr/>
        </p:nvSpPr>
        <p:spPr bwMode="auto">
          <a:xfrm flipH="1">
            <a:off x="2225675" y="36972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3184525" y="1408113"/>
            <a:ext cx="5276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 translate high-level language programs to an</a:t>
            </a:r>
          </a:p>
          <a:p>
            <a:r>
              <a:rPr lang="en-US"/>
              <a:t>intermediate language designed to allow easy</a:t>
            </a:r>
          </a:p>
          <a:p>
            <a:r>
              <a:rPr lang="en-US"/>
              <a:t>interpretation </a:t>
            </a:r>
          </a:p>
        </p:txBody>
      </p:sp>
      <p:sp>
        <p:nvSpPr>
          <p:cNvPr id="54288" name="Oval 15"/>
          <p:cNvSpPr>
            <a:spLocks noChangeArrowheads="1"/>
          </p:cNvSpPr>
          <p:nvPr/>
        </p:nvSpPr>
        <p:spPr bwMode="auto">
          <a:xfrm>
            <a:off x="5410200" y="25146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Text Box 16"/>
          <p:cNvSpPr txBox="1">
            <a:spLocks noChangeArrowheads="1"/>
          </p:cNvSpPr>
          <p:nvPr/>
        </p:nvSpPr>
        <p:spPr bwMode="auto">
          <a:xfrm>
            <a:off x="5562600" y="27432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4290" name="Oval 17"/>
          <p:cNvSpPr>
            <a:spLocks noChangeArrowheads="1"/>
          </p:cNvSpPr>
          <p:nvPr/>
        </p:nvSpPr>
        <p:spPr bwMode="auto">
          <a:xfrm>
            <a:off x="5410200" y="38100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Text Box 18"/>
          <p:cNvSpPr txBox="1">
            <a:spLocks noChangeArrowheads="1"/>
          </p:cNvSpPr>
          <p:nvPr/>
        </p:nvSpPr>
        <p:spPr bwMode="auto">
          <a:xfrm>
            <a:off x="5562600" y="40386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4292" name="Text Box 19"/>
          <p:cNvSpPr txBox="1">
            <a:spLocks noChangeArrowheads="1"/>
          </p:cNvSpPr>
          <p:nvPr/>
        </p:nvSpPr>
        <p:spPr bwMode="auto">
          <a:xfrm>
            <a:off x="3200400" y="426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r>
              <a:rPr lang="en-US"/>
              <a:t>      code</a:t>
            </a:r>
          </a:p>
        </p:txBody>
      </p:sp>
      <p:sp>
        <p:nvSpPr>
          <p:cNvPr id="54293" name="Line 20"/>
          <p:cNvSpPr>
            <a:spLocks noChangeShapeType="1"/>
          </p:cNvSpPr>
          <p:nvPr/>
        </p:nvSpPr>
        <p:spPr bwMode="auto">
          <a:xfrm flipV="1">
            <a:off x="4572000" y="3200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4" name="Line 21"/>
          <p:cNvSpPr>
            <a:spLocks noChangeShapeType="1"/>
          </p:cNvSpPr>
          <p:nvPr/>
        </p:nvSpPr>
        <p:spPr bwMode="auto">
          <a:xfrm>
            <a:off x="45720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5" name="Text Box 22"/>
          <p:cNvSpPr txBox="1">
            <a:spLocks noChangeArrowheads="1"/>
          </p:cNvSpPr>
          <p:nvPr/>
        </p:nvSpPr>
        <p:spPr bwMode="auto">
          <a:xfrm>
            <a:off x="7070725" y="270351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A</a:t>
            </a:r>
          </a:p>
        </p:txBody>
      </p:sp>
      <p:sp>
        <p:nvSpPr>
          <p:cNvPr id="54296" name="Text Box 23"/>
          <p:cNvSpPr txBox="1">
            <a:spLocks noChangeArrowheads="1"/>
          </p:cNvSpPr>
          <p:nvPr/>
        </p:nvSpPr>
        <p:spPr bwMode="auto">
          <a:xfrm>
            <a:off x="7162800" y="4038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B</a:t>
            </a:r>
          </a:p>
        </p:txBody>
      </p:sp>
      <p:sp>
        <p:nvSpPr>
          <p:cNvPr id="54297" name="Text Box 24"/>
          <p:cNvSpPr txBox="1">
            <a:spLocks noChangeArrowheads="1"/>
          </p:cNvSpPr>
          <p:nvPr/>
        </p:nvSpPr>
        <p:spPr bwMode="auto">
          <a:xfrm>
            <a:off x="746125" y="5370513"/>
            <a:ext cx="535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PERL and initial implementations of Java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17E75-D39D-4674-8113-60C3283756C4}" type="slidenum">
              <a:rPr lang="en-US"/>
              <a:pPr/>
              <a:t>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charset="-128"/>
              </a:rPr>
              <a:t>COP 3402 Systems Software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Compilers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And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Interpreters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194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45D28-B79F-4B62-9088-891B0E260F71}" type="slidenum">
              <a:rPr lang="en-US"/>
              <a:pPr/>
              <a:t>20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Interpreters</a:t>
            </a:r>
          </a:p>
        </p:txBody>
      </p:sp>
      <p:sp>
        <p:nvSpPr>
          <p:cNvPr id="56326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424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Just-In-Time (JIT) implementation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593725" y="1865313"/>
            <a:ext cx="6432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Programs are translated to an intermediate language.</a:t>
            </a:r>
          </a:p>
          <a:p>
            <a:endParaRPr lang="en-US"/>
          </a:p>
          <a:p>
            <a:r>
              <a:rPr lang="en-US"/>
              <a:t>During execution, it compiles intermediate language methods </a:t>
            </a:r>
          </a:p>
          <a:p>
            <a:r>
              <a:rPr lang="en-US"/>
              <a:t>into machine code when they are called.</a:t>
            </a:r>
          </a:p>
          <a:p>
            <a:endParaRPr lang="en-US"/>
          </a:p>
          <a:p>
            <a:r>
              <a:rPr lang="en-US"/>
              <a:t>The machine code version is kept for subsequent calls.</a:t>
            </a:r>
          </a:p>
          <a:p>
            <a:endParaRPr lang="en-US"/>
          </a:p>
          <a:p>
            <a:r>
              <a:rPr lang="en-US"/>
              <a:t>.NET and Java  programs are implemented with JIT system.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65FFEA-7F25-4E16-800B-CF6C7D141D87}" type="slidenum">
              <a:rPr lang="en-US"/>
              <a:pPr/>
              <a:t>21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58374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87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9085B-ADA6-4021-B99A-D10F24F4E47A}" type="slidenum">
              <a:rPr lang="en-US"/>
              <a:pPr/>
              <a:t>22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60422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= 7, n =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&gt;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43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For instance, in the on the example we </a:t>
            </a:r>
          </a:p>
          <a:p>
            <a:r>
              <a:rPr lang="en-US" b="1">
                <a:solidFill>
                  <a:srgbClr val="0000FF"/>
                </a:solidFill>
              </a:rPr>
              <a:t>notice that there are many </a:t>
            </a:r>
          </a:p>
          <a:p>
            <a:r>
              <a:rPr lang="en-US" b="1">
                <a:solidFill>
                  <a:srgbClr val="0000FF"/>
                </a:solidFill>
              </a:rPr>
              <a:t>reserved words (keywords)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AE2A08-69A1-4618-B6E3-BAFC7609553B}" type="slidenum">
              <a:rPr lang="en-US"/>
              <a:pPr/>
              <a:t>23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62470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x;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a;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a;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8641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&lt;, =, &gt;, &lt;=, &lt;&gt;, &gt;=, :=)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F60C85-9D34-4F0B-A650-470B54377EC2}" type="slidenum">
              <a:rPr lang="en-US"/>
              <a:pPr/>
              <a:t>24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64518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</a:t>
            </a:r>
            <a:r>
              <a:rPr lang="en-US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4520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054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&lt;, =, &gt;, &lt;=, &lt;&gt;, &gt;=, :=)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00CC00"/>
                </a:solidFill>
              </a:rPr>
              <a:t>Special symbols</a:t>
            </a:r>
          </a:p>
          <a:p>
            <a:pPr marL="457200" indent="-457200"/>
            <a:r>
              <a:rPr lang="en-US" b="1">
                <a:solidFill>
                  <a:srgbClr val="00CC00"/>
                </a:solidFill>
              </a:rPr>
              <a:t>	 ( 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 )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[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]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, </a:t>
            </a:r>
            <a:r>
              <a:rPr lang="en-US" b="1"/>
              <a:t>, </a:t>
            </a:r>
            <a:r>
              <a:rPr lang="en-US" b="1">
                <a:solidFill>
                  <a:srgbClr val="00CC00"/>
                </a:solidFill>
              </a:rPr>
              <a:t>.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: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BE8F91-0730-4541-83DA-F633C63AF30B}" type="slidenum">
              <a:rPr lang="en-US"/>
              <a:pPr/>
              <a:t>25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1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B9BB53-7D8B-463D-B95D-D66BB39BB1E0}" type="slidenum">
              <a:rPr lang="en-US"/>
              <a:pPr/>
              <a:t>26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PL/0 Symbols</a:t>
            </a:r>
          </a:p>
        </p:txBody>
      </p:sp>
      <p:sp>
        <p:nvSpPr>
          <p:cNvPr id="68614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9466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</a:p>
          <a:p>
            <a:pPr marL="457200" indent="-457200"/>
            <a:endParaRPr lang="en-US" b="1">
              <a:solidFill>
                <a:srgbClr val="FF9900"/>
              </a:solidFill>
            </a:endParaRPr>
          </a:p>
          <a:p>
            <a:pPr marL="457200" indent="-457200"/>
            <a:r>
              <a:rPr lang="en-US" b="1"/>
              <a:t>And names (identifiers): </a:t>
            </a:r>
          </a:p>
          <a:p>
            <a:pPr marL="457200" indent="-457200"/>
            <a:r>
              <a:rPr lang="en-US" b="1"/>
              <a:t>A letter </a:t>
            </a:r>
          </a:p>
          <a:p>
            <a:pPr marL="457200" indent="-457200"/>
            <a:r>
              <a:rPr lang="en-US" b="1"/>
              <a:t>or a letter followed by more letters</a:t>
            </a:r>
          </a:p>
          <a:p>
            <a:pPr marL="457200" indent="-457200"/>
            <a:r>
              <a:rPr lang="en-US" b="1"/>
              <a:t>or a letter followed by more letters or digits.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Examples: x, m, celsious, mult, intel486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BA73BD-85F2-47B5-9FFA-007E244DBA56}" type="slidenum">
              <a:rPr lang="en-US"/>
              <a:pPr/>
              <a:t>27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Scanner</a:t>
            </a:r>
          </a:p>
        </p:txBody>
      </p:sp>
      <p:sp>
        <p:nvSpPr>
          <p:cNvPr id="70662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0664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8323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In addition there are also:</a:t>
            </a:r>
          </a:p>
          <a:p>
            <a:r>
              <a:rPr lang="en-US" b="1">
                <a:solidFill>
                  <a:srgbClr val="0000FF"/>
                </a:solidFill>
              </a:rPr>
              <a:t>Comments: </a:t>
            </a:r>
          </a:p>
          <a:p>
            <a:r>
              <a:rPr lang="en-US" b="1">
                <a:solidFill>
                  <a:srgbClr val="0000FF"/>
                </a:solidFill>
              </a:rPr>
              <a:t>	  /* in C */</a:t>
            </a:r>
          </a:p>
          <a:p>
            <a:r>
              <a:rPr lang="en-US" b="1">
                <a:solidFill>
                  <a:srgbClr val="0000FF"/>
                </a:solidFill>
              </a:rPr>
              <a:t>	  (* in Pascal *)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Separators:</a:t>
            </a:r>
          </a:p>
          <a:p>
            <a:r>
              <a:rPr lang="en-US" b="1">
                <a:solidFill>
                  <a:srgbClr val="0000FF"/>
                </a:solidFill>
              </a:rPr>
              <a:t>       white spaces</a:t>
            </a:r>
          </a:p>
          <a:p>
            <a:r>
              <a:rPr lang="en-US" b="1">
                <a:solidFill>
                  <a:srgbClr val="0000FF"/>
                </a:solidFill>
              </a:rPr>
              <a:t>       invisible characters like: tab “\t”</a:t>
            </a:r>
          </a:p>
          <a:p>
            <a:r>
              <a:rPr lang="en-US" b="1">
                <a:solidFill>
                  <a:srgbClr val="0000FF"/>
                </a:solidFill>
              </a:rPr>
              <a:t>			       new line “\n”</a:t>
            </a:r>
            <a:r>
              <a:rPr lang="en-US"/>
              <a:t> </a:t>
            </a:r>
          </a:p>
        </p:txBody>
      </p:sp>
      <p:sp>
        <p:nvSpPr>
          <p:cNvPr id="70665" name="Line 6"/>
          <p:cNvSpPr>
            <a:spLocks noChangeShapeType="1"/>
          </p:cNvSpPr>
          <p:nvPr/>
        </p:nvSpPr>
        <p:spPr bwMode="auto">
          <a:xfrm>
            <a:off x="1828800" y="4038600"/>
            <a:ext cx="2667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 flipV="1">
            <a:off x="4495800" y="4876800"/>
            <a:ext cx="35814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Example:   </a:t>
            </a:r>
            <a:r>
              <a:rPr lang="en-US" b="1">
                <a:solidFill>
                  <a:schemeClr val="bg1"/>
                </a:solidFill>
              </a:rPr>
              <a:t>\t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a :=          2 *  a;</a:t>
            </a:r>
            <a:r>
              <a:rPr lang="en-US" b="1">
                <a:solidFill>
                  <a:schemeClr val="bg1"/>
                </a:solidFill>
              </a:rPr>
              <a:t>\n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5895E-12C0-4FAC-844F-85805DAA7B1E}" type="slidenum">
              <a:rPr lang="en-US"/>
              <a:pPr/>
              <a:t>28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Scanner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3232150" y="1905000"/>
            <a:ext cx="47561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Every language has an alphabet </a:t>
            </a:r>
          </a:p>
          <a:p>
            <a:r>
              <a:rPr lang="en-US" b="1">
                <a:solidFill>
                  <a:srgbClr val="0000FF"/>
                </a:solidFill>
              </a:rPr>
              <a:t>(a finite set of characters)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PL/0 alphabet { a, b, c, d, e, e, f, g, h, i, j, k, l , m ,n,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o, p q, r, s, t, u, v, w, x, y, z, 0, 1, 2,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3, 4, 5, 6, 7, 8, 9,   , +, -, *, /, &lt;, =, &gt;, :,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 . , </a:t>
            </a:r>
            <a:r>
              <a:rPr lang="en-US" sz="1400" b="1">
                <a:solidFill>
                  <a:srgbClr val="FF0000"/>
                </a:solidFill>
              </a:rPr>
              <a:t>,</a:t>
            </a:r>
            <a:r>
              <a:rPr lang="en-US" sz="1400" b="1">
                <a:solidFill>
                  <a:srgbClr val="0000FF"/>
                </a:solidFill>
              </a:rPr>
              <a:t> , ; } 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b="1">
                <a:solidFill>
                  <a:srgbClr val="0000FF"/>
                </a:solidFill>
              </a:rPr>
              <a:t>Using concatenation (joining two or more </a:t>
            </a:r>
          </a:p>
          <a:p>
            <a:r>
              <a:rPr lang="en-US" b="1">
                <a:solidFill>
                  <a:srgbClr val="0000FF"/>
                </a:solidFill>
              </a:rPr>
              <a:t>characters) we obtain a string of symbols.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CC5669-B9B5-4B4E-9698-75A5A489DBB0}" type="slidenum">
              <a:rPr lang="en-US"/>
              <a:pPr/>
              <a:t>29</a:t>
            </a:fld>
            <a:endParaRPr 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Scanner</a:t>
            </a:r>
          </a:p>
        </p:txBody>
      </p:sp>
      <p:sp>
        <p:nvSpPr>
          <p:cNvPr id="74758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759" name="Rectangle 4"/>
          <p:cNvSpPr>
            <a:spLocks noChangeArrowheads="1"/>
          </p:cNvSpPr>
          <p:nvPr/>
        </p:nvSpPr>
        <p:spPr bwMode="auto">
          <a:xfrm>
            <a:off x="1797050" y="1066800"/>
            <a:ext cx="655637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-105" charset="0"/>
              </a:rPr>
              <a:t>A  </a:t>
            </a:r>
            <a:r>
              <a:rPr lang="en-US" sz="2800" b="1">
                <a:solidFill>
                  <a:srgbClr val="00CC00"/>
                </a:solidFill>
                <a:latin typeface="Times New Roman" pitchFamily="-105" charset="0"/>
              </a:rPr>
              <a:t>language L</a:t>
            </a:r>
            <a:r>
              <a:rPr lang="en-US" sz="2800" b="1">
                <a:latin typeface="Times New Roman" pitchFamily="-105" charset="0"/>
              </a:rPr>
              <a:t>, is simply </a:t>
            </a:r>
            <a:r>
              <a:rPr lang="en-US" sz="2800" b="1" u="sng">
                <a:latin typeface="Times New Roman" pitchFamily="-105" charset="0"/>
              </a:rPr>
              <a:t>any</a:t>
            </a:r>
            <a:r>
              <a:rPr lang="en-US" sz="2800" b="1">
                <a:latin typeface="Times New Roman" pitchFamily="-105" charset="0"/>
              </a:rPr>
              <a:t> set of strings </a:t>
            </a:r>
          </a:p>
          <a:p>
            <a:pPr algn="ctr"/>
            <a:r>
              <a:rPr lang="en-US" sz="2800" b="1">
                <a:latin typeface="Times New Roman" pitchFamily="-105" charset="0"/>
              </a:rPr>
              <a:t>over a fixed alphabet.</a:t>
            </a:r>
          </a:p>
        </p:txBody>
      </p:sp>
      <p:sp>
        <p:nvSpPr>
          <p:cNvPr id="74760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64770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-105" charset="0"/>
              </a:rPr>
              <a:t>     </a:t>
            </a:r>
            <a:r>
              <a:rPr lang="en-US" sz="2000" b="1">
                <a:solidFill>
                  <a:srgbClr val="FF5050"/>
                </a:solidFill>
                <a:latin typeface="Times New Roman" pitchFamily="-105" charset="0"/>
              </a:rPr>
              <a:t>{0,1}</a:t>
            </a:r>
            <a:r>
              <a:rPr lang="en-US" sz="2000" b="1">
                <a:latin typeface="Times New Roman" pitchFamily="-105" charset="0"/>
              </a:rPr>
              <a:t>                               </a:t>
            </a:r>
            <a:r>
              <a:rPr lang="en-US" sz="2000" b="1">
                <a:solidFill>
                  <a:srgbClr val="FF5050"/>
                </a:solidFill>
                <a:latin typeface="Times New Roman" pitchFamily="-105" charset="0"/>
              </a:rPr>
              <a:t>{0,10,100,1000,100000…}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5050"/>
                </a:solidFill>
                <a:latin typeface="Times New Roman" pitchFamily="-105" charset="0"/>
              </a:rPr>
              <a:t>                                             {0,1,00,11,000,111,…}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-105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Times New Roman" pitchFamily="-105" charset="0"/>
              </a:rPr>
              <a:t>{a,b,c}                            {abc,aabbcc,aaabbbccc,…}</a:t>
            </a:r>
            <a:endParaRPr lang="en-US" sz="2000" b="1">
              <a:latin typeface="Times New Roman" pitchFamily="-105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-105" charset="0"/>
              </a:rPr>
              <a:t>     </a:t>
            </a:r>
            <a:r>
              <a:rPr lang="en-US" sz="2000" b="1">
                <a:solidFill>
                  <a:srgbClr val="0066FF"/>
                </a:solidFill>
                <a:latin typeface="Times New Roman" pitchFamily="-105" charset="0"/>
              </a:rPr>
              <a:t>{A, … ,Z}                      {TEE,FORE,BALL,…}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66FF"/>
                </a:solidFill>
                <a:latin typeface="Times New Roman" pitchFamily="-105" charset="0"/>
              </a:rPr>
              <a:t>                                            {FOR,WHILE,GOTO,…}</a:t>
            </a:r>
            <a:endParaRPr lang="en-US" sz="2000" b="1">
              <a:latin typeface="Times New Roman" pitchFamily="-105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-105" charset="0"/>
              </a:rPr>
              <a:t>     </a:t>
            </a:r>
            <a:r>
              <a:rPr lang="en-US" sz="2000" b="1">
                <a:solidFill>
                  <a:srgbClr val="990000"/>
                </a:solidFill>
                <a:latin typeface="Times New Roman" pitchFamily="-105" charset="0"/>
              </a:rPr>
              <a:t>{A,…,Z,a,…,z,0,…9,    { All legal PASCAL progs}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-105" charset="0"/>
              </a:rPr>
              <a:t>       +,-,…,&lt;,&gt;,…}              { All grammatically correct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-105" charset="0"/>
              </a:rPr>
              <a:t>                                               English sentences }</a:t>
            </a:r>
          </a:p>
        </p:txBody>
      </p:sp>
      <p:sp>
        <p:nvSpPr>
          <p:cNvPr id="74761" name="Text Box 6"/>
          <p:cNvSpPr txBox="1">
            <a:spLocks noChangeArrowheads="1"/>
          </p:cNvSpPr>
          <p:nvPr/>
        </p:nvSpPr>
        <p:spPr bwMode="auto">
          <a:xfrm>
            <a:off x="1371600" y="20574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-105" charset="0"/>
              </a:rPr>
              <a:t>Alphabet         		Languages</a:t>
            </a:r>
          </a:p>
        </p:txBody>
      </p:sp>
      <p:sp>
        <p:nvSpPr>
          <p:cNvPr id="74762" name="Text Box 7"/>
          <p:cNvSpPr txBox="1">
            <a:spLocks noChangeArrowheads="1"/>
          </p:cNvSpPr>
          <p:nvPr/>
        </p:nvSpPr>
        <p:spPr bwMode="auto">
          <a:xfrm>
            <a:off x="1143000" y="5562600"/>
            <a:ext cx="6858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itchFamily="-105" charset="0"/>
              </a:rPr>
              <a:t>Special Languages:   </a:t>
            </a:r>
            <a:r>
              <a:rPr lang="en-US" sz="2400" b="1">
                <a:solidFill>
                  <a:srgbClr val="00CC00"/>
                </a:solidFill>
                <a:latin typeface="Times New Roman" pitchFamily="-105" charset="0"/>
                <a:sym typeface="Symbol" pitchFamily="-105" charset="2"/>
              </a:rPr>
              <a:t> - EMPTY LANGUAGE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Times New Roman" pitchFamily="-105" charset="0"/>
                <a:sym typeface="Symbol" pitchFamily="-105" charset="2"/>
              </a:rPr>
              <a:t>                                    - contains  string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BF24D0-2AC2-4C7B-A4A2-E3790050D247}" type="slidenum">
              <a:rPr lang="en-US"/>
              <a:pPr/>
              <a:t>3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Outline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Compiler and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Compilation process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PL/0 Symbols (tokens)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-105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-105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2AC0B3-1EEF-4749-82CF-2DC09BA7C2FD}" type="slidenum">
              <a:rPr lang="en-US"/>
              <a:pPr/>
              <a:t>30</a:t>
            </a:fld>
            <a:endParaRPr 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Scanner</a:t>
            </a:r>
          </a:p>
        </p:txBody>
      </p:sp>
      <p:sp>
        <p:nvSpPr>
          <p:cNvPr id="76806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822325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lexical analyzer (scanner) is to decompose the source </a:t>
            </a:r>
          </a:p>
          <a:p>
            <a:pPr marL="457200" indent="-457200"/>
            <a:r>
              <a:rPr lang="en-US" b="1"/>
              <a:t>program into Its elementary symbols or tokens:</a:t>
            </a:r>
          </a:p>
          <a:p>
            <a:pPr marL="457200" indent="-457200"/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Read input characters of the source program.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Group them into lexemes ( a lexeme is a sequence of characters that </a:t>
            </a:r>
          </a:p>
          <a:p>
            <a:pPr marL="457200" indent="-457200"/>
            <a:r>
              <a:rPr lang="en-US" b="1"/>
              <a:t>	matches the pattern for a token).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/>
            <a:r>
              <a:rPr lang="en-US" b="1"/>
              <a:t>3.	Produce a token for each lexeme</a:t>
            </a:r>
          </a:p>
          <a:p>
            <a:pPr marL="457200" indent="-457200"/>
            <a:endParaRPr lang="en-US" sz="1400" b="1"/>
          </a:p>
        </p:txBody>
      </p:sp>
      <p:sp>
        <p:nvSpPr>
          <p:cNvPr id="76808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48D3B1-5E64-4806-8D0E-6DDF9AAAD4A8}" type="slidenum">
              <a:rPr lang="en-US"/>
              <a:pPr/>
              <a:t>31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Scanner</a:t>
            </a:r>
          </a:p>
        </p:txBody>
      </p:sp>
      <p:sp>
        <p:nvSpPr>
          <p:cNvPr id="78854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5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724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Scan Input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Remove WS, NL, …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Identify Tokens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Create Symbol Table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Insert Tokens into ST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Generate Errors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Send Tokens to Parser</a:t>
            </a:r>
          </a:p>
        </p:txBody>
      </p:sp>
      <p:sp>
        <p:nvSpPr>
          <p:cNvPr id="78856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21942-A5D3-42B9-B363-F1FAEA49749F}" type="slidenum">
              <a:rPr lang="en-US"/>
              <a:pPr/>
              <a:t>32</a:t>
            </a:fld>
            <a:endParaRPr lang="en-US"/>
          </a:p>
        </p:txBody>
      </p:sp>
      <p:graphicFrame>
        <p:nvGraphicFramePr>
          <p:cNvPr id="293890" name="Group 2"/>
          <p:cNvGraphicFramePr>
            <a:graphicFrameLocks noGrp="1"/>
          </p:cNvGraphicFramePr>
          <p:nvPr>
            <p:ph/>
          </p:nvPr>
        </p:nvGraphicFramePr>
        <p:xfrm>
          <a:off x="3657600" y="13716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NUL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DLE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SP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@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P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`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p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SOH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DC1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!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Q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q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STX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DC2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"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ETX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DC3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#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EOT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DC4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$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ENQ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NAK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%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ACK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SYN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&amp;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V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v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BEL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ETB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'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BS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CAN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(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8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X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x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HT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EM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9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I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Y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i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y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10(A)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LF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SUB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*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: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J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Z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j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z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11(B)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VT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ESC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+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;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[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{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12(C)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FF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FS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,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&lt;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\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|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13(D)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CR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GS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-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=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]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}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14(E)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SO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RS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.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&gt;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^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~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15(F)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SI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US 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/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?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O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_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o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083" name="Line 184"/>
          <p:cNvSpPr>
            <a:spLocks noChangeShapeType="1"/>
          </p:cNvSpPr>
          <p:nvPr/>
        </p:nvSpPr>
        <p:spPr bwMode="auto">
          <a:xfrm>
            <a:off x="609600" y="6858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1084" name="Text Box 185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1085" name="Rectangle 186"/>
          <p:cNvSpPr>
            <a:spLocks noChangeArrowheads="1"/>
          </p:cNvSpPr>
          <p:nvPr/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Scanner</a:t>
            </a:r>
          </a:p>
        </p:txBody>
      </p:sp>
      <p:sp>
        <p:nvSpPr>
          <p:cNvPr id="81086" name="Text Box 187"/>
          <p:cNvSpPr txBox="1">
            <a:spLocks noChangeArrowheads="1"/>
          </p:cNvSpPr>
          <p:nvPr/>
        </p:nvSpPr>
        <p:spPr bwMode="auto">
          <a:xfrm>
            <a:off x="0" y="685800"/>
            <a:ext cx="876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-105" charset="0"/>
              </a:rPr>
              <a:t>                                        </a:t>
            </a:r>
            <a:r>
              <a:rPr lang="en-US" sz="2000">
                <a:latin typeface="Times New Roman" pitchFamily="-105" charset="0"/>
              </a:rPr>
              <a:t>ASCII Character Set  </a:t>
            </a:r>
          </a:p>
        </p:txBody>
      </p:sp>
      <p:sp>
        <p:nvSpPr>
          <p:cNvPr id="81087" name="Text Box 188"/>
          <p:cNvSpPr txBox="1">
            <a:spLocks noChangeArrowheads="1"/>
          </p:cNvSpPr>
          <p:nvPr/>
        </p:nvSpPr>
        <p:spPr bwMode="auto">
          <a:xfrm>
            <a:off x="152400" y="1295400"/>
            <a:ext cx="3471863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The ordinal number of a character</a:t>
            </a:r>
          </a:p>
          <a:p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 i="1">
                <a:solidFill>
                  <a:srgbClr val="0000FF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is computed from its </a:t>
            </a:r>
          </a:p>
          <a:p>
            <a:r>
              <a:rPr lang="en-US" sz="1600" b="1">
                <a:solidFill>
                  <a:srgbClr val="0000FF"/>
                </a:solidFill>
              </a:rPr>
              <a:t>coordinates (X,Y) in the table</a:t>
            </a:r>
          </a:p>
          <a:p>
            <a:r>
              <a:rPr lang="en-US" sz="1600" b="1">
                <a:solidFill>
                  <a:srgbClr val="0000FF"/>
                </a:solidFill>
              </a:rPr>
              <a:t>as:</a:t>
            </a: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>
                <a:solidFill>
                  <a:srgbClr val="0000FF"/>
                </a:solidFill>
              </a:rPr>
              <a:t>) = 16 * X + Y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Example: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ord(‘A’) = 16 * 4 + 1 = 65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ord(‘0’) = 16 * 3 + 0 = 48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ord(‘5’) = 16 * 3 + 5 = 53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81088" name="Text Box 189"/>
          <p:cNvSpPr txBox="1">
            <a:spLocks noChangeArrowheads="1"/>
          </p:cNvSpPr>
          <p:nvPr/>
        </p:nvSpPr>
        <p:spPr bwMode="auto">
          <a:xfrm>
            <a:off x="3032125" y="31607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Y</a:t>
            </a:r>
          </a:p>
        </p:txBody>
      </p:sp>
      <p:sp>
        <p:nvSpPr>
          <p:cNvPr id="81089" name="Text Box 190"/>
          <p:cNvSpPr txBox="1">
            <a:spLocks noChangeArrowheads="1"/>
          </p:cNvSpPr>
          <p:nvPr/>
        </p:nvSpPr>
        <p:spPr bwMode="auto">
          <a:xfrm>
            <a:off x="5867400" y="990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-105" charset="0"/>
                <a:cs typeface="Times New Roman" pitchFamily="-105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-105" charset="0"/>
            </a:endParaRPr>
          </a:p>
        </p:txBody>
      </p:sp>
      <p:graphicFrame>
        <p:nvGraphicFramePr>
          <p:cNvPr id="294915" name="Group 3"/>
          <p:cNvGraphicFramePr>
            <a:graphicFrameLocks noGrp="1"/>
          </p:cNvGraphicFramePr>
          <p:nvPr/>
        </p:nvGraphicFramePr>
        <p:xfrm>
          <a:off x="381000" y="1066800"/>
          <a:ext cx="2693988" cy="46688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18161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NUL (null)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SOH (start of heading)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STX (start of text)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ETX (end of text)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EOT (end of transmission)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ENQ (enquiry)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ACK (acknowledge)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BEL (bell)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BS (backspace)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HT (horizontal tab)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LF (line feed)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VT (vertical tab)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FF (form feed)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CR (carriage return)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SO (shift out)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0F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SI (shift in)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971" name="Group 59"/>
          <p:cNvGraphicFramePr>
            <a:graphicFrameLocks noGrp="1"/>
          </p:cNvGraphicFramePr>
          <p:nvPr/>
        </p:nvGraphicFramePr>
        <p:xfrm>
          <a:off x="3040063" y="1095375"/>
          <a:ext cx="3063875" cy="4668838"/>
        </p:xfrm>
        <a:graphic>
          <a:graphicData uri="http://schemas.openxmlformats.org/drawingml/2006/table">
            <a:tbl>
              <a:tblPr/>
              <a:tblGrid>
                <a:gridCol w="430212"/>
                <a:gridCol w="447675"/>
                <a:gridCol w="218598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DLE (data link escape)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DC1 (device control 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DC2 (device control 2)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DC3 (device control 3)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DC4 (device control 4)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NAK (negative acknowledge)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SYN (synchronous idle)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ETB (end of transmission block)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CAN (cancel)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EM (end of medium)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SUB (substitute)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ESC (escape)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FS (file separator)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GS (group separator)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RS (record separator)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US (unit separator)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027" name="Group 115"/>
          <p:cNvGraphicFramePr>
            <a:graphicFrameLocks noGrp="1"/>
          </p:cNvGraphicFramePr>
          <p:nvPr/>
        </p:nvGraphicFramePr>
        <p:xfrm>
          <a:off x="6400800" y="1066800"/>
          <a:ext cx="1709738" cy="47450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83185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SP (space)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!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"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#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$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&amp;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'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(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*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,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2F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/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79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80" name="Line 172"/>
          <p:cNvSpPr>
            <a:spLocks noChangeShapeType="1"/>
          </p:cNvSpPr>
          <p:nvPr/>
        </p:nvSpPr>
        <p:spPr bwMode="auto">
          <a:xfrm>
            <a:off x="30480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81" name="Line 173"/>
          <p:cNvSpPr>
            <a:spLocks noChangeShapeType="1"/>
          </p:cNvSpPr>
          <p:nvPr/>
        </p:nvSpPr>
        <p:spPr bwMode="auto">
          <a:xfrm>
            <a:off x="62484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8294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9D6279-91BE-45A1-9CA0-118FC6388DD2}" type="slidenum">
              <a:rPr lang="en-US"/>
              <a:pPr/>
              <a:t>34</a:t>
            </a:fld>
            <a:endParaRPr lang="en-US"/>
          </a:p>
        </p:txBody>
      </p:sp>
      <p:graphicFrame>
        <p:nvGraphicFramePr>
          <p:cNvPr id="295938" name="Group 2"/>
          <p:cNvGraphicFramePr>
            <a:graphicFrameLocks noGrp="1"/>
          </p:cNvGraphicFramePr>
          <p:nvPr>
            <p:ph sz="half" idx="1"/>
          </p:nvPr>
        </p:nvGraphicFramePr>
        <p:xfrm>
          <a:off x="762000" y="990600"/>
          <a:ext cx="1828800" cy="4664075"/>
        </p:xfrm>
        <a:graphic>
          <a:graphicData uri="http://schemas.openxmlformats.org/drawingml/2006/table">
            <a:tbl>
              <a:tblPr/>
              <a:tblGrid>
                <a:gridCol w="531813"/>
                <a:gridCol w="550862"/>
                <a:gridCol w="746125"/>
              </a:tblGrid>
              <a:tr h="266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&lt;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61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&gt;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3F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994" name="Group 58"/>
          <p:cNvGraphicFramePr>
            <a:graphicFrameLocks noGrp="1"/>
          </p:cNvGraphicFramePr>
          <p:nvPr>
            <p:ph sz="quarter" idx="2"/>
          </p:nvPr>
        </p:nvGraphicFramePr>
        <p:xfrm>
          <a:off x="2819400" y="990600"/>
          <a:ext cx="2133600" cy="4668838"/>
        </p:xfrm>
        <a:graphic>
          <a:graphicData uri="http://schemas.openxmlformats.org/drawingml/2006/table">
            <a:tbl>
              <a:tblPr/>
              <a:tblGrid>
                <a:gridCol w="619125"/>
                <a:gridCol w="644525"/>
                <a:gridCol w="869950"/>
              </a:tblGrid>
              <a:tr h="228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@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69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79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4F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050" name="Group 114"/>
          <p:cNvGraphicFramePr>
            <a:graphicFrameLocks noGrp="1"/>
          </p:cNvGraphicFramePr>
          <p:nvPr>
            <p:ph sz="quarter" idx="3"/>
          </p:nvPr>
        </p:nvGraphicFramePr>
        <p:xfrm>
          <a:off x="5257800" y="990600"/>
          <a:ext cx="2514600" cy="4664075"/>
        </p:xfrm>
        <a:graphic>
          <a:graphicData uri="http://schemas.openxmlformats.org/drawingml/2006/table">
            <a:tbl>
              <a:tblPr/>
              <a:tblGrid>
                <a:gridCol w="730250"/>
                <a:gridCol w="758825"/>
                <a:gridCol w="1025525"/>
              </a:tblGrid>
              <a:tr h="1365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Q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 [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 \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 ]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^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95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5F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105" name="Rectangle 170"/>
          <p:cNvSpPr>
            <a:spLocks noChangeArrowheads="1"/>
          </p:cNvSpPr>
          <p:nvPr/>
        </p:nvSpPr>
        <p:spPr bwMode="auto">
          <a:xfrm>
            <a:off x="3276600" y="2286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-105" charset="0"/>
                <a:cs typeface="Times New Roman" pitchFamily="-105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-105" charset="0"/>
            </a:endParaRPr>
          </a:p>
        </p:txBody>
      </p:sp>
      <p:sp>
        <p:nvSpPr>
          <p:cNvPr id="83106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3107" name="Line 172"/>
          <p:cNvSpPr>
            <a:spLocks noChangeShapeType="1"/>
          </p:cNvSpPr>
          <p:nvPr/>
        </p:nvSpPr>
        <p:spPr bwMode="auto">
          <a:xfrm>
            <a:off x="26670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3108" name="Line 173"/>
          <p:cNvSpPr>
            <a:spLocks noChangeShapeType="1"/>
          </p:cNvSpPr>
          <p:nvPr/>
        </p:nvSpPr>
        <p:spPr bwMode="auto">
          <a:xfrm>
            <a:off x="51816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39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839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050B02-6670-435F-BFCB-EB9602CB1797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96962" name="Group 2"/>
          <p:cNvGraphicFramePr>
            <a:graphicFrameLocks noGrp="1"/>
          </p:cNvGraphicFramePr>
          <p:nvPr>
            <p:ph sz="half" idx="1"/>
          </p:nvPr>
        </p:nvGraphicFramePr>
        <p:xfrm>
          <a:off x="1600200" y="1371600"/>
          <a:ext cx="1981200" cy="4665663"/>
        </p:xfrm>
        <a:graphic>
          <a:graphicData uri="http://schemas.openxmlformats.org/drawingml/2006/table">
            <a:tbl>
              <a:tblPr/>
              <a:tblGrid>
                <a:gridCol w="574675"/>
                <a:gridCol w="796925"/>
                <a:gridCol w="609600"/>
              </a:tblGrid>
              <a:tr h="276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96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`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99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6F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018" name="Group 58"/>
          <p:cNvGraphicFramePr>
            <a:graphicFrameLocks noGrp="1"/>
          </p:cNvGraphicFramePr>
          <p:nvPr>
            <p:ph sz="half" idx="2"/>
          </p:nvPr>
        </p:nvGraphicFramePr>
        <p:xfrm>
          <a:off x="4724400" y="1371600"/>
          <a:ext cx="2209800" cy="4673600"/>
        </p:xfrm>
        <a:graphic>
          <a:graphicData uri="http://schemas.openxmlformats.org/drawingml/2006/table">
            <a:tbl>
              <a:tblPr/>
              <a:tblGrid>
                <a:gridCol w="641350"/>
                <a:gridCol w="666750"/>
                <a:gridCol w="901700"/>
              </a:tblGrid>
              <a:tr h="284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Dec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Hex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q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{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|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}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 ~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127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7F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charset="-128"/>
                          <a:cs typeface="Times New Roman" pitchFamily="-105" charset="0"/>
                        </a:rPr>
                        <a:t>      DEL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Times New Roman" pitchFamily="-105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077" name="Rectangle 114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-105" charset="0"/>
                <a:cs typeface="Times New Roman" pitchFamily="-105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-105" charset="0"/>
            </a:endParaRPr>
          </a:p>
        </p:txBody>
      </p:sp>
      <p:sp>
        <p:nvSpPr>
          <p:cNvPr id="84078" name="Line 115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79" name="Line 116"/>
          <p:cNvSpPr>
            <a:spLocks noChangeShapeType="1"/>
          </p:cNvSpPr>
          <p:nvPr/>
        </p:nvSpPr>
        <p:spPr bwMode="auto">
          <a:xfrm>
            <a:off x="4191000" y="1447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78B9B-A67D-47D1-9B10-D1329430924C}" type="slidenum">
              <a:rPr lang="en-US"/>
              <a:pPr/>
              <a:t>36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The End</a:t>
            </a:r>
          </a:p>
        </p:txBody>
      </p:sp>
      <p:sp>
        <p:nvSpPr>
          <p:cNvPr id="84998" name="Line 3"/>
          <p:cNvSpPr>
            <a:spLocks noChangeShapeType="1"/>
          </p:cNvSpPr>
          <p:nvPr/>
        </p:nvSpPr>
        <p:spPr bwMode="auto">
          <a:xfrm>
            <a:off x="609600" y="11430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86868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4229100" algn="l"/>
                <a:tab pos="5600700" algn="l"/>
              </a:tabLst>
            </a:pPr>
            <a:endParaRPr lang="en-US" sz="2600">
              <a:latin typeface="Courier New" pitchFamily="-105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B032F0-8EB2-4840-9273-6BE425333358}" type="slidenum">
              <a:rPr lang="en-US"/>
              <a:pPr/>
              <a:t>4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 Compilers / Interpreters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-105" charset="0"/>
              </a:rPr>
              <a:t>Programming languages are notations for describing computations to people and to machines.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-105" charset="0"/>
              </a:rPr>
              <a:t>Programming languages can be implemented by any of three general methods: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Compilation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Interpretation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-105" charset="0"/>
              </a:rPr>
              <a:t>Hybrid Implementation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2355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56B871-D7B9-4E7C-846B-98B0E8B1806E}" type="slidenum">
              <a:rPr lang="en-US"/>
              <a:pPr/>
              <a:t>5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 Compilers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>
                <a:latin typeface="Times New Roman" pitchFamily="-105" charset="0"/>
              </a:rPr>
              <a:t>	A compiler is a program that takes high level languages (i.e. Pascal, C, ML)as input , and translates it to a low-level representation which the computer can understand and execute.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2560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1219200" y="37338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7010400" y="36576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Oval 7"/>
          <p:cNvSpPr>
            <a:spLocks noChangeArrowheads="1"/>
          </p:cNvSpPr>
          <p:nvPr/>
        </p:nvSpPr>
        <p:spPr bwMode="auto">
          <a:xfrm>
            <a:off x="3657600" y="3810000"/>
            <a:ext cx="2133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4191000" y="4267200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Compiler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1219200" y="4191000"/>
            <a:ext cx="1136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Source</a:t>
            </a:r>
          </a:p>
          <a:p>
            <a:r>
              <a:rPr lang="en-US" b="1"/>
              <a:t>Program</a:t>
            </a:r>
          </a:p>
          <a:p>
            <a:r>
              <a:rPr lang="en-US"/>
              <a:t>(i.e. C++)</a:t>
            </a:r>
          </a:p>
        </p:txBody>
      </p:sp>
      <p:sp>
        <p:nvSpPr>
          <p:cNvPr id="25613" name="Line 10"/>
          <p:cNvSpPr>
            <a:spLocks noChangeShapeType="1"/>
          </p:cNvSpPr>
          <p:nvPr/>
        </p:nvSpPr>
        <p:spPr bwMode="auto">
          <a:xfrm>
            <a:off x="2438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Line 11"/>
          <p:cNvSpPr>
            <a:spLocks noChangeShapeType="1"/>
          </p:cNvSpPr>
          <p:nvPr/>
        </p:nvSpPr>
        <p:spPr bwMode="auto">
          <a:xfrm>
            <a:off x="57912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7118350" y="4267200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ELF</a:t>
            </a:r>
          </a:p>
          <a:p>
            <a:pPr algn="ctr"/>
            <a:r>
              <a:rPr lang="en-US"/>
              <a:t>(binary)</a:t>
            </a:r>
          </a:p>
        </p:txBody>
      </p:sp>
      <p:sp>
        <p:nvSpPr>
          <p:cNvPr id="25616" name="Text Box 13"/>
          <p:cNvSpPr txBox="1">
            <a:spLocks noChangeArrowheads="1"/>
          </p:cNvSpPr>
          <p:nvPr/>
        </p:nvSpPr>
        <p:spPr bwMode="auto">
          <a:xfrm>
            <a:off x="5638800" y="5791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ELF</a:t>
            </a:r>
            <a:r>
              <a:rPr lang="en-US" b="1"/>
              <a:t>:</a:t>
            </a:r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E</a:t>
            </a:r>
            <a:r>
              <a:rPr lang="en-US"/>
              <a:t>xecutable </a:t>
            </a:r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/>
              <a:t>inkable </a:t>
            </a:r>
            <a:r>
              <a:rPr lang="en-US" b="1">
                <a:solidFill>
                  <a:srgbClr val="0000FF"/>
                </a:solidFill>
              </a:rPr>
              <a:t>F</a:t>
            </a:r>
            <a:r>
              <a:rPr lang="en-US"/>
              <a:t>ile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4520E4-9DD2-4847-8308-C5B4FBC50A70}" type="slidenum">
              <a:rPr lang="en-US"/>
              <a:pPr/>
              <a:t>6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-105" charset="0"/>
              </a:rPr>
              <a:t>	The process of compilation and program execution take place in several phases: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-105" charset="0"/>
              </a:rPr>
              <a:t>	</a:t>
            </a:r>
            <a:r>
              <a:rPr lang="en-US" sz="2400" u="sng">
                <a:latin typeface="Times New Roman" pitchFamily="-105" charset="0"/>
              </a:rPr>
              <a:t>Front end:</a:t>
            </a:r>
            <a:r>
              <a:rPr lang="en-US" sz="2400">
                <a:latin typeface="Times New Roman" pitchFamily="-105" charset="0"/>
              </a:rPr>
              <a:t> Scanner </a:t>
            </a:r>
            <a:r>
              <a:rPr lang="en-US" sz="2400">
                <a:latin typeface="Times New Roman" pitchFamily="-105" charset="0"/>
                <a:sym typeface="Wingdings" pitchFamily="-105" charset="2"/>
              </a:rPr>
              <a:t> Parser  Semantic Analyzer</a:t>
            </a:r>
            <a:endParaRPr lang="en-US" sz="2400" u="sng">
              <a:latin typeface="Times New Roman" pitchFamily="-105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-105" charset="0"/>
              </a:rPr>
              <a:t>	</a:t>
            </a:r>
            <a:r>
              <a:rPr lang="en-US" sz="2400" u="sng">
                <a:latin typeface="Times New Roman" pitchFamily="-105" charset="0"/>
              </a:rPr>
              <a:t>Back end:</a:t>
            </a:r>
            <a:r>
              <a:rPr lang="en-US" sz="2400">
                <a:latin typeface="Times New Roman" pitchFamily="-105" charset="0"/>
              </a:rPr>
              <a:t> Code generator</a:t>
            </a:r>
          </a:p>
        </p:txBody>
      </p:sp>
      <p:sp>
        <p:nvSpPr>
          <p:cNvPr id="2765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22098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53340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23622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Front End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54864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Back End</a:t>
            </a:r>
          </a:p>
        </p:txBody>
      </p:sp>
      <p:sp>
        <p:nvSpPr>
          <p:cNvPr id="27660" name="Line 10"/>
          <p:cNvSpPr>
            <a:spLocks noChangeShapeType="1"/>
          </p:cNvSpPr>
          <p:nvPr/>
        </p:nvSpPr>
        <p:spPr bwMode="auto">
          <a:xfrm>
            <a:off x="914400" y="4800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11"/>
          <p:cNvSpPr>
            <a:spLocks noChangeShapeType="1"/>
          </p:cNvSpPr>
          <p:nvPr/>
        </p:nvSpPr>
        <p:spPr bwMode="auto">
          <a:xfrm>
            <a:off x="3733800" y="4800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Line 12"/>
          <p:cNvSpPr>
            <a:spLocks noChangeShapeType="1"/>
          </p:cNvSpPr>
          <p:nvPr/>
        </p:nvSpPr>
        <p:spPr bwMode="auto">
          <a:xfrm>
            <a:off x="6858000" y="4800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>
            <a:off x="1143000" y="4343400"/>
            <a:ext cx="908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endParaRPr lang="en-US"/>
          </a:p>
          <a:p>
            <a:r>
              <a:rPr lang="en-US"/>
              <a:t>Code</a:t>
            </a:r>
          </a:p>
        </p:txBody>
      </p:sp>
      <p:sp>
        <p:nvSpPr>
          <p:cNvPr id="27664" name="Text Box 14"/>
          <p:cNvSpPr txBox="1">
            <a:spLocks noChangeArrowheads="1"/>
          </p:cNvSpPr>
          <p:nvPr/>
        </p:nvSpPr>
        <p:spPr bwMode="auto">
          <a:xfrm>
            <a:off x="3810000" y="4343400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endParaRPr lang="en-US"/>
          </a:p>
          <a:p>
            <a:r>
              <a:rPr lang="en-US"/>
              <a:t>     Code</a:t>
            </a:r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7010400" y="4343400"/>
            <a:ext cx="844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Target</a:t>
            </a:r>
          </a:p>
          <a:p>
            <a:endParaRPr lang="en-US"/>
          </a:p>
          <a:p>
            <a:r>
              <a:rPr lang="en-US"/>
              <a:t>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456202-500D-428A-9F0B-19B0CFEBAC5F}" type="slidenum">
              <a:rPr lang="en-US"/>
              <a:pPr/>
              <a:t>7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Compilers</a:t>
            </a: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3810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20574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3733800" y="2667000"/>
            <a:ext cx="1371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1"/>
          <p:cNvSpPr>
            <a:spLocks noChangeArrowheads="1"/>
          </p:cNvSpPr>
          <p:nvPr/>
        </p:nvSpPr>
        <p:spPr bwMode="auto">
          <a:xfrm>
            <a:off x="6477000" y="2643188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5105400" y="1219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5334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Lexical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22098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Syntax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3733800" y="2590800"/>
            <a:ext cx="1393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Intermediate</a:t>
            </a:r>
          </a:p>
          <a:p>
            <a:r>
              <a:rPr lang="en-US" sz="1600" b="1"/>
              <a:t>     code </a:t>
            </a:r>
          </a:p>
          <a:p>
            <a:r>
              <a:rPr lang="en-US" sz="1600" b="1"/>
              <a:t>  generator</a:t>
            </a:r>
          </a:p>
          <a:p>
            <a:r>
              <a:rPr lang="en-US" sz="1600" b="1"/>
              <a:t> (semantic</a:t>
            </a:r>
          </a:p>
          <a:p>
            <a:r>
              <a:rPr lang="en-US" sz="1600" b="1"/>
              <a:t>  analyzer)</a:t>
            </a:r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6477000" y="2819400"/>
            <a:ext cx="1120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Code</a:t>
            </a:r>
          </a:p>
          <a:p>
            <a:r>
              <a:rPr lang="en-US" sz="1600" b="1"/>
              <a:t>generator</a:t>
            </a:r>
          </a:p>
        </p:txBody>
      </p:sp>
      <p:sp>
        <p:nvSpPr>
          <p:cNvPr id="29712" name="Text Box 17"/>
          <p:cNvSpPr txBox="1">
            <a:spLocks noChangeArrowheads="1"/>
          </p:cNvSpPr>
          <p:nvPr/>
        </p:nvSpPr>
        <p:spPr bwMode="auto">
          <a:xfrm>
            <a:off x="5029200" y="1371600"/>
            <a:ext cx="1233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      Code</a:t>
            </a:r>
          </a:p>
          <a:p>
            <a:r>
              <a:rPr lang="en-US" sz="1600" b="1"/>
              <a:t>  Optimizer</a:t>
            </a:r>
          </a:p>
          <a:p>
            <a:r>
              <a:rPr lang="en-US" sz="1600" b="1"/>
              <a:t>  </a:t>
            </a:r>
            <a:r>
              <a:rPr lang="en-US" sz="1600" b="1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>
            <a:off x="1676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4" name="Line 19"/>
          <p:cNvSpPr>
            <a:spLocks noChangeShapeType="1"/>
          </p:cNvSpPr>
          <p:nvPr/>
        </p:nvSpPr>
        <p:spPr bwMode="auto">
          <a:xfrm>
            <a:off x="33528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5" name="Line 20"/>
          <p:cNvSpPr>
            <a:spLocks noChangeShapeType="1"/>
          </p:cNvSpPr>
          <p:nvPr/>
        </p:nvSpPr>
        <p:spPr bwMode="auto">
          <a:xfrm>
            <a:off x="51054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6" name="Line 21"/>
          <p:cNvSpPr>
            <a:spLocks noChangeShapeType="1"/>
          </p:cNvSpPr>
          <p:nvPr/>
        </p:nvSpPr>
        <p:spPr bwMode="auto">
          <a:xfrm>
            <a:off x="43434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7" name="Line 22"/>
          <p:cNvSpPr>
            <a:spLocks noChangeShapeType="1"/>
          </p:cNvSpPr>
          <p:nvPr/>
        </p:nvSpPr>
        <p:spPr bwMode="auto">
          <a:xfrm>
            <a:off x="43434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8" name="Line 23"/>
          <p:cNvSpPr>
            <a:spLocks noChangeShapeType="1"/>
          </p:cNvSpPr>
          <p:nvPr/>
        </p:nvSpPr>
        <p:spPr bwMode="auto">
          <a:xfrm>
            <a:off x="64008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9" name="Line 24"/>
          <p:cNvSpPr>
            <a:spLocks noChangeShapeType="1"/>
          </p:cNvSpPr>
          <p:nvPr/>
        </p:nvSpPr>
        <p:spPr bwMode="auto">
          <a:xfrm>
            <a:off x="70866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0" name="Oval 25"/>
          <p:cNvSpPr>
            <a:spLocks noChangeArrowheads="1"/>
          </p:cNvSpPr>
          <p:nvPr/>
        </p:nvSpPr>
        <p:spPr bwMode="auto">
          <a:xfrm>
            <a:off x="381000" y="1371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Text Box 26"/>
          <p:cNvSpPr txBox="1">
            <a:spLocks noChangeArrowheads="1"/>
          </p:cNvSpPr>
          <p:nvPr/>
        </p:nvSpPr>
        <p:spPr bwMode="auto">
          <a:xfrm>
            <a:off x="609600" y="14478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r>
              <a:rPr lang="en-US"/>
              <a:t>program</a:t>
            </a:r>
          </a:p>
        </p:txBody>
      </p:sp>
      <p:sp>
        <p:nvSpPr>
          <p:cNvPr id="29722" name="Line 27"/>
          <p:cNvSpPr>
            <a:spLocks noChangeShapeType="1"/>
          </p:cNvSpPr>
          <p:nvPr/>
        </p:nvSpPr>
        <p:spPr bwMode="auto">
          <a:xfrm>
            <a:off x="10668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3" name="Text Box 28"/>
          <p:cNvSpPr txBox="1">
            <a:spLocks noChangeArrowheads="1"/>
          </p:cNvSpPr>
          <p:nvPr/>
        </p:nvSpPr>
        <p:spPr bwMode="auto">
          <a:xfrm>
            <a:off x="1203325" y="415131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Lexical units</a:t>
            </a:r>
          </a:p>
          <a:p>
            <a:r>
              <a:rPr lang="en-US">
                <a:solidFill>
                  <a:srgbClr val="0000FF"/>
                </a:solidFill>
              </a:rPr>
              <a:t>   (Tokens)</a:t>
            </a:r>
          </a:p>
        </p:txBody>
      </p:sp>
      <p:sp>
        <p:nvSpPr>
          <p:cNvPr id="29724" name="Line 30"/>
          <p:cNvSpPr>
            <a:spLocks noChangeShapeType="1"/>
          </p:cNvSpPr>
          <p:nvPr/>
        </p:nvSpPr>
        <p:spPr bwMode="auto">
          <a:xfrm>
            <a:off x="18288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5" name="Text Box 31"/>
          <p:cNvSpPr txBox="1">
            <a:spLocks noChangeArrowheads="1"/>
          </p:cNvSpPr>
          <p:nvPr/>
        </p:nvSpPr>
        <p:spPr bwMode="auto">
          <a:xfrm>
            <a:off x="2895600" y="4267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Parse trees</a:t>
            </a:r>
          </a:p>
          <a:p>
            <a:r>
              <a:rPr lang="en-US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9726" name="Line 32"/>
          <p:cNvSpPr>
            <a:spLocks noChangeShapeType="1"/>
          </p:cNvSpPr>
          <p:nvPr/>
        </p:nvSpPr>
        <p:spPr bwMode="auto">
          <a:xfrm>
            <a:off x="35052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7" name="Text Box 33"/>
          <p:cNvSpPr txBox="1">
            <a:spLocks noChangeArrowheads="1"/>
          </p:cNvSpPr>
          <p:nvPr/>
        </p:nvSpPr>
        <p:spPr bwMode="auto">
          <a:xfrm>
            <a:off x="5029200" y="40386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Intermediate</a:t>
            </a:r>
          </a:p>
          <a:p>
            <a:r>
              <a:rPr lang="en-US">
                <a:solidFill>
                  <a:srgbClr val="0000FF"/>
                </a:solidFill>
              </a:rPr>
              <a:t>       code</a:t>
            </a:r>
          </a:p>
        </p:txBody>
      </p:sp>
      <p:sp>
        <p:nvSpPr>
          <p:cNvPr id="29728" name="Line 34"/>
          <p:cNvSpPr>
            <a:spLocks noChangeShapeType="1"/>
          </p:cNvSpPr>
          <p:nvPr/>
        </p:nvSpPr>
        <p:spPr bwMode="auto">
          <a:xfrm>
            <a:off x="5791200" y="3276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9" name="Oval 35"/>
          <p:cNvSpPr>
            <a:spLocks noChangeArrowheads="1"/>
          </p:cNvSpPr>
          <p:nvPr/>
        </p:nvSpPr>
        <p:spPr bwMode="auto">
          <a:xfrm>
            <a:off x="6324600" y="4953000"/>
            <a:ext cx="1676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Line 36"/>
          <p:cNvSpPr>
            <a:spLocks noChangeShapeType="1"/>
          </p:cNvSpPr>
          <p:nvPr/>
        </p:nvSpPr>
        <p:spPr bwMode="auto">
          <a:xfrm>
            <a:off x="7086600" y="3886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1" name="Text Box 37"/>
          <p:cNvSpPr txBox="1">
            <a:spLocks noChangeArrowheads="1"/>
          </p:cNvSpPr>
          <p:nvPr/>
        </p:nvSpPr>
        <p:spPr bwMode="auto">
          <a:xfrm>
            <a:off x="6553200" y="5181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Computer</a:t>
            </a:r>
          </a:p>
        </p:txBody>
      </p:sp>
      <p:sp>
        <p:nvSpPr>
          <p:cNvPr id="29732" name="Text Box 39"/>
          <p:cNvSpPr txBox="1">
            <a:spLocks noChangeArrowheads="1"/>
          </p:cNvSpPr>
          <p:nvPr/>
        </p:nvSpPr>
        <p:spPr bwMode="auto">
          <a:xfrm>
            <a:off x="7689850" y="41148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Machine</a:t>
            </a:r>
          </a:p>
          <a:p>
            <a:r>
              <a:rPr lang="en-US">
                <a:solidFill>
                  <a:srgbClr val="0000FF"/>
                </a:solidFill>
              </a:rPr>
              <a:t>language</a:t>
            </a:r>
          </a:p>
        </p:txBody>
      </p:sp>
      <p:sp>
        <p:nvSpPr>
          <p:cNvPr id="29733" name="Line 40"/>
          <p:cNvSpPr>
            <a:spLocks noChangeShapeType="1"/>
          </p:cNvSpPr>
          <p:nvPr/>
        </p:nvSpPr>
        <p:spPr bwMode="auto">
          <a:xfrm flipH="1">
            <a:off x="7086600" y="4419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4" name="Rectangle 41"/>
          <p:cNvSpPr>
            <a:spLocks noChangeArrowheads="1"/>
          </p:cNvSpPr>
          <p:nvPr/>
        </p:nvSpPr>
        <p:spPr bwMode="auto">
          <a:xfrm>
            <a:off x="762000" y="5029200"/>
            <a:ext cx="4419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5" name="Text Box 42"/>
          <p:cNvSpPr txBox="1">
            <a:spLocks noChangeArrowheads="1"/>
          </p:cNvSpPr>
          <p:nvPr/>
        </p:nvSpPr>
        <p:spPr bwMode="auto">
          <a:xfrm>
            <a:off x="2057400" y="53340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</a:t>
            </a:r>
          </a:p>
        </p:txBody>
      </p:sp>
      <p:sp>
        <p:nvSpPr>
          <p:cNvPr id="29736" name="Line 43"/>
          <p:cNvSpPr>
            <a:spLocks noChangeShapeType="1"/>
          </p:cNvSpPr>
          <p:nvPr/>
        </p:nvSpPr>
        <p:spPr bwMode="auto">
          <a:xfrm>
            <a:off x="1066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7" name="Line 44"/>
          <p:cNvSpPr>
            <a:spLocks noChangeShapeType="1"/>
          </p:cNvSpPr>
          <p:nvPr/>
        </p:nvSpPr>
        <p:spPr bwMode="auto">
          <a:xfrm>
            <a:off x="27432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8" name="Line 45"/>
          <p:cNvSpPr>
            <a:spLocks noChangeShapeType="1"/>
          </p:cNvSpPr>
          <p:nvPr/>
        </p:nvSpPr>
        <p:spPr bwMode="auto">
          <a:xfrm flipV="1">
            <a:off x="4495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9" name="Line 46"/>
          <p:cNvSpPr>
            <a:spLocks noChangeShapeType="1"/>
          </p:cNvSpPr>
          <p:nvPr/>
        </p:nvSpPr>
        <p:spPr bwMode="auto">
          <a:xfrm flipV="1">
            <a:off x="5181600" y="3886200"/>
            <a:ext cx="16764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40" name="Line 47"/>
          <p:cNvSpPr>
            <a:spLocks noChangeShapeType="1"/>
          </p:cNvSpPr>
          <p:nvPr/>
        </p:nvSpPr>
        <p:spPr bwMode="auto">
          <a:xfrm flipV="1">
            <a:off x="1066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41" name="Line 48"/>
          <p:cNvSpPr>
            <a:spLocks noChangeShapeType="1"/>
          </p:cNvSpPr>
          <p:nvPr/>
        </p:nvSpPr>
        <p:spPr bwMode="auto">
          <a:xfrm flipV="1"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D80F7-4918-4B91-8A50-4D0186163BA1}" type="slidenum">
              <a:rPr lang="en-US"/>
              <a:pPr/>
              <a:t>8</a:t>
            </a:fld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4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f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a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r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n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t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: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=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3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2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c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l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o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u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1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.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8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|</a:t>
            </a:r>
          </a:p>
        </p:txBody>
      </p:sp>
      <p:sp>
        <p:nvSpPr>
          <p:cNvPr id="31750" name="Rectangle 9"/>
          <p:cNvSpPr>
            <a:spLocks noChangeArrowheads="1"/>
          </p:cNvSpPr>
          <p:nvPr/>
        </p:nvSpPr>
        <p:spPr bwMode="auto">
          <a:xfrm>
            <a:off x="3124200" y="1219200"/>
            <a:ext cx="2971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3200400" y="1219200"/>
            <a:ext cx="2851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Lexical analyzer (scanner)</a:t>
            </a:r>
          </a:p>
          <a:p>
            <a:pPr algn="ctr"/>
            <a:r>
              <a:rPr lang="en-US" sz="1000" b="1"/>
              <a:t>(converts from  character stream  into</a:t>
            </a:r>
          </a:p>
          <a:p>
            <a:pPr algn="ctr"/>
            <a:r>
              <a:rPr lang="en-US" sz="1000" b="1"/>
              <a:t> a stream of tokens.)</a:t>
            </a:r>
          </a:p>
        </p:txBody>
      </p:sp>
      <p:sp>
        <p:nvSpPr>
          <p:cNvPr id="31752" name="Text Box 12"/>
          <p:cNvSpPr txBox="1">
            <a:spLocks noChangeArrowheads="1"/>
          </p:cNvSpPr>
          <p:nvPr/>
        </p:nvSpPr>
        <p:spPr bwMode="auto">
          <a:xfrm>
            <a:off x="2879725" y="112713"/>
            <a:ext cx="347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Fahrenheit := 32 + celsious * 1.8</a:t>
            </a:r>
          </a:p>
        </p:txBody>
      </p:sp>
      <p:sp>
        <p:nvSpPr>
          <p:cNvPr id="31753" name="Line 13"/>
          <p:cNvSpPr>
            <a:spLocks noChangeShapeType="1"/>
          </p:cNvSpPr>
          <p:nvPr/>
        </p:nvSpPr>
        <p:spPr bwMode="auto">
          <a:xfrm>
            <a:off x="4267200" y="45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4" name="Text Box 22"/>
          <p:cNvSpPr txBox="1">
            <a:spLocks noChangeArrowheads="1"/>
          </p:cNvSpPr>
          <p:nvPr/>
        </p:nvSpPr>
        <p:spPr bwMode="auto">
          <a:xfrm>
            <a:off x="3048000" y="21336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31755" name="Line 23"/>
          <p:cNvSpPr>
            <a:spLocks noChangeShapeType="1"/>
          </p:cNvSpPr>
          <p:nvPr/>
        </p:nvSpPr>
        <p:spPr bwMode="auto">
          <a:xfrm>
            <a:off x="3810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Line 24"/>
          <p:cNvSpPr>
            <a:spLocks noChangeShapeType="1"/>
          </p:cNvSpPr>
          <p:nvPr/>
        </p:nvSpPr>
        <p:spPr bwMode="auto">
          <a:xfrm>
            <a:off x="381000" y="1524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7" name="Text Box 28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1758" name="Rectangle 29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30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Line 31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1" name="Text Box 32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1762" name="Text Box 33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1763" name="Text Box 34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1764" name="Line 36"/>
          <p:cNvSpPr>
            <a:spLocks noChangeShapeType="1"/>
          </p:cNvSpPr>
          <p:nvPr/>
        </p:nvSpPr>
        <p:spPr bwMode="auto">
          <a:xfrm flipH="1">
            <a:off x="2286000" y="19050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5" name="Rectangle 40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Text Box 41"/>
          <p:cNvSpPr txBox="1">
            <a:spLocks noChangeArrowheads="1"/>
          </p:cNvSpPr>
          <p:nvPr/>
        </p:nvSpPr>
        <p:spPr bwMode="auto">
          <a:xfrm>
            <a:off x="3124200" y="2895600"/>
            <a:ext cx="2967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Syntax analyzer (parser)</a:t>
            </a:r>
          </a:p>
          <a:p>
            <a:r>
              <a:rPr lang="en-US" sz="1000" b="1"/>
              <a:t>(Construct syntactic structure of the program)</a:t>
            </a:r>
          </a:p>
        </p:txBody>
      </p:sp>
      <p:sp>
        <p:nvSpPr>
          <p:cNvPr id="31767" name="Text Box 42"/>
          <p:cNvSpPr txBox="1">
            <a:spLocks noChangeArrowheads="1"/>
          </p:cNvSpPr>
          <p:nvPr/>
        </p:nvSpPr>
        <p:spPr bwMode="auto">
          <a:xfrm>
            <a:off x="2819400" y="3886200"/>
            <a:ext cx="6324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1768" name="Line 44"/>
          <p:cNvSpPr>
            <a:spLocks noChangeShapeType="1"/>
          </p:cNvSpPr>
          <p:nvPr/>
        </p:nvSpPr>
        <p:spPr bwMode="auto">
          <a:xfrm flipH="1">
            <a:off x="3352800" y="4191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9" name="Line 45"/>
          <p:cNvSpPr>
            <a:spLocks noChangeShapeType="1"/>
          </p:cNvSpPr>
          <p:nvPr/>
        </p:nvSpPr>
        <p:spPr bwMode="auto">
          <a:xfrm>
            <a:off x="4191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46"/>
          <p:cNvSpPr>
            <a:spLocks noChangeShapeType="1"/>
          </p:cNvSpPr>
          <p:nvPr/>
        </p:nvSpPr>
        <p:spPr bwMode="auto">
          <a:xfrm flipH="1">
            <a:off x="4343400" y="4724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Line 47"/>
          <p:cNvSpPr>
            <a:spLocks noChangeShapeType="1"/>
          </p:cNvSpPr>
          <p:nvPr/>
        </p:nvSpPr>
        <p:spPr bwMode="auto">
          <a:xfrm>
            <a:off x="49530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2" name="Line 48"/>
          <p:cNvSpPr>
            <a:spLocks noChangeShapeType="1"/>
          </p:cNvSpPr>
          <p:nvPr/>
        </p:nvSpPr>
        <p:spPr bwMode="auto">
          <a:xfrm flipH="1">
            <a:off x="50292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3" name="Line 49"/>
          <p:cNvSpPr>
            <a:spLocks noChangeShapeType="1"/>
          </p:cNvSpPr>
          <p:nvPr/>
        </p:nvSpPr>
        <p:spPr bwMode="auto">
          <a:xfrm>
            <a:off x="5562600" y="5181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4" name="Rectangle 50"/>
          <p:cNvSpPr>
            <a:spLocks noChangeArrowheads="1"/>
          </p:cNvSpPr>
          <p:nvPr/>
        </p:nvSpPr>
        <p:spPr bwMode="auto">
          <a:xfrm>
            <a:off x="2743200" y="38862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5" name="Line 54"/>
          <p:cNvSpPr>
            <a:spLocks noChangeShapeType="1"/>
          </p:cNvSpPr>
          <p:nvPr/>
        </p:nvSpPr>
        <p:spPr bwMode="auto">
          <a:xfrm>
            <a:off x="44958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6" name="Line 55"/>
          <p:cNvSpPr>
            <a:spLocks noChangeShapeType="1"/>
          </p:cNvSpPr>
          <p:nvPr/>
        </p:nvSpPr>
        <p:spPr bwMode="auto">
          <a:xfrm>
            <a:off x="4495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7" name="Line 56"/>
          <p:cNvSpPr>
            <a:spLocks noChangeShapeType="1"/>
          </p:cNvSpPr>
          <p:nvPr/>
        </p:nvSpPr>
        <p:spPr bwMode="auto">
          <a:xfrm>
            <a:off x="44958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Line 57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9" name="Text Box 58"/>
          <p:cNvSpPr txBox="1">
            <a:spLocks noChangeArrowheads="1"/>
          </p:cNvSpPr>
          <p:nvPr/>
        </p:nvSpPr>
        <p:spPr bwMode="auto">
          <a:xfrm>
            <a:off x="304800" y="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EXAMPLE:</a:t>
            </a:r>
          </a:p>
        </p:txBody>
      </p:sp>
      <p:sp>
        <p:nvSpPr>
          <p:cNvPr id="31780" name="Text Box 60"/>
          <p:cNvSpPr txBox="1">
            <a:spLocks noChangeArrowheads="1"/>
          </p:cNvSpPr>
          <p:nvPr/>
        </p:nvSpPr>
        <p:spPr bwMode="auto">
          <a:xfrm>
            <a:off x="1295400" y="1270000"/>
            <a:ext cx="931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Getchar()</a:t>
            </a:r>
          </a:p>
        </p:txBody>
      </p:sp>
      <p:sp>
        <p:nvSpPr>
          <p:cNvPr id="31781" name="Text Box 61"/>
          <p:cNvSpPr txBox="1">
            <a:spLocks noChangeArrowheads="1"/>
          </p:cNvSpPr>
          <p:nvPr/>
        </p:nvSpPr>
        <p:spPr bwMode="auto">
          <a:xfrm>
            <a:off x="533400" y="41656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name         attribute</a:t>
            </a:r>
          </a:p>
        </p:txBody>
      </p:sp>
      <p:sp>
        <p:nvSpPr>
          <p:cNvPr id="31782" name="Line 62"/>
          <p:cNvSpPr>
            <a:spLocks noChangeShapeType="1"/>
          </p:cNvSpPr>
          <p:nvPr/>
        </p:nvSpPr>
        <p:spPr bwMode="auto">
          <a:xfrm flipV="1">
            <a:off x="914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3" name="Line 63"/>
          <p:cNvSpPr>
            <a:spLocks noChangeShapeType="1"/>
          </p:cNvSpPr>
          <p:nvPr/>
        </p:nvSpPr>
        <p:spPr bwMode="auto">
          <a:xfrm flipV="1">
            <a:off x="1828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4" name="Text Box 64"/>
          <p:cNvSpPr txBox="1">
            <a:spLocks noChangeArrowheads="1"/>
          </p:cNvSpPr>
          <p:nvPr/>
        </p:nvSpPr>
        <p:spPr bwMode="auto">
          <a:xfrm>
            <a:off x="6629400" y="2819400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in symbol table </a:t>
            </a:r>
          </a:p>
        </p:txBody>
      </p:sp>
      <p:sp>
        <p:nvSpPr>
          <p:cNvPr id="31785" name="Line 65"/>
          <p:cNvSpPr>
            <a:spLocks noChangeShapeType="1"/>
          </p:cNvSpPr>
          <p:nvPr/>
        </p:nvSpPr>
        <p:spPr bwMode="auto">
          <a:xfrm flipH="1" flipV="1">
            <a:off x="6324600" y="2438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E3281-3B42-40F2-99C1-C378C5999AEA}" type="slidenum">
              <a:rPr lang="en-US"/>
              <a:pPr/>
              <a:t>9</a:t>
            </a:fld>
            <a:endParaRPr lang="en-US"/>
          </a:p>
        </p:txBody>
      </p:sp>
      <p:sp>
        <p:nvSpPr>
          <p:cNvPr id="33797" name="Text Box 10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3798" name="Rectangle 11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12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0" name="Line 13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1" name="Text Box 14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3803" name="Text Box 16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3804" name="Rectangle 18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Text Box 19"/>
          <p:cNvSpPr txBox="1">
            <a:spLocks noChangeArrowheads="1"/>
          </p:cNvSpPr>
          <p:nvPr/>
        </p:nvSpPr>
        <p:spPr bwMode="auto">
          <a:xfrm>
            <a:off x="3505200" y="2895600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 analyzer  </a:t>
            </a:r>
          </a:p>
          <a:p>
            <a:endParaRPr lang="en-US"/>
          </a:p>
        </p:txBody>
      </p:sp>
      <p:sp>
        <p:nvSpPr>
          <p:cNvPr id="33806" name="Text Box 20"/>
          <p:cNvSpPr txBox="1">
            <a:spLocks noChangeArrowheads="1"/>
          </p:cNvSpPr>
          <p:nvPr/>
        </p:nvSpPr>
        <p:spPr bwMode="auto">
          <a:xfrm>
            <a:off x="2590800" y="228600"/>
            <a:ext cx="4267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3807" name="Line 28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8" name="Line 31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9" name="Line 32"/>
          <p:cNvSpPr>
            <a:spLocks noChangeShapeType="1"/>
          </p:cNvSpPr>
          <p:nvPr/>
        </p:nvSpPr>
        <p:spPr bwMode="auto">
          <a:xfrm flipH="1">
            <a:off x="3124200" y="533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0" name="Line 33"/>
          <p:cNvSpPr>
            <a:spLocks noChangeShapeType="1"/>
          </p:cNvSpPr>
          <p:nvPr/>
        </p:nvSpPr>
        <p:spPr bwMode="auto">
          <a:xfrm>
            <a:off x="3962400" y="533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1" name="Line 34"/>
          <p:cNvSpPr>
            <a:spLocks noChangeShapeType="1"/>
          </p:cNvSpPr>
          <p:nvPr/>
        </p:nvSpPr>
        <p:spPr bwMode="auto">
          <a:xfrm flipH="1">
            <a:off x="4114800" y="1066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2" name="Line 35"/>
          <p:cNvSpPr>
            <a:spLocks noChangeShapeType="1"/>
          </p:cNvSpPr>
          <p:nvPr/>
        </p:nvSpPr>
        <p:spPr bwMode="auto">
          <a:xfrm>
            <a:off x="4724400" y="106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3" name="Line 36"/>
          <p:cNvSpPr>
            <a:spLocks noChangeShapeType="1"/>
          </p:cNvSpPr>
          <p:nvPr/>
        </p:nvSpPr>
        <p:spPr bwMode="auto">
          <a:xfrm flipH="1">
            <a:off x="4800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4" name="Line 37"/>
          <p:cNvSpPr>
            <a:spLocks noChangeShapeType="1"/>
          </p:cNvSpPr>
          <p:nvPr/>
        </p:nvSpPr>
        <p:spPr bwMode="auto">
          <a:xfrm>
            <a:off x="5334000" y="152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5" name="Rectangle 38"/>
          <p:cNvSpPr>
            <a:spLocks noChangeArrowheads="1"/>
          </p:cNvSpPr>
          <p:nvPr/>
        </p:nvSpPr>
        <p:spPr bwMode="auto">
          <a:xfrm>
            <a:off x="2590800" y="2286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Line 39"/>
          <p:cNvSpPr>
            <a:spLocks noChangeShapeType="1"/>
          </p:cNvSpPr>
          <p:nvPr/>
        </p:nvSpPr>
        <p:spPr bwMode="auto">
          <a:xfrm flipH="1">
            <a:off x="3200400" y="4267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7" name="Line 40"/>
          <p:cNvSpPr>
            <a:spLocks noChangeShapeType="1"/>
          </p:cNvSpPr>
          <p:nvPr/>
        </p:nvSpPr>
        <p:spPr bwMode="auto">
          <a:xfrm>
            <a:off x="4038600" y="4267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8" name="Line 41"/>
          <p:cNvSpPr>
            <a:spLocks noChangeShapeType="1"/>
          </p:cNvSpPr>
          <p:nvPr/>
        </p:nvSpPr>
        <p:spPr bwMode="auto">
          <a:xfrm flipH="1">
            <a:off x="4191000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9" name="Line 42"/>
          <p:cNvSpPr>
            <a:spLocks noChangeShapeType="1"/>
          </p:cNvSpPr>
          <p:nvPr/>
        </p:nvSpPr>
        <p:spPr bwMode="auto">
          <a:xfrm>
            <a:off x="48006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0" name="Line 43"/>
          <p:cNvSpPr>
            <a:spLocks noChangeShapeType="1"/>
          </p:cNvSpPr>
          <p:nvPr/>
        </p:nvSpPr>
        <p:spPr bwMode="auto">
          <a:xfrm flipH="1">
            <a:off x="48768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1" name="Line 44"/>
          <p:cNvSpPr>
            <a:spLocks noChangeShapeType="1"/>
          </p:cNvSpPr>
          <p:nvPr/>
        </p:nvSpPr>
        <p:spPr bwMode="auto">
          <a:xfrm>
            <a:off x="54102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2" name="Rectangle 45"/>
          <p:cNvSpPr>
            <a:spLocks noChangeArrowheads="1"/>
          </p:cNvSpPr>
          <p:nvPr/>
        </p:nvSpPr>
        <p:spPr bwMode="auto">
          <a:xfrm>
            <a:off x="2590800" y="39624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Line 46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4" name="Text Box 47"/>
          <p:cNvSpPr txBox="1">
            <a:spLocks noChangeArrowheads="1"/>
          </p:cNvSpPr>
          <p:nvPr/>
        </p:nvSpPr>
        <p:spPr bwMode="auto">
          <a:xfrm>
            <a:off x="3581400" y="403860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3825" name="Text Box 48"/>
          <p:cNvSpPr txBox="1">
            <a:spLocks noChangeArrowheads="1"/>
          </p:cNvSpPr>
          <p:nvPr/>
        </p:nvSpPr>
        <p:spPr bwMode="auto">
          <a:xfrm>
            <a:off x="2879725" y="4532313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3826" name="Text Box 49"/>
          <p:cNvSpPr txBox="1">
            <a:spLocks noChangeArrowheads="1"/>
          </p:cNvSpPr>
          <p:nvPr/>
        </p:nvSpPr>
        <p:spPr bwMode="auto">
          <a:xfrm>
            <a:off x="4479925" y="4532313"/>
            <a:ext cx="37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3827" name="Text Box 50"/>
          <p:cNvSpPr txBox="1">
            <a:spLocks noChangeArrowheads="1"/>
          </p:cNvSpPr>
          <p:nvPr/>
        </p:nvSpPr>
        <p:spPr bwMode="auto">
          <a:xfrm>
            <a:off x="3581400" y="5029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3828" name="Text Box 51"/>
          <p:cNvSpPr txBox="1">
            <a:spLocks noChangeArrowheads="1"/>
          </p:cNvSpPr>
          <p:nvPr/>
        </p:nvSpPr>
        <p:spPr bwMode="auto">
          <a:xfrm>
            <a:off x="5105400" y="50292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3829" name="Text Box 52"/>
          <p:cNvSpPr txBox="1">
            <a:spLocks noChangeArrowheads="1"/>
          </p:cNvSpPr>
          <p:nvPr/>
        </p:nvSpPr>
        <p:spPr bwMode="auto">
          <a:xfrm>
            <a:off x="4648200" y="56388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3830" name="Text Box 53"/>
          <p:cNvSpPr txBox="1">
            <a:spLocks noChangeArrowheads="1"/>
          </p:cNvSpPr>
          <p:nvPr/>
        </p:nvSpPr>
        <p:spPr bwMode="auto">
          <a:xfrm>
            <a:off x="5486400" y="5638800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3831" name="Text Box 54"/>
          <p:cNvSpPr txBox="1">
            <a:spLocks noChangeArrowheads="1"/>
          </p:cNvSpPr>
          <p:nvPr/>
        </p:nvSpPr>
        <p:spPr bwMode="auto">
          <a:xfrm>
            <a:off x="3810000" y="56388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3832" name="Line 55"/>
          <p:cNvSpPr>
            <a:spLocks noChangeShapeType="1"/>
          </p:cNvSpPr>
          <p:nvPr/>
        </p:nvSpPr>
        <p:spPr bwMode="auto">
          <a:xfrm>
            <a:off x="4114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3" name="Text Box 56"/>
          <p:cNvSpPr txBox="1">
            <a:spLocks noChangeArrowheads="1"/>
          </p:cNvSpPr>
          <p:nvPr/>
        </p:nvSpPr>
        <p:spPr bwMode="auto">
          <a:xfrm>
            <a:off x="6629400" y="2895600"/>
            <a:ext cx="1966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Determines de type of </a:t>
            </a:r>
          </a:p>
          <a:p>
            <a:r>
              <a:rPr lang="en-US" sz="1400"/>
              <a:t>the identifier </a:t>
            </a:r>
          </a:p>
        </p:txBody>
      </p:sp>
      <p:sp>
        <p:nvSpPr>
          <p:cNvPr id="33834" name="Line 57"/>
          <p:cNvSpPr>
            <a:spLocks noChangeShapeType="1"/>
          </p:cNvSpPr>
          <p:nvPr/>
        </p:nvSpPr>
        <p:spPr bwMode="auto">
          <a:xfrm flipH="1">
            <a:off x="6172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13377</TotalTime>
  <Words>3162</Words>
  <Application>Microsoft Office PowerPoint</Application>
  <PresentationFormat>全屏显示(4:3)</PresentationFormat>
  <Paragraphs>1273</Paragraphs>
  <Slides>36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3" baseType="lpstr">
      <vt:lpstr>Arial</vt:lpstr>
      <vt:lpstr>ＭＳ Ｐゴシック</vt:lpstr>
      <vt:lpstr>Times New Roman</vt:lpstr>
      <vt:lpstr>Wingdings</vt:lpstr>
      <vt:lpstr>Symbol</vt:lpstr>
      <vt:lpstr>Courier New</vt:lpstr>
      <vt:lpstr>Default Design</vt:lpstr>
      <vt:lpstr>COP 3402 Systems Software</vt:lpstr>
      <vt:lpstr>COP 3402 Systems Software</vt:lpstr>
      <vt:lpstr>Outline</vt:lpstr>
      <vt:lpstr> Compilers / Interpreters</vt:lpstr>
      <vt:lpstr> Compilers</vt:lpstr>
      <vt:lpstr>Compilers</vt:lpstr>
      <vt:lpstr>Compilers</vt:lpstr>
      <vt:lpstr>幻灯片 8</vt:lpstr>
      <vt:lpstr>幻灯片 9</vt:lpstr>
      <vt:lpstr>幻灯片 10</vt:lpstr>
      <vt:lpstr>幻灯片 11</vt:lpstr>
      <vt:lpstr>幻灯片 12</vt:lpstr>
      <vt:lpstr>Compilers</vt:lpstr>
      <vt:lpstr>Compilers</vt:lpstr>
      <vt:lpstr>Compilers</vt:lpstr>
      <vt:lpstr>Compilers</vt:lpstr>
      <vt:lpstr>Interpreters</vt:lpstr>
      <vt:lpstr>Interpreters</vt:lpstr>
      <vt:lpstr>Hybrid implementation systems</vt:lpstr>
      <vt:lpstr>Interpreters</vt:lpstr>
      <vt:lpstr>PL/0 Symbols</vt:lpstr>
      <vt:lpstr>PL/0 Symbols</vt:lpstr>
      <vt:lpstr>PL/0 Symbols</vt:lpstr>
      <vt:lpstr>PL/0 Symbols</vt:lpstr>
      <vt:lpstr>PL/0 Symbols</vt:lpstr>
      <vt:lpstr>PL/0 Symbols</vt:lpstr>
      <vt:lpstr>Scanner</vt:lpstr>
      <vt:lpstr>Scanner</vt:lpstr>
      <vt:lpstr>Scanner</vt:lpstr>
      <vt:lpstr>Scanner</vt:lpstr>
      <vt:lpstr>Scanner</vt:lpstr>
      <vt:lpstr>幻灯片 32</vt:lpstr>
      <vt:lpstr>幻灯片 33</vt:lpstr>
      <vt:lpstr>幻灯片 34</vt:lpstr>
      <vt:lpstr>幻灯片 35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266</cp:revision>
  <cp:lastPrinted>2010-02-02T16:53:21Z</cp:lastPrinted>
  <dcterms:created xsi:type="dcterms:W3CDTF">2002-09-04T03:07:34Z</dcterms:created>
  <dcterms:modified xsi:type="dcterms:W3CDTF">2011-05-31T19:47:37Z</dcterms:modified>
</cp:coreProperties>
</file>