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2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310" r:id="rId14"/>
    <p:sldId id="270" r:id="rId15"/>
    <p:sldId id="271" r:id="rId16"/>
    <p:sldId id="272" r:id="rId17"/>
    <p:sldId id="273" r:id="rId18"/>
    <p:sldId id="277" r:id="rId19"/>
    <p:sldId id="278" r:id="rId20"/>
    <p:sldId id="279" r:id="rId21"/>
    <p:sldId id="283" r:id="rId22"/>
    <p:sldId id="284" r:id="rId23"/>
    <p:sldId id="285" r:id="rId24"/>
    <p:sldId id="290" r:id="rId25"/>
    <p:sldId id="302" r:id="rId26"/>
    <p:sldId id="307" r:id="rId27"/>
    <p:sldId id="303" r:id="rId28"/>
    <p:sldId id="306" r:id="rId29"/>
    <p:sldId id="308" r:id="rId30"/>
    <p:sldId id="309" r:id="rId31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0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5" Type="http://schemas.openxmlformats.org/officeDocument/2006/relationships/slide" Target="slides/slide23.xml"/><Relationship Id="rId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E70830-F247-45DC-BDD4-48E6F415CD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FADCC1-CF39-4852-9784-EC19195B28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5" charset="0"/>
        <a:ea typeface="ＭＳ Ｐゴシック" pitchFamily="-105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FDC14B-01E4-41FB-93E3-F9D9B23F30BC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91200" y="6583363"/>
            <a:ext cx="184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200">
                <a:latin typeface="Courier" pitchFamily="-105" charset="0"/>
              </a:rPr>
              <a:t>ISBN 0-321-33025-0</a:t>
            </a:r>
          </a:p>
        </p:txBody>
      </p:sp>
      <p:pic>
        <p:nvPicPr>
          <p:cNvPr id="5" name="Picture 5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304800"/>
            <a:ext cx="477202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8794CBB5-B0DC-4C56-8247-B4E7236C7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602C8864-634E-4E9A-AC21-8B68CBDBA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E43CE4C5-6F35-40B9-93AF-F7409368A4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AE779848-0B37-4098-BDC6-00AA0708C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00566C8A-A75A-4836-8284-6AA9F9D26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D8D0F203-D7FB-4622-906A-487EBFFB2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D9D04AC6-2CA9-4D4D-98F4-11B5D83C6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8A971C14-4A8F-4EAE-9B0C-F41775DEAA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F4A6EBDE-C708-4660-94C7-090C43070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1-</a:t>
            </a:r>
            <a:fld id="{00FFF90F-E478-4F5A-98B1-242C190C3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9A9A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r>
              <a:rPr lang="en-US"/>
              <a:t>Copyright © 2006 Addison-Wesley. All rights reserved.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r>
              <a:rPr lang="en-US"/>
              <a:t>1-</a:t>
            </a:r>
            <a:fld id="{3B18F4A7-0AA3-42F9-B076-A446EF43F3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9900"/>
          </a:solidFill>
          <a:latin typeface="Lucida Sans Unicode" pitchFamily="-105" charset="-52"/>
          <a:ea typeface="Lucida Sans Unicode" pitchFamily="-105" charset="-52"/>
          <a:cs typeface="Lucida Sans Unicode" pitchFamily="-105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0000CC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0000CC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10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Implementing Subprograms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950F52A-17D9-484F-B911-EA77FDA89C08}" type="slidenum">
              <a:rPr lang="en-US"/>
              <a:pPr/>
              <a:t>10</a:t>
            </a:fld>
            <a:endParaRPr lang="en-US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z="3200" smtClean="0"/>
              <a:t>Typical Activation Record for a Language with Stack-Dynamic Local Variables</a:t>
            </a:r>
          </a:p>
        </p:txBody>
      </p: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905000" y="1981200"/>
            <a:ext cx="6096000" cy="3124200"/>
            <a:chOff x="1344" y="1824"/>
            <a:chExt cx="3840" cy="1968"/>
          </a:xfrm>
        </p:grpSpPr>
        <p:pic>
          <p:nvPicPr>
            <p:cNvPr id="25606" name="Picture 4"/>
            <p:cNvPicPr>
              <a:picLocks noChangeAspect="1" noChangeArrowheads="1"/>
            </p:cNvPicPr>
            <p:nvPr/>
          </p:nvPicPr>
          <p:blipFill>
            <a:blip r:embed="rId2"/>
            <a:srcRect t="34685"/>
            <a:stretch>
              <a:fillRect/>
            </a:stretch>
          </p:blipFill>
          <p:spPr bwMode="auto">
            <a:xfrm>
              <a:off x="1344" y="2160"/>
              <a:ext cx="3840" cy="1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7" name="Line 5"/>
            <p:cNvSpPr>
              <a:spLocks noChangeShapeType="1"/>
            </p:cNvSpPr>
            <p:nvPr/>
          </p:nvSpPr>
          <p:spPr bwMode="auto">
            <a:xfrm>
              <a:off x="1344" y="3792"/>
              <a:ext cx="2448" cy="0"/>
            </a:xfrm>
            <a:prstGeom prst="line">
              <a:avLst/>
            </a:prstGeom>
            <a:noFill/>
            <a:ln w="28575" cap="sq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25608" name="Picture 6"/>
            <p:cNvPicPr>
              <a:picLocks noChangeAspect="1" noChangeArrowheads="1"/>
            </p:cNvPicPr>
            <p:nvPr/>
          </p:nvPicPr>
          <p:blipFill>
            <a:blip r:embed="rId2"/>
            <a:srcRect b="40265"/>
            <a:stretch>
              <a:fillRect/>
            </a:stretch>
          </p:blipFill>
          <p:spPr bwMode="auto">
            <a:xfrm>
              <a:off x="1344" y="1824"/>
              <a:ext cx="3840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8E2AE0E-5AE2-4089-BD12-A4F213D8641E}" type="slidenum">
              <a:rPr lang="en-US"/>
              <a:pPr/>
              <a:t>11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Implementing Subprograms with Stack-Dynamic Local Variables: Activation Record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419600"/>
          </a:xfrm>
        </p:spPr>
        <p:txBody>
          <a:bodyPr/>
          <a:lstStyle/>
          <a:p>
            <a:pPr eaLnBrk="1" hangingPunct="1"/>
            <a:r>
              <a:rPr lang="en-US" smtClean="0"/>
              <a:t>The activation record format is static, but its size may be dynamic</a:t>
            </a:r>
          </a:p>
          <a:p>
            <a:pPr eaLnBrk="1" hangingPunct="1"/>
            <a:r>
              <a:rPr lang="en-US" smtClean="0"/>
              <a:t>The </a:t>
            </a:r>
            <a:r>
              <a:rPr lang="en-US" i="1" smtClean="0"/>
              <a:t>dynamic link</a:t>
            </a:r>
            <a:r>
              <a:rPr lang="en-US" smtClean="0"/>
              <a:t> points to the top of an instance of the activation record of the caller</a:t>
            </a:r>
          </a:p>
          <a:p>
            <a:pPr eaLnBrk="1" hangingPunct="1"/>
            <a:r>
              <a:rPr lang="en-US" smtClean="0"/>
              <a:t>An activation record instance is dynamically created when a subprogram is called</a:t>
            </a:r>
          </a:p>
          <a:p>
            <a:pPr eaLnBrk="1" hangingPunct="1"/>
            <a:r>
              <a:rPr lang="en-US" smtClean="0"/>
              <a:t>Run-time stack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17B732A5-3299-4DEA-B444-C8D9468B6CA0}" type="slidenum">
              <a:rPr lang="en-US"/>
              <a:pPr/>
              <a:t>12</a:t>
            </a:fld>
            <a:endParaRPr lang="en-US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Example: C Function</a:t>
            </a: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831975"/>
            <a:ext cx="5257800" cy="4340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void sub(float total, int part)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	int list[4]; 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  float sum;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	…</a:t>
            </a:r>
          </a:p>
          <a:p>
            <a:pPr eaLnBrk="1" hangingPunct="1">
              <a:buFontTx/>
              <a:buNone/>
            </a:pP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}</a:t>
            </a:r>
          </a:p>
        </p:txBody>
      </p:sp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2"/>
          <a:srcRect r="21381"/>
          <a:stretch>
            <a:fillRect/>
          </a:stretch>
        </p:blipFill>
        <p:spPr bwMode="auto">
          <a:xfrm>
            <a:off x="6096000" y="1905000"/>
            <a:ext cx="280193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8229600" y="2286000"/>
            <a:ext cx="460375" cy="1735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accent2"/>
                </a:solidFill>
                <a:latin typeface="Courier New" pitchFamily="-105" charset="0"/>
              </a:rPr>
              <a:t>[4]</a:t>
            </a:r>
          </a:p>
          <a:p>
            <a:endParaRPr lang="en-US" sz="1200">
              <a:solidFill>
                <a:schemeClr val="accent2"/>
              </a:solidFill>
              <a:latin typeface="Courier New" pitchFamily="-105" charset="0"/>
            </a:endParaRPr>
          </a:p>
          <a:p>
            <a:r>
              <a:rPr lang="en-US" sz="1200">
                <a:solidFill>
                  <a:schemeClr val="accent2"/>
                </a:solidFill>
                <a:latin typeface="Courier New" pitchFamily="-105" charset="0"/>
              </a:rPr>
              <a:t>[3]</a:t>
            </a:r>
          </a:p>
          <a:p>
            <a:endParaRPr lang="en-US" sz="1200">
              <a:solidFill>
                <a:schemeClr val="accent2"/>
              </a:solidFill>
              <a:latin typeface="Courier New" pitchFamily="-105" charset="0"/>
            </a:endParaRPr>
          </a:p>
          <a:p>
            <a:r>
              <a:rPr lang="en-US" sz="1200">
                <a:solidFill>
                  <a:schemeClr val="accent2"/>
                </a:solidFill>
                <a:latin typeface="Courier New" pitchFamily="-105" charset="0"/>
              </a:rPr>
              <a:t>[2]</a:t>
            </a:r>
          </a:p>
          <a:p>
            <a:endParaRPr lang="en-US" sz="1200">
              <a:solidFill>
                <a:schemeClr val="accent2"/>
              </a:solidFill>
              <a:latin typeface="Courier New" pitchFamily="-105" charset="0"/>
            </a:endParaRPr>
          </a:p>
          <a:p>
            <a:r>
              <a:rPr lang="en-US" sz="1200">
                <a:solidFill>
                  <a:schemeClr val="accent2"/>
                </a:solidFill>
                <a:latin typeface="Courier New" pitchFamily="-105" charset="0"/>
              </a:rPr>
              <a:t>[1]</a:t>
            </a:r>
          </a:p>
          <a:p>
            <a:endParaRPr lang="en-US" sz="1200">
              <a:solidFill>
                <a:schemeClr val="accent2"/>
              </a:solidFill>
              <a:latin typeface="Courier New" pitchFamily="-105" charset="0"/>
            </a:endParaRPr>
          </a:p>
          <a:p>
            <a:r>
              <a:rPr lang="en-US" sz="1200">
                <a:solidFill>
                  <a:schemeClr val="accent2"/>
                </a:solidFill>
                <a:latin typeface="Courier New" pitchFamily="-105" charset="0"/>
              </a:rPr>
              <a:t>[0]</a:t>
            </a:r>
          </a:p>
        </p:txBody>
      </p:sp>
      <p:pic>
        <p:nvPicPr>
          <p:cNvPr id="27656" name="Picture 7"/>
          <p:cNvPicPr>
            <a:picLocks noChangeAspect="1" noChangeArrowheads="1"/>
          </p:cNvPicPr>
          <p:nvPr/>
        </p:nvPicPr>
        <p:blipFill>
          <a:blip r:embed="rId2"/>
          <a:srcRect t="90384" r="21381"/>
          <a:stretch>
            <a:fillRect/>
          </a:stretch>
        </p:blipFill>
        <p:spPr bwMode="auto">
          <a:xfrm>
            <a:off x="6096000" y="5105400"/>
            <a:ext cx="28019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D294F2B-3C19-4915-84B0-0CBF2F219E98}" type="slidenum">
              <a:rPr lang="en-US"/>
              <a:pPr/>
              <a:t>13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Without Recursion</a:t>
            </a:r>
          </a:p>
        </p:txBody>
      </p:sp>
      <p:sp>
        <p:nvSpPr>
          <p:cNvPr id="28677" name="Rectangle 4"/>
          <p:cNvSpPr>
            <a:spLocks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void A(int x)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int 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C(y);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void B(float r)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int s, 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A(s);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void C(int q)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void main()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float 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B(p);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	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-105" charset="0"/>
                <a:cs typeface="Courier New" pitchFamily="-105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-105" charset="0"/>
              <a:cs typeface="Courier New" pitchFamily="-105" charset="0"/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029200" y="3200400"/>
            <a:ext cx="2438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-105" charset="-52"/>
              </a:rPr>
              <a:t>main calls B</a:t>
            </a:r>
          </a:p>
          <a:p>
            <a:r>
              <a:rPr lang="en-US">
                <a:latin typeface="Lucida Sans Unicode" pitchFamily="-105" charset="-52"/>
              </a:rPr>
              <a:t>B calls A</a:t>
            </a:r>
          </a:p>
          <a:p>
            <a:r>
              <a:rPr lang="en-US">
                <a:latin typeface="Lucida Sans Unicode" pitchFamily="-105" charset="-52"/>
              </a:rPr>
              <a:t>A calls C</a:t>
            </a:r>
          </a:p>
          <a:p>
            <a:endParaRPr lang="en-US">
              <a:latin typeface="Lucida Sans Unicode" pitchFamily="-105" charset="-5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FCA9FC55-8D84-4A91-A1EB-FD33AB88AD20}" type="slidenum">
              <a:rPr lang="en-US"/>
              <a:pPr/>
              <a:t>14</a:t>
            </a:fld>
            <a:endParaRPr lang="en-US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/>
          <a:srcRect b="3999"/>
          <a:stretch>
            <a:fillRect/>
          </a:stretch>
        </p:blipFill>
        <p:spPr bwMode="auto">
          <a:xfrm>
            <a:off x="1295400" y="1295400"/>
            <a:ext cx="7048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Without Recursion</a:t>
            </a:r>
          </a:p>
        </p:txBody>
      </p:sp>
      <p:pic>
        <p:nvPicPr>
          <p:cNvPr id="29702" name="Picture 5"/>
          <p:cNvPicPr>
            <a:picLocks noChangeAspect="1" noChangeArrowheads="1"/>
          </p:cNvPicPr>
          <p:nvPr/>
        </p:nvPicPr>
        <p:blipFill>
          <a:blip r:embed="rId2"/>
          <a:srcRect t="75323"/>
          <a:stretch>
            <a:fillRect/>
          </a:stretch>
        </p:blipFill>
        <p:spPr bwMode="auto">
          <a:xfrm>
            <a:off x="1295400" y="4876800"/>
            <a:ext cx="70485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723E059-4A4A-4604-A43E-D7E99D75439A}" type="slidenum">
              <a:rPr lang="en-US"/>
              <a:pPr/>
              <a:t>15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Chain and Local Offset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419600"/>
          </a:xfrm>
        </p:spPr>
        <p:txBody>
          <a:bodyPr/>
          <a:lstStyle/>
          <a:p>
            <a:pPr eaLnBrk="1" hangingPunct="1"/>
            <a:r>
              <a:rPr lang="en-US" sz="2400" smtClean="0"/>
              <a:t>The collection of dynamic links in the stack at a given time is called the </a:t>
            </a:r>
            <a:r>
              <a:rPr lang="en-US" sz="2400" i="1" smtClean="0"/>
              <a:t>dynamic chain</a:t>
            </a:r>
            <a:r>
              <a:rPr lang="en-US" sz="2400" smtClean="0"/>
              <a:t>, or </a:t>
            </a:r>
            <a:r>
              <a:rPr lang="en-US" sz="2400" i="1" smtClean="0"/>
              <a:t>call chain</a:t>
            </a:r>
          </a:p>
          <a:p>
            <a:pPr eaLnBrk="1" hangingPunct="1"/>
            <a:r>
              <a:rPr lang="en-US" sz="2400" smtClean="0"/>
              <a:t>Local variables can be accessed by their offset from the beginning of the activation record. This offset is called the </a:t>
            </a:r>
            <a:r>
              <a:rPr lang="en-US" sz="2400" i="1" smtClean="0"/>
              <a:t>local_offset</a:t>
            </a:r>
          </a:p>
          <a:p>
            <a:pPr eaLnBrk="1" hangingPunct="1"/>
            <a:r>
              <a:rPr lang="en-US" sz="2400" smtClean="0"/>
              <a:t>The local_offset of a local variable can be determined by the compiler at compile time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108CB09-D011-4CF1-A3D4-75B08AB88CAC}" type="slidenum">
              <a:rPr lang="en-US"/>
              <a:pPr/>
              <a:t>16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With Recursion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activation record used in the previous example supports recursion, e.g.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b="1" smtClean="0">
                <a:latin typeface="Courier New" pitchFamily="-105" charset="0"/>
              </a:rPr>
              <a:t>	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b="1" smtClean="0">
                <a:latin typeface="Courier New" pitchFamily="-105" charset="0"/>
              </a:rPr>
              <a:t>		 </a:t>
            </a:r>
            <a:r>
              <a:rPr lang="en-US" sz="2000" smtClean="0">
                <a:latin typeface="Courier New" pitchFamily="-105" charset="0"/>
              </a:rPr>
              <a:t>int factorial (int n)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  &lt;-----------------------------1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if (n &lt;= 1) return 1;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else return (n * factorial(n - 1));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  &lt;-----------------------------2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void main()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int value;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value = factorial(3);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    &lt;-----------------------------3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000" smtClean="0">
                <a:latin typeface="Courier New" pitchFamily="-105" charset="0"/>
              </a:rPr>
              <a:t>       }</a:t>
            </a:r>
            <a:endParaRPr lang="en-US" sz="4000" smtClean="0">
              <a:latin typeface="Courier New" pitchFamily="-105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CD0F7A00-A988-4A18-8B1A-DB8F0E36D702}" type="slidenum">
              <a:rPr lang="en-US"/>
              <a:pPr/>
              <a:t>17</a:t>
            </a:fld>
            <a:endParaRPr lang="en-US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Activation Record for </a:t>
            </a:r>
            <a:r>
              <a:rPr lang="en-US" sz="3200" b="1" smtClean="0">
                <a:latin typeface="Courier New" pitchFamily="-105" charset="0"/>
              </a:rPr>
              <a:t>factorial</a:t>
            </a:r>
          </a:p>
        </p:txBody>
      </p:sp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828800"/>
            <a:ext cx="462438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5"/>
          <p:cNvPicPr>
            <a:picLocks noChangeAspect="1" noChangeArrowheads="1"/>
          </p:cNvPicPr>
          <p:nvPr/>
        </p:nvPicPr>
        <p:blipFill>
          <a:blip r:embed="rId2"/>
          <a:srcRect t="77979"/>
          <a:stretch>
            <a:fillRect/>
          </a:stretch>
        </p:blipFill>
        <p:spPr bwMode="auto">
          <a:xfrm>
            <a:off x="2590800" y="4419600"/>
            <a:ext cx="462438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0093B74-43F3-486F-8B14-B3F5C0FD74D0}" type="slidenum">
              <a:rPr lang="en-US"/>
              <a:pPr/>
              <a:t>18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Subprograms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Some non-C-based static-scoped languages (e.g., Fortran 95, Ada, JavaScript) use stack-dynamic local variables and allow subprograms to be nested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All variables that can be non-locally accessed reside in some activation record instance in the stack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mtClean="0"/>
              <a:t>The process of locating a non-local reference: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Find the correct activation record instance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Determine the correct offset within that activation record instance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11015518-9BDA-4C9A-9724-E68E2B9E447D}" type="slidenum">
              <a:rPr lang="en-US"/>
              <a:pPr/>
              <a:t>19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Locating a Non-local Reference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340225"/>
          </a:xfrm>
        </p:spPr>
        <p:txBody>
          <a:bodyPr/>
          <a:lstStyle/>
          <a:p>
            <a:pPr eaLnBrk="1" hangingPunct="1"/>
            <a:r>
              <a:rPr lang="en-US" smtClean="0"/>
              <a:t>Finding the offset is easy</a:t>
            </a:r>
          </a:p>
          <a:p>
            <a:pPr eaLnBrk="1" hangingPunct="1"/>
            <a:r>
              <a:rPr lang="en-US" smtClean="0"/>
              <a:t>Finding the correct activation record instance</a:t>
            </a:r>
          </a:p>
          <a:p>
            <a:pPr lvl="1" eaLnBrk="1" hangingPunct="1"/>
            <a:r>
              <a:rPr lang="en-US" smtClean="0"/>
              <a:t>Static semantic rules guarantee that all non-local variables that can be referenced have been allocated in some activation record instance that is on the stack when the reference is made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124F845-560D-446F-9310-696DF22B1C91}" type="slidenum">
              <a:rPr lang="en-US"/>
              <a:pPr/>
              <a:t>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10 Topics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General Semantics of Calls and Returns</a:t>
            </a:r>
          </a:p>
          <a:p>
            <a:pPr eaLnBrk="1" hangingPunct="1"/>
            <a:r>
              <a:rPr lang="en-US" sz="2400" smtClean="0"/>
              <a:t>Implementing “Simple” Subprograms</a:t>
            </a:r>
          </a:p>
          <a:p>
            <a:pPr eaLnBrk="1" hangingPunct="1"/>
            <a:r>
              <a:rPr lang="en-US" sz="2400" smtClean="0"/>
              <a:t>Implementing Subprograms with Stack-Dynamic Local Variables</a:t>
            </a:r>
          </a:p>
          <a:p>
            <a:pPr eaLnBrk="1" hangingPunct="1"/>
            <a:r>
              <a:rPr lang="en-US" sz="2400" smtClean="0"/>
              <a:t>Nested Subprograms</a:t>
            </a:r>
          </a:p>
          <a:p>
            <a:pPr eaLnBrk="1" hangingPunct="1"/>
            <a:r>
              <a:rPr lang="en-US" sz="2400" smtClean="0"/>
              <a:t>Blocks</a:t>
            </a:r>
          </a:p>
          <a:p>
            <a:pPr eaLnBrk="1" hangingPunct="1"/>
            <a:r>
              <a:rPr lang="en-US" sz="2400" smtClean="0"/>
              <a:t>Implementing Dynamic Scoping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186A1C8-A7CB-4746-AA18-4DAEC31D4BB6}" type="slidenum">
              <a:rPr lang="en-US"/>
              <a:pPr/>
              <a:t>20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Scoping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416425"/>
          </a:xfrm>
        </p:spPr>
        <p:txBody>
          <a:bodyPr/>
          <a:lstStyle/>
          <a:p>
            <a:pPr eaLnBrk="1" hangingPunct="1"/>
            <a:r>
              <a:rPr lang="en-US" smtClean="0"/>
              <a:t>A </a:t>
            </a:r>
            <a:r>
              <a:rPr lang="en-US" i="1" smtClean="0"/>
              <a:t>static chain</a:t>
            </a:r>
            <a:r>
              <a:rPr lang="en-US" smtClean="0"/>
              <a:t> is a chain of static links that connects certain activation record instances</a:t>
            </a:r>
          </a:p>
          <a:p>
            <a:pPr eaLnBrk="1" hangingPunct="1"/>
            <a:r>
              <a:rPr lang="en-US" smtClean="0"/>
              <a:t>The </a:t>
            </a:r>
            <a:r>
              <a:rPr lang="en-US" smtClean="0">
                <a:solidFill>
                  <a:schemeClr val="accent2"/>
                </a:solidFill>
              </a:rPr>
              <a:t>static link</a:t>
            </a:r>
            <a:r>
              <a:rPr lang="en-US" smtClean="0"/>
              <a:t> in an activation record instance for subprogram A points to one of the activation record instances of A's static parent</a:t>
            </a:r>
          </a:p>
          <a:p>
            <a:pPr eaLnBrk="1" hangingPunct="1"/>
            <a:r>
              <a:rPr lang="en-US" smtClean="0"/>
              <a:t>The static chain from an activation record instance connects it to all of its static ancestors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3FA4B7C-E844-4B1F-8D19-54B3A5C0B684}" type="slidenum">
              <a:rPr lang="en-US"/>
              <a:pPr/>
              <a:t>21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Pascal Program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68580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program MAIN_2;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var X : integer;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procedure BIGSUB;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var A, B, C : integer;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procedure SUB1;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var A, D : integer;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begin { SUB1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A := B + C;  &lt;-----------------------1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end;  { SUB1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procedure SUB2(X : integer);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var B, E : integer;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procedure SUB3;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  var C, E : integer;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  begin { SUB3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  SUB1;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  E := B + A:   &lt;--------------------2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  end; { SUB3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begin { SUB2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SUB3;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A := D + E;  &lt;-----------------------3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  end; { SUB2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begin { BIGSUB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SUB2(7);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  end; { BIGSUB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begin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BIGSUB;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400" smtClean="0">
                <a:latin typeface="Courier New" pitchFamily="-105" charset="0"/>
              </a:rPr>
              <a:t>  end; { MAIN_2 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53C1D830-1EBD-4599-A13F-DEAF2277DBB4}" type="slidenum">
              <a:rPr lang="en-US"/>
              <a:pPr/>
              <a:t>22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 Pascal Program (continued)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Call sequence for</a:t>
            </a:r>
            <a:r>
              <a:rPr lang="en-US" sz="2400" b="1" smtClean="0"/>
              <a:t> 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MAIN_2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/>
              <a:t>   	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MAIN_2</a:t>
            </a:r>
            <a:r>
              <a:rPr lang="en-US" sz="2000" b="1" smtClean="0"/>
              <a:t> </a:t>
            </a:r>
            <a:r>
              <a:rPr lang="en-US" sz="2400" smtClean="0"/>
              <a:t>calls</a:t>
            </a:r>
            <a:r>
              <a:rPr lang="en-US" sz="2400" b="1" smtClean="0"/>
              <a:t> 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BIGSUB</a:t>
            </a:r>
            <a:endParaRPr lang="en-US" sz="2400" smtClean="0">
              <a:latin typeface="Courier New" pitchFamily="-105" charset="0"/>
              <a:cs typeface="Courier New" pitchFamily="-105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/>
              <a:t>   	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BIGSUB</a:t>
            </a:r>
            <a:r>
              <a:rPr lang="en-US" sz="2400" b="1" smtClean="0"/>
              <a:t> </a:t>
            </a:r>
            <a:r>
              <a:rPr lang="en-US" sz="2400" smtClean="0"/>
              <a:t>calls</a:t>
            </a:r>
            <a:r>
              <a:rPr lang="en-US" sz="2400" b="1" smtClean="0"/>
              <a:t> 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SUB2</a:t>
            </a:r>
            <a:endParaRPr lang="en-US" sz="2400" smtClean="0">
              <a:latin typeface="Courier New" pitchFamily="-105" charset="0"/>
              <a:cs typeface="Courier New" pitchFamily="-105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/>
              <a:t>   	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SUB2</a:t>
            </a:r>
            <a:r>
              <a:rPr lang="en-US" sz="2400" b="1" smtClean="0"/>
              <a:t> </a:t>
            </a:r>
            <a:r>
              <a:rPr lang="en-US" sz="2400" smtClean="0"/>
              <a:t>calls</a:t>
            </a:r>
            <a:r>
              <a:rPr lang="en-US" sz="2400" b="1" smtClean="0"/>
              <a:t> 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SUB3</a:t>
            </a:r>
            <a:endParaRPr lang="en-US" sz="2400" smtClean="0">
              <a:latin typeface="Courier New" pitchFamily="-105" charset="0"/>
              <a:cs typeface="Courier New" pitchFamily="-105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smtClean="0"/>
              <a:t>   	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SUB3</a:t>
            </a:r>
            <a:r>
              <a:rPr lang="en-US" sz="2400" b="1" smtClean="0"/>
              <a:t> </a:t>
            </a:r>
            <a:r>
              <a:rPr lang="en-US" sz="2400" smtClean="0"/>
              <a:t>calls</a:t>
            </a:r>
            <a:r>
              <a:rPr lang="en-US" sz="2400" b="1" smtClean="0"/>
              <a:t> </a:t>
            </a:r>
            <a:r>
              <a:rPr lang="en-US" sz="2000" smtClean="0">
                <a:latin typeface="Courier New" pitchFamily="-105" charset="0"/>
                <a:cs typeface="Courier New" pitchFamily="-105" charset="0"/>
              </a:rPr>
              <a:t>SUB1</a:t>
            </a:r>
            <a:endParaRPr lang="en-US" sz="4000" smtClean="0">
              <a:latin typeface="Courier New" pitchFamily="-105" charset="0"/>
              <a:cs typeface="Courier New" pitchFamily="-105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A1F8CD3-9F8C-4158-B10F-2A1E909F36BD}" type="slidenum">
              <a:rPr lang="en-US"/>
              <a:pPr/>
              <a:t>23</a:t>
            </a:fld>
            <a:endParaRPr lang="en-US"/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4267200" cy="1676400"/>
          </a:xfrm>
        </p:spPr>
        <p:txBody>
          <a:bodyPr/>
          <a:lstStyle/>
          <a:p>
            <a:pPr eaLnBrk="1" hangingPunct="1"/>
            <a:r>
              <a:rPr lang="en-US" smtClean="0"/>
              <a:t>Stack Contents at Position 1</a:t>
            </a:r>
          </a:p>
        </p:txBody>
      </p:sp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04800"/>
            <a:ext cx="2894013" cy="62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6C6025B-BBDF-48A2-B134-7B7FDFF267CD}" type="slidenum">
              <a:rPr lang="en-US"/>
              <a:pPr/>
              <a:t>24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alternative to static chains</a:t>
            </a:r>
          </a:p>
          <a:p>
            <a:pPr eaLnBrk="1" hangingPunct="1"/>
            <a:r>
              <a:rPr lang="en-US" smtClean="0"/>
              <a:t>Static links are stored in a single array called a display</a:t>
            </a:r>
          </a:p>
          <a:p>
            <a:pPr eaLnBrk="1" hangingPunct="1"/>
            <a:r>
              <a:rPr lang="en-US" smtClean="0"/>
              <a:t>The contents of the display at any given time is a list of addresses of the accessible activation record instances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43626D3-B6E5-4B82-8B53-F95ED79870DD}" type="slidenum">
              <a:rPr lang="en-US"/>
              <a:pPr/>
              <a:t>25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Blocks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Blocks are user-specified local scopes for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 example in 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	</a:t>
            </a: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{int temp;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	 temp = list [upper];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	 list [upper] = list [lower];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	 list [lower] = temp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	}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The lifetime of </a:t>
            </a: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temp</a:t>
            </a:r>
            <a:r>
              <a:rPr lang="en-US" sz="2400" smtClean="0"/>
              <a:t> in the above example begins when control enters the block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 advantage of using a local variable like </a:t>
            </a:r>
            <a:r>
              <a:rPr lang="en-US" sz="2400" smtClean="0">
                <a:latin typeface="Courier New" pitchFamily="-105" charset="0"/>
                <a:cs typeface="Courier New" pitchFamily="-105" charset="0"/>
              </a:rPr>
              <a:t>temp</a:t>
            </a:r>
            <a:r>
              <a:rPr lang="en-US" sz="2400" smtClean="0"/>
              <a:t> is that it cannot interfere with any other variable with the same name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816E4C59-2B1E-4524-9875-6BAB6714A6D9}" type="slidenum">
              <a:rPr lang="en-US"/>
              <a:pPr/>
              <a:t>26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Implementing Blocks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Two Methods: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Treat blocks as parameter-less subprograms that are always called from the same location</a:t>
            </a:r>
          </a:p>
          <a:p>
            <a:pPr marL="1314450" lvl="2" indent="-400050" eaLnBrk="1" hangingPunct="1">
              <a:buFontTx/>
              <a:buChar char="–"/>
            </a:pPr>
            <a:r>
              <a:rPr lang="en-US" smtClean="0"/>
              <a:t>Every block has an activation record; an instance is created every time the block is executed</a:t>
            </a:r>
          </a:p>
          <a:p>
            <a:pPr marL="914400" lvl="1" indent="-457200" eaLnBrk="1" hangingPunct="1">
              <a:buFontTx/>
              <a:buNone/>
            </a:pPr>
            <a:r>
              <a:rPr lang="en-US" smtClean="0"/>
              <a:t>2. Since the maximum storage required for a block can be statically determined, this amount of space can be allocated after the local variables in the activation record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614518F0-D1E6-4C97-A1FD-3A1A97528507}" type="slidenum">
              <a:rPr lang="en-US"/>
              <a:pPr/>
              <a:t>27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Implementing Dynamic Scoping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Deep Access</a:t>
            </a:r>
            <a:r>
              <a:rPr lang="en-US" smtClean="0"/>
              <a:t>: non-local references are found by searching the activation record instances on the dynamic chain </a:t>
            </a:r>
          </a:p>
          <a:p>
            <a:pPr eaLnBrk="1" hangingPunct="1"/>
            <a:r>
              <a:rPr lang="en-US" i="1" smtClean="0">
                <a:solidFill>
                  <a:schemeClr val="accent2"/>
                </a:solidFill>
              </a:rPr>
              <a:t>Shallow Access</a:t>
            </a:r>
            <a:r>
              <a:rPr lang="en-US" smtClean="0">
                <a:solidFill>
                  <a:schemeClr val="accent2"/>
                </a:solidFill>
              </a:rPr>
              <a:t>:</a:t>
            </a:r>
            <a:r>
              <a:rPr lang="en-US" smtClean="0"/>
              <a:t> put locals in a central place</a:t>
            </a:r>
          </a:p>
          <a:p>
            <a:pPr lvl="1" eaLnBrk="1" hangingPunct="1"/>
            <a:r>
              <a:rPr lang="en-US" smtClean="0"/>
              <a:t>One stack for each variable name </a:t>
            </a:r>
          </a:p>
          <a:p>
            <a:pPr lvl="1" eaLnBrk="1" hangingPunct="1"/>
            <a:r>
              <a:rPr lang="en-US" smtClean="0"/>
              <a:t>Central table with an entry for each variable name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3BCEF5B-2AC5-492E-BC3A-89682EE4FFF5}" type="slidenum">
              <a:rPr lang="en-US"/>
              <a:pPr/>
              <a:t>28</a:t>
            </a:fld>
            <a:endParaRPr lang="en-US"/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1371600" y="1905000"/>
            <a:ext cx="7543800" cy="4495800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Using Shallow Access to Implement Dynamic Scoping</a:t>
            </a:r>
          </a:p>
        </p:txBody>
      </p:sp>
      <p:pic>
        <p:nvPicPr>
          <p:cNvPr id="440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133600"/>
            <a:ext cx="6553200" cy="372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DFF81C5B-135B-43A9-8C45-1E71E6AEFFB2}" type="slidenum">
              <a:rPr lang="en-US"/>
              <a:pPr/>
              <a:t>29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Subprogram linkage semantics requires many action by the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Simple subprograms have relatively basic actions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Stack-dynamic languages are more complex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Subprograms with stack-dynamic local variables and nested subprograms have two 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actual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activation record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77B3684-8095-426F-87BC-3C86FFA35902}" type="slidenum">
              <a:rPr lang="en-US"/>
              <a:pPr/>
              <a:t>3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The General Semantics of Calls and Returns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262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subprogram call and return operations of a language are together called its </a:t>
            </a:r>
            <a:r>
              <a:rPr lang="en-US" i="1" smtClean="0"/>
              <a:t>subprogram linkage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 subprogram call has numerous actions associated with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Parameter passing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Static local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Execution status of calling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Transfer of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Subprogram nesting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8037053-CE14-4CC3-A16F-880C7B89AFF1}" type="slidenum">
              <a:rPr lang="en-US"/>
              <a:pPr/>
              <a:t>30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(continued)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Activation record instances contain formal parameters and local variables among other things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Static chains are the primary method of implementing accesses to non-local variables in static-scoped languages with nested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Access to non-local variables in dynamic-scoped languages can be implemented by use of the dynamic chain or thru some central variable table method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95D5FACD-B366-4278-9DEF-B7285E658654}" type="slidenum">
              <a:rPr lang="en-US"/>
              <a:pPr/>
              <a:t>4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“Simple” Subprograms: Call Semantics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262438"/>
          </a:xfrm>
        </p:spPr>
        <p:txBody>
          <a:bodyPr/>
          <a:lstStyle/>
          <a:p>
            <a:pPr eaLnBrk="1" hangingPunct="1"/>
            <a:r>
              <a:rPr lang="en-US" smtClean="0"/>
              <a:t>Save the execution status of the caller</a:t>
            </a:r>
          </a:p>
          <a:p>
            <a:pPr eaLnBrk="1" hangingPunct="1"/>
            <a:r>
              <a:rPr lang="en-US" smtClean="0"/>
              <a:t>Carry out the parameter-passing process</a:t>
            </a:r>
          </a:p>
          <a:p>
            <a:pPr eaLnBrk="1" hangingPunct="1"/>
            <a:r>
              <a:rPr lang="en-US" smtClean="0"/>
              <a:t>Pass the return address to the callee</a:t>
            </a:r>
          </a:p>
          <a:p>
            <a:pPr eaLnBrk="1" hangingPunct="1"/>
            <a:r>
              <a:rPr lang="en-US" smtClean="0"/>
              <a:t>Transfer control to the callee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7199FB41-AF34-484C-9535-B4B0C7FB06F5}" type="slidenum">
              <a:rPr lang="en-US"/>
              <a:pPr/>
              <a:t>5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“Simple” Subprograms: Return Semantics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416425"/>
          </a:xfrm>
        </p:spPr>
        <p:txBody>
          <a:bodyPr/>
          <a:lstStyle/>
          <a:p>
            <a:pPr eaLnBrk="1" hangingPunct="1"/>
            <a:r>
              <a:rPr lang="en-US" smtClean="0"/>
              <a:t>If pass-by-value-result parameters are used, move the current values of those parameters to their corresponding actual parameters</a:t>
            </a:r>
          </a:p>
          <a:p>
            <a:pPr eaLnBrk="1" hangingPunct="1"/>
            <a:r>
              <a:rPr lang="en-US" smtClean="0"/>
              <a:t>If it is a function, move the functional value to a place the caller can get it</a:t>
            </a:r>
          </a:p>
          <a:p>
            <a:pPr eaLnBrk="1" hangingPunct="1"/>
            <a:r>
              <a:rPr lang="en-US" smtClean="0"/>
              <a:t>Restore the execution status of the caller</a:t>
            </a:r>
          </a:p>
          <a:p>
            <a:pPr eaLnBrk="1" hangingPunct="1"/>
            <a:r>
              <a:rPr lang="en-US" smtClean="0"/>
              <a:t>Transfer control back to the caller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26F9C086-3EB8-4E1A-9087-58A5D124B388}" type="slidenum">
              <a:rPr lang="en-US"/>
              <a:pPr/>
              <a:t>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“Simple” Subprograms: Parts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340225"/>
          </a:xfrm>
        </p:spPr>
        <p:txBody>
          <a:bodyPr/>
          <a:lstStyle/>
          <a:p>
            <a:pPr eaLnBrk="1" hangingPunct="1"/>
            <a:r>
              <a:rPr lang="en-US" smtClean="0"/>
              <a:t>Two separate parts: the actual code and the noncode part (local variables and data that can change)</a:t>
            </a:r>
          </a:p>
          <a:p>
            <a:pPr eaLnBrk="1" hangingPunct="1"/>
            <a:r>
              <a:rPr lang="en-US" smtClean="0"/>
              <a:t>The format, or layout, of the noncode part of an executing subprogram is called an </a:t>
            </a:r>
            <a:r>
              <a:rPr lang="en-US" i="1" smtClean="0"/>
              <a:t>activation record</a:t>
            </a:r>
          </a:p>
          <a:p>
            <a:pPr eaLnBrk="1" hangingPunct="1"/>
            <a:r>
              <a:rPr lang="en-US" smtClean="0"/>
              <a:t>An </a:t>
            </a:r>
            <a:r>
              <a:rPr lang="en-US" i="1" smtClean="0"/>
              <a:t>activation record instance</a:t>
            </a:r>
            <a:r>
              <a:rPr lang="en-US" smtClean="0"/>
              <a:t> is a concrete example of an activation record (the collection of data for a particular subprogram activation)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E35CA4F5-DA3F-4E91-BE54-356DB80E2721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2532" name="Group 6"/>
          <p:cNvGrpSpPr>
            <a:grpSpLocks/>
          </p:cNvGrpSpPr>
          <p:nvPr/>
        </p:nvGrpSpPr>
        <p:grpSpPr bwMode="auto">
          <a:xfrm>
            <a:off x="1905000" y="1600200"/>
            <a:ext cx="5638800" cy="4491038"/>
            <a:chOff x="1392" y="1104"/>
            <a:chExt cx="3552" cy="2829"/>
          </a:xfrm>
        </p:grpSpPr>
        <p:pic>
          <p:nvPicPr>
            <p:cNvPr id="22534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88" y="1200"/>
              <a:ext cx="3369" cy="2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5" name="Rectangle 5"/>
            <p:cNvSpPr>
              <a:spLocks noChangeArrowheads="1"/>
            </p:cNvSpPr>
            <p:nvPr/>
          </p:nvSpPr>
          <p:spPr bwMode="auto">
            <a:xfrm>
              <a:off x="1392" y="1104"/>
              <a:ext cx="3552" cy="7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An Activation Record for “Simple” Subprograms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390E4609-0EE3-4207-89D8-F948B3A0CECD}" type="slidenum">
              <a:rPr lang="en-US"/>
              <a:pPr/>
              <a:t>8</a:t>
            </a:fld>
            <a:endParaRPr lang="en-US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524000"/>
            <a:ext cx="4648200" cy="3124200"/>
          </a:xfrm>
        </p:spPr>
        <p:txBody>
          <a:bodyPr/>
          <a:lstStyle/>
          <a:p>
            <a:pPr eaLnBrk="1" hangingPunct="1"/>
            <a:r>
              <a:rPr lang="en-US" sz="3200" smtClean="0"/>
              <a:t>Code and Activation Records of a Program with “Simple” Subprograms</a:t>
            </a:r>
          </a:p>
        </p:txBody>
      </p:sp>
      <p:grpSp>
        <p:nvGrpSpPr>
          <p:cNvPr id="23557" name="Group 7"/>
          <p:cNvGrpSpPr>
            <a:grpSpLocks/>
          </p:cNvGrpSpPr>
          <p:nvPr/>
        </p:nvGrpSpPr>
        <p:grpSpPr bwMode="auto">
          <a:xfrm>
            <a:off x="5486400" y="228600"/>
            <a:ext cx="3048000" cy="6515100"/>
            <a:chOff x="1152" y="144"/>
            <a:chExt cx="1920" cy="4104"/>
          </a:xfrm>
        </p:grpSpPr>
        <p:pic>
          <p:nvPicPr>
            <p:cNvPr id="23558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240"/>
              <a:ext cx="1732" cy="4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5"/>
            <p:cNvPicPr>
              <a:picLocks noChangeAspect="1" noChangeArrowheads="1"/>
            </p:cNvPicPr>
            <p:nvPr/>
          </p:nvPicPr>
          <p:blipFill>
            <a:blip r:embed="rId2"/>
            <a:srcRect b="98103"/>
            <a:stretch>
              <a:fillRect/>
            </a:stretch>
          </p:blipFill>
          <p:spPr bwMode="auto">
            <a:xfrm>
              <a:off x="1152" y="596"/>
              <a:ext cx="1732" cy="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0" name="Rectangle 6"/>
            <p:cNvSpPr>
              <a:spLocks noChangeArrowheads="1"/>
            </p:cNvSpPr>
            <p:nvPr/>
          </p:nvSpPr>
          <p:spPr bwMode="auto">
            <a:xfrm>
              <a:off x="1248" y="144"/>
              <a:ext cx="1824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Copyright © 2006 Addison-Wesley. All rights reserved.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B5219BEC-7EDD-4EE5-91A0-B7E901C148CE}" type="slidenum">
              <a:rPr lang="en-US"/>
              <a:pPr/>
              <a:t>9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Subprograms with Stack-Dynamic Local Variables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340225"/>
          </a:xfrm>
        </p:spPr>
        <p:txBody>
          <a:bodyPr/>
          <a:lstStyle/>
          <a:p>
            <a:pPr eaLnBrk="1" hangingPunct="1"/>
            <a:r>
              <a:rPr lang="en-US" smtClean="0"/>
              <a:t>More complex activation record</a:t>
            </a:r>
          </a:p>
          <a:p>
            <a:pPr lvl="1" eaLnBrk="1" hangingPunct="1"/>
            <a:r>
              <a:rPr lang="en-US" smtClean="0"/>
              <a:t>The compiler must generate code to cause implicit allocation and de-allocation of local variables</a:t>
            </a:r>
          </a:p>
          <a:p>
            <a:pPr lvl="1" eaLnBrk="1" hangingPunct="1"/>
            <a:r>
              <a:rPr lang="en-US" smtClean="0"/>
              <a:t>Recursion must be supported (adds the possibility of multiple simultaneous activations of a subprogram)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5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466</TotalTime>
  <Words>1378</Words>
  <Application>Microsoft Office PowerPoint</Application>
  <PresentationFormat>全屏显示(4:3)</PresentationFormat>
  <Paragraphs>249</Paragraphs>
  <Slides>30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7" baseType="lpstr">
      <vt:lpstr>Times</vt:lpstr>
      <vt:lpstr>Lucida Sans Unicode</vt:lpstr>
      <vt:lpstr>Arial</vt:lpstr>
      <vt:lpstr>ＭＳ Ｐゴシック</vt:lpstr>
      <vt:lpstr>Courier</vt:lpstr>
      <vt:lpstr>Courier New</vt:lpstr>
      <vt:lpstr>1_sebesta</vt:lpstr>
      <vt:lpstr>Chapter 10</vt:lpstr>
      <vt:lpstr>Chapter 10 Topics</vt:lpstr>
      <vt:lpstr>The General Semantics of Calls and Returns</vt:lpstr>
      <vt:lpstr>Implementing “Simple” Subprograms: Call Semantics</vt:lpstr>
      <vt:lpstr>Implementing “Simple” Subprograms: Return Semantics</vt:lpstr>
      <vt:lpstr>Implementing “Simple” Subprograms: Parts</vt:lpstr>
      <vt:lpstr>An Activation Record for “Simple” Subprograms</vt:lpstr>
      <vt:lpstr>Code and Activation Records of a Program with “Simple” Subprograms</vt:lpstr>
      <vt:lpstr>Implementing Subprograms with Stack-Dynamic Local Variables</vt:lpstr>
      <vt:lpstr>Typical Activation Record for a Language with Stack-Dynamic Local Variables</vt:lpstr>
      <vt:lpstr>Implementing Subprograms with Stack-Dynamic Local Variables: Activation Record</vt:lpstr>
      <vt:lpstr>An Example: C Function</vt:lpstr>
      <vt:lpstr>An Example Without Recursion</vt:lpstr>
      <vt:lpstr>An Example Without Recursion</vt:lpstr>
      <vt:lpstr>Dynamic Chain and Local Offset</vt:lpstr>
      <vt:lpstr>An Example With Recursion</vt:lpstr>
      <vt:lpstr>Activation Record for factorial</vt:lpstr>
      <vt:lpstr>Nested Subprograms</vt:lpstr>
      <vt:lpstr>Locating a Non-local Reference</vt:lpstr>
      <vt:lpstr>Static Scoping</vt:lpstr>
      <vt:lpstr>Example Pascal Program</vt:lpstr>
      <vt:lpstr>Example Pascal Program (continued)</vt:lpstr>
      <vt:lpstr>Stack Contents at Position 1</vt:lpstr>
      <vt:lpstr>Displays</vt:lpstr>
      <vt:lpstr>Blocks</vt:lpstr>
      <vt:lpstr>Implementing Blocks</vt:lpstr>
      <vt:lpstr>Implementing Dynamic Scoping</vt:lpstr>
      <vt:lpstr>Using Shallow Access to Implement Dynamic Scoping</vt:lpstr>
      <vt:lpstr>Summary</vt:lpstr>
      <vt:lpstr>Summary (continued)</vt:lpstr>
    </vt:vector>
  </TitlesOfParts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Cuncong</cp:lastModifiedBy>
  <cp:revision>19</cp:revision>
  <dcterms:created xsi:type="dcterms:W3CDTF">2003-08-01T12:29:19Z</dcterms:created>
  <dcterms:modified xsi:type="dcterms:W3CDTF">2011-05-25T17:40:44Z</dcterms:modified>
</cp:coreProperties>
</file>