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88"/>
  </p:notesMasterIdLst>
  <p:handoutMasterIdLst>
    <p:handoutMasterId r:id="rId89"/>
  </p:handoutMasterIdLst>
  <p:sldIdLst>
    <p:sldId id="256" r:id="rId2"/>
    <p:sldId id="33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24" r:id="rId15"/>
    <p:sldId id="268" r:id="rId16"/>
    <p:sldId id="269" r:id="rId17"/>
    <p:sldId id="270" r:id="rId18"/>
    <p:sldId id="271" r:id="rId19"/>
    <p:sldId id="272" r:id="rId20"/>
    <p:sldId id="273" r:id="rId21"/>
    <p:sldId id="328" r:id="rId22"/>
    <p:sldId id="274" r:id="rId23"/>
    <p:sldId id="275" r:id="rId24"/>
    <p:sldId id="276" r:id="rId25"/>
    <p:sldId id="277" r:id="rId26"/>
    <p:sldId id="322" r:id="rId27"/>
    <p:sldId id="278" r:id="rId28"/>
    <p:sldId id="279" r:id="rId29"/>
    <p:sldId id="330" r:id="rId30"/>
    <p:sldId id="280" r:id="rId31"/>
    <p:sldId id="331" r:id="rId32"/>
    <p:sldId id="281" r:id="rId33"/>
    <p:sldId id="332" r:id="rId34"/>
    <p:sldId id="333" r:id="rId35"/>
    <p:sldId id="282" r:id="rId36"/>
    <p:sldId id="283" r:id="rId37"/>
    <p:sldId id="284" r:id="rId38"/>
    <p:sldId id="285" r:id="rId39"/>
    <p:sldId id="323" r:id="rId40"/>
    <p:sldId id="287" r:id="rId41"/>
    <p:sldId id="288" r:id="rId42"/>
    <p:sldId id="306" r:id="rId43"/>
    <p:sldId id="316" r:id="rId44"/>
    <p:sldId id="289" r:id="rId45"/>
    <p:sldId id="290" r:id="rId46"/>
    <p:sldId id="291" r:id="rId47"/>
    <p:sldId id="293" r:id="rId48"/>
    <p:sldId id="325" r:id="rId49"/>
    <p:sldId id="292" r:id="rId50"/>
    <p:sldId id="338" r:id="rId51"/>
    <p:sldId id="334" r:id="rId52"/>
    <p:sldId id="294" r:id="rId53"/>
    <p:sldId id="317" r:id="rId54"/>
    <p:sldId id="335" r:id="rId55"/>
    <p:sldId id="319" r:id="rId56"/>
    <p:sldId id="318" r:id="rId57"/>
    <p:sldId id="299" r:id="rId58"/>
    <p:sldId id="300" r:id="rId59"/>
    <p:sldId id="301" r:id="rId60"/>
    <p:sldId id="302" r:id="rId61"/>
    <p:sldId id="303" r:id="rId62"/>
    <p:sldId id="308" r:id="rId63"/>
    <p:sldId id="304" r:id="rId64"/>
    <p:sldId id="309" r:id="rId65"/>
    <p:sldId id="336" r:id="rId66"/>
    <p:sldId id="305" r:id="rId67"/>
    <p:sldId id="339" r:id="rId68"/>
    <p:sldId id="340" r:id="rId69"/>
    <p:sldId id="342" r:id="rId70"/>
    <p:sldId id="310" r:id="rId71"/>
    <p:sldId id="341" r:id="rId72"/>
    <p:sldId id="343" r:id="rId73"/>
    <p:sldId id="321" r:id="rId74"/>
    <p:sldId id="295" r:id="rId75"/>
    <p:sldId id="296" r:id="rId76"/>
    <p:sldId id="320" r:id="rId77"/>
    <p:sldId id="311" r:id="rId78"/>
    <p:sldId id="312" r:id="rId79"/>
    <p:sldId id="313" r:id="rId80"/>
    <p:sldId id="314" r:id="rId81"/>
    <p:sldId id="315" r:id="rId82"/>
    <p:sldId id="345" r:id="rId83"/>
    <p:sldId id="346" r:id="rId84"/>
    <p:sldId id="347" r:id="rId85"/>
    <p:sldId id="344" r:id="rId86"/>
    <p:sldId id="327" r:id="rId87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3333CC"/>
    <a:srgbClr val="3366FF"/>
    <a:srgbClr val="FF0066"/>
    <a:srgbClr val="009999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736"/>
        <p:guide pos="20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7.xml"/><Relationship Id="rId18" Type="http://schemas.openxmlformats.org/officeDocument/2006/relationships/slide" Target="slides/slide23.xml"/><Relationship Id="rId26" Type="http://schemas.openxmlformats.org/officeDocument/2006/relationships/slide" Target="slides/slide36.xml"/><Relationship Id="rId39" Type="http://schemas.openxmlformats.org/officeDocument/2006/relationships/slide" Target="slides/slide61.xml"/><Relationship Id="rId3" Type="http://schemas.openxmlformats.org/officeDocument/2006/relationships/slide" Target="slides/slide5.xml"/><Relationship Id="rId21" Type="http://schemas.openxmlformats.org/officeDocument/2006/relationships/slide" Target="slides/slide27.xml"/><Relationship Id="rId34" Type="http://schemas.openxmlformats.org/officeDocument/2006/relationships/slide" Target="slides/slide47.xml"/><Relationship Id="rId42" Type="http://schemas.openxmlformats.org/officeDocument/2006/relationships/slide" Target="slides/slide75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17" Type="http://schemas.openxmlformats.org/officeDocument/2006/relationships/slide" Target="slides/slide22.xml"/><Relationship Id="rId25" Type="http://schemas.openxmlformats.org/officeDocument/2006/relationships/slide" Target="slides/slide35.xml"/><Relationship Id="rId33" Type="http://schemas.openxmlformats.org/officeDocument/2006/relationships/slide" Target="slides/slide46.xml"/><Relationship Id="rId38" Type="http://schemas.openxmlformats.org/officeDocument/2006/relationships/slide" Target="slides/slide59.xml"/><Relationship Id="rId2" Type="http://schemas.openxmlformats.org/officeDocument/2006/relationships/slide" Target="slides/slide4.xml"/><Relationship Id="rId16" Type="http://schemas.openxmlformats.org/officeDocument/2006/relationships/slide" Target="slides/slide20.xml"/><Relationship Id="rId20" Type="http://schemas.openxmlformats.org/officeDocument/2006/relationships/slide" Target="slides/slide25.xml"/><Relationship Id="rId29" Type="http://schemas.openxmlformats.org/officeDocument/2006/relationships/slide" Target="slides/slide40.xml"/><Relationship Id="rId41" Type="http://schemas.openxmlformats.org/officeDocument/2006/relationships/slide" Target="slides/slide66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5.xml"/><Relationship Id="rId24" Type="http://schemas.openxmlformats.org/officeDocument/2006/relationships/slide" Target="slides/slide32.xml"/><Relationship Id="rId32" Type="http://schemas.openxmlformats.org/officeDocument/2006/relationships/slide" Target="slides/slide45.xml"/><Relationship Id="rId37" Type="http://schemas.openxmlformats.org/officeDocument/2006/relationships/slide" Target="slides/slide58.xml"/><Relationship Id="rId40" Type="http://schemas.openxmlformats.org/officeDocument/2006/relationships/slide" Target="slides/slide63.xml"/><Relationship Id="rId5" Type="http://schemas.openxmlformats.org/officeDocument/2006/relationships/slide" Target="slides/slide8.xml"/><Relationship Id="rId15" Type="http://schemas.openxmlformats.org/officeDocument/2006/relationships/slide" Target="slides/slide19.xml"/><Relationship Id="rId23" Type="http://schemas.openxmlformats.org/officeDocument/2006/relationships/slide" Target="slides/slide30.xml"/><Relationship Id="rId28" Type="http://schemas.openxmlformats.org/officeDocument/2006/relationships/slide" Target="slides/slide38.xml"/><Relationship Id="rId36" Type="http://schemas.openxmlformats.org/officeDocument/2006/relationships/slide" Target="slides/slide57.xml"/><Relationship Id="rId10" Type="http://schemas.openxmlformats.org/officeDocument/2006/relationships/slide" Target="slides/slide13.xml"/><Relationship Id="rId19" Type="http://schemas.openxmlformats.org/officeDocument/2006/relationships/slide" Target="slides/slide24.xml"/><Relationship Id="rId31" Type="http://schemas.openxmlformats.org/officeDocument/2006/relationships/slide" Target="slides/slide44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8.xml"/><Relationship Id="rId22" Type="http://schemas.openxmlformats.org/officeDocument/2006/relationships/slide" Target="slides/slide28.xml"/><Relationship Id="rId27" Type="http://schemas.openxmlformats.org/officeDocument/2006/relationships/slide" Target="slides/slide37.xml"/><Relationship Id="rId30" Type="http://schemas.openxmlformats.org/officeDocument/2006/relationships/slide" Target="slides/slide41.xml"/><Relationship Id="rId35" Type="http://schemas.openxmlformats.org/officeDocument/2006/relationships/slide" Target="slides/slide52.xml"/><Relationship Id="rId43" Type="http://schemas.openxmlformats.org/officeDocument/2006/relationships/slide" Target="slides/slide8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/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7438" y="0"/>
            <a:ext cx="277336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3413"/>
            <a:ext cx="27733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/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27438" y="8253413"/>
            <a:ext cx="277336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E67311BF-F911-461E-A4DC-261A7EB08D1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defTabSz="863600">
              <a:defRPr sz="1100"/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7438" y="0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22350" y="654050"/>
            <a:ext cx="4356100" cy="3267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52488" y="4138613"/>
            <a:ext cx="46958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77225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defTabSz="863600">
              <a:defRPr sz="1100"/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7438" y="8277225"/>
            <a:ext cx="2773362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46" tIns="43173" rIns="86346" bIns="43173" numCol="1" anchor="b" anchorCtr="0" compatLnSpc="1">
            <a:prstTxWarp prst="textNoShape">
              <a:avLst/>
            </a:prstTxWarp>
          </a:bodyPr>
          <a:lstStyle>
            <a:lvl1pPr algn="r" defTabSz="863600">
              <a:defRPr sz="1100"/>
            </a:lvl1pPr>
          </a:lstStyle>
          <a:p>
            <a:fld id="{4FF8C26D-4C8E-4D10-8B8D-0BDB43DBE0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39698-7857-4317-A424-754E640FBF79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E156B-A948-49C7-A83C-02D129DB183A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-10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fld id="{3330C0D9-8AE0-4DB5-A685-DF7396EC9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9F106-BD56-481D-B85D-217198F1DD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B8765-286B-4DDF-BA0B-7BB9CE8385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F209D-FF89-41E1-9EC0-5C2AF54657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2CF6D-6172-4208-9938-92D85B66A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F0D96-83F7-4ADA-A8C7-73BED6F322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4DF8E9-4FF4-47F5-B8BC-4C2EB5862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EAFCD-C945-40F0-BA28-8442995BC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21616-5377-453D-8B4E-F435DB2AC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F1723-7C1B-4E8D-9847-F1153C726E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004CA-7092-4CF1-A5DC-30123E7CC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DFDB9-E3C3-42EF-9726-9DC8B80B36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3076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77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78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79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0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1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2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3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4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8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89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0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1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2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3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4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5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6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7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8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099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1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2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4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5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7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0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1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2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3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4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5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6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7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8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19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0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2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3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4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5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6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7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8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29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0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1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2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3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4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5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6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7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8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39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0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1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2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3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4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5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6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7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8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49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0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1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2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3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4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5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6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7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8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59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0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1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2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3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4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5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6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7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8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69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70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71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72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  <p:sp>
            <p:nvSpPr>
              <p:cNvPr id="3173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+mn-ea"/>
                </a:endParaRPr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3175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42DE0449-840A-4203-8E72-6DAA910D34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5" charset="2"/>
        <a:buChar char="w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-105" charset="2"/>
        <a:buChar char="n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-105" charset="2"/>
        <a:buChar char="l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-105" charset="2"/>
        <a:buChar char="w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-105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667000"/>
            <a:ext cx="7162800" cy="29940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smtClean="0">
                <a:solidFill>
                  <a:srgbClr val="FF0066"/>
                </a:solidFill>
              </a:rPr>
              <a:t>Interrupt Handling</a:t>
            </a:r>
          </a:p>
          <a:p>
            <a:pPr eaLnBrk="1" hangingPunct="1"/>
            <a:r>
              <a:rPr lang="en-US" sz="4400" smtClean="0">
                <a:solidFill>
                  <a:srgbClr val="FF0066"/>
                </a:solidFill>
              </a:rPr>
              <a:t>by</a:t>
            </a:r>
          </a:p>
          <a:p>
            <a:pPr eaLnBrk="1" hangingPunct="1"/>
            <a:r>
              <a:rPr lang="en-US" sz="4400" smtClean="0">
                <a:solidFill>
                  <a:srgbClr val="FF0066"/>
                </a:solidFill>
              </a:rPr>
              <a:t>Euripides Montagne</a:t>
            </a:r>
          </a:p>
          <a:p>
            <a:pPr eaLnBrk="1" hangingPunct="1"/>
            <a:r>
              <a:rPr lang="en-US" sz="4400" smtClean="0">
                <a:solidFill>
                  <a:srgbClr val="FF0066"/>
                </a:solidFill>
              </a:rPr>
              <a:t>University of Central Florida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AA993-A632-498F-AC96-35EFFFEAF531}" type="slidenum">
              <a:rPr lang="en-US"/>
              <a:pPr/>
              <a:t>10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2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3886200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To transfer information from a memory location to the register MDR, we use: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/>
              <a:t>	</a:t>
            </a:r>
            <a:r>
              <a:rPr lang="en-US" sz="2400" smtClean="0">
                <a:solidFill>
                  <a:schemeClr val="folHlink"/>
                </a:solidFill>
              </a:rPr>
              <a:t>MDR</a:t>
            </a:r>
            <a:r>
              <a:rPr lang="en-US" sz="2400" smtClean="0">
                <a:solidFill>
                  <a:schemeClr val="folHlink"/>
                </a:solidFill>
                <a:sym typeface="Wingdings" pitchFamily="-105" charset="2"/>
              </a:rPr>
              <a:t>MEM[MAR]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z="2400" smtClean="0">
              <a:solidFill>
                <a:schemeClr val="folHlink"/>
              </a:solidFill>
              <a:sym typeface="Wingdings" pitchFamily="-105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ym typeface="Wingdings" pitchFamily="-105" charset="2"/>
              </a:rPr>
              <a:t>The address of the memory location has been stored previously into the MAR register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mtClean="0"/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7061200" y="3060700"/>
            <a:ext cx="0" cy="30321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Line 17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Line 18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6" name="AutoShape 19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7667" name="Line 20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Line 21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Line 22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Line 23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Line 24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AutoShape 25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7673" name="Line 26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27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5" name="Line 28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Line 29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Line 30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Line 31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Line 32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80" name="Line 33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81" name="Text Box 34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27682" name="Rectangle 36"/>
          <p:cNvSpPr>
            <a:spLocks noChangeArrowheads="1"/>
          </p:cNvSpPr>
          <p:nvPr/>
        </p:nvSpPr>
        <p:spPr bwMode="auto">
          <a:xfrm>
            <a:off x="8134350" y="4724400"/>
            <a:ext cx="1009650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7683" name="Line 39"/>
          <p:cNvSpPr>
            <a:spLocks noChangeShapeType="1"/>
          </p:cNvSpPr>
          <p:nvPr/>
        </p:nvSpPr>
        <p:spPr bwMode="auto">
          <a:xfrm flipV="1">
            <a:off x="7086600" y="38862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4" name="Line 40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5" name="Rectangle 41"/>
          <p:cNvSpPr>
            <a:spLocks noChangeArrowheads="1"/>
          </p:cNvSpPr>
          <p:nvPr/>
        </p:nvSpPr>
        <p:spPr bwMode="auto">
          <a:xfrm>
            <a:off x="6019800" y="3733800"/>
            <a:ext cx="2057400" cy="1524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Line 42"/>
          <p:cNvSpPr>
            <a:spLocks noChangeShapeType="1"/>
          </p:cNvSpPr>
          <p:nvPr/>
        </p:nvSpPr>
        <p:spPr bwMode="auto">
          <a:xfrm flipH="1">
            <a:off x="8077200" y="3733800"/>
            <a:ext cx="3810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87" name="Text Box 43"/>
          <p:cNvSpPr txBox="1">
            <a:spLocks noChangeArrowheads="1"/>
          </p:cNvSpPr>
          <p:nvPr/>
        </p:nvSpPr>
        <p:spPr bwMode="auto">
          <a:xfrm>
            <a:off x="8458200" y="3505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MAR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1CACB0-48A7-4C7D-9507-9DB3008F13F6}" type="slidenum">
              <a:rPr lang="en-US"/>
              <a:pPr/>
              <a:t>11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3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transfer information from the MDR register to a memory location, we use:  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	</a:t>
            </a:r>
            <a:r>
              <a:rPr lang="en-US" smtClean="0">
                <a:solidFill>
                  <a:schemeClr val="folHlink"/>
                </a:solidFill>
              </a:rPr>
              <a:t>MEM [MAR] </a:t>
            </a:r>
            <a:r>
              <a:rPr lang="en-US" smtClean="0">
                <a:solidFill>
                  <a:schemeClr val="folHlink"/>
                </a:solidFill>
                <a:sym typeface="Wingdings" pitchFamily="-105" charset="2"/>
              </a:rPr>
              <a:t>MDR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olidFill>
                  <a:schemeClr val="folHlink"/>
                </a:solidFill>
                <a:sym typeface="Wingdings" pitchFamily="-105" charset="2"/>
              </a:rPr>
              <a:t>	</a:t>
            </a:r>
            <a:r>
              <a:rPr lang="en-US" sz="1600" smtClean="0">
                <a:sym typeface="Wingdings" pitchFamily="-105" charset="2"/>
              </a:rPr>
              <a:t>*see previous slide for diagram</a:t>
            </a:r>
          </a:p>
          <a:p>
            <a:pPr eaLnBrk="1" hangingPunct="1"/>
            <a:r>
              <a:rPr lang="en-US" smtClean="0">
                <a:sym typeface="Wingdings" pitchFamily="-105" charset="2"/>
              </a:rPr>
              <a:t>The address of the memory location has been previously stored into the MAR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97FF13-BAD0-48CF-9481-12D86786FCA4}" type="slidenum">
              <a:rPr lang="en-US"/>
              <a:pPr/>
              <a:t>12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Register Properties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Register (IR) has two fields: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	Operation (OP) and the ADDRESS.</a:t>
            </a:r>
          </a:p>
          <a:p>
            <a:pPr eaLnBrk="1" hangingPunct="1"/>
            <a:r>
              <a:rPr lang="en-US" smtClean="0"/>
              <a:t>These fields can be accessed using the selector operator “</a:t>
            </a:r>
            <a:r>
              <a:rPr lang="en-US" sz="4400" b="1" smtClean="0"/>
              <a:t>.</a:t>
            </a:r>
            <a:r>
              <a:rPr lang="en-US" smtClean="0"/>
              <a:t>”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45C08-BCFF-4859-B8B1-E4D7B6803B75}" type="slidenum">
              <a:rPr lang="en-US"/>
              <a:pPr/>
              <a:t>13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4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operation field of the IR register is sent to the DECODER as: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			</a:t>
            </a:r>
            <a:r>
              <a:rPr lang="en-US" sz="2800" smtClean="0">
                <a:solidFill>
                  <a:schemeClr val="folHlink"/>
                </a:solidFill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sym typeface="Wingdings" pitchFamily="-105" charset="2"/>
              </a:rPr>
              <a:t>IR.OP</a:t>
            </a:r>
          </a:p>
          <a:p>
            <a:pPr eaLnBrk="1" hangingPunct="1">
              <a:buFont typeface="Wingdings" pitchFamily="-105" charset="2"/>
              <a:buNone/>
            </a:pPr>
            <a:endParaRPr lang="en-US" sz="2800" smtClean="0">
              <a:solidFill>
                <a:schemeClr val="folHlink"/>
              </a:solidFill>
            </a:endParaRPr>
          </a:p>
          <a:p>
            <a:pPr eaLnBrk="1" hangingPunct="1"/>
            <a:r>
              <a:rPr lang="en-US" sz="2800" smtClean="0"/>
              <a:t>The Operation portion of the field is accessed as IR.OP</a:t>
            </a:r>
          </a:p>
          <a:p>
            <a:pPr eaLnBrk="1" hangingPunct="1"/>
            <a:r>
              <a:rPr lang="en-US" sz="2800" smtClean="0"/>
              <a:t>DECODER: </a:t>
            </a:r>
            <a:r>
              <a:rPr lang="en-US" sz="2800" smtClean="0">
                <a:sym typeface="Wingdings" pitchFamily="-105" charset="2"/>
              </a:rPr>
              <a:t>If the value of IR.OP==0, then the decoder can be set to execute the fetch cycle again.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D1AD0A-F286-492D-B967-4CF35D275E7B}" type="slidenum">
              <a:rPr lang="en-US"/>
              <a:pPr/>
              <a:t>14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4 Cont</a:t>
            </a:r>
            <a:r>
              <a:rPr lang="en-US" smtClean="0"/>
              <a:t>.</a:t>
            </a:r>
          </a:p>
        </p:txBody>
      </p:sp>
      <p:sp>
        <p:nvSpPr>
          <p:cNvPr id="31750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3381375" cy="3881438"/>
          </a:xfrm>
        </p:spPr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800" smtClean="0">
                <a:solidFill>
                  <a:schemeClr val="folHlink"/>
                </a:solidFill>
              </a:rPr>
              <a:t>DECODER</a:t>
            </a:r>
            <a:r>
              <a:rPr lang="en-US" sz="2800" smtClean="0">
                <a:solidFill>
                  <a:schemeClr val="folHlink"/>
                </a:solidFill>
                <a:sym typeface="Wingdings" pitchFamily="-105" charset="2"/>
              </a:rPr>
              <a:t>IR.OP</a:t>
            </a:r>
          </a:p>
          <a:p>
            <a:pPr eaLnBrk="1" hangingPunct="1"/>
            <a:endParaRPr lang="en-US" sz="2800" smtClean="0"/>
          </a:p>
        </p:txBody>
      </p:sp>
      <p:sp>
        <p:nvSpPr>
          <p:cNvPr id="31751" name="Line 3"/>
          <p:cNvSpPr>
            <a:spLocks noChangeShapeType="1"/>
          </p:cNvSpPr>
          <p:nvPr/>
        </p:nvSpPr>
        <p:spPr bwMode="auto">
          <a:xfrm flipV="1">
            <a:off x="7061200" y="40322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Rectangle 4"/>
          <p:cNvSpPr>
            <a:spLocks noChangeArrowheads="1"/>
          </p:cNvSpPr>
          <p:nvPr/>
        </p:nvSpPr>
        <p:spPr bwMode="auto">
          <a:xfrm>
            <a:off x="6362700" y="2209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31753" name="Rectangle 5"/>
          <p:cNvSpPr>
            <a:spLocks noChangeArrowheads="1"/>
          </p:cNvSpPr>
          <p:nvPr/>
        </p:nvSpPr>
        <p:spPr bwMode="auto">
          <a:xfrm>
            <a:off x="6362700" y="27559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31754" name="Rectangle 6"/>
          <p:cNvSpPr>
            <a:spLocks noChangeArrowheads="1"/>
          </p:cNvSpPr>
          <p:nvPr/>
        </p:nvSpPr>
        <p:spPr bwMode="auto">
          <a:xfrm>
            <a:off x="6362700" y="47005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31755" name="Rectangle 7"/>
          <p:cNvSpPr>
            <a:spLocks noChangeArrowheads="1"/>
          </p:cNvSpPr>
          <p:nvPr/>
        </p:nvSpPr>
        <p:spPr bwMode="auto">
          <a:xfrm>
            <a:off x="4652963" y="47005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31756" name="Rectangle 8"/>
          <p:cNvSpPr>
            <a:spLocks noChangeArrowheads="1"/>
          </p:cNvSpPr>
          <p:nvPr/>
        </p:nvSpPr>
        <p:spPr bwMode="auto">
          <a:xfrm>
            <a:off x="6019800" y="3352800"/>
            <a:ext cx="205740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31757" name="Line 9"/>
          <p:cNvSpPr>
            <a:spLocks noChangeShapeType="1"/>
          </p:cNvSpPr>
          <p:nvPr/>
        </p:nvSpPr>
        <p:spPr bwMode="auto">
          <a:xfrm>
            <a:off x="7061200" y="3060700"/>
            <a:ext cx="25400" cy="368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8" name="Line 10"/>
          <p:cNvSpPr>
            <a:spLocks noChangeShapeType="1"/>
          </p:cNvSpPr>
          <p:nvPr/>
        </p:nvSpPr>
        <p:spPr bwMode="auto">
          <a:xfrm>
            <a:off x="7061200" y="25130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Line 11"/>
          <p:cNvSpPr>
            <a:spLocks noChangeShapeType="1"/>
          </p:cNvSpPr>
          <p:nvPr/>
        </p:nvSpPr>
        <p:spPr bwMode="auto">
          <a:xfrm flipV="1">
            <a:off x="5197475" y="23320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0" name="Line 12"/>
          <p:cNvSpPr>
            <a:spLocks noChangeShapeType="1"/>
          </p:cNvSpPr>
          <p:nvPr/>
        </p:nvSpPr>
        <p:spPr bwMode="auto">
          <a:xfrm>
            <a:off x="5197475" y="23320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1" name="Line 13"/>
          <p:cNvSpPr>
            <a:spLocks noChangeShapeType="1"/>
          </p:cNvSpPr>
          <p:nvPr/>
        </p:nvSpPr>
        <p:spPr bwMode="auto">
          <a:xfrm>
            <a:off x="5197475" y="29384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14"/>
          <p:cNvSpPr>
            <a:spLocks noChangeShapeType="1"/>
          </p:cNvSpPr>
          <p:nvPr/>
        </p:nvSpPr>
        <p:spPr bwMode="auto">
          <a:xfrm flipH="1" flipV="1">
            <a:off x="5973763" y="48815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AutoShape 15"/>
          <p:cNvSpPr>
            <a:spLocks noChangeArrowheads="1"/>
          </p:cNvSpPr>
          <p:nvPr/>
        </p:nvSpPr>
        <p:spPr bwMode="auto">
          <a:xfrm>
            <a:off x="7239000" y="54102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31764" name="Line 16"/>
          <p:cNvSpPr>
            <a:spLocks noChangeShapeType="1"/>
          </p:cNvSpPr>
          <p:nvPr/>
        </p:nvSpPr>
        <p:spPr bwMode="auto">
          <a:xfrm>
            <a:off x="7916863" y="61579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7"/>
          <p:cNvSpPr>
            <a:spLocks noChangeShapeType="1"/>
          </p:cNvSpPr>
          <p:nvPr/>
        </p:nvSpPr>
        <p:spPr bwMode="auto">
          <a:xfrm>
            <a:off x="7683500" y="54292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6" name="Line 18"/>
          <p:cNvSpPr>
            <a:spLocks noChangeShapeType="1"/>
          </p:cNvSpPr>
          <p:nvPr/>
        </p:nvSpPr>
        <p:spPr bwMode="auto">
          <a:xfrm flipH="1">
            <a:off x="7916863" y="54292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Line 19"/>
          <p:cNvSpPr>
            <a:spLocks noChangeShapeType="1"/>
          </p:cNvSpPr>
          <p:nvPr/>
        </p:nvSpPr>
        <p:spPr bwMode="auto">
          <a:xfrm>
            <a:off x="7450138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Line 20"/>
          <p:cNvSpPr>
            <a:spLocks noChangeShapeType="1"/>
          </p:cNvSpPr>
          <p:nvPr/>
        </p:nvSpPr>
        <p:spPr bwMode="auto">
          <a:xfrm>
            <a:off x="8382000" y="50038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9" name="AutoShape 21"/>
          <p:cNvSpPr>
            <a:spLocks noChangeArrowheads="1"/>
          </p:cNvSpPr>
          <p:nvPr/>
        </p:nvSpPr>
        <p:spPr bwMode="auto">
          <a:xfrm rot="10800000">
            <a:off x="4419600" y="52578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31770" name="Line 22"/>
          <p:cNvSpPr>
            <a:spLocks noChangeShapeType="1"/>
          </p:cNvSpPr>
          <p:nvPr/>
        </p:nvSpPr>
        <p:spPr bwMode="auto">
          <a:xfrm>
            <a:off x="4964113" y="47005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1" name="Line 23"/>
          <p:cNvSpPr>
            <a:spLocks noChangeShapeType="1"/>
          </p:cNvSpPr>
          <p:nvPr/>
        </p:nvSpPr>
        <p:spPr bwMode="auto">
          <a:xfrm flipH="1">
            <a:off x="4808538" y="5003800"/>
            <a:ext cx="0" cy="242888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2" name="Line 24"/>
          <p:cNvSpPr>
            <a:spLocks noChangeShapeType="1"/>
          </p:cNvSpPr>
          <p:nvPr/>
        </p:nvSpPr>
        <p:spPr bwMode="auto">
          <a:xfrm>
            <a:off x="5334000" y="57150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3" name="Line 25"/>
          <p:cNvSpPr>
            <a:spLocks noChangeShapeType="1"/>
          </p:cNvSpPr>
          <p:nvPr/>
        </p:nvSpPr>
        <p:spPr bwMode="auto">
          <a:xfrm flipV="1">
            <a:off x="5351463" y="58547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4" name="Line 26"/>
          <p:cNvSpPr>
            <a:spLocks noChangeShapeType="1"/>
          </p:cNvSpPr>
          <p:nvPr/>
        </p:nvSpPr>
        <p:spPr bwMode="auto">
          <a:xfrm>
            <a:off x="5119688" y="56721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5" name="Line 27"/>
          <p:cNvSpPr>
            <a:spLocks noChangeShapeType="1"/>
          </p:cNvSpPr>
          <p:nvPr/>
        </p:nvSpPr>
        <p:spPr bwMode="auto">
          <a:xfrm flipV="1">
            <a:off x="5124450" y="60372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6" name="Line 28"/>
          <p:cNvSpPr>
            <a:spLocks noChangeShapeType="1"/>
          </p:cNvSpPr>
          <p:nvPr/>
        </p:nvSpPr>
        <p:spPr bwMode="auto">
          <a:xfrm>
            <a:off x="7650163" y="48990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7" name="Line 29"/>
          <p:cNvSpPr>
            <a:spLocks noChangeShapeType="1"/>
          </p:cNvSpPr>
          <p:nvPr/>
        </p:nvSpPr>
        <p:spPr bwMode="auto">
          <a:xfrm flipH="1">
            <a:off x="7551738" y="48990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78" name="Text Box 30"/>
          <p:cNvSpPr txBox="1">
            <a:spLocks noChangeArrowheads="1"/>
          </p:cNvSpPr>
          <p:nvPr/>
        </p:nvSpPr>
        <p:spPr bwMode="auto">
          <a:xfrm>
            <a:off x="4724400" y="53340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31779" name="Rectangle 31"/>
          <p:cNvSpPr>
            <a:spLocks noChangeArrowheads="1"/>
          </p:cNvSpPr>
          <p:nvPr/>
        </p:nvSpPr>
        <p:spPr bwMode="auto">
          <a:xfrm>
            <a:off x="8134350" y="4724400"/>
            <a:ext cx="100965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31780" name="Line 32"/>
          <p:cNvSpPr>
            <a:spLocks noChangeShapeType="1"/>
          </p:cNvSpPr>
          <p:nvPr/>
        </p:nvSpPr>
        <p:spPr bwMode="auto">
          <a:xfrm flipV="1">
            <a:off x="70866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1" name="Line 33"/>
          <p:cNvSpPr>
            <a:spLocks noChangeShapeType="1"/>
          </p:cNvSpPr>
          <p:nvPr/>
        </p:nvSpPr>
        <p:spPr bwMode="auto">
          <a:xfrm>
            <a:off x="7086600" y="43434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66851-68D5-4A5C-B51B-7E7B0C76CFFB}" type="slidenum">
              <a:rPr lang="en-US"/>
              <a:pPr/>
              <a:t>15</a:t>
            </a:fld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Cycle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cycle has 2 components.</a:t>
            </a:r>
          </a:p>
          <a:p>
            <a:pPr eaLnBrk="1" hangingPunct="1"/>
            <a:r>
              <a:rPr lang="en-US" smtClean="0"/>
              <a:t>Fetch cycle retrieves the instruction from memory.</a:t>
            </a:r>
          </a:p>
          <a:p>
            <a:pPr eaLnBrk="1" hangingPunct="1"/>
            <a:r>
              <a:rPr lang="en-US" smtClean="0"/>
              <a:t>Execution cycle carries out the instruction loaded previously.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37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C37C97-039D-4C93-AC16-24E53110B21E}" type="slidenum">
              <a:rPr lang="en-US"/>
              <a:pPr/>
              <a:t>16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00 Fetch Cycle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mtClean="0"/>
              <a:t>1.MAR </a:t>
            </a:r>
            <a:r>
              <a:rPr lang="en-US" smtClean="0">
                <a:sym typeface="Wingdings" pitchFamily="-105" charset="2"/>
              </a:rPr>
              <a:t>PC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2.MDR MEM[MAR]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3.IR MDR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4.PC PC+1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5.DECODER IR.OP</a:t>
            </a:r>
          </a:p>
        </p:txBody>
      </p:sp>
      <p:sp>
        <p:nvSpPr>
          <p:cNvPr id="3379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-105" charset="2"/>
              <a:buNone/>
            </a:pPr>
            <a:r>
              <a:rPr lang="en-US" sz="2400" smtClean="0"/>
              <a:t>1.Copy contents of PC into MAR</a:t>
            </a:r>
          </a:p>
          <a:p>
            <a:pPr marL="533400" indent="-533400" eaLnBrk="1" hangingPunct="1">
              <a:buFont typeface="Wingdings" pitchFamily="-105" charset="2"/>
              <a:buAutoNum type="arabicPeriod" startAt="2"/>
            </a:pPr>
            <a:r>
              <a:rPr lang="en-US" sz="2400" smtClean="0"/>
              <a:t>Load content of memory location into MDR</a:t>
            </a:r>
          </a:p>
          <a:p>
            <a:pPr marL="533400" indent="-533400" eaLnBrk="1" hangingPunct="1">
              <a:buFont typeface="Wingdings" pitchFamily="-105" charset="2"/>
              <a:buAutoNum type="arabicPeriod" startAt="2"/>
            </a:pPr>
            <a:r>
              <a:rPr lang="en-US" sz="2400" smtClean="0"/>
              <a:t>Copy value stored in MDR into IR</a:t>
            </a:r>
          </a:p>
          <a:p>
            <a:pPr marL="533400" indent="-533400" eaLnBrk="1" hangingPunct="1">
              <a:buFont typeface="Wingdings" pitchFamily="-105" charset="2"/>
              <a:buAutoNum type="arabicPeriod" startAt="2"/>
            </a:pPr>
            <a:r>
              <a:rPr lang="en-US" sz="2400" smtClean="0"/>
              <a:t>Increment PC register</a:t>
            </a:r>
          </a:p>
          <a:p>
            <a:pPr marL="533400" indent="-533400" eaLnBrk="1" hangingPunct="1">
              <a:buFont typeface="Wingdings" pitchFamily="-105" charset="2"/>
              <a:buAutoNum type="arabicPeriod" startAt="2"/>
            </a:pPr>
            <a:r>
              <a:rPr lang="en-US" sz="2400" smtClean="0"/>
              <a:t>Select Instruction to be executed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48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48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98536F-501C-4790-9E8D-1E3E840AE096}" type="slidenum">
              <a:rPr lang="en-US"/>
              <a:pPr/>
              <a:t>17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01 LOAD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-105" charset="2"/>
              </a:rPr>
              <a:t>IR.ADDR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MDR MEM[MAR]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A MDR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DECODER 00</a:t>
            </a:r>
          </a:p>
        </p:txBody>
      </p:sp>
      <p:sp>
        <p:nvSpPr>
          <p:cNvPr id="3482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Load the content of a memory location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Copy content of MDR into A register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Set Decoder to execute Fetch Cycle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58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CD8F2F-2A85-4214-957D-1E1BCF5C342D}" type="slidenum">
              <a:rPr lang="en-US"/>
              <a:pPr/>
              <a:t>18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02 ADD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-105" charset="2"/>
              </a:rPr>
              <a:t>IR.ADDR 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MDR MEM[MAR]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A A + MDR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DECODER 00</a:t>
            </a:r>
          </a:p>
        </p:txBody>
      </p:sp>
      <p:sp>
        <p:nvSpPr>
          <p:cNvPr id="3584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z="2400" smtClean="0"/>
              <a:t>Copy the IR address value field into MAR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z="2400" smtClean="0"/>
              <a:t>Load content of memory location to MDR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z="2400" smtClean="0"/>
              <a:t>Add contents of MDR and A register and store result into A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z="2400" smtClean="0"/>
              <a:t>Set Decoder to execute Fetch cycle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686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68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A72F9-9B9B-455A-8465-9402E21121BC}" type="slidenum">
              <a:rPr lang="en-US"/>
              <a:pPr/>
              <a:t>19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03 STORE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/>
              <a:t>MAR </a:t>
            </a:r>
            <a:r>
              <a:rPr lang="en-US" smtClean="0">
                <a:sym typeface="Wingdings" pitchFamily="-105" charset="2"/>
              </a:rPr>
              <a:t>IR.ADDR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MDR A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MEM[MAR] MDR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>
                <a:sym typeface="Wingdings" pitchFamily="-105" charset="2"/>
              </a:rPr>
              <a:t>DECODER 00</a:t>
            </a:r>
          </a:p>
        </p:txBody>
      </p:sp>
      <p:sp>
        <p:nvSpPr>
          <p:cNvPr id="3687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Copy the IR address value field into MAR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Copy A register contents into MDR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Copy content of MDR into a memory location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-105" charset="2"/>
              <a:buAutoNum type="arabicPeriod"/>
            </a:pPr>
            <a:r>
              <a:rPr lang="en-US" smtClean="0"/>
              <a:t>Set Decoder to execute fetch cycle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449A2-65FA-4359-9B2B-87CDF327C936}" type="slidenum">
              <a:rPr lang="en-US"/>
              <a:pPr/>
              <a:t>2</a:t>
            </a:fld>
            <a:endParaRPr 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Outline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structure of a tiny computer.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A program as an isolated system.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interrupt mechanism.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The hardware/software interface.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/>
              <a:t>Interrupt Types.</a:t>
            </a:r>
          </a:p>
          <a:p>
            <a:pPr marL="457200" indent="-457200">
              <a:spcBef>
                <a:spcPct val="50000"/>
              </a:spcBef>
            </a:pPr>
            <a:endParaRPr lang="en-US" sz="2800"/>
          </a:p>
          <a:p>
            <a:pPr marL="457200" indent="-45720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78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0BC8BB-D9A4-4B7C-A0C4-2799A527CF5C}" type="slidenum">
              <a:rPr lang="en-US"/>
              <a:pPr/>
              <a:t>20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Execution:  04 END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mtClean="0"/>
              <a:t>1.  STOP</a:t>
            </a:r>
          </a:p>
        </p:txBody>
      </p:sp>
      <p:sp>
        <p:nvSpPr>
          <p:cNvPr id="3789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mtClean="0"/>
              <a:t>1.  Program ends normally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F4FA2-505C-4BA0-B8EB-1600A5B75DE3}" type="slidenum">
              <a:rPr lang="en-US"/>
              <a:pPr/>
              <a:t>21</a:t>
            </a:fld>
            <a:endParaRPr lang="en-US"/>
          </a:p>
        </p:txBody>
      </p:sp>
      <p:sp>
        <p:nvSpPr>
          <p:cNvPr id="38917" name="Rectangle 1026"/>
          <p:cNvSpPr>
            <a:spLocks noChangeArrowheads="1"/>
          </p:cNvSpPr>
          <p:nvPr/>
        </p:nvSpPr>
        <p:spPr bwMode="auto">
          <a:xfrm>
            <a:off x="838200" y="2209800"/>
            <a:ext cx="3902075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00 </a:t>
            </a:r>
            <a:r>
              <a:rPr lang="en-US" sz="2000" b="1" u="sng"/>
              <a:t>Fetch </a:t>
            </a:r>
            <a:r>
              <a:rPr lang="en-US" sz="2000" b="1"/>
              <a:t>(hidden instruction)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	MAR </a:t>
            </a:r>
            <a:r>
              <a:rPr lang="en-US" sz="2000" b="1">
                <a:sym typeface="Wingdings" pitchFamily="-105" charset="2"/>
              </a:rPr>
              <a:t>PC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MDR MEM[MAR]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IR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PC PC+1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DECODER IR.OP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olidFill>
                  <a:srgbClr val="FF0066"/>
                </a:solidFill>
                <a:sym typeface="Wingdings" pitchFamily="-105" charset="2"/>
              </a:rPr>
              <a:t>02 </a:t>
            </a:r>
            <a:r>
              <a:rPr lang="en-US" sz="2000" b="1" u="sng">
                <a:solidFill>
                  <a:srgbClr val="FF0066"/>
                </a:solidFill>
                <a:sym typeface="Wingdings" pitchFamily="-105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-105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DECODER 00</a:t>
            </a:r>
          </a:p>
        </p:txBody>
      </p:sp>
      <p:sp>
        <p:nvSpPr>
          <p:cNvPr id="38918" name="Rectangle 1027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01 </a:t>
            </a:r>
            <a:r>
              <a:rPr lang="en-US" sz="2000" b="1" u="sng">
                <a:solidFill>
                  <a:srgbClr val="FF00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olidFill>
                  <a:srgbClr val="003366"/>
                </a:solidFill>
              </a:rPr>
              <a:t>	MAR</a:t>
            </a:r>
            <a:r>
              <a:rPr lang="en-US" sz="2000" b="1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IR.Address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	MDR </a:t>
            </a:r>
            <a:r>
              <a:rPr lang="en-US" sz="2000" b="1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 b="1">
                <a:solidFill>
                  <a:srgbClr val="003366"/>
                </a:solidFill>
              </a:rPr>
              <a:t>MEM[MAR]</a:t>
            </a:r>
            <a:r>
              <a:rPr lang="en-US" sz="2000" b="1">
                <a:sym typeface="Wingdings" pitchFamily="-105" charset="2"/>
              </a:rPr>
              <a:t> 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	A </a:t>
            </a:r>
            <a:r>
              <a:rPr lang="en-US" sz="2000" b="1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 b="1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	DECODER</a:t>
            </a:r>
            <a:r>
              <a:rPr lang="en-US" sz="2000" b="1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00</a:t>
            </a:r>
            <a:endParaRPr lang="en-US" sz="2000" b="1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03 </a:t>
            </a:r>
            <a:r>
              <a:rPr lang="en-US" sz="2000" b="1" u="sng">
                <a:solidFill>
                  <a:srgbClr val="FF0066"/>
                </a:solidFill>
              </a:rPr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	MAR</a:t>
            </a:r>
            <a:r>
              <a:rPr lang="en-US" sz="2000" b="1">
                <a:sym typeface="Wingdings" pitchFamily="-105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ym typeface="Wingdings" pitchFamily="-105" charset="2"/>
              </a:rPr>
              <a:t>	DECODER 00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>
                <a:solidFill>
                  <a:srgbClr val="FF0066"/>
                </a:solidFill>
              </a:rPr>
              <a:t>04 </a:t>
            </a:r>
            <a:r>
              <a:rPr lang="en-US" sz="2000" b="1" u="sng">
                <a:solidFill>
                  <a:srgbClr val="FF0066"/>
                </a:solidFill>
              </a:rPr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 </a:t>
            </a:r>
            <a:endParaRPr lang="en-US" sz="2000">
              <a:sym typeface="Wingdings" pitchFamily="-105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2000" b="1"/>
          </a:p>
        </p:txBody>
      </p:sp>
      <p:sp>
        <p:nvSpPr>
          <p:cNvPr id="38919" name="Rectangle 1028"/>
          <p:cNvSpPr>
            <a:spLocks noChangeArrowheads="1"/>
          </p:cNvSpPr>
          <p:nvPr/>
        </p:nvSpPr>
        <p:spPr bwMode="auto">
          <a:xfrm>
            <a:off x="2057400" y="838200"/>
            <a:ext cx="3238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8920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Set Architecture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A3261-DC4E-4D45-B8BE-661003A64648}" type="slidenum">
              <a:rPr lang="en-US"/>
              <a:pPr/>
              <a:t>22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One Address Architecture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instruction format of this one-address architecture is: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		operation&lt;address&gt;</a:t>
            </a:r>
          </a:p>
          <a:p>
            <a:pPr eaLnBrk="1" hangingPunct="1"/>
            <a:r>
              <a:rPr lang="en-US" smtClean="0"/>
              <a:t>Address are given in hexadecimal and are preceded by an “x”, for instance x56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C56E64-E243-4976-8202-67673A72259C}" type="slidenum">
              <a:rPr lang="en-US"/>
              <a:pPr/>
              <a:t>23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Example One-Address Program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Memory Address		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x20		450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x21		300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x22		750 (after program execution)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x23 	Load &lt;x20&gt;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x24		Add &lt;x21&gt;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x25		Store&lt;x22&gt;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x26 	End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7EA472-D506-4607-83EF-300C82E62084}" type="slidenum">
              <a:rPr lang="en-US"/>
              <a:pPr/>
              <a:t>24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Programs with Errors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 far, we have a computer that can execute programs free from errors.  </a:t>
            </a:r>
          </a:p>
          <a:p>
            <a:pPr eaLnBrk="1" hangingPunct="1"/>
            <a:r>
              <a:rPr lang="en-US" smtClean="0"/>
              <a:t>What would happen if an overflow occurred while executing an addition operation?</a:t>
            </a:r>
          </a:p>
          <a:p>
            <a:pPr eaLnBrk="1" hangingPunct="1"/>
            <a:r>
              <a:rPr lang="en-US" smtClean="0"/>
              <a:t>We need a mechanism to detect this type of event and take appropriate actions.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A71399-3C5D-433D-85B6-30C437F96A81}" type="slidenum">
              <a:rPr lang="en-US"/>
              <a:pPr/>
              <a:t>25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Overflow Detection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flip/flop will be added to the ALU for detecting overflow</a:t>
            </a:r>
          </a:p>
          <a:p>
            <a:pPr eaLnBrk="1" hangingPunct="1"/>
            <a:r>
              <a:rPr lang="en-US" smtClean="0"/>
              <a:t>The Fetch/Execute cycle has to be extended to:  Fetch/Execute/Interrupt cycle.  </a:t>
            </a:r>
          </a:p>
          <a:p>
            <a:pPr eaLnBrk="1" hangingPunct="1"/>
            <a:r>
              <a:rPr lang="en-US" smtClean="0"/>
              <a:t>An abnormal end (ABEND) has to be indicated.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A397B5-84E4-442B-A129-CC5F428ED0C3}" type="slidenum">
              <a:rPr lang="en-US"/>
              <a:pPr/>
              <a:t>26</a:t>
            </a:fld>
            <a:endParaRPr lang="en-US"/>
          </a:p>
        </p:txBody>
      </p:sp>
      <p:sp>
        <p:nvSpPr>
          <p:cNvPr id="4403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378700" cy="1219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VN with Overflow Flip/Flop</a:t>
            </a:r>
          </a:p>
        </p:txBody>
      </p:sp>
      <p:sp>
        <p:nvSpPr>
          <p:cNvPr id="44038" name="Rectangle 108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grpSp>
        <p:nvGrpSpPr>
          <p:cNvPr id="44039" name="Group 1126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4040" name="Line 1080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1" name="Rectangle 1082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4042" name="Rectangle 1083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4043" name="Rectangle 1084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4044" name="Rectangle 1085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4045" name="Rectangle 1086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4046" name="Line 1087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Line 1088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Line 1089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1090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Line 1091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Line 1092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Line 1093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1094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AutoShape 1095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31 w 21600"/>
                <a:gd name="T1" fmla="*/ 5 h 21600"/>
                <a:gd name="T2" fmla="*/ 18 w 21600"/>
                <a:gd name="T3" fmla="*/ 10 h 21600"/>
                <a:gd name="T4" fmla="*/ 4 w 21600"/>
                <a:gd name="T5" fmla="*/ 5 h 21600"/>
                <a:gd name="T6" fmla="*/ 1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4055" name="Line 1096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1097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1098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1099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1100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0" name="Line 1101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Line 1102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2" name="AutoShape 1103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4063" name="Line 1104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4" name="Line 1105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1107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1109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1110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8" name="Line 1111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Text Box 1112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4070" name="Rectangle 1113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NewPC</a:t>
              </a:r>
            </a:p>
          </p:txBody>
        </p:sp>
        <p:sp>
          <p:nvSpPr>
            <p:cNvPr id="44071" name="Rectangle 1114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4072" name="Line 1117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3" name="Freeform 1118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4" name="Line 1119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5" name="Line 1120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6" name="Line 1121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7" name="Freeform 1123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8" name="Line 1124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079" name="Text Box 1125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8074C-44F0-42DD-B0F6-7ADA264B6F77}" type="slidenum">
              <a:rPr lang="en-US"/>
              <a:pPr/>
              <a:t>27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Cycle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 the interrupt cycle, the CPU has to check for an interrupt each time an instruction is executed.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Modifications have to be made to the instruction set to incorporate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An  operation code of 05 will be added to accommodate the Interrupt Cycle.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At the end of each execution cycle, the DECODER will be set to 05 instead of 00, to check for interrupts at the end of each execution cycle.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60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D90A7E-366E-4237-8DCC-24D890A0BB3E}" type="slidenum">
              <a:rPr lang="en-US"/>
              <a:pPr/>
              <a:t>28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Cycle 05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/>
              <a:t>If OV=1</a:t>
            </a:r>
          </a:p>
          <a:p>
            <a:pPr marL="533400" indent="-533400" eaLnBrk="1" hangingPunct="1">
              <a:buFont typeface="Wingdings" pitchFamily="-105" charset="2"/>
              <a:buNone/>
            </a:pPr>
            <a:r>
              <a:rPr lang="en-US" smtClean="0"/>
              <a:t>		Then HALT</a:t>
            </a:r>
          </a:p>
          <a:p>
            <a:pPr marL="533400" indent="-533400" eaLnBrk="1" hangingPunct="1">
              <a:buFont typeface="Wingdings" pitchFamily="-105" charset="2"/>
              <a:buNone/>
            </a:pPr>
            <a:r>
              <a:rPr lang="en-US" smtClean="0"/>
              <a:t>	DECODER </a:t>
            </a:r>
            <a:r>
              <a:rPr lang="en-US" smtClean="0">
                <a:sym typeface="Wingdings" pitchFamily="-105" charset="2"/>
              </a:rPr>
              <a:t>00</a:t>
            </a:r>
          </a:p>
        </p:txBody>
      </p:sp>
      <p:sp>
        <p:nvSpPr>
          <p:cNvPr id="4608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/>
              <a:t>Abnormal End (ABEND) for Overflow</a:t>
            </a:r>
          </a:p>
          <a:p>
            <a:pPr marL="533400" indent="-533400" eaLnBrk="1" hangingPunct="1">
              <a:buFont typeface="Wingdings" pitchFamily="-105" charset="2"/>
              <a:buAutoNum type="arabicPeriod"/>
            </a:pPr>
            <a:r>
              <a:rPr lang="en-US" smtClean="0"/>
              <a:t>Set Decoder to Fetch Cycle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71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25DEE6-D0B0-42D9-AD61-31369BC0AC03}" type="slidenum">
              <a:rPr lang="en-US"/>
              <a:pPr/>
              <a:t>29</a:t>
            </a:fld>
            <a:endParaRPr lang="en-US"/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-105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-105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Abend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Then HALT</a:t>
            </a:r>
            <a:endParaRPr lang="en-US" sz="2000">
              <a:solidFill>
                <a:schemeClr val="folHlink"/>
              </a:solidFill>
              <a:sym typeface="Wingdings" pitchFamily="-105" charset="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-105" charset="2"/>
              </a:rPr>
              <a:t> 00</a:t>
            </a:r>
          </a:p>
        </p:txBody>
      </p:sp>
      <p:sp>
        <p:nvSpPr>
          <p:cNvPr id="47110" name="Rectangle 3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-105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</a:t>
            </a:r>
            <a:r>
              <a:rPr lang="en-US" sz="2000">
                <a:solidFill>
                  <a:schemeClr val="folHlink"/>
                </a:solidFill>
              </a:rPr>
              <a:t>DECODER</a:t>
            </a:r>
            <a:r>
              <a:rPr lang="en-US" sz="2000">
                <a:solidFill>
                  <a:schemeClr val="folHlink"/>
                </a:solidFill>
                <a:latin typeface="Wingdings" pitchFamily="-105" charset="2"/>
              </a:rPr>
              <a:t>ç</a:t>
            </a:r>
            <a:r>
              <a:rPr lang="en-US" sz="2000">
                <a:solidFill>
                  <a:schemeClr val="folHlink"/>
                </a:solidFill>
              </a:rPr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02 </a:t>
            </a:r>
            <a:r>
              <a:rPr lang="en-US" sz="2000" u="sng">
                <a:sym typeface="Wingdings" pitchFamily="-105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-105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</a:t>
            </a:r>
            <a:r>
              <a:rPr lang="en-US" sz="2000">
                <a:solidFill>
                  <a:schemeClr val="folHlink"/>
                </a:solidFill>
                <a:sym typeface="Wingdings" pitchFamily="-105" charset="2"/>
              </a:rPr>
              <a:t>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4711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ISA –Interrupt cycle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F29158-4ED1-4FC9-A6AF-204364B88921}" type="slidenum">
              <a:rPr lang="en-US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Von-Neumann Machine (VN)</a:t>
            </a:r>
          </a:p>
        </p:txBody>
      </p:sp>
      <p:grpSp>
        <p:nvGrpSpPr>
          <p:cNvPr id="20486" name="Group 38"/>
          <p:cNvGrpSpPr>
            <a:grpSpLocks/>
          </p:cNvGrpSpPr>
          <p:nvPr/>
        </p:nvGrpSpPr>
        <p:grpSpPr bwMode="auto">
          <a:xfrm>
            <a:off x="2057400" y="2057400"/>
            <a:ext cx="4740275" cy="4191000"/>
            <a:chOff x="1296" y="1296"/>
            <a:chExt cx="2986" cy="2640"/>
          </a:xfrm>
        </p:grpSpPr>
        <p:sp>
          <p:nvSpPr>
            <p:cNvPr id="20488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2520" y="1296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PC</a:t>
              </a:r>
            </a:p>
          </p:txBody>
        </p:sp>
        <p:sp>
          <p:nvSpPr>
            <p:cNvPr id="20490" name="Rectangle 6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20492" name="Rectangle 8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20493" name="Rectangle 9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20494" name="Rectangle 10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20495" name="Line 11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12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13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14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15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16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17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8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AutoShape 19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31 w 21600"/>
                <a:gd name="T1" fmla="*/ 5 h 21600"/>
                <a:gd name="T2" fmla="*/ 18 w 21600"/>
                <a:gd name="T3" fmla="*/ 10 h 21600"/>
                <a:gd name="T4" fmla="*/ 4 w 21600"/>
                <a:gd name="T5" fmla="*/ 5 h 21600"/>
                <a:gd name="T6" fmla="*/ 1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20504" name="Line 20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21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22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23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24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Line 25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0" name="Line 26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1" name="AutoShape 27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400"/>
            </a:p>
          </p:txBody>
        </p:sp>
        <p:sp>
          <p:nvSpPr>
            <p:cNvPr id="20512" name="Line 28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Line 29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Line 30"/>
            <p:cNvSpPr>
              <a:spLocks noChangeShapeType="1"/>
            </p:cNvSpPr>
            <p:nvPr/>
          </p:nvSpPr>
          <p:spPr bwMode="auto">
            <a:xfrm>
              <a:off x="1872" y="3504"/>
              <a:ext cx="11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Line 31"/>
            <p:cNvSpPr>
              <a:spLocks noChangeShapeType="1"/>
            </p:cNvSpPr>
            <p:nvPr/>
          </p:nvSpPr>
          <p:spPr bwMode="auto">
            <a:xfrm flipV="1">
              <a:off x="1883" y="359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32"/>
            <p:cNvSpPr>
              <a:spLocks noChangeShapeType="1"/>
            </p:cNvSpPr>
            <p:nvPr/>
          </p:nvSpPr>
          <p:spPr bwMode="auto">
            <a:xfrm>
              <a:off x="1737" y="3477"/>
              <a:ext cx="3" cy="2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33"/>
            <p:cNvSpPr>
              <a:spLocks noChangeShapeType="1"/>
            </p:cNvSpPr>
            <p:nvPr/>
          </p:nvSpPr>
          <p:spPr bwMode="auto">
            <a:xfrm flipV="1">
              <a:off x="1740" y="3707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Line 34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Line 35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0" name="Text Box 37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</p:grpSp>
      <p:sp>
        <p:nvSpPr>
          <p:cNvPr id="20487" name="Text Box 39"/>
          <p:cNvSpPr txBox="1">
            <a:spLocks noChangeArrowheads="1"/>
          </p:cNvSpPr>
          <p:nvPr/>
        </p:nvSpPr>
        <p:spPr bwMode="auto">
          <a:xfrm>
            <a:off x="1905000" y="45720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0BDD75-E22B-4AF8-977F-7EF4DCF6E0C6}" type="slidenum">
              <a:rPr lang="en-US"/>
              <a:pPr/>
              <a:t>30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Handling Routine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Instead of halting the machine, the flow of execution can be transferred to an </a:t>
            </a:r>
            <a:r>
              <a:rPr lang="en-US" i="1" smtClean="0"/>
              <a:t>interrupt handling routine</a:t>
            </a:r>
          </a:p>
          <a:p>
            <a:pPr eaLnBrk="1" hangingPunct="1"/>
            <a:r>
              <a:rPr lang="en-US" smtClean="0"/>
              <a:t>This is done by loading the PC register with the start address of the interrupt handler in memory from NEWPC.</a:t>
            </a:r>
          </a:p>
          <a:p>
            <a:pPr eaLnBrk="1" hangingPunct="1"/>
            <a:r>
              <a:rPr lang="en-US" smtClean="0"/>
              <a:t>Causes a change in the Interrupt Cycle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91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044220-D05C-4F5C-BA7D-63394C937078}" type="slidenum">
              <a:rPr lang="en-US"/>
              <a:pPr/>
              <a:t>31</a:t>
            </a:fld>
            <a:endParaRPr lang="en-US"/>
          </a:p>
        </p:txBody>
      </p:sp>
      <p:sp>
        <p:nvSpPr>
          <p:cNvPr id="49157" name="Rectangle 2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grpSp>
        <p:nvGrpSpPr>
          <p:cNvPr id="49158" name="Group 3"/>
          <p:cNvGrpSpPr>
            <a:grpSpLocks/>
          </p:cNvGrpSpPr>
          <p:nvPr/>
        </p:nvGrpSpPr>
        <p:grpSpPr bwMode="auto">
          <a:xfrm>
            <a:off x="2057400" y="2133600"/>
            <a:ext cx="6192838" cy="4384675"/>
            <a:chOff x="1296" y="1344"/>
            <a:chExt cx="3901" cy="2762"/>
          </a:xfrm>
        </p:grpSpPr>
        <p:sp>
          <p:nvSpPr>
            <p:cNvPr id="49165" name="Line 4"/>
            <p:cNvSpPr>
              <a:spLocks noChangeShapeType="1"/>
            </p:cNvSpPr>
            <p:nvPr/>
          </p:nvSpPr>
          <p:spPr bwMode="auto">
            <a:xfrm flipV="1">
              <a:off x="2960" y="2444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6" name="Rectangle 5"/>
            <p:cNvSpPr>
              <a:spLocks noChangeArrowheads="1"/>
            </p:cNvSpPr>
            <p:nvPr/>
          </p:nvSpPr>
          <p:spPr bwMode="auto">
            <a:xfrm>
              <a:off x="2520" y="1640"/>
              <a:ext cx="685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MAR</a:t>
              </a:r>
            </a:p>
          </p:txBody>
        </p:sp>
        <p:sp>
          <p:nvSpPr>
            <p:cNvPr id="49167" name="Rectangle 6"/>
            <p:cNvSpPr>
              <a:spLocks noChangeArrowheads="1"/>
            </p:cNvSpPr>
            <p:nvPr/>
          </p:nvSpPr>
          <p:spPr bwMode="auto">
            <a:xfrm>
              <a:off x="3646" y="2865"/>
              <a:ext cx="636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A</a:t>
              </a:r>
            </a:p>
          </p:txBody>
        </p:sp>
        <p:sp>
          <p:nvSpPr>
            <p:cNvPr id="49168" name="Rectangle 7"/>
            <p:cNvSpPr>
              <a:spLocks noChangeArrowheads="1"/>
            </p:cNvSpPr>
            <p:nvPr/>
          </p:nvSpPr>
          <p:spPr bwMode="auto">
            <a:xfrm>
              <a:off x="2520" y="2865"/>
              <a:ext cx="734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MDR</a:t>
              </a:r>
            </a:p>
          </p:txBody>
        </p:sp>
        <p:sp>
          <p:nvSpPr>
            <p:cNvPr id="49169" name="Rectangle 8"/>
            <p:cNvSpPr>
              <a:spLocks noChangeArrowheads="1"/>
            </p:cNvSpPr>
            <p:nvPr/>
          </p:nvSpPr>
          <p:spPr bwMode="auto">
            <a:xfrm>
              <a:off x="1443" y="2865"/>
              <a:ext cx="832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OP    ADDRESS</a:t>
              </a:r>
            </a:p>
          </p:txBody>
        </p:sp>
        <p:sp>
          <p:nvSpPr>
            <p:cNvPr id="49170" name="Rectangle 9"/>
            <p:cNvSpPr>
              <a:spLocks noChangeArrowheads="1"/>
            </p:cNvSpPr>
            <p:nvPr/>
          </p:nvSpPr>
          <p:spPr bwMode="auto">
            <a:xfrm>
              <a:off x="2324" y="2023"/>
              <a:ext cx="1322" cy="5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MEMORY</a:t>
              </a:r>
            </a:p>
          </p:txBody>
        </p:sp>
        <p:sp>
          <p:nvSpPr>
            <p:cNvPr id="49171" name="Line 10"/>
            <p:cNvSpPr>
              <a:spLocks noChangeShapeType="1"/>
            </p:cNvSpPr>
            <p:nvPr/>
          </p:nvSpPr>
          <p:spPr bwMode="auto">
            <a:xfrm>
              <a:off x="2960" y="2788"/>
              <a:ext cx="0" cy="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2" name="Line 11"/>
            <p:cNvSpPr>
              <a:spLocks noChangeShapeType="1"/>
            </p:cNvSpPr>
            <p:nvPr/>
          </p:nvSpPr>
          <p:spPr bwMode="auto">
            <a:xfrm flipV="1">
              <a:off x="2960" y="2559"/>
              <a:ext cx="0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3" name="Line 12"/>
            <p:cNvSpPr>
              <a:spLocks noChangeShapeType="1"/>
            </p:cNvSpPr>
            <p:nvPr/>
          </p:nvSpPr>
          <p:spPr bwMode="auto">
            <a:xfrm>
              <a:off x="2960" y="1832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4" name="Line 13"/>
            <p:cNvSpPr>
              <a:spLocks noChangeShapeType="1"/>
            </p:cNvSpPr>
            <p:nvPr/>
          </p:nvSpPr>
          <p:spPr bwMode="auto">
            <a:xfrm>
              <a:off x="2960" y="1487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5" name="Line 14"/>
            <p:cNvSpPr>
              <a:spLocks noChangeShapeType="1"/>
            </p:cNvSpPr>
            <p:nvPr/>
          </p:nvSpPr>
          <p:spPr bwMode="auto">
            <a:xfrm flipV="1">
              <a:off x="1786" y="1373"/>
              <a:ext cx="0" cy="1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6" name="Line 15"/>
            <p:cNvSpPr>
              <a:spLocks noChangeShapeType="1"/>
            </p:cNvSpPr>
            <p:nvPr/>
          </p:nvSpPr>
          <p:spPr bwMode="auto">
            <a:xfrm>
              <a:off x="1786" y="1373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Line 16"/>
            <p:cNvSpPr>
              <a:spLocks noChangeShapeType="1"/>
            </p:cNvSpPr>
            <p:nvPr/>
          </p:nvSpPr>
          <p:spPr bwMode="auto">
            <a:xfrm>
              <a:off x="1786" y="1755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8" name="Line 17"/>
            <p:cNvSpPr>
              <a:spLocks noChangeShapeType="1"/>
            </p:cNvSpPr>
            <p:nvPr/>
          </p:nvSpPr>
          <p:spPr bwMode="auto">
            <a:xfrm flipH="1" flipV="1">
              <a:off x="2275" y="2979"/>
              <a:ext cx="2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9" name="AutoShape 18"/>
            <p:cNvSpPr>
              <a:spLocks noChangeArrowheads="1"/>
            </p:cNvSpPr>
            <p:nvPr/>
          </p:nvSpPr>
          <p:spPr bwMode="auto">
            <a:xfrm>
              <a:off x="3072" y="3312"/>
              <a:ext cx="881" cy="459"/>
            </a:xfrm>
            <a:custGeom>
              <a:avLst/>
              <a:gdLst>
                <a:gd name="T0" fmla="*/ 31 w 21600"/>
                <a:gd name="T1" fmla="*/ 5 h 21600"/>
                <a:gd name="T2" fmla="*/ 18 w 21600"/>
                <a:gd name="T3" fmla="*/ 10 h 21600"/>
                <a:gd name="T4" fmla="*/ 4 w 21600"/>
                <a:gd name="T5" fmla="*/ 5 h 21600"/>
                <a:gd name="T6" fmla="*/ 18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518 h 21600"/>
                <a:gd name="T14" fmla="*/ 17089 w 21600"/>
                <a:gd name="T15" fmla="*/ 170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200"/>
            </a:p>
            <a:p>
              <a:pPr eaLnBrk="0" hangingPunct="0"/>
              <a:r>
                <a:rPr lang="en-US" sz="1200"/>
                <a:t>   A L U</a:t>
              </a:r>
            </a:p>
            <a:p>
              <a:pPr eaLnBrk="0" hangingPunct="0"/>
              <a:endParaRPr lang="en-US" sz="1200"/>
            </a:p>
            <a:p>
              <a:pPr eaLnBrk="0" hangingPunct="0"/>
              <a:r>
                <a:rPr lang="en-US" sz="1600"/>
                <a:t>    </a:t>
              </a:r>
            </a:p>
          </p:txBody>
        </p:sp>
        <p:sp>
          <p:nvSpPr>
            <p:cNvPr id="49180" name="Line 19"/>
            <p:cNvSpPr>
              <a:spLocks noChangeShapeType="1"/>
            </p:cNvSpPr>
            <p:nvPr/>
          </p:nvSpPr>
          <p:spPr bwMode="auto">
            <a:xfrm>
              <a:off x="3499" y="3936"/>
              <a:ext cx="73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1" name="Line 20"/>
            <p:cNvSpPr>
              <a:spLocks noChangeShapeType="1"/>
            </p:cNvSpPr>
            <p:nvPr/>
          </p:nvSpPr>
          <p:spPr bwMode="auto">
            <a:xfrm flipV="1">
              <a:off x="4233" y="3056"/>
              <a:ext cx="0" cy="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Line 21"/>
            <p:cNvSpPr>
              <a:spLocks noChangeShapeType="1"/>
            </p:cNvSpPr>
            <p:nvPr/>
          </p:nvSpPr>
          <p:spPr bwMode="auto">
            <a:xfrm>
              <a:off x="3499" y="3783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3" name="Line 22"/>
            <p:cNvSpPr>
              <a:spLocks noChangeShapeType="1"/>
            </p:cNvSpPr>
            <p:nvPr/>
          </p:nvSpPr>
          <p:spPr bwMode="auto">
            <a:xfrm>
              <a:off x="3352" y="3324"/>
              <a:ext cx="147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Line 23"/>
            <p:cNvSpPr>
              <a:spLocks noChangeShapeType="1"/>
            </p:cNvSpPr>
            <p:nvPr/>
          </p:nvSpPr>
          <p:spPr bwMode="auto">
            <a:xfrm flipH="1">
              <a:off x="3499" y="3324"/>
              <a:ext cx="98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5" name="Line 24"/>
            <p:cNvSpPr>
              <a:spLocks noChangeShapeType="1"/>
            </p:cNvSpPr>
            <p:nvPr/>
          </p:nvSpPr>
          <p:spPr bwMode="auto">
            <a:xfrm>
              <a:off x="3205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6" name="Line 25"/>
            <p:cNvSpPr>
              <a:spLocks noChangeShapeType="1"/>
            </p:cNvSpPr>
            <p:nvPr/>
          </p:nvSpPr>
          <p:spPr bwMode="auto">
            <a:xfrm>
              <a:off x="3792" y="3056"/>
              <a:ext cx="0" cy="2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7" name="AutoShape 26"/>
            <p:cNvSpPr>
              <a:spLocks noChangeArrowheads="1"/>
            </p:cNvSpPr>
            <p:nvPr/>
          </p:nvSpPr>
          <p:spPr bwMode="auto">
            <a:xfrm rot="10800000">
              <a:off x="1296" y="3216"/>
              <a:ext cx="881" cy="268"/>
            </a:xfrm>
            <a:prstGeom prst="flowChartManualOpera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en-US" sz="1400"/>
            </a:p>
          </p:txBody>
        </p:sp>
        <p:sp>
          <p:nvSpPr>
            <p:cNvPr id="49188" name="Line 27"/>
            <p:cNvSpPr>
              <a:spLocks noChangeShapeType="1"/>
            </p:cNvSpPr>
            <p:nvPr/>
          </p:nvSpPr>
          <p:spPr bwMode="auto">
            <a:xfrm>
              <a:off x="1639" y="2865"/>
              <a:ext cx="0" cy="1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9" name="Line 28"/>
            <p:cNvSpPr>
              <a:spLocks noChangeShapeType="1"/>
            </p:cNvSpPr>
            <p:nvPr/>
          </p:nvSpPr>
          <p:spPr bwMode="auto">
            <a:xfrm flipH="1">
              <a:off x="1541" y="3056"/>
              <a:ext cx="0" cy="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0" name="Line 29"/>
            <p:cNvSpPr>
              <a:spLocks noChangeShapeType="1"/>
            </p:cNvSpPr>
            <p:nvPr/>
          </p:nvSpPr>
          <p:spPr bwMode="auto">
            <a:xfrm flipV="1">
              <a:off x="1920" y="3552"/>
              <a:ext cx="127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1" name="Line 30"/>
            <p:cNvSpPr>
              <a:spLocks noChangeShapeType="1"/>
            </p:cNvSpPr>
            <p:nvPr/>
          </p:nvSpPr>
          <p:spPr bwMode="auto">
            <a:xfrm flipV="1">
              <a:off x="1776" y="3648"/>
              <a:ext cx="14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2" name="Line 31"/>
            <p:cNvSpPr>
              <a:spLocks noChangeShapeType="1"/>
            </p:cNvSpPr>
            <p:nvPr/>
          </p:nvSpPr>
          <p:spPr bwMode="auto">
            <a:xfrm>
              <a:off x="3331" y="2990"/>
              <a:ext cx="3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3" name="Line 32"/>
            <p:cNvSpPr>
              <a:spLocks noChangeShapeType="1"/>
            </p:cNvSpPr>
            <p:nvPr/>
          </p:nvSpPr>
          <p:spPr bwMode="auto">
            <a:xfrm flipH="1">
              <a:off x="3269" y="2990"/>
              <a:ext cx="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4" name="Text Box 33"/>
            <p:cNvSpPr txBox="1">
              <a:spLocks noChangeArrowheads="1"/>
            </p:cNvSpPr>
            <p:nvPr/>
          </p:nvSpPr>
          <p:spPr bwMode="auto">
            <a:xfrm>
              <a:off x="1488" y="3264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Decoder</a:t>
              </a:r>
            </a:p>
          </p:txBody>
        </p:sp>
        <p:sp>
          <p:nvSpPr>
            <p:cNvPr id="49195" name="Rectangle 34"/>
            <p:cNvSpPr>
              <a:spLocks noChangeArrowheads="1"/>
            </p:cNvSpPr>
            <p:nvPr/>
          </p:nvSpPr>
          <p:spPr bwMode="auto">
            <a:xfrm>
              <a:off x="4512" y="1344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>
                  <a:solidFill>
                    <a:schemeClr val="folHlink"/>
                  </a:solidFill>
                </a:rPr>
                <a:t>NewPC = 0000</a:t>
              </a:r>
            </a:p>
          </p:txBody>
        </p:sp>
        <p:sp>
          <p:nvSpPr>
            <p:cNvPr id="49196" name="Rectangle 35"/>
            <p:cNvSpPr>
              <a:spLocks noChangeArrowheads="1"/>
            </p:cNvSpPr>
            <p:nvPr/>
          </p:nvSpPr>
          <p:spPr bwMode="auto">
            <a:xfrm>
              <a:off x="4512" y="1680"/>
              <a:ext cx="685" cy="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/>
                <a:t>OldPC</a:t>
              </a:r>
            </a:p>
          </p:txBody>
        </p:sp>
        <p:sp>
          <p:nvSpPr>
            <p:cNvPr id="49197" name="Line 36"/>
            <p:cNvSpPr>
              <a:spLocks noChangeShapeType="1"/>
            </p:cNvSpPr>
            <p:nvPr/>
          </p:nvSpPr>
          <p:spPr bwMode="auto">
            <a:xfrm flipH="1">
              <a:off x="3216" y="139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8" name="Freeform 37"/>
            <p:cNvSpPr>
              <a:spLocks/>
            </p:cNvSpPr>
            <p:nvPr/>
          </p:nvSpPr>
          <p:spPr bwMode="auto">
            <a:xfrm>
              <a:off x="3216" y="1488"/>
              <a:ext cx="1296" cy="288"/>
            </a:xfrm>
            <a:custGeom>
              <a:avLst/>
              <a:gdLst>
                <a:gd name="T0" fmla="*/ 0 w 1296"/>
                <a:gd name="T1" fmla="*/ 0 h 288"/>
                <a:gd name="T2" fmla="*/ 816 w 1296"/>
                <a:gd name="T3" fmla="*/ 0 h 288"/>
                <a:gd name="T4" fmla="*/ 816 w 1296"/>
                <a:gd name="T5" fmla="*/ 288 h 288"/>
                <a:gd name="T6" fmla="*/ 1296 w 1296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288"/>
                <a:gd name="T14" fmla="*/ 1296 w 129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288">
                  <a:moveTo>
                    <a:pt x="0" y="0"/>
                  </a:moveTo>
                  <a:lnTo>
                    <a:pt x="816" y="0"/>
                  </a:lnTo>
                  <a:lnTo>
                    <a:pt x="816" y="288"/>
                  </a:lnTo>
                  <a:lnTo>
                    <a:pt x="1296" y="28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199" name="Line 38"/>
            <p:cNvSpPr>
              <a:spLocks noChangeShapeType="1"/>
            </p:cNvSpPr>
            <p:nvPr/>
          </p:nvSpPr>
          <p:spPr bwMode="auto">
            <a:xfrm>
              <a:off x="4368" y="17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0" name="Line 39"/>
            <p:cNvSpPr>
              <a:spLocks noChangeShapeType="1"/>
            </p:cNvSpPr>
            <p:nvPr/>
          </p:nvSpPr>
          <p:spPr bwMode="auto">
            <a:xfrm flipV="1">
              <a:off x="1776" y="350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1" name="Line 40"/>
            <p:cNvSpPr>
              <a:spLocks noChangeShapeType="1"/>
            </p:cNvSpPr>
            <p:nvPr/>
          </p:nvSpPr>
          <p:spPr bwMode="auto">
            <a:xfrm flipV="1">
              <a:off x="1920" y="350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2" name="Freeform 41"/>
            <p:cNvSpPr>
              <a:spLocks/>
            </p:cNvSpPr>
            <p:nvPr/>
          </p:nvSpPr>
          <p:spPr bwMode="auto">
            <a:xfrm>
              <a:off x="3024" y="3744"/>
              <a:ext cx="240" cy="144"/>
            </a:xfrm>
            <a:custGeom>
              <a:avLst/>
              <a:gdLst>
                <a:gd name="T0" fmla="*/ 240 w 240"/>
                <a:gd name="T1" fmla="*/ 0 h 144"/>
                <a:gd name="T2" fmla="*/ 0 w 240"/>
                <a:gd name="T3" fmla="*/ 0 h 144"/>
                <a:gd name="T4" fmla="*/ 0 w 240"/>
                <a:gd name="T5" fmla="*/ 144 h 144"/>
                <a:gd name="T6" fmla="*/ 0 60000 65536"/>
                <a:gd name="T7" fmla="*/ 0 60000 65536"/>
                <a:gd name="T8" fmla="*/ 0 60000 65536"/>
                <a:gd name="T9" fmla="*/ 0 w 240"/>
                <a:gd name="T10" fmla="*/ 0 h 144"/>
                <a:gd name="T11" fmla="*/ 240 w 24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44">
                  <a:moveTo>
                    <a:pt x="240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3" name="Line 42"/>
            <p:cNvSpPr>
              <a:spLocks noChangeShapeType="1"/>
            </p:cNvSpPr>
            <p:nvPr/>
          </p:nvSpPr>
          <p:spPr bwMode="auto">
            <a:xfrm>
              <a:off x="3024" y="3744"/>
              <a:ext cx="0" cy="144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204" name="Text Box 43"/>
            <p:cNvSpPr txBox="1">
              <a:spLocks noChangeArrowheads="1"/>
            </p:cNvSpPr>
            <p:nvPr/>
          </p:nvSpPr>
          <p:spPr bwMode="auto">
            <a:xfrm>
              <a:off x="2832" y="3888"/>
              <a:ext cx="384" cy="21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OV</a:t>
              </a:r>
            </a:p>
          </p:txBody>
        </p:sp>
      </p:grpSp>
      <p:sp>
        <p:nvSpPr>
          <p:cNvPr id="49159" name="Rectangle 4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Handler Takes Control of VN</a:t>
            </a:r>
          </a:p>
        </p:txBody>
      </p:sp>
      <p:sp>
        <p:nvSpPr>
          <p:cNvPr id="49160" name="Line 46"/>
          <p:cNvSpPr>
            <a:spLocks noChangeShapeType="1"/>
          </p:cNvSpPr>
          <p:nvPr/>
        </p:nvSpPr>
        <p:spPr bwMode="auto">
          <a:xfrm>
            <a:off x="3657600" y="3733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1" name="Text Box 48"/>
          <p:cNvSpPr txBox="1">
            <a:spLocks noChangeArrowheads="1"/>
          </p:cNvSpPr>
          <p:nvPr/>
        </p:nvSpPr>
        <p:spPr bwMode="auto">
          <a:xfrm>
            <a:off x="3794125" y="3846513"/>
            <a:ext cx="14636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(USER PROGRAM)</a:t>
            </a:r>
          </a:p>
        </p:txBody>
      </p:sp>
      <p:sp>
        <p:nvSpPr>
          <p:cNvPr id="49162" name="Text Box 49"/>
          <p:cNvSpPr txBox="1">
            <a:spLocks noChangeArrowheads="1"/>
          </p:cNvSpPr>
          <p:nvPr/>
        </p:nvSpPr>
        <p:spPr bwMode="auto">
          <a:xfrm>
            <a:off x="3717925" y="3465513"/>
            <a:ext cx="18891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(INTERRUPT HANDLER)</a:t>
            </a:r>
          </a:p>
        </p:txBody>
      </p:sp>
      <p:sp>
        <p:nvSpPr>
          <p:cNvPr id="49163" name="Line 50"/>
          <p:cNvSpPr>
            <a:spLocks noChangeShapeType="1"/>
          </p:cNvSpPr>
          <p:nvPr/>
        </p:nvSpPr>
        <p:spPr bwMode="auto">
          <a:xfrm flipH="1">
            <a:off x="57912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164" name="Text Box 53"/>
          <p:cNvSpPr txBox="1">
            <a:spLocks noChangeArrowheads="1"/>
          </p:cNvSpPr>
          <p:nvPr/>
        </p:nvSpPr>
        <p:spPr bwMode="auto">
          <a:xfrm>
            <a:off x="5927725" y="29368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sz="1200">
                <a:solidFill>
                  <a:schemeClr val="folHlink"/>
                </a:solidFill>
              </a:rPr>
              <a:t>0000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01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A82B4-29BD-4702-85BE-7AD52DD7E94C}" type="slidenum">
              <a:rPr lang="en-US"/>
              <a:pPr/>
              <a:t>32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  <a:r>
              <a:rPr lang="en-US" smtClean="0"/>
              <a:t> 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mtClean="0"/>
              <a:t>If OV=1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Then PC</a:t>
            </a:r>
            <a:r>
              <a:rPr lang="en-US" smtClean="0">
                <a:sym typeface="Wingdings" pitchFamily="-105" charset="2"/>
              </a:rPr>
              <a:t>NEWPC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DECODER 00</a:t>
            </a:r>
          </a:p>
        </p:txBody>
      </p:sp>
      <p:sp>
        <p:nvSpPr>
          <p:cNvPr id="5018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Jump to interrupt handler at memory location 1000</a:t>
            </a:r>
          </a:p>
          <a:p>
            <a:pPr eaLnBrk="1" hangingPunct="1"/>
            <a:r>
              <a:rPr lang="en-US" smtClean="0"/>
              <a:t>Set decoder to fetch cycle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12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29A4E1-6734-4763-9984-5D680728EAA8}" type="slidenum">
              <a:rPr lang="en-US"/>
              <a:pPr/>
              <a:t>33</a:t>
            </a:fld>
            <a:endParaRPr lang="en-US"/>
          </a:p>
        </p:txBody>
      </p:sp>
      <p:sp>
        <p:nvSpPr>
          <p:cNvPr id="51205" name="Rectangle 1026"/>
          <p:cNvSpPr>
            <a:spLocks noChangeArrowheads="1"/>
          </p:cNvSpPr>
          <p:nvPr/>
        </p:nvSpPr>
        <p:spPr bwMode="auto">
          <a:xfrm>
            <a:off x="4876800" y="2133600"/>
            <a:ext cx="39036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03 </a:t>
            </a:r>
            <a:r>
              <a:rPr lang="en-US" sz="2000" u="sng"/>
              <a:t>Store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-105" charset="2"/>
              </a:rPr>
              <a:t>IR.Address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MDR A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MEM[MAR] MDR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04 </a:t>
            </a:r>
            <a:r>
              <a:rPr lang="en-US" sz="2000" u="sng"/>
              <a:t>Stop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2000" u="sng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chemeClr val="folHlink"/>
                </a:solidFill>
              </a:rPr>
              <a:t>05 </a:t>
            </a:r>
            <a:r>
              <a:rPr lang="en-US" sz="2000" u="sng">
                <a:solidFill>
                  <a:schemeClr val="folHlink"/>
                </a:solidFill>
              </a:rPr>
              <a:t>Interrupt Handler Routine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chemeClr val="folHlink"/>
                </a:solidFill>
              </a:rPr>
              <a:t> 	IF OV = 1 PC </a:t>
            </a:r>
            <a:r>
              <a:rPr lang="en-US" sz="2000">
                <a:solidFill>
                  <a:schemeClr val="folHlink"/>
                </a:solidFill>
                <a:sym typeface="Wingdings" pitchFamily="-105" charset="2"/>
              </a:rPr>
              <a:t> NEWPC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chemeClr val="folHlink"/>
                </a:solidFill>
              </a:rPr>
              <a:t>	DECODER </a:t>
            </a:r>
            <a:r>
              <a:rPr lang="en-US" sz="2000">
                <a:solidFill>
                  <a:schemeClr val="folHlink"/>
                </a:solidFill>
                <a:sym typeface="Wingdings" pitchFamily="-105" charset="2"/>
              </a:rPr>
              <a:t> 00</a:t>
            </a:r>
          </a:p>
        </p:txBody>
      </p:sp>
      <p:sp>
        <p:nvSpPr>
          <p:cNvPr id="51206" name="Rectangle 1027"/>
          <p:cNvSpPr>
            <a:spLocks noChangeArrowheads="1"/>
          </p:cNvSpPr>
          <p:nvPr/>
        </p:nvSpPr>
        <p:spPr bwMode="auto">
          <a:xfrm>
            <a:off x="809625" y="2214563"/>
            <a:ext cx="3902075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rgbClr val="003366"/>
                </a:solidFill>
              </a:rPr>
              <a:t>01 </a:t>
            </a:r>
            <a:r>
              <a:rPr lang="en-US" sz="2000" u="sng">
                <a:solidFill>
                  <a:srgbClr val="003366"/>
                </a:solidFill>
              </a:rPr>
              <a:t>Load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olidFill>
                  <a:srgbClr val="003366"/>
                </a:solidFill>
              </a:rPr>
              <a:t>	MAR</a:t>
            </a:r>
            <a:r>
              <a:rPr lang="en-US" sz="2000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IR.Address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MDR </a:t>
            </a:r>
            <a:r>
              <a:rPr lang="en-US" sz="2000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>
                <a:solidFill>
                  <a:srgbClr val="003366"/>
                </a:solidFill>
              </a:rPr>
              <a:t>MEM[MAR]</a:t>
            </a:r>
            <a:r>
              <a:rPr lang="en-US" sz="2000">
                <a:sym typeface="Wingdings" pitchFamily="-105" charset="2"/>
              </a:rPr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A </a:t>
            </a:r>
            <a:r>
              <a:rPr lang="en-US" sz="2000">
                <a:solidFill>
                  <a:srgbClr val="003366"/>
                </a:solidFill>
                <a:latin typeface="Wingdings" pitchFamily="-105" charset="2"/>
              </a:rPr>
              <a:t>ç</a:t>
            </a:r>
            <a:r>
              <a:rPr lang="en-US" sz="2000"/>
              <a:t> MDR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DECODER</a:t>
            </a:r>
            <a:r>
              <a:rPr lang="en-US" sz="2000">
                <a:latin typeface="Wingdings" pitchFamily="-105" charset="2"/>
              </a:rPr>
              <a:t>ç</a:t>
            </a:r>
            <a:r>
              <a:rPr lang="en-US" sz="2000"/>
              <a:t>05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02 </a:t>
            </a:r>
            <a:r>
              <a:rPr lang="en-US" sz="2000" u="sng">
                <a:sym typeface="Wingdings" pitchFamily="-105" charset="2"/>
              </a:rPr>
              <a:t>Add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/>
              <a:t>	MAR</a:t>
            </a:r>
            <a:r>
              <a:rPr lang="en-US" sz="2000">
                <a:sym typeface="Wingdings" pitchFamily="-105" charset="2"/>
              </a:rPr>
              <a:t>IR.Address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MDR MEM[MAR]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A  A + MDR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>
                <a:sym typeface="Wingdings" pitchFamily="-105" charset="2"/>
              </a:rPr>
              <a:t>	DECODER 05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2000">
              <a:solidFill>
                <a:srgbClr val="003366"/>
              </a:solidFill>
            </a:endParaRPr>
          </a:p>
        </p:txBody>
      </p:sp>
      <p:sp>
        <p:nvSpPr>
          <p:cNvPr id="51207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Hardware/Software Bridge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971248-38EF-4291-A637-DFF6F1225EEA}" type="slidenum">
              <a:rPr lang="en-US"/>
              <a:pPr/>
              <a:t>34</a:t>
            </a:fld>
            <a:endParaRPr lang="en-US"/>
          </a:p>
        </p:txBody>
      </p:sp>
      <p:sp>
        <p:nvSpPr>
          <p:cNvPr id="52229" name="Rectangle 2"/>
          <p:cNvSpPr>
            <a:spLocks noChangeArrowheads="1"/>
          </p:cNvSpPr>
          <p:nvPr/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Char char="w"/>
            </a:pPr>
            <a:r>
              <a:rPr lang="en-US" sz="3200"/>
              <a:t>The interrupt handler is the first extension layer or virtual machine developed over VN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Char char="w"/>
            </a:pPr>
            <a:r>
              <a:rPr lang="en-US" sz="3200"/>
              <a:t>First step towards an operating system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3200"/>
          </a:p>
        </p:txBody>
      </p:sp>
      <p:sp>
        <p:nvSpPr>
          <p:cNvPr id="52230" name="Line 3"/>
          <p:cNvSpPr>
            <a:spLocks noChangeShapeType="1"/>
          </p:cNvSpPr>
          <p:nvPr/>
        </p:nvSpPr>
        <p:spPr bwMode="auto">
          <a:xfrm>
            <a:off x="2895600" y="5334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1" name="Freeform 4"/>
          <p:cNvSpPr>
            <a:spLocks/>
          </p:cNvSpPr>
          <p:nvPr/>
        </p:nvSpPr>
        <p:spPr bwMode="auto">
          <a:xfrm>
            <a:off x="3581400" y="4648200"/>
            <a:ext cx="1295400" cy="685800"/>
          </a:xfrm>
          <a:custGeom>
            <a:avLst/>
            <a:gdLst>
              <a:gd name="T0" fmla="*/ 0 w 816"/>
              <a:gd name="T1" fmla="*/ 685800 h 432"/>
              <a:gd name="T2" fmla="*/ 0 w 816"/>
              <a:gd name="T3" fmla="*/ 0 h 432"/>
              <a:gd name="T4" fmla="*/ 1295400 w 816"/>
              <a:gd name="T5" fmla="*/ 0 h 432"/>
              <a:gd name="T6" fmla="*/ 1295400 w 816"/>
              <a:gd name="T7" fmla="*/ 68580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816"/>
              <a:gd name="T13" fmla="*/ 0 h 432"/>
              <a:gd name="T14" fmla="*/ 816 w 816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6" h="432">
                <a:moveTo>
                  <a:pt x="0" y="432"/>
                </a:moveTo>
                <a:lnTo>
                  <a:pt x="0" y="0"/>
                </a:lnTo>
                <a:lnTo>
                  <a:pt x="816" y="0"/>
                </a:lnTo>
                <a:lnTo>
                  <a:pt x="81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2" name="Freeform 5"/>
          <p:cNvSpPr>
            <a:spLocks/>
          </p:cNvSpPr>
          <p:nvPr/>
        </p:nvSpPr>
        <p:spPr bwMode="auto">
          <a:xfrm>
            <a:off x="2895600" y="4114800"/>
            <a:ext cx="2514600" cy="1219200"/>
          </a:xfrm>
          <a:custGeom>
            <a:avLst/>
            <a:gdLst>
              <a:gd name="T0" fmla="*/ 0 w 1584"/>
              <a:gd name="T1" fmla="*/ 1219200 h 768"/>
              <a:gd name="T2" fmla="*/ 0 w 1584"/>
              <a:gd name="T3" fmla="*/ 0 h 768"/>
              <a:gd name="T4" fmla="*/ 2514600 w 1584"/>
              <a:gd name="T5" fmla="*/ 0 h 768"/>
              <a:gd name="T6" fmla="*/ 2514600 w 1584"/>
              <a:gd name="T7" fmla="*/ 1219200 h 768"/>
              <a:gd name="T8" fmla="*/ 0 60000 65536"/>
              <a:gd name="T9" fmla="*/ 0 60000 65536"/>
              <a:gd name="T10" fmla="*/ 0 60000 65536"/>
              <a:gd name="T11" fmla="*/ 0 60000 65536"/>
              <a:gd name="T12" fmla="*/ 0 w 1584"/>
              <a:gd name="T13" fmla="*/ 0 h 768"/>
              <a:gd name="T14" fmla="*/ 1584 w 1584"/>
              <a:gd name="T15" fmla="*/ 768 h 7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84" h="768">
                <a:moveTo>
                  <a:pt x="0" y="768"/>
                </a:moveTo>
                <a:lnTo>
                  <a:pt x="0" y="0"/>
                </a:lnTo>
                <a:lnTo>
                  <a:pt x="1584" y="0"/>
                </a:lnTo>
                <a:lnTo>
                  <a:pt x="1584" y="76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3276600" y="411480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Interrupt Handler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3962400" y="48768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VN</a:t>
            </a: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2667000" y="55626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Handler Virtual Machine</a:t>
            </a:r>
          </a:p>
        </p:txBody>
      </p:sp>
      <p:sp>
        <p:nvSpPr>
          <p:cNvPr id="52236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Virtual Machine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0B8B8E-CC24-401D-898D-69FEEC6037CE}" type="slidenum">
              <a:rPr lang="en-US"/>
              <a:pPr/>
              <a:t>35</a:t>
            </a:fld>
            <a:endParaRPr lang="en-US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Shared Memory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interrupt handler has to be loaded into memory along with any user program.</a:t>
            </a:r>
          </a:p>
          <a:p>
            <a:pPr eaLnBrk="1" hangingPunct="1"/>
            <a:r>
              <a:rPr lang="en-US" smtClean="0"/>
              <a:t>Sharing memory space raises a new problem:  the user program might eventually execute an instruction which may modify the interrupt handler routine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42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660FC4-AE6C-4174-AFC5-BC8E1C3BA1E5}" type="slidenum">
              <a:rPr lang="en-US"/>
              <a:pPr/>
              <a:t>36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Shared Memory Example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2214563"/>
            <a:ext cx="3586163" cy="3805237"/>
          </a:xfrm>
        </p:spPr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Interrupt Handler is loaded at MEM[0] with a length of 4000 words.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User program executes: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STORE&lt;3500&gt;, thus modifying the handler routine.</a:t>
            </a:r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914400" y="2895600"/>
            <a:ext cx="2590800" cy="3581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Line 6"/>
          <p:cNvSpPr>
            <a:spLocks noChangeShapeType="1"/>
          </p:cNvSpPr>
          <p:nvPr/>
        </p:nvSpPr>
        <p:spPr bwMode="auto">
          <a:xfrm>
            <a:off x="914400" y="48006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1143000" y="33528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Interrupt Handler</a:t>
            </a:r>
          </a:p>
        </p:txBody>
      </p:sp>
      <p:sp>
        <p:nvSpPr>
          <p:cNvPr id="54282" name="Text Box 8"/>
          <p:cNvSpPr txBox="1">
            <a:spLocks noChangeArrowheads="1"/>
          </p:cNvSpPr>
          <p:nvPr/>
        </p:nvSpPr>
        <p:spPr bwMode="auto">
          <a:xfrm>
            <a:off x="1143000" y="51816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User Program</a:t>
            </a:r>
          </a:p>
        </p:txBody>
      </p:sp>
      <p:sp>
        <p:nvSpPr>
          <p:cNvPr id="54283" name="Line 9"/>
          <p:cNvSpPr>
            <a:spLocks noChangeShapeType="1"/>
          </p:cNvSpPr>
          <p:nvPr/>
        </p:nvSpPr>
        <p:spPr bwMode="auto">
          <a:xfrm flipH="1">
            <a:off x="3505200" y="4800600"/>
            <a:ext cx="6096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114800" y="4572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4000</a:t>
            </a:r>
          </a:p>
        </p:txBody>
      </p:sp>
      <p:sp>
        <p:nvSpPr>
          <p:cNvPr id="54285" name="Line 11"/>
          <p:cNvSpPr>
            <a:spLocks noChangeShapeType="1"/>
          </p:cNvSpPr>
          <p:nvPr/>
        </p:nvSpPr>
        <p:spPr bwMode="auto">
          <a:xfrm flipH="1">
            <a:off x="3505200" y="4267200"/>
            <a:ext cx="609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6" name="Text Box 13"/>
          <p:cNvSpPr txBox="1">
            <a:spLocks noChangeArrowheads="1"/>
          </p:cNvSpPr>
          <p:nvPr/>
        </p:nvSpPr>
        <p:spPr bwMode="auto">
          <a:xfrm>
            <a:off x="4114800" y="4038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3500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3D99D8-7331-4F8E-BA90-DDBF98A3B3A9}" type="slidenum">
              <a:rPr lang="en-US"/>
              <a:pPr/>
              <a:t>37</a:t>
            </a:fld>
            <a:endParaRPr lang="en-US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Memory Protection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new mechanism must be implemented in order to protect the interrupt handler routine from user programs.</a:t>
            </a:r>
          </a:p>
          <a:p>
            <a:pPr eaLnBrk="1" hangingPunct="1"/>
            <a:r>
              <a:rPr lang="en-US" smtClean="0"/>
              <a:t>The memory protection mechanism has three components:  a fence register, a device to compare addresses, and a flip flop to be set if a memory violation occurs.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4BA08-4036-4147-921F-3AEA14F77B3A}" type="slidenum">
              <a:rPr lang="en-US"/>
              <a:pPr/>
              <a:t>38</a:t>
            </a:fld>
            <a:endParaRPr lang="en-US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Memory Protection Components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Fence Register:  register loaded with the address of the boundary between the interrupt handler routine and the user program</a:t>
            </a:r>
          </a:p>
          <a:p>
            <a:pPr eaLnBrk="1" hangingPunct="1"/>
            <a:r>
              <a:rPr lang="en-US" sz="2800" smtClean="0"/>
              <a:t>Device for Address Comparisons:  compares the fence register with any addresses that the user program attempts to access</a:t>
            </a:r>
          </a:p>
          <a:p>
            <a:pPr eaLnBrk="1" hangingPunct="1"/>
            <a:r>
              <a:rPr lang="en-US" sz="2800" smtClean="0"/>
              <a:t>Flip/Flop:  is set to 1 if a memory violation occurs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996CFE-2594-4FA0-AE5F-1CF02D595E21}" type="slidenum">
              <a:rPr lang="en-US"/>
              <a:pPr/>
              <a:t>39</a:t>
            </a:fld>
            <a:endParaRPr lang="en-US"/>
          </a:p>
        </p:txBody>
      </p:sp>
      <p:sp>
        <p:nvSpPr>
          <p:cNvPr id="573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VN with Memory Protection</a:t>
            </a:r>
          </a:p>
        </p:txBody>
      </p:sp>
      <p:sp>
        <p:nvSpPr>
          <p:cNvPr id="57350" name="Line 1028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1" name="Rectangle 1029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57352" name="Rectangle 1030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57353" name="Rectangle 1031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57354" name="Rectangle 1032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57355" name="Rectangle 1033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57356" name="Line 1034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7" name="Line 1035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8" name="Line 1036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037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039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Line 1040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Line 1041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3" name="AutoShape 1042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57364" name="Line 1043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5" name="Line 1044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Line 1045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7" name="Line 1046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Line 1047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9" name="Line 1048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0" name="Line 1049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1" name="AutoShape 1050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72" name="Line 1051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3" name="Line 1052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4" name="Line 1053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5" name="Line 1054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6" name="Line 1055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7" name="Line 1056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8" name="Text Box 1057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57379" name="Rectangle 1058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57380" name="Rectangle 1059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OldPC</a:t>
            </a:r>
          </a:p>
        </p:txBody>
      </p:sp>
      <p:sp>
        <p:nvSpPr>
          <p:cNvPr id="57381" name="Line 1060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2" name="Freeform 1061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1295400 w 1296"/>
              <a:gd name="T3" fmla="*/ 0 h 288"/>
              <a:gd name="T4" fmla="*/ 1295400 w 1296"/>
              <a:gd name="T5" fmla="*/ 457200 h 288"/>
              <a:gd name="T6" fmla="*/ 2057400 w 1296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3" name="Line 1062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4" name="Line 1063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5" name="Line 1064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6" name="Freeform 1065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381000 w 240"/>
              <a:gd name="T1" fmla="*/ 0 h 144"/>
              <a:gd name="T2" fmla="*/ 0 w 240"/>
              <a:gd name="T3" fmla="*/ 0 h 144"/>
              <a:gd name="T4" fmla="*/ 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7" name="Line 1066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88" name="Text Box 1067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57389" name="Rectangle 1068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57390" name="AutoShape 1069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57391" name="Text Box 1070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57392" name="Rectangle 1071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93" name="Text Box 1072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57394" name="Text Box 1073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57395" name="Line 1074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6" name="Line 1075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7" name="Line 1076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8" name="Freeform 1077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304800 w 192"/>
              <a:gd name="T1" fmla="*/ 457200 h 288"/>
              <a:gd name="T2" fmla="*/ 3048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7399" name="Line 107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FA07C5-B56C-4A47-AC55-1CCA464DE7C4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Instruction Cycle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Instruction cycle, or machine cycle, in VN is composed of 2 steps:</a:t>
            </a:r>
          </a:p>
          <a:p>
            <a:pPr eaLnBrk="1" hangingPunct="1"/>
            <a:r>
              <a:rPr lang="en-US" sz="2800" smtClean="0"/>
              <a:t>1.  Fetch Cycle:  instructions are retrieved from memory</a:t>
            </a:r>
          </a:p>
          <a:p>
            <a:pPr eaLnBrk="1" hangingPunct="1"/>
            <a:r>
              <a:rPr lang="en-US" sz="2800" smtClean="0"/>
              <a:t>2.  Execution Cycle:  instructions are executed</a:t>
            </a:r>
          </a:p>
          <a:p>
            <a:pPr eaLnBrk="1" hangingPunct="1"/>
            <a:r>
              <a:rPr lang="en-US" sz="2800" smtClean="0"/>
              <a:t>A hardware description language will be used to understand how instructions are executed in VN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9B3327-EB1B-4E10-B01F-A2449E20F4F0}" type="slidenum">
              <a:rPr lang="en-US"/>
              <a:pPr/>
              <a:t>40</a:t>
            </a:fld>
            <a:endParaRPr lang="en-US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Changes to the ISA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With the inclusion of the mechanism to protect the Interrupt Handler, some modifications need to be made to the ISA (Instruction Set Architecture)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Instructions Load, Add, and Store have to be modified to check the value of the Memory Protection (MP) once the first step of those instructions has executed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93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593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688EFD-0067-4AFF-99F0-6A3EACF9E52A}" type="slidenum">
              <a:rPr lang="en-US"/>
              <a:pPr/>
              <a:t>41</a:t>
            </a:fld>
            <a:endParaRPr lang="en-US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Modified ISA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1800" smtClean="0"/>
              <a:t>01 Load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1800" smtClean="0"/>
              <a:t>	MAR</a:t>
            </a:r>
            <a:r>
              <a:rPr lang="en-US" sz="1800" smtClean="0">
                <a:sym typeface="Wingdings" pitchFamily="-105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1800" smtClean="0">
                <a:sym typeface="Wingdings" pitchFamily="-105" charset="2"/>
              </a:rPr>
              <a:t>	</a:t>
            </a:r>
            <a:r>
              <a:rPr lang="en-US" sz="1800" smtClean="0">
                <a:solidFill>
                  <a:schemeClr val="folHlink"/>
                </a:solidFill>
                <a:sym typeface="Wingdings" pitchFamily="-105" charset="2"/>
              </a:rPr>
              <a:t>If MP=0</a:t>
            </a:r>
            <a:r>
              <a:rPr lang="en-US" sz="1800" smtClean="0">
                <a:sym typeface="Wingdings" pitchFamily="-105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1800" smtClean="0">
                <a:sym typeface="Wingdings" pitchFamily="-105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1800" smtClean="0">
                <a:sym typeface="Wingdings" pitchFamily="-105" charset="2"/>
              </a:rPr>
              <a:t>		A MDR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1800" smtClean="0">
                <a:sym typeface="Wingdings" pitchFamily="-105" charset="2"/>
              </a:rPr>
              <a:t>	</a:t>
            </a:r>
            <a:r>
              <a:rPr lang="en-US" sz="2000" smtClean="0">
                <a:sym typeface="Wingdings" pitchFamily="-105" charset="2"/>
              </a:rPr>
              <a:t>DECODER 05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z="2000" smtClean="0">
              <a:sym typeface="Wingdings" pitchFamily="-105" charset="2"/>
            </a:endParaRP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02 Add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000" smtClean="0"/>
              <a:t>	MAR</a:t>
            </a:r>
            <a:r>
              <a:rPr lang="en-US" sz="2000" smtClean="0">
                <a:sym typeface="Wingdings" pitchFamily="-105" charset="2"/>
              </a:rPr>
              <a:t>IR.Address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sym typeface="Wingdings" pitchFamily="-105" charset="2"/>
              </a:rPr>
              <a:t>If MP=0</a:t>
            </a:r>
            <a:r>
              <a:rPr lang="en-US" sz="2000" smtClean="0">
                <a:sym typeface="Wingdings" pitchFamily="-105" charset="2"/>
              </a:rPr>
              <a:t> Then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	MDR MEM[MAR]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	A  A + MDR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DECODER 05</a:t>
            </a:r>
          </a:p>
        </p:txBody>
      </p:sp>
      <p:sp>
        <p:nvSpPr>
          <p:cNvPr id="5939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000" smtClean="0"/>
              <a:t>03 Store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/>
              <a:t>	MAR</a:t>
            </a:r>
            <a:r>
              <a:rPr lang="en-US" sz="2000" smtClean="0">
                <a:sym typeface="Wingdings" pitchFamily="-105" charset="2"/>
              </a:rPr>
              <a:t>IR.Address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</a:t>
            </a:r>
            <a:r>
              <a:rPr lang="en-US" sz="2000" smtClean="0">
                <a:solidFill>
                  <a:schemeClr val="folHlink"/>
                </a:solidFill>
                <a:sym typeface="Wingdings" pitchFamily="-105" charset="2"/>
              </a:rPr>
              <a:t>If MP=0</a:t>
            </a:r>
            <a:r>
              <a:rPr lang="en-US" sz="2000" smtClean="0">
                <a:sym typeface="Wingdings" pitchFamily="-105" charset="2"/>
              </a:rPr>
              <a:t> Then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	MDR A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	MEM[MAR] MDR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Decoder 05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05 </a:t>
            </a:r>
            <a:r>
              <a:rPr lang="en-US" sz="2000" u="sng" smtClean="0">
                <a:solidFill>
                  <a:schemeClr val="folHlink"/>
                </a:solidFill>
              </a:rPr>
              <a:t>Interrupt Handler Routine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 	IF OV = 1 PC </a:t>
            </a:r>
            <a:r>
              <a:rPr lang="en-US" sz="2000" smtClean="0">
                <a:solidFill>
                  <a:schemeClr val="folHlink"/>
                </a:solidFill>
                <a:sym typeface="Wingdings" pitchFamily="-105" charset="2"/>
              </a:rPr>
              <a:t> NEWPC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olidFill>
                  <a:schemeClr val="folHlink"/>
                </a:solidFill>
                <a:sym typeface="Wingdings" pitchFamily="-105" charset="2"/>
              </a:rPr>
              <a:t>	IF MP = 1 PC  NEWPC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olidFill>
                  <a:schemeClr val="folHlink"/>
                </a:solidFill>
              </a:rPr>
              <a:t>	DECODER </a:t>
            </a:r>
            <a:r>
              <a:rPr lang="en-US" sz="2000" smtClean="0">
                <a:solidFill>
                  <a:schemeClr val="folHlink"/>
                </a:solidFill>
                <a:sym typeface="Wingdings" pitchFamily="-105" charset="2"/>
              </a:rPr>
              <a:t> 00</a:t>
            </a:r>
          </a:p>
          <a:p>
            <a:pPr eaLnBrk="1" hangingPunct="1">
              <a:buFont typeface="Wingdings" pitchFamily="-105" charset="2"/>
              <a:buNone/>
            </a:pPr>
            <a:endParaRPr lang="en-US" sz="2000" smtClean="0">
              <a:sym typeface="Wingdings" pitchFamily="-105" charset="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30739-626D-4D67-A347-CA315D235F32}" type="slidenum">
              <a:rPr lang="en-US"/>
              <a:pPr/>
              <a:t>42</a:t>
            </a:fld>
            <a:endParaRPr lang="en-US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 (PSW)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PSW, or Program State Word, is a structure that give us information about the state of a program.</a:t>
            </a:r>
          </a:p>
          <a:p>
            <a:pPr eaLnBrk="1" hangingPunct="1"/>
            <a:r>
              <a:rPr lang="en-US" smtClean="0"/>
              <a:t>In this register, we have the PC, MODE, Interrupt Flags, and the Mask(defined later)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C20976-ED4F-4595-96FD-3917D9873203}" type="slidenum">
              <a:rPr lang="en-US"/>
              <a:pPr/>
              <a:t>43</a:t>
            </a:fld>
            <a:endParaRPr lang="en-US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61446" name="Rectangle 79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47" name="Line 80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8" name="Line 81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49" name="Line 82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0" name="Line 83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1" name="Line 84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2" name="Line 85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3" name="Line 86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4" name="Line 87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1455" name="Text Box 88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1456" name="Text Box 89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1457" name="Text Box 90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1458" name="Text Box 91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59" name="Text Box 93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1460" name="Text Box 94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1461" name="Text Box 96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1462" name="Line 98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066B57-416A-445D-84C7-176472A9CE87}" type="slidenum">
              <a:rPr lang="en-US"/>
              <a:pPr/>
              <a:t>44</a:t>
            </a:fld>
            <a:endParaRPr lang="en-US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Privileged Instructions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What if a user program attempted to modify the fence register?  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mtClean="0"/>
              <a:t>		The register is not protected so it does not fall under the previous memory protection mechanism.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the idea of privileged instructions to denote which instructions are prohibited to user programs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31F870-2166-4E61-800C-75F20824AA2B}" type="slidenum">
              <a:rPr lang="en-US"/>
              <a:pPr/>
              <a:t>45</a:t>
            </a:fld>
            <a:endParaRPr lang="en-US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Privileged Instruction Implementation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To distinguish between times when privileged instructions either are or are not allowed, the computer operates in two </a:t>
            </a:r>
            <a:r>
              <a:rPr lang="en-US" sz="2800" i="1" smtClean="0"/>
              <a:t>modes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User mode: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Supervisor mode: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From now on, </a:t>
            </a:r>
            <a:r>
              <a:rPr lang="en-US" sz="2800" i="1" smtClean="0"/>
              <a:t>interrupt handler</a:t>
            </a:r>
            <a:r>
              <a:rPr lang="en-US" sz="2800" smtClean="0"/>
              <a:t> and </a:t>
            </a:r>
            <a:r>
              <a:rPr lang="en-US" sz="2800" i="1" smtClean="0"/>
              <a:t>supervisor</a:t>
            </a:r>
            <a:r>
              <a:rPr lang="en-US" sz="2800" smtClean="0"/>
              <a:t> are terms that can be used interchangeably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User mode, only a subset of the instruction set can be used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supervisor has access to all instructions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986C30-CE4A-4819-BE65-F70576D3D7E8}" type="slidenum">
              <a:rPr lang="en-US"/>
              <a:pPr/>
              <a:t>46</a:t>
            </a:fld>
            <a:endParaRPr lang="en-US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Implementing Privileged Instructions cont.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1.  Add another flip/flop (flag) to the CPU and denote it as the mode bit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2.  Create a mechanism in the CPU to avoid the execution of privileged instructions by user programs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3.  The instruction set has to be organized in such a way that all privileged instructions have operation codes greater than a given number.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-For example, if the ISA has 120 instructions, privileged instructions will have operation codes greater than 59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BCCC81-314E-45D3-9415-D4C7B11B06AB}" type="slidenum">
              <a:rPr lang="en-US"/>
              <a:pPr/>
              <a:t>47</a:t>
            </a:fld>
            <a:endParaRPr lang="en-US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Mechanism for User/Supervisor Modes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This device compares the opcode in the Instruction Register (IR.OP) with the opcode of the last non-privileged instruction. 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the outcome yields a “1”, then this is a privileged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This outcome is then compared with the mode bit.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If the mode is 0 (indicating user mode), and it is a privileged instruction, then the Privileged Instruction bit (PI) is set to one.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The hardware will detect the event, and the interrupt handler routine will be executed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1681D4-6993-4D6F-91F5-C427EBF935C9}" type="slidenum">
              <a:rPr lang="en-US"/>
              <a:pPr/>
              <a:t>48</a:t>
            </a:fld>
            <a:endParaRPr lang="en-US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Mechanism for User/Supervisor Modes Cont.</a:t>
            </a:r>
          </a:p>
        </p:txBody>
      </p:sp>
      <p:sp>
        <p:nvSpPr>
          <p:cNvPr id="66566" name="Rectangle 3"/>
          <p:cNvSpPr>
            <a:spLocks noChangeArrowheads="1"/>
          </p:cNvSpPr>
          <p:nvPr/>
        </p:nvSpPr>
        <p:spPr bwMode="auto">
          <a:xfrm>
            <a:off x="4819650" y="2286000"/>
            <a:ext cx="963613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IR.OP</a:t>
            </a:r>
          </a:p>
        </p:txBody>
      </p:sp>
      <p:sp>
        <p:nvSpPr>
          <p:cNvPr id="66567" name="Rectangle 4"/>
          <p:cNvSpPr>
            <a:spLocks noChangeArrowheads="1"/>
          </p:cNvSpPr>
          <p:nvPr/>
        </p:nvSpPr>
        <p:spPr bwMode="auto">
          <a:xfrm>
            <a:off x="6427788" y="2286000"/>
            <a:ext cx="963612" cy="4683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59</a:t>
            </a:r>
          </a:p>
        </p:txBody>
      </p:sp>
      <p:sp>
        <p:nvSpPr>
          <p:cNvPr id="66568" name="AutoShape 5"/>
          <p:cNvSpPr>
            <a:spLocks noChangeArrowheads="1"/>
          </p:cNvSpPr>
          <p:nvPr/>
        </p:nvSpPr>
        <p:spPr bwMode="auto">
          <a:xfrm>
            <a:off x="5300663" y="3222625"/>
            <a:ext cx="1608137" cy="779463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en-US"/>
              <a:t>    &gt;</a:t>
            </a: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>
            <a:off x="5624513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Line 7"/>
          <p:cNvSpPr>
            <a:spLocks noChangeShapeType="1"/>
          </p:cNvSpPr>
          <p:nvPr/>
        </p:nvSpPr>
        <p:spPr bwMode="auto">
          <a:xfrm>
            <a:off x="6586538" y="2754313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1" name="AutoShape 8"/>
          <p:cNvSpPr>
            <a:spLocks noChangeArrowheads="1"/>
          </p:cNvSpPr>
          <p:nvPr/>
        </p:nvSpPr>
        <p:spPr bwMode="auto">
          <a:xfrm rot="5400000">
            <a:off x="5310188" y="4457700"/>
            <a:ext cx="625475" cy="9620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>
            <a:off x="5783263" y="4002088"/>
            <a:ext cx="0" cy="623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3" name="Rectangle 10"/>
          <p:cNvSpPr>
            <a:spLocks noChangeArrowheads="1"/>
          </p:cNvSpPr>
          <p:nvPr/>
        </p:nvSpPr>
        <p:spPr bwMode="auto">
          <a:xfrm>
            <a:off x="2728913" y="3065463"/>
            <a:ext cx="963612" cy="62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/>
              <a:t>Mode </a:t>
            </a:r>
          </a:p>
          <a:p>
            <a:pPr eaLnBrk="0" hangingPunct="0"/>
            <a:r>
              <a:rPr lang="en-US" sz="1600"/>
              <a:t>Bit = 0</a:t>
            </a:r>
          </a:p>
        </p:txBody>
      </p:sp>
      <p:sp>
        <p:nvSpPr>
          <p:cNvPr id="66574" name="Line 11"/>
          <p:cNvSpPr>
            <a:spLocks noChangeShapeType="1"/>
          </p:cNvSpPr>
          <p:nvPr/>
        </p:nvSpPr>
        <p:spPr bwMode="auto">
          <a:xfrm>
            <a:off x="3211513" y="3690938"/>
            <a:ext cx="0" cy="468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5" name="AutoShape 13"/>
          <p:cNvSpPr>
            <a:spLocks noChangeArrowheads="1"/>
          </p:cNvSpPr>
          <p:nvPr/>
        </p:nvSpPr>
        <p:spPr bwMode="auto">
          <a:xfrm rot="5360083">
            <a:off x="3866357" y="4001294"/>
            <a:ext cx="622300" cy="312737"/>
          </a:xfrm>
          <a:prstGeom prst="flowChartExtra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vert="eaVert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6576" name="Line 14"/>
          <p:cNvSpPr>
            <a:spLocks noChangeShapeType="1"/>
          </p:cNvSpPr>
          <p:nvPr/>
        </p:nvSpPr>
        <p:spPr bwMode="auto">
          <a:xfrm>
            <a:off x="3211513" y="4159250"/>
            <a:ext cx="8048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7" name="Line 16"/>
          <p:cNvSpPr>
            <a:spLocks noChangeShapeType="1"/>
          </p:cNvSpPr>
          <p:nvPr/>
        </p:nvSpPr>
        <p:spPr bwMode="auto">
          <a:xfrm flipH="1">
            <a:off x="5624513" y="5251450"/>
            <a:ext cx="0" cy="311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5105400" y="5562600"/>
            <a:ext cx="1143000" cy="466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PI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>
            <a:off x="5410200" y="411480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>
            <a:off x="4343400" y="4114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81" name="Oval 22"/>
          <p:cNvSpPr>
            <a:spLocks noChangeArrowheads="1"/>
          </p:cNvSpPr>
          <p:nvPr/>
        </p:nvSpPr>
        <p:spPr bwMode="auto">
          <a:xfrm>
            <a:off x="4343400" y="40386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172650-1786-4BFB-B9A1-ACBE8661298F}" type="slidenum">
              <a:rPr lang="en-US"/>
              <a:pPr/>
              <a:t>49</a:t>
            </a:fld>
            <a:endParaRPr lang="en-US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CPU After Mode Flag Addition</a:t>
            </a:r>
          </a:p>
        </p:txBody>
      </p:sp>
      <p:sp>
        <p:nvSpPr>
          <p:cNvPr id="67590" name="Text Box 16"/>
          <p:cNvSpPr txBox="1">
            <a:spLocks noChangeArrowheads="1"/>
          </p:cNvSpPr>
          <p:nvPr/>
        </p:nvSpPr>
        <p:spPr bwMode="auto">
          <a:xfrm>
            <a:off x="10668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CPU</a:t>
            </a:r>
          </a:p>
        </p:txBody>
      </p:sp>
      <p:grpSp>
        <p:nvGrpSpPr>
          <p:cNvPr id="67591" name="Group 20"/>
          <p:cNvGrpSpPr>
            <a:grpSpLocks/>
          </p:cNvGrpSpPr>
          <p:nvPr/>
        </p:nvGrpSpPr>
        <p:grpSpPr bwMode="auto">
          <a:xfrm>
            <a:off x="990600" y="2438400"/>
            <a:ext cx="7772400" cy="3048000"/>
            <a:chOff x="624" y="1536"/>
            <a:chExt cx="4896" cy="1920"/>
          </a:xfrm>
        </p:grpSpPr>
        <p:sp>
          <p:nvSpPr>
            <p:cNvPr id="67592" name="Rectangle 4"/>
            <p:cNvSpPr>
              <a:spLocks noChangeArrowheads="1"/>
            </p:cNvSpPr>
            <p:nvPr/>
          </p:nvSpPr>
          <p:spPr bwMode="auto">
            <a:xfrm>
              <a:off x="624" y="1536"/>
              <a:ext cx="3840" cy="1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3" name="Line 5"/>
            <p:cNvSpPr>
              <a:spLocks noChangeShapeType="1"/>
            </p:cNvSpPr>
            <p:nvPr/>
          </p:nvSpPr>
          <p:spPr bwMode="auto">
            <a:xfrm>
              <a:off x="624" y="2784"/>
              <a:ext cx="38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4" name="Text Box 6"/>
            <p:cNvSpPr txBox="1">
              <a:spLocks noChangeArrowheads="1"/>
            </p:cNvSpPr>
            <p:nvPr/>
          </p:nvSpPr>
          <p:spPr bwMode="auto">
            <a:xfrm>
              <a:off x="816" y="1728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PC</a:t>
              </a:r>
            </a:p>
          </p:txBody>
        </p:sp>
        <p:sp>
          <p:nvSpPr>
            <p:cNvPr id="67595" name="Text Box 7"/>
            <p:cNvSpPr txBox="1">
              <a:spLocks noChangeArrowheads="1"/>
            </p:cNvSpPr>
            <p:nvPr/>
          </p:nvSpPr>
          <p:spPr bwMode="auto">
            <a:xfrm>
              <a:off x="3600" y="1680"/>
              <a:ext cx="62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Mode</a:t>
              </a:r>
            </a:p>
          </p:txBody>
        </p:sp>
        <p:sp>
          <p:nvSpPr>
            <p:cNvPr id="67596" name="Text Box 8"/>
            <p:cNvSpPr txBox="1">
              <a:spLocks noChangeArrowheads="1"/>
            </p:cNvSpPr>
            <p:nvPr/>
          </p:nvSpPr>
          <p:spPr bwMode="auto">
            <a:xfrm>
              <a:off x="1920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67597" name="Text Box 9"/>
            <p:cNvSpPr txBox="1">
              <a:spLocks noChangeArrowheads="1"/>
            </p:cNvSpPr>
            <p:nvPr/>
          </p:nvSpPr>
          <p:spPr bwMode="auto">
            <a:xfrm>
              <a:off x="2448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67598" name="Text Box 10"/>
            <p:cNvSpPr txBox="1">
              <a:spLocks noChangeArrowheads="1"/>
            </p:cNvSpPr>
            <p:nvPr/>
          </p:nvSpPr>
          <p:spPr bwMode="auto">
            <a:xfrm>
              <a:off x="2976" y="168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67599" name="Text Box 11"/>
            <p:cNvSpPr txBox="1">
              <a:spLocks noChangeArrowheads="1"/>
            </p:cNvSpPr>
            <p:nvPr/>
          </p:nvSpPr>
          <p:spPr bwMode="auto">
            <a:xfrm>
              <a:off x="816" y="2160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NewPC</a:t>
              </a:r>
            </a:p>
          </p:txBody>
        </p:sp>
        <p:sp>
          <p:nvSpPr>
            <p:cNvPr id="67600" name="Text Box 12"/>
            <p:cNvSpPr txBox="1">
              <a:spLocks noChangeArrowheads="1"/>
            </p:cNvSpPr>
            <p:nvPr/>
          </p:nvSpPr>
          <p:spPr bwMode="auto">
            <a:xfrm>
              <a:off x="3456" y="2256"/>
              <a:ext cx="81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Fence</a:t>
              </a:r>
            </a:p>
          </p:txBody>
        </p:sp>
        <p:sp>
          <p:nvSpPr>
            <p:cNvPr id="67601" name="Text Box 13"/>
            <p:cNvSpPr txBox="1">
              <a:spLocks noChangeArrowheads="1"/>
            </p:cNvSpPr>
            <p:nvPr/>
          </p:nvSpPr>
          <p:spPr bwMode="auto">
            <a:xfrm>
              <a:off x="768" y="2928"/>
              <a:ext cx="115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Accumulator</a:t>
              </a:r>
            </a:p>
          </p:txBody>
        </p:sp>
        <p:sp>
          <p:nvSpPr>
            <p:cNvPr id="67602" name="Text Box 14"/>
            <p:cNvSpPr txBox="1">
              <a:spLocks noChangeArrowheads="1"/>
            </p:cNvSpPr>
            <p:nvPr/>
          </p:nvSpPr>
          <p:spPr bwMode="auto">
            <a:xfrm>
              <a:off x="4512" y="1632"/>
              <a:ext cx="100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Supervisor Mode</a:t>
              </a:r>
            </a:p>
          </p:txBody>
        </p:sp>
        <p:sp>
          <p:nvSpPr>
            <p:cNvPr id="67603" name="Text Box 15"/>
            <p:cNvSpPr txBox="1">
              <a:spLocks noChangeArrowheads="1"/>
            </p:cNvSpPr>
            <p:nvPr/>
          </p:nvSpPr>
          <p:spPr bwMode="auto">
            <a:xfrm>
              <a:off x="4512" y="2928"/>
              <a:ext cx="10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User Mode</a:t>
              </a:r>
            </a:p>
          </p:txBody>
        </p:sp>
        <p:sp>
          <p:nvSpPr>
            <p:cNvPr id="67604" name="Rectangle 17"/>
            <p:cNvSpPr>
              <a:spLocks noChangeArrowheads="1"/>
            </p:cNvSpPr>
            <p:nvPr/>
          </p:nvSpPr>
          <p:spPr bwMode="auto">
            <a:xfrm>
              <a:off x="720" y="1632"/>
              <a:ext cx="3600" cy="480"/>
            </a:xfrm>
            <a:prstGeom prst="rect">
              <a:avLst/>
            </a:prstGeom>
            <a:noFill/>
            <a:ln w="571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5" name="Text Box 18"/>
            <p:cNvSpPr txBox="1">
              <a:spLocks noChangeArrowheads="1"/>
            </p:cNvSpPr>
            <p:nvPr/>
          </p:nvSpPr>
          <p:spPr bwMode="auto">
            <a:xfrm>
              <a:off x="4656" y="2256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folHlink"/>
                  </a:solidFill>
                </a:rPr>
                <a:t>PSW</a:t>
              </a:r>
            </a:p>
          </p:txBody>
        </p:sp>
        <p:sp>
          <p:nvSpPr>
            <p:cNvPr id="67606" name="Line 19"/>
            <p:cNvSpPr>
              <a:spLocks noChangeShapeType="1"/>
            </p:cNvSpPr>
            <p:nvPr/>
          </p:nvSpPr>
          <p:spPr bwMode="auto">
            <a:xfrm flipH="1" flipV="1">
              <a:off x="4368" y="2112"/>
              <a:ext cx="336" cy="24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7F1867-006F-4C40-8461-15B1C20E4DD8}" type="slidenum">
              <a:rPr lang="en-US"/>
              <a:pPr/>
              <a:t>5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PC:  Instruction Pointer is a register that holds the address of the next instruction to be executed.</a:t>
            </a:r>
          </a:p>
          <a:p>
            <a:pPr eaLnBrk="1" hangingPunct="1"/>
            <a:r>
              <a:rPr lang="en-US" sz="2800" smtClean="0"/>
              <a:t>MAR:  Memory Address Register is used to locate a specific memory location to read or write its content.</a:t>
            </a:r>
          </a:p>
          <a:p>
            <a:pPr eaLnBrk="1" hangingPunct="1"/>
            <a:r>
              <a:rPr lang="en-US" sz="2800" smtClean="0"/>
              <a:t>MEM:  Main storage, or RAM (Random Access Memory) and is used to store programs and data.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4BE3D4-486D-4ACD-88FF-EEA75CF138B4}" type="slidenum">
              <a:rPr lang="en-US"/>
              <a:pPr/>
              <a:t>50</a:t>
            </a:fld>
            <a:endParaRPr lang="en-US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PSW After Mode and PI flag Addition</a:t>
            </a:r>
          </a:p>
        </p:txBody>
      </p:sp>
      <p:sp>
        <p:nvSpPr>
          <p:cNvPr id="68614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8615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6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7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8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9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1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2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23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68624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68625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68626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7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68628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68629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68630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68631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68632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96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708ECE-9A8C-4EF2-98C7-81A43FD386F0}" type="slidenum">
              <a:rPr lang="en-US"/>
              <a:pPr/>
              <a:t>51</a:t>
            </a:fld>
            <a:endParaRPr lang="en-US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Types of Interrupts</a:t>
            </a:r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914400" y="3954463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Interrupts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2895600" y="2667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Software Interrupts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2971800" y="39624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Hardware Interrupts               I/O Interrupt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2971800" y="53340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External 			Timer</a:t>
            </a:r>
          </a:p>
        </p:txBody>
      </p:sp>
      <p:sp>
        <p:nvSpPr>
          <p:cNvPr id="69642" name="Text Box 7"/>
          <p:cNvSpPr txBox="1">
            <a:spLocks noChangeArrowheads="1"/>
          </p:cNvSpPr>
          <p:nvPr/>
        </p:nvSpPr>
        <p:spPr bwMode="auto">
          <a:xfrm>
            <a:off x="5638800" y="2286000"/>
            <a:ext cx="28956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	Traps</a:t>
            </a:r>
          </a:p>
          <a:p>
            <a:pPr>
              <a:spcBef>
                <a:spcPct val="50000"/>
              </a:spcBef>
            </a:pPr>
            <a:r>
              <a:rPr lang="en-US"/>
              <a:t>	System Calls</a:t>
            </a:r>
          </a:p>
        </p:txBody>
      </p:sp>
      <p:sp>
        <p:nvSpPr>
          <p:cNvPr id="69643" name="Line 8"/>
          <p:cNvSpPr>
            <a:spLocks noChangeShapeType="1"/>
          </p:cNvSpPr>
          <p:nvPr/>
        </p:nvSpPr>
        <p:spPr bwMode="auto">
          <a:xfrm>
            <a:off x="5638800" y="259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4" name="Line 9"/>
          <p:cNvSpPr>
            <a:spLocks noChangeShapeType="1"/>
          </p:cNvSpPr>
          <p:nvPr/>
        </p:nvSpPr>
        <p:spPr bwMode="auto">
          <a:xfrm>
            <a:off x="56388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5" name="Line 10"/>
          <p:cNvSpPr>
            <a:spLocks noChangeShapeType="1"/>
          </p:cNvSpPr>
          <p:nvPr/>
        </p:nvSpPr>
        <p:spPr bwMode="auto">
          <a:xfrm>
            <a:off x="5638800" y="419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6" name="Line 11"/>
          <p:cNvSpPr>
            <a:spLocks noChangeShapeType="1"/>
          </p:cNvSpPr>
          <p:nvPr/>
        </p:nvSpPr>
        <p:spPr bwMode="auto">
          <a:xfrm flipV="1">
            <a:off x="4114800" y="5562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7" name="Line 12"/>
          <p:cNvSpPr>
            <a:spLocks noChangeShapeType="1"/>
          </p:cNvSpPr>
          <p:nvPr/>
        </p:nvSpPr>
        <p:spPr bwMode="auto">
          <a:xfrm flipV="1">
            <a:off x="2286000" y="3048000"/>
            <a:ext cx="685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8" name="Line 13"/>
          <p:cNvSpPr>
            <a:spLocks noChangeShapeType="1"/>
          </p:cNvSpPr>
          <p:nvPr/>
        </p:nvSpPr>
        <p:spPr bwMode="auto">
          <a:xfrm>
            <a:off x="2286000" y="4191000"/>
            <a:ext cx="685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9" name="Line 14"/>
          <p:cNvSpPr>
            <a:spLocks noChangeShapeType="1"/>
          </p:cNvSpPr>
          <p:nvPr/>
        </p:nvSpPr>
        <p:spPr bwMode="auto">
          <a:xfrm>
            <a:off x="22860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50" name="Line 15"/>
          <p:cNvSpPr>
            <a:spLocks noChangeShapeType="1"/>
          </p:cNvSpPr>
          <p:nvPr/>
        </p:nvSpPr>
        <p:spPr bwMode="auto">
          <a:xfrm>
            <a:off x="56388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51" name="Line 16"/>
          <p:cNvSpPr>
            <a:spLocks noChangeShapeType="1"/>
          </p:cNvSpPr>
          <p:nvPr/>
        </p:nvSpPr>
        <p:spPr bwMode="auto">
          <a:xfrm>
            <a:off x="5410200" y="2895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924C6F-D36A-4CB7-8B48-5D05EDC3CCCB}" type="slidenum">
              <a:rPr lang="en-US"/>
              <a:pPr/>
              <a:t>52</a:t>
            </a:fld>
            <a:endParaRPr lang="en-US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Traps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An interrupt is an exceptional event that is automatically handled by the interrupt handler.</a:t>
            </a:r>
          </a:p>
          <a:p>
            <a:pPr eaLnBrk="1" hangingPunct="1"/>
            <a:r>
              <a:rPr lang="en-US" sz="2800" smtClean="0"/>
              <a:t>In the case of an overflow, memory addressing violation, and the use of privileged instruction in user mode, the handler will abort the program</a:t>
            </a:r>
          </a:p>
          <a:p>
            <a:pPr eaLnBrk="1" hangingPunct="1"/>
            <a:r>
              <a:rPr lang="en-US" sz="2800" smtClean="0"/>
              <a:t>These types of interrupts are called </a:t>
            </a:r>
            <a:r>
              <a:rPr lang="en-US" sz="2800" i="1" smtClean="0"/>
              <a:t>traps</a:t>
            </a:r>
          </a:p>
          <a:p>
            <a:pPr eaLnBrk="1" hangingPunct="1"/>
            <a:r>
              <a:rPr lang="en-US" sz="2800" smtClean="0"/>
              <a:t>All traps are going to be considered synchronous interrupts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2A92FD-67C6-455E-88D5-2256A0375280}" type="slidenum">
              <a:rPr lang="en-US"/>
              <a:pPr/>
              <a:t>53</a:t>
            </a:fld>
            <a:endParaRPr lang="en-US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I/O Interrupts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cs typeface="Times New Roman" pitchFamily="-105" charset="0"/>
              </a:rPr>
              <a:t>This type of interrupt occurs when a device sends a signal to inform the CPU that an I/O operation has been completed</a:t>
            </a: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/>
              <a:t>An I/O flag is used to handle this type of interrupt</a:t>
            </a:r>
          </a:p>
          <a:p>
            <a:pPr eaLnBrk="1" hangingPunct="1"/>
            <a:r>
              <a:rPr lang="en-US" sz="2800" smtClean="0"/>
              <a:t>When an I/O interrupt occurs, the Program State of the running program is saved so that it can be restarted from the same point after the interrupt has been handled.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F69B0-B729-426A-8D72-B9BFC5438556}" type="slidenum">
              <a:rPr lang="en-US"/>
              <a:pPr/>
              <a:t>54</a:t>
            </a:fld>
            <a:endParaRPr lang="en-US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Saving the state of the running program</a:t>
            </a:r>
          </a:p>
        </p:txBody>
      </p:sp>
      <p:sp>
        <p:nvSpPr>
          <p:cNvPr id="72710" name="Line 4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Rectangle 5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72712" name="Rectangle 6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72715" name="Rectangle 9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72716" name="Line 10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7" name="Line 11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8" name="Line 12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9" name="Line 13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0" name="Line 14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1" name="Line 15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2" name="Line 16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3" name="AutoShape 17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72724" name="Line 18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5" name="Line 19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6" name="Line 20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7" name="Line 21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8" name="Line 22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29" name="Line 23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0" name="Line 24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1" name="AutoShape 25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32" name="Line 26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33" name="Line 27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4" name="Line 28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5" name="Line 29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6" name="Line 30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7" name="Line 31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38" name="Text Box 32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72739" name="Rectangle 33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72740" name="Rectangle 34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72741" name="Line 35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2" name="Freeform 36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1295400 w 1296"/>
              <a:gd name="T3" fmla="*/ 0 h 288"/>
              <a:gd name="T4" fmla="*/ 1295400 w 1296"/>
              <a:gd name="T5" fmla="*/ 457200 h 288"/>
              <a:gd name="T6" fmla="*/ 2057400 w 1296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3" name="Line 37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4" name="Line 38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5" name="Line 39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6" name="Freeform 40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381000 w 240"/>
              <a:gd name="T1" fmla="*/ 0 h 144"/>
              <a:gd name="T2" fmla="*/ 0 w 240"/>
              <a:gd name="T3" fmla="*/ 0 h 144"/>
              <a:gd name="T4" fmla="*/ 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7" name="Line 41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48" name="Text Box 42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2749" name="Rectangle 43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72750" name="AutoShape 44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72751" name="Text Box 45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72752" name="Rectangle 46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53" name="Text Box 47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72754" name="Text Box 48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2755" name="Line 49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6" name="Line 50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7" name="Line 51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8" name="Freeform 52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304800 w 192"/>
              <a:gd name="T1" fmla="*/ 457200 h 288"/>
              <a:gd name="T2" fmla="*/ 3048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59" name="Line 53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06C474-1BC9-4B07-AC0C-9AA542F1AA39}" type="slidenum">
              <a:rPr lang="en-US"/>
              <a:pPr/>
              <a:t>55</a:t>
            </a:fld>
            <a:endParaRPr lang="en-US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762000" y="25908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3735" name="Line 4"/>
          <p:cNvSpPr>
            <a:spLocks noChangeShapeType="1"/>
          </p:cNvSpPr>
          <p:nvPr/>
        </p:nvSpPr>
        <p:spPr bwMode="auto">
          <a:xfrm>
            <a:off x="16002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6" name="Line 5"/>
          <p:cNvSpPr>
            <a:spLocks noChangeShapeType="1"/>
          </p:cNvSpPr>
          <p:nvPr/>
        </p:nvSpPr>
        <p:spPr bwMode="auto">
          <a:xfrm>
            <a:off x="7848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7" name="Line 6"/>
          <p:cNvSpPr>
            <a:spLocks noChangeShapeType="1"/>
          </p:cNvSpPr>
          <p:nvPr/>
        </p:nvSpPr>
        <p:spPr bwMode="auto">
          <a:xfrm>
            <a:off x="48006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8" name="Line 7"/>
          <p:cNvSpPr>
            <a:spLocks noChangeShapeType="1"/>
          </p:cNvSpPr>
          <p:nvPr/>
        </p:nvSpPr>
        <p:spPr bwMode="auto">
          <a:xfrm>
            <a:off x="1600200" y="30480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39" name="Line 8"/>
          <p:cNvSpPr>
            <a:spLocks noChangeShapeType="1"/>
          </p:cNvSpPr>
          <p:nvPr/>
        </p:nvSpPr>
        <p:spPr bwMode="auto">
          <a:xfrm>
            <a:off x="2133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0" name="Line 9"/>
          <p:cNvSpPr>
            <a:spLocks noChangeShapeType="1"/>
          </p:cNvSpPr>
          <p:nvPr/>
        </p:nvSpPr>
        <p:spPr bwMode="auto">
          <a:xfrm>
            <a:off x="2667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1" name="Line 10"/>
          <p:cNvSpPr>
            <a:spLocks noChangeShapeType="1"/>
          </p:cNvSpPr>
          <p:nvPr/>
        </p:nvSpPr>
        <p:spPr bwMode="auto">
          <a:xfrm>
            <a:off x="31242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2" name="Line 11"/>
          <p:cNvSpPr>
            <a:spLocks noChangeShapeType="1"/>
          </p:cNvSpPr>
          <p:nvPr/>
        </p:nvSpPr>
        <p:spPr bwMode="auto">
          <a:xfrm>
            <a:off x="36576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43" name="Text Box 12"/>
          <p:cNvSpPr txBox="1">
            <a:spLocks noChangeArrowheads="1"/>
          </p:cNvSpPr>
          <p:nvPr/>
        </p:nvSpPr>
        <p:spPr bwMode="auto">
          <a:xfrm>
            <a:off x="838200" y="3124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73744" name="Text Box 13"/>
          <p:cNvSpPr txBox="1">
            <a:spLocks noChangeArrowheads="1"/>
          </p:cNvSpPr>
          <p:nvPr/>
        </p:nvSpPr>
        <p:spPr bwMode="auto">
          <a:xfrm>
            <a:off x="2362200" y="2667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73745" name="Text Box 14"/>
          <p:cNvSpPr txBox="1">
            <a:spLocks noChangeArrowheads="1"/>
          </p:cNvSpPr>
          <p:nvPr/>
        </p:nvSpPr>
        <p:spPr bwMode="auto">
          <a:xfrm>
            <a:off x="5791200" y="26670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73746" name="Text Box 15"/>
          <p:cNvSpPr txBox="1">
            <a:spLocks noChangeArrowheads="1"/>
          </p:cNvSpPr>
          <p:nvPr/>
        </p:nvSpPr>
        <p:spPr bwMode="auto">
          <a:xfrm>
            <a:off x="7924800" y="3124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47" name="Text Box 16"/>
          <p:cNvSpPr txBox="1">
            <a:spLocks noChangeArrowheads="1"/>
          </p:cNvSpPr>
          <p:nvPr/>
        </p:nvSpPr>
        <p:spPr bwMode="auto">
          <a:xfrm>
            <a:off x="7848600" y="3048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73748" name="Text Box 17"/>
          <p:cNvSpPr txBox="1">
            <a:spLocks noChangeArrowheads="1"/>
          </p:cNvSpPr>
          <p:nvPr/>
        </p:nvSpPr>
        <p:spPr bwMode="auto">
          <a:xfrm>
            <a:off x="16002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73749" name="Text Box 18"/>
          <p:cNvSpPr txBox="1">
            <a:spLocks noChangeArrowheads="1"/>
          </p:cNvSpPr>
          <p:nvPr/>
        </p:nvSpPr>
        <p:spPr bwMode="auto">
          <a:xfrm>
            <a:off x="21336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73750" name="Text Box 19"/>
          <p:cNvSpPr txBox="1">
            <a:spLocks noChangeArrowheads="1"/>
          </p:cNvSpPr>
          <p:nvPr/>
        </p:nvSpPr>
        <p:spPr bwMode="auto">
          <a:xfrm>
            <a:off x="2667000" y="3429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73751" name="Text Box 20"/>
          <p:cNvSpPr txBox="1">
            <a:spLocks noChangeArrowheads="1"/>
          </p:cNvSpPr>
          <p:nvPr/>
        </p:nvSpPr>
        <p:spPr bwMode="auto">
          <a:xfrm>
            <a:off x="5334000" y="35052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73752" name="Text Box 22"/>
          <p:cNvSpPr txBox="1">
            <a:spLocks noChangeArrowheads="1"/>
          </p:cNvSpPr>
          <p:nvPr/>
        </p:nvSpPr>
        <p:spPr bwMode="auto">
          <a:xfrm>
            <a:off x="3581400" y="3352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73753" name="Line 23"/>
          <p:cNvSpPr>
            <a:spLocks noChangeShapeType="1"/>
          </p:cNvSpPr>
          <p:nvPr/>
        </p:nvSpPr>
        <p:spPr bwMode="auto">
          <a:xfrm>
            <a:off x="4191000" y="3048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4" name="Rectangle 24"/>
          <p:cNvSpPr>
            <a:spLocks noChangeArrowheads="1"/>
          </p:cNvSpPr>
          <p:nvPr/>
        </p:nvSpPr>
        <p:spPr bwMode="auto">
          <a:xfrm>
            <a:off x="5334000" y="5029200"/>
            <a:ext cx="33528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I/O   Device</a:t>
            </a:r>
          </a:p>
        </p:txBody>
      </p:sp>
      <p:sp>
        <p:nvSpPr>
          <p:cNvPr id="73755" name="Line 26"/>
          <p:cNvSpPr>
            <a:spLocks noChangeShapeType="1"/>
          </p:cNvSpPr>
          <p:nvPr/>
        </p:nvSpPr>
        <p:spPr bwMode="auto">
          <a:xfrm flipH="1">
            <a:off x="38862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6" name="Line 27"/>
          <p:cNvSpPr>
            <a:spLocks noChangeShapeType="1"/>
          </p:cNvSpPr>
          <p:nvPr/>
        </p:nvSpPr>
        <p:spPr bwMode="auto">
          <a:xfrm flipH="1" flipV="1">
            <a:off x="3886200" y="4038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7B9166-FF5D-450A-95EF-CA4F472A6ABC}" type="slidenum">
              <a:rPr lang="en-US"/>
              <a:pPr/>
              <a:t>56</a:t>
            </a:fld>
            <a:endParaRPr lang="en-US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IF OV = 1 THEN PC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 NEWPC; MODE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 1	(ABEND).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IF MP = 1 THEN PC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 NEWPC; MODE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 1 	(ABEND).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IF PI   = 1 THEN PC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 NEWPC</a:t>
            </a:r>
            <a:r>
              <a:rPr lang="en-US" sz="2400" smtClean="0">
                <a:cs typeface="Times New Roman" pitchFamily="-105" charset="0"/>
              </a:rPr>
              <a:t>; MODE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 1</a:t>
            </a:r>
            <a:r>
              <a:rPr lang="en-US" sz="2400" b="1" smtClean="0">
                <a:cs typeface="Times New Roman" pitchFamily="-105" charset="0"/>
              </a:rPr>
              <a:t> 	</a:t>
            </a:r>
            <a:r>
              <a:rPr lang="en-US" sz="2400" smtClean="0">
                <a:cs typeface="Times New Roman" pitchFamily="-105" charset="0"/>
              </a:rPr>
              <a:t>(ABEND)	  		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IF I/O = 1 THEN  OLDPC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 PC;		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			      PC 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  <a:sym typeface="Wingdings" pitchFamily="-105" charset="2"/>
              </a:rPr>
              <a:t>NEWPC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;						      MODE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  <a:sym typeface="Wingdings" pitchFamily="-105" charset="2"/>
              </a:rPr>
              <a:t>1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;		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DECODER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 00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	</a:t>
            </a:r>
            <a:r>
              <a:rPr lang="en-US" sz="2800" smtClean="0">
                <a:solidFill>
                  <a:schemeClr val="folHlink"/>
                </a:solidFill>
                <a:cs typeface="Times New Roman" pitchFamily="-105" charset="0"/>
              </a:rPr>
              <a:t>	</a:t>
            </a:r>
            <a:r>
              <a:rPr lang="en-US" sz="2800" smtClean="0">
                <a:cs typeface="Times New Roman" pitchFamily="-105" charset="0"/>
              </a:rPr>
              <a:t>			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10A34-5A86-408C-BD75-C7EF9DC3549C}" type="slidenum">
              <a:rPr lang="en-US"/>
              <a:pPr/>
              <a:t>57</a:t>
            </a:fld>
            <a:endParaRPr lang="en-US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Supervisor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981200"/>
            <a:ext cx="7958138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Supervisor can use both user and privileged instructions.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Sometimes a user program requires some services from the Supervisor, such as opening and reading files. 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program cannot execute open or read functions itself, and therefore  a mechanism to communicate with the Supervisor is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607E3C-ABD6-47D8-8B99-377A484A7B09}" type="slidenum">
              <a:rPr lang="en-US"/>
              <a:pPr/>
              <a:t>58</a:t>
            </a:fld>
            <a:endParaRPr lang="en-US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SuperVisorCall (SVC)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SVC is also known as a System Call</a:t>
            </a:r>
          </a:p>
          <a:p>
            <a:pPr eaLnBrk="1" hangingPunct="1"/>
            <a:r>
              <a:rPr lang="en-US" smtClean="0"/>
              <a:t>It is a mechanism to request service from the Supervisor or OS.</a:t>
            </a:r>
          </a:p>
          <a:p>
            <a:pPr eaLnBrk="1" hangingPunct="1"/>
            <a:r>
              <a:rPr lang="en-US" smtClean="0"/>
              <a:t>This mechanism is a type of interrupt, called a </a:t>
            </a:r>
            <a:r>
              <a:rPr lang="en-US" i="1" smtClean="0"/>
              <a:t>software interrupt</a:t>
            </a:r>
            <a:r>
              <a:rPr lang="en-US" smtClean="0"/>
              <a:t> because the program itself relinquishes control to the Supervisor as part of its instructions.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4B84DF-D0F3-44C1-9009-857D7110DE87}" type="slidenum">
              <a:rPr lang="en-US"/>
              <a:pPr/>
              <a:t>59</a:t>
            </a:fld>
            <a:endParaRPr lang="en-US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System Calls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are two types of system calls: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1.  Allows user programs to ask for service (instructions found below opcode 59)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2.  Privileged Instructions (over opcode 59)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D1B36-C698-4D7D-900A-9A5A69446841}" type="slidenum">
              <a:rPr lang="en-US"/>
              <a:pPr/>
              <a:t>6</a:t>
            </a:fld>
            <a:endParaRPr lang="en-US"/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 of</a:t>
            </a:r>
            <a:r>
              <a:rPr lang="en-US" smtClean="0"/>
              <a:t> </a:t>
            </a:r>
            <a:r>
              <a:rPr lang="en-US" smtClean="0">
                <a:solidFill>
                  <a:srgbClr val="FF0066"/>
                </a:solidFill>
              </a:rPr>
              <a:t>MDR</a:t>
            </a:r>
          </a:p>
        </p:txBody>
      </p:sp>
      <p:sp>
        <p:nvSpPr>
          <p:cNvPr id="2355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MDR:  Memory Data Register is a bi-directional register used to receive the content of the memory location addressed by MAR or to store a value  in a memory location addressed by MAR.  This register receives either instructions or data from memory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F2D87-B880-49F5-9C18-02867885284F}" type="slidenum">
              <a:rPr lang="en-US"/>
              <a:pPr/>
              <a:t>60</a:t>
            </a:fld>
            <a:endParaRPr lang="en-US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SCVT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System Call Vector Table(SCVT) contains a different memory address location for the beginning of each service call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Service calls are actually programs because they require multiple instructions to execute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Each memory address contained in the SCVT points to runtime library, generally written in assembly language, which contains instructions to execute the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965CCB-2CDC-451D-9842-43A55D6A9C6F}" type="slidenum">
              <a:rPr lang="en-US"/>
              <a:pPr/>
              <a:t>61</a:t>
            </a:fld>
            <a:endParaRPr lang="en-US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Runtime Libraries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Runtime Libraries:  precompiled procedures that can be called at runtime</a:t>
            </a:r>
          </a:p>
          <a:p>
            <a:pPr eaLnBrk="1" hangingPunct="1"/>
            <a:r>
              <a:rPr lang="en-US" smtClean="0"/>
              <a:t>Runtime Libraries set a new flip/flop, called the SVC  flag, to “1”, which causes the system to switch to Supervisor Mode in the Interrupt Cycle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56E239-5AF8-451B-A961-3398EDE72E5C}" type="slidenum">
              <a:rPr lang="en-US"/>
              <a:pPr/>
              <a:t>62</a:t>
            </a:fld>
            <a:endParaRPr lang="en-US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Properties of Runtime Libraries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Libraries are shared by all programs</a:t>
            </a:r>
          </a:p>
          <a:p>
            <a:pPr eaLnBrk="1" hangingPunct="1"/>
            <a:r>
              <a:rPr lang="en-US" smtClean="0"/>
              <a:t>Are not allowed to be modified by any program.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EED609-A87D-49D4-AD09-7DB202CD0D0A}" type="slidenum">
              <a:rPr lang="en-US"/>
              <a:pPr/>
              <a:t>63</a:t>
            </a:fld>
            <a:endParaRPr lang="en-US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SVC Instruction Format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SVC(index) is the format for system calls.</a:t>
            </a:r>
          </a:p>
          <a:p>
            <a:pPr eaLnBrk="1" hangingPunct="1"/>
            <a:r>
              <a:rPr lang="en-US" smtClean="0"/>
              <a:t>The index is the entry point in the SCVT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/>
              <a:t>Read</a:t>
            </a:r>
            <a:r>
              <a:rPr lang="en-US" sz="2400" smtClean="0">
                <a:sym typeface="Wingdings" pitchFamily="-105" charset="2"/>
              </a:rPr>
              <a:t>		 	</a:t>
            </a:r>
            <a:r>
              <a:rPr lang="en-US" sz="2000" smtClean="0">
                <a:sym typeface="Wingdings" pitchFamily="-105" charset="2"/>
              </a:rPr>
              <a:t>SVC(index) (IR.OP=SVC, IR.ADDR=index)</a:t>
            </a:r>
          </a:p>
        </p:txBody>
      </p:sp>
      <p:grpSp>
        <p:nvGrpSpPr>
          <p:cNvPr id="81927" name="Group 6"/>
          <p:cNvGrpSpPr>
            <a:grpSpLocks/>
          </p:cNvGrpSpPr>
          <p:nvPr/>
        </p:nvGrpSpPr>
        <p:grpSpPr bwMode="auto">
          <a:xfrm>
            <a:off x="1905000" y="3733800"/>
            <a:ext cx="1524000" cy="838200"/>
            <a:chOff x="1200" y="2352"/>
            <a:chExt cx="960" cy="528"/>
          </a:xfrm>
        </p:grpSpPr>
        <p:sp>
          <p:nvSpPr>
            <p:cNvPr id="81928" name="Oval 4"/>
            <p:cNvSpPr>
              <a:spLocks noChangeArrowheads="1"/>
            </p:cNvSpPr>
            <p:nvPr/>
          </p:nvSpPr>
          <p:spPr bwMode="auto">
            <a:xfrm>
              <a:off x="1200" y="2352"/>
              <a:ext cx="960" cy="528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9" name="Text Box 5"/>
            <p:cNvSpPr txBox="1">
              <a:spLocks noChangeArrowheads="1"/>
            </p:cNvSpPr>
            <p:nvPr/>
          </p:nvSpPr>
          <p:spPr bwMode="auto">
            <a:xfrm>
              <a:off x="1296" y="2496"/>
              <a:ext cx="8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Compiler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294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1D16AB-B68D-4AC2-9746-3ED4200ACD67}" type="slidenum">
              <a:rPr lang="en-US"/>
              <a:pPr/>
              <a:t>64</a:t>
            </a:fld>
            <a:endParaRPr lang="en-US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80 SVC(index)</a:t>
            </a:r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mtClean="0"/>
              <a:t>80 SVC(index)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OLDPC</a:t>
            </a:r>
            <a:r>
              <a:rPr lang="en-US" smtClean="0">
                <a:sym typeface="Wingdings" pitchFamily="-105" charset="2"/>
              </a:rPr>
              <a:t>PC;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	B IR.ADDRESS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	PC RTL-ADDRESS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	DECODER 05</a:t>
            </a:r>
          </a:p>
        </p:txBody>
      </p:sp>
      <p:sp>
        <p:nvSpPr>
          <p:cNvPr id="8295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Save PC of current program</a:t>
            </a:r>
          </a:p>
          <a:p>
            <a:pPr eaLnBrk="1" hangingPunct="1"/>
            <a:r>
              <a:rPr lang="en-US" sz="2400" smtClean="0"/>
              <a:t>The Index value is temporarily loaded into register B</a:t>
            </a:r>
          </a:p>
          <a:p>
            <a:pPr eaLnBrk="1" hangingPunct="1"/>
            <a:r>
              <a:rPr lang="en-US" sz="2400" smtClean="0"/>
              <a:t>Address of Runtime Library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39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09458-3A97-413C-ADB8-5F3DE4D986E0}" type="slidenum">
              <a:rPr lang="en-US"/>
              <a:pPr/>
              <a:t>65</a:t>
            </a:fld>
            <a:endParaRPr lang="en-US"/>
          </a:p>
        </p:txBody>
      </p:sp>
      <p:sp>
        <p:nvSpPr>
          <p:cNvPr id="83973" name="Line 1026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74" name="Rectangle 1027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83975" name="Rectangle 1028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83976" name="Rectangle 1029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83977" name="Rectangle 1030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83978" name="Rectangle 1031"/>
          <p:cNvSpPr>
            <a:spLocks noChangeArrowheads="1"/>
          </p:cNvSpPr>
          <p:nvPr/>
        </p:nvSpPr>
        <p:spPr bwMode="auto">
          <a:xfrm>
            <a:off x="3689350" y="32115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83979" name="Line 1032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0" name="Line 1033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1" name="Line 1034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2" name="Line 1035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3" name="Line 1036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4" name="Line 1037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5" name="Line 1038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6" name="AutoShape 1039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83987" name="Line 1040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88" name="Line 1041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89" name="Line 1042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0" name="Line 1043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1" name="Line 1044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2" name="Line 1045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3" name="Line 1046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4" name="AutoShape 1047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3995" name="Line 1048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96" name="Line 1049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7" name="Line 1050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8" name="Line 1051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999" name="Line 1052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00" name="Line 1053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01" name="Text Box 1054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84002" name="Rectangle 1055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84003" name="Rectangle 1056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OldPC</a:t>
            </a:r>
          </a:p>
        </p:txBody>
      </p:sp>
      <p:sp>
        <p:nvSpPr>
          <p:cNvPr id="84004" name="Line 1057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5" name="Freeform 1058"/>
          <p:cNvSpPr>
            <a:spLocks/>
          </p:cNvSpPr>
          <p:nvPr/>
        </p:nvSpPr>
        <p:spPr bwMode="auto">
          <a:xfrm>
            <a:off x="5105400" y="2362200"/>
            <a:ext cx="2057400" cy="457200"/>
          </a:xfrm>
          <a:custGeom>
            <a:avLst/>
            <a:gdLst>
              <a:gd name="T0" fmla="*/ 0 w 1296"/>
              <a:gd name="T1" fmla="*/ 0 h 288"/>
              <a:gd name="T2" fmla="*/ 1295400 w 1296"/>
              <a:gd name="T3" fmla="*/ 0 h 288"/>
              <a:gd name="T4" fmla="*/ 1295400 w 1296"/>
              <a:gd name="T5" fmla="*/ 457200 h 288"/>
              <a:gd name="T6" fmla="*/ 2057400 w 1296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288"/>
              <a:gd name="T14" fmla="*/ 1296 w 1296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288">
                <a:moveTo>
                  <a:pt x="0" y="0"/>
                </a:moveTo>
                <a:lnTo>
                  <a:pt x="816" y="0"/>
                </a:lnTo>
                <a:lnTo>
                  <a:pt x="816" y="288"/>
                </a:lnTo>
                <a:lnTo>
                  <a:pt x="1296" y="288"/>
                </a:lnTo>
              </a:path>
            </a:pathLst>
          </a:cu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6" name="Line 1059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7" name="Line 1060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8" name="Line 1061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09" name="Freeform 1062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381000 w 240"/>
              <a:gd name="T1" fmla="*/ 0 h 144"/>
              <a:gd name="T2" fmla="*/ 0 w 240"/>
              <a:gd name="T3" fmla="*/ 0 h 144"/>
              <a:gd name="T4" fmla="*/ 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0" name="Line 1063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1" name="Text Box 1064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84012" name="Rectangle 1065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84013" name="AutoShape 1066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84014" name="Text Box 1067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84015" name="Rectangle 1068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6" name="Text Box 1069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84017" name="Text Box 1070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84018" name="Line 1071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19" name="Line 1072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0" name="Line 1073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1" name="Freeform 1074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304800 w 192"/>
              <a:gd name="T1" fmla="*/ 457200 h 288"/>
              <a:gd name="T2" fmla="*/ 3048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2" name="Line 1075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3" name="Rectangle 1076"/>
          <p:cNvSpPr>
            <a:spLocks noChangeArrowheads="1"/>
          </p:cNvSpPr>
          <p:nvPr/>
        </p:nvSpPr>
        <p:spPr bwMode="auto">
          <a:xfrm>
            <a:off x="7239000" y="3352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84024" name="Rectangle 1077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84025" name="Line 1078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6" name="Line 1079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27" name="Text Box 1081"/>
          <p:cNvSpPr txBox="1">
            <a:spLocks noChangeArrowheads="1"/>
          </p:cNvSpPr>
          <p:nvPr/>
        </p:nvSpPr>
        <p:spPr bwMode="auto">
          <a:xfrm>
            <a:off x="6553200" y="25146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84028" name="Text Box 1082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84029" name="Line 1083"/>
          <p:cNvSpPr>
            <a:spLocks noChangeShapeType="1"/>
          </p:cNvSpPr>
          <p:nvPr/>
        </p:nvSpPr>
        <p:spPr bwMode="auto">
          <a:xfrm flipH="1" flipV="1">
            <a:off x="4876800" y="2362200"/>
            <a:ext cx="2362200" cy="1143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030" name="Text Box 1084"/>
          <p:cNvSpPr txBox="1">
            <a:spLocks noChangeArrowheads="1"/>
          </p:cNvSpPr>
          <p:nvPr/>
        </p:nvSpPr>
        <p:spPr bwMode="auto">
          <a:xfrm>
            <a:off x="6324600" y="3124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84031" name="Rectangle 10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SVC(read) = 80(4)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499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03D345-AB63-4DAB-A6C6-E4F838AE0EB0}" type="slidenum">
              <a:rPr lang="en-US"/>
              <a:pPr/>
              <a:t>66</a:t>
            </a:fld>
            <a:endParaRPr lang="en-US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Runtime Library and SVCT Example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000" b="1" smtClean="0"/>
              <a:t>User Program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SVC(4)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endParaRPr lang="en-US" sz="1800" b="1" smtClean="0"/>
          </a:p>
        </p:txBody>
      </p:sp>
      <p:sp>
        <p:nvSpPr>
          <p:cNvPr id="849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000" b="1" smtClean="0"/>
              <a:t>Runtime Library for “Read”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SVCFLAG=1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>
                <a:cs typeface="Times New Roman" pitchFamily="-105" charset="0"/>
              </a:rPr>
              <a:t>LOADPC OLD-PC</a:t>
            </a:r>
            <a:r>
              <a:rPr lang="en-US" sz="1800" b="1" smtClean="0"/>
              <a:t> </a:t>
            </a:r>
          </a:p>
          <a:p>
            <a:pPr eaLnBrk="1" hangingPunct="1">
              <a:buFont typeface="Wingdings" pitchFamily="-105" charset="2"/>
              <a:buNone/>
            </a:pPr>
            <a:endParaRPr lang="en-US" sz="1800" b="1" smtClean="0"/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5001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 for “Read”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   PC </a:t>
            </a:r>
            <a:r>
              <a:rPr lang="en-US" sz="1800" b="1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1800" b="1">
                <a:cs typeface="Times New Roman" pitchFamily="-105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1800" b="1">
              <a:cs typeface="Times New Roman" pitchFamily="-105" charset="0"/>
            </a:endParaRPr>
          </a:p>
        </p:txBody>
      </p:sp>
      <p:graphicFrame>
        <p:nvGraphicFramePr>
          <p:cNvPr id="57608" name="Group 264"/>
          <p:cNvGraphicFramePr>
            <a:graphicFrameLocks noGrp="1"/>
          </p:cNvGraphicFramePr>
          <p:nvPr/>
        </p:nvGraphicFramePr>
        <p:xfrm>
          <a:off x="914400" y="5638800"/>
          <a:ext cx="5334000" cy="639763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Open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Close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Write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Read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</a:rPr>
                        <a:t>Address End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16" name="Text Box 174"/>
          <p:cNvSpPr txBox="1">
            <a:spLocks noChangeArrowheads="1"/>
          </p:cNvSpPr>
          <p:nvPr/>
        </p:nvSpPr>
        <p:spPr bwMode="auto">
          <a:xfrm>
            <a:off x="6400800" y="586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SCVT</a:t>
            </a:r>
          </a:p>
        </p:txBody>
      </p:sp>
      <p:graphicFrame>
        <p:nvGraphicFramePr>
          <p:cNvPr id="57599" name="Group 255"/>
          <p:cNvGraphicFramePr>
            <a:graphicFrameLocks noGrp="1"/>
          </p:cNvGraphicFramePr>
          <p:nvPr/>
        </p:nvGraphicFramePr>
        <p:xfrm>
          <a:off x="1219200" y="6324600"/>
          <a:ext cx="5257800" cy="334963"/>
        </p:xfrm>
        <a:graphic>
          <a:graphicData uri="http://schemas.openxmlformats.org/drawingml/2006/table">
            <a:tbl>
              <a:tblPr/>
              <a:tblGrid>
                <a:gridCol w="1050925"/>
                <a:gridCol w="1052513"/>
                <a:gridCol w="1050925"/>
                <a:gridCol w="1052512"/>
                <a:gridCol w="10509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pitchFamily="-105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pitchFamily="-105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pitchFamily="-105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pitchFamily="-105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-105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5" charset="0"/>
                          <a:ea typeface="ＭＳ Ｐゴシック" pitchFamily="-105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031" name="Line 265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2" name="Line 266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3" name="Line 267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034" name="Line 268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60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60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BC4848-2645-464C-BE25-A7EF0E45DD20}" type="slidenum">
              <a:rPr lang="en-US"/>
              <a:pPr/>
              <a:t>67</a:t>
            </a:fld>
            <a:endParaRPr 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    The PC is overwritten!!!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2214563"/>
            <a:ext cx="2466975" cy="2967037"/>
          </a:xfrm>
        </p:spPr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000" b="1" smtClean="0"/>
              <a:t>User Program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SVC(4)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</a:t>
            </a:r>
          </a:p>
          <a:p>
            <a:pPr eaLnBrk="1" hangingPunct="1">
              <a:buFont typeface="Wingdings" pitchFamily="-105" charset="2"/>
              <a:buNone/>
            </a:pPr>
            <a:endParaRPr lang="en-US" sz="1800" b="1" smtClean="0"/>
          </a:p>
        </p:txBody>
      </p:sp>
      <p:sp>
        <p:nvSpPr>
          <p:cNvPr id="860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133600"/>
            <a:ext cx="2451100" cy="3881438"/>
          </a:xfrm>
        </p:spPr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000" b="1" smtClean="0"/>
              <a:t>Runtime Library for “Read”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SVCFLAG=1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/>
              <a:t>---------------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1800" b="1" smtClean="0">
                <a:cs typeface="Times New Roman" pitchFamily="-105" charset="0"/>
              </a:rPr>
              <a:t>LOADPC OLD-PC</a:t>
            </a:r>
            <a:r>
              <a:rPr lang="en-US" sz="1800" b="1" smtClean="0"/>
              <a:t> </a:t>
            </a:r>
          </a:p>
          <a:p>
            <a:pPr eaLnBrk="1" hangingPunct="1">
              <a:buFont typeface="Wingdings" pitchFamily="-105" charset="2"/>
              <a:buNone/>
            </a:pPr>
            <a:endParaRPr lang="en-US" sz="1800" b="1" smtClean="0"/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6705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6025" name="Rectangle 6"/>
          <p:cNvSpPr>
            <a:spLocks noChangeArrowheads="1"/>
          </p:cNvSpPr>
          <p:nvPr/>
        </p:nvSpPr>
        <p:spPr bwMode="auto">
          <a:xfrm>
            <a:off x="6400800" y="2286000"/>
            <a:ext cx="2451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 I.H. searching code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2000" b="1"/>
              <a:t> for “Read”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/>
              <a:t>IF SVCFLAG=1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   PC </a:t>
            </a:r>
            <a:r>
              <a:rPr lang="en-US" sz="1800" b="1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1800" b="1">
                <a:cs typeface="Times New Roman" pitchFamily="-105" charset="0"/>
              </a:rPr>
              <a:t> SCVT[B]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------------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r>
              <a:rPr lang="en-US" sz="1800" b="1">
                <a:cs typeface="Times New Roman" pitchFamily="-105" charset="0"/>
              </a:rPr>
              <a:t>LOADPC OLD-PC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Wingdings" pitchFamily="-105" charset="2"/>
              <a:buNone/>
            </a:pPr>
            <a:endParaRPr lang="en-US" sz="1800" b="1">
              <a:cs typeface="Times New Roman" pitchFamily="-105" charset="0"/>
            </a:endParaRPr>
          </a:p>
        </p:txBody>
      </p:sp>
      <p:sp>
        <p:nvSpPr>
          <p:cNvPr id="86026" name="Text Box 21"/>
          <p:cNvSpPr txBox="1">
            <a:spLocks noChangeArrowheads="1"/>
          </p:cNvSpPr>
          <p:nvPr/>
        </p:nvSpPr>
        <p:spPr bwMode="auto">
          <a:xfrm>
            <a:off x="1066800" y="5715000"/>
            <a:ext cx="5562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When SVC(4) is executed “OLDPC </a:t>
            </a:r>
            <a:r>
              <a:rPr lang="en-US" sz="2000" b="1">
                <a:sym typeface="Wingdings" pitchFamily="-105" charset="2"/>
              </a:rPr>
              <a:t> PC” and after executing “SVCFLAG = 1”, </a:t>
            </a:r>
            <a:r>
              <a:rPr lang="en-US" sz="2000" b="1"/>
              <a:t>“OLDPC </a:t>
            </a:r>
            <a:r>
              <a:rPr lang="en-US" sz="2000" b="1">
                <a:sym typeface="Wingdings" pitchFamily="-105" charset="2"/>
              </a:rPr>
              <a:t> PC”  in the interrupt cycle.</a:t>
            </a:r>
          </a:p>
        </p:txBody>
      </p:sp>
      <p:sp>
        <p:nvSpPr>
          <p:cNvPr id="86027" name="Line 36"/>
          <p:cNvSpPr>
            <a:spLocks noChangeShapeType="1"/>
          </p:cNvSpPr>
          <p:nvPr/>
        </p:nvSpPr>
        <p:spPr bwMode="auto">
          <a:xfrm flipV="1">
            <a:off x="1676400" y="3048000"/>
            <a:ext cx="2057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8" name="Line 37"/>
          <p:cNvSpPr>
            <a:spLocks noChangeShapeType="1"/>
          </p:cNvSpPr>
          <p:nvPr/>
        </p:nvSpPr>
        <p:spPr bwMode="auto">
          <a:xfrm flipV="1">
            <a:off x="5257800" y="32004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29" name="Line 38"/>
          <p:cNvSpPr>
            <a:spLocks noChangeShapeType="1"/>
          </p:cNvSpPr>
          <p:nvPr/>
        </p:nvSpPr>
        <p:spPr bwMode="auto">
          <a:xfrm flipH="1" flipV="1">
            <a:off x="5105400" y="4343400"/>
            <a:ext cx="1371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030" name="Line 39"/>
          <p:cNvSpPr>
            <a:spLocks noChangeShapeType="1"/>
          </p:cNvSpPr>
          <p:nvPr/>
        </p:nvSpPr>
        <p:spPr bwMode="auto">
          <a:xfrm flipH="1" flipV="1">
            <a:off x="1066800" y="3810000"/>
            <a:ext cx="2743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704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704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A55073-4FC7-4731-A523-DA3686F8CD13}" type="slidenum">
              <a:rPr lang="en-US"/>
              <a:pPr/>
              <a:t>68</a:t>
            </a:fld>
            <a:endParaRPr lang="en-US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80 SVC(index)</a:t>
            </a:r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mtClean="0"/>
              <a:t>80 SVC(index)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chemeClr val="folHlink"/>
                </a:solidFill>
              </a:rPr>
              <a:t>OLDPC</a:t>
            </a:r>
            <a:r>
              <a:rPr lang="en-US" smtClean="0">
                <a:solidFill>
                  <a:schemeClr val="folHlink"/>
                </a:solidFill>
                <a:sym typeface="Wingdings" pitchFamily="-105" charset="2"/>
              </a:rPr>
              <a:t>PC;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	B IR.ADDRESS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	PC RTL-ADDRESS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r>
              <a:rPr lang="en-US" smtClean="0">
                <a:sym typeface="Wingdings" pitchFamily="-105" charset="2"/>
              </a:rPr>
              <a:t>	DECODER 05</a:t>
            </a:r>
          </a:p>
        </p:txBody>
      </p:sp>
      <p:sp>
        <p:nvSpPr>
          <p:cNvPr id="8704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Save PC of current program</a:t>
            </a:r>
          </a:p>
          <a:p>
            <a:pPr eaLnBrk="1" hangingPunct="1"/>
            <a:r>
              <a:rPr lang="en-US" sz="2400" smtClean="0"/>
              <a:t>The Index value is temporarily loaded into register B</a:t>
            </a:r>
          </a:p>
          <a:p>
            <a:pPr eaLnBrk="1" hangingPunct="1"/>
            <a:r>
              <a:rPr lang="en-US" sz="2400" smtClean="0"/>
              <a:t>Address of Runtime Library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Transfer to Interrupt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806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80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F3BC92-5ACA-4DD7-A992-6DD7F76E24D1}" type="slidenum">
              <a:rPr lang="en-US"/>
              <a:pPr/>
              <a:t>69</a:t>
            </a:fld>
            <a:endParaRPr lang="en-US"/>
          </a:p>
        </p:txBody>
      </p:sp>
      <p:sp>
        <p:nvSpPr>
          <p:cNvPr id="88069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</a:p>
        </p:txBody>
      </p:sp>
      <p:sp>
        <p:nvSpPr>
          <p:cNvPr id="8807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/>
              <a:t>If OV=1 Then PC</a:t>
            </a:r>
            <a:r>
              <a:rPr lang="en-US" sz="2400" smtClean="0">
                <a:sym typeface="Wingdings" pitchFamily="-105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/>
              <a:t>If MP=1 Then PC</a:t>
            </a:r>
            <a:r>
              <a:rPr lang="en-US" sz="2400" smtClean="0">
                <a:sym typeface="Wingdings" pitchFamily="-105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/>
              <a:t>If PI=1   Then PC</a:t>
            </a:r>
            <a:r>
              <a:rPr lang="en-US" sz="2400" smtClean="0">
                <a:sym typeface="Wingdings" pitchFamily="-105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IF I/O = 1 THEN  OLDPC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 PC;		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			      PC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NEWPC</a:t>
            </a:r>
            <a:r>
              <a:rPr lang="en-US" sz="2400" smtClean="0">
                <a:cs typeface="Times New Roman" pitchFamily="-105" charset="0"/>
              </a:rPr>
              <a:t>;						      MODE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		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If SVC=1, THEN  OLDPC </a:t>
            </a:r>
            <a:r>
              <a:rPr lang="en-US" sz="2400" smtClean="0">
                <a:solidFill>
                  <a:schemeClr val="folHlink"/>
                </a:solidFill>
                <a:sym typeface="Wingdings" pitchFamily="-105" charset="2"/>
              </a:rPr>
              <a:t>PC;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			       </a:t>
            </a:r>
            <a:r>
              <a:rPr lang="en-US" sz="2400" smtClean="0"/>
              <a:t>PC</a:t>
            </a:r>
            <a:r>
              <a:rPr lang="en-US" sz="2400" smtClean="0">
                <a:sym typeface="Wingdings" pitchFamily="-105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79458B-FBCD-4D1D-BDD2-84A50841A37C}" type="slidenum">
              <a:rPr lang="en-US"/>
              <a:pPr/>
              <a:t>7</a:t>
            </a:fld>
            <a:endParaRPr 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Definitions Cont.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IR:  Instruction Register is used to store instructions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DECODER:  Depending on the value of the IR, this device will send signals through the appropriate lines to execute an instruction.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A:  Accumulator is used to store data to be used as input to the ALU.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ALU:  Arithmetic Logic Unit is used to execute mathematical instructions such as ADD, or MULTIPLY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890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9AC8F-561D-4700-891B-F257F933E881}" type="slidenum">
              <a:rPr lang="en-US"/>
              <a:pPr/>
              <a:t>70</a:t>
            </a:fld>
            <a:endParaRPr lang="en-US"/>
          </a:p>
        </p:txBody>
      </p:sp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How can we handle nested interrupts?</a:t>
            </a:r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 Introducing the concept of a “Stack”.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1.- The “OLDPC” register is used as an stack pointer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800" smtClean="0"/>
              <a:t>2.- OLDPC register will be rename Stack Pointer (SP) </a:t>
            </a:r>
            <a:endParaRPr lang="en-US" sz="2800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r>
              <a:rPr lang="en-US" sz="2800" smtClean="0">
                <a:sym typeface="Wingdings" pitchFamily="-105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01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5FC7D-C8F4-478C-B026-14FB39E41CD5}" type="slidenum">
              <a:rPr lang="en-US"/>
              <a:pPr/>
              <a:t>71</a:t>
            </a:fld>
            <a:endParaRPr lang="en-US"/>
          </a:p>
        </p:txBody>
      </p:sp>
      <p:sp>
        <p:nvSpPr>
          <p:cNvPr id="90117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18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90119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90120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90121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</a:t>
            </a:r>
            <a:r>
              <a:rPr lang="en-US" sz="1200">
                <a:solidFill>
                  <a:schemeClr val="folHlink"/>
                </a:solidFill>
              </a:rPr>
              <a:t>ADDRESS</a:t>
            </a:r>
          </a:p>
        </p:txBody>
      </p:sp>
      <p:sp>
        <p:nvSpPr>
          <p:cNvPr id="90122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90123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4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5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6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7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8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29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0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90131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2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3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4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5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36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7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38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39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140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1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2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3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4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145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90146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90147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SP</a:t>
            </a:r>
          </a:p>
        </p:txBody>
      </p:sp>
      <p:sp>
        <p:nvSpPr>
          <p:cNvPr id="90148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49" name="Line 36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0" name="Line 37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1" name="Freeform 38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381000 w 240"/>
              <a:gd name="T1" fmla="*/ 0 h 144"/>
              <a:gd name="T2" fmla="*/ 0 w 240"/>
              <a:gd name="T3" fmla="*/ 0 h 144"/>
              <a:gd name="T4" fmla="*/ 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2" name="Line 39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53" name="Text Box 40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0154" name="Rectangle 41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PC</a:t>
            </a:r>
          </a:p>
        </p:txBody>
      </p:sp>
      <p:sp>
        <p:nvSpPr>
          <p:cNvPr id="90155" name="AutoShape 42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90156" name="Text Box 43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90157" name="Rectangle 44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58" name="Text Box 45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90159" name="Text Box 46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0160" name="Line 47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1" name="Line 48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2" name="Line 49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3" name="Freeform 50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304800 w 192"/>
              <a:gd name="T1" fmla="*/ 457200 h 288"/>
              <a:gd name="T2" fmla="*/ 3048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4" name="Line 51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5" name="Rectangle 52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RTL-Address</a:t>
            </a:r>
          </a:p>
        </p:txBody>
      </p:sp>
      <p:sp>
        <p:nvSpPr>
          <p:cNvPr id="90166" name="Rectangle 53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90167" name="Line 54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8" name="Line 55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69" name="Text Box 57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90170" name="Line 58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1" name="Text Box 59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90172" name="Rectangle 6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The Stack will store all return addresses</a:t>
            </a:r>
          </a:p>
        </p:txBody>
      </p:sp>
      <p:sp>
        <p:nvSpPr>
          <p:cNvPr id="90173" name="Line 61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4" name="Line 62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5" name="Line 63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6" name="Line 64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7" name="Line 65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8" name="Line 66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79" name="Line 67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0180" name="Text Box 68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90181" name="Text Box 69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11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11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3EF021-F301-44F5-82D0-6503BB21EDBC}" type="slidenum">
              <a:rPr lang="en-US"/>
              <a:pPr/>
              <a:t>72</a:t>
            </a:fld>
            <a:endParaRPr lang="en-US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</a:t>
            </a:r>
            <a:br>
              <a:rPr lang="en-US" smtClean="0">
                <a:solidFill>
                  <a:srgbClr val="FF0066"/>
                </a:solidFill>
              </a:rPr>
            </a:br>
            <a:r>
              <a:rPr lang="en-US" smtClean="0">
                <a:solidFill>
                  <a:srgbClr val="FF0066"/>
                </a:solidFill>
              </a:rPr>
              <a:t>Including the stack mechanism</a:t>
            </a:r>
          </a:p>
        </p:txBody>
      </p:sp>
      <p:sp>
        <p:nvSpPr>
          <p:cNvPr id="911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/>
              <a:t>If OV=1 Then PC</a:t>
            </a:r>
            <a:r>
              <a:rPr lang="en-US" sz="2400" smtClean="0">
                <a:sym typeface="Wingdings" pitchFamily="-105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/>
              <a:t>If MP=1 Then PC</a:t>
            </a:r>
            <a:r>
              <a:rPr lang="en-US" sz="2400" smtClean="0">
                <a:sym typeface="Wingdings" pitchFamily="-105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/>
              <a:t>If PI=1   Then PC</a:t>
            </a:r>
            <a:r>
              <a:rPr lang="en-US" sz="2400" smtClean="0">
                <a:sym typeface="Wingdings" pitchFamily="-105" charset="2"/>
              </a:rPr>
              <a:t> NEWPC; MODE  1 (ABEND)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IF I/O = 1 THEN </a:t>
            </a:r>
            <a:r>
              <a:rPr lang="en-US" sz="2400" smtClean="0"/>
              <a:t>MEM[SP] </a:t>
            </a:r>
            <a:r>
              <a:rPr lang="en-US" sz="2400" smtClean="0">
                <a:sym typeface="Wingdings" pitchFamily="-105" charset="2"/>
              </a:rPr>
              <a:t>PC; SP  SP +1</a:t>
            </a:r>
            <a:r>
              <a:rPr lang="en-US" sz="2400" smtClean="0">
                <a:cs typeface="Times New Roman" pitchFamily="-105" charset="0"/>
              </a:rPr>
              <a:t> 	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cs typeface="Times New Roman" pitchFamily="-105" charset="0"/>
              </a:rPr>
              <a:t>			      PC 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NEWPC</a:t>
            </a:r>
            <a:r>
              <a:rPr lang="en-US" sz="2400" smtClean="0">
                <a:cs typeface="Times New Roman" pitchFamily="-105" charset="0"/>
              </a:rPr>
              <a:t>;						      MODE</a:t>
            </a:r>
            <a:r>
              <a:rPr lang="en-US" sz="2400" smtClean="0">
                <a:cs typeface="Times New Roman" pitchFamily="-105" charset="0"/>
                <a:sym typeface="Wingdings" pitchFamily="-105" charset="2"/>
              </a:rPr>
              <a:t></a:t>
            </a:r>
            <a:r>
              <a:rPr lang="en-US" sz="2400" smtClean="0">
                <a:cs typeface="Times New Roman" pitchFamily="-105" charset="0"/>
              </a:rPr>
              <a:t>1	;</a:t>
            </a:r>
            <a:r>
              <a:rPr lang="en-US" sz="2400" smtClean="0">
                <a:solidFill>
                  <a:schemeClr val="folHlink"/>
                </a:solidFill>
                <a:cs typeface="Times New Roman" pitchFamily="-105" charset="0"/>
              </a:rPr>
              <a:t>		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If SVC=1, THEN  MEM[SP] </a:t>
            </a:r>
            <a:r>
              <a:rPr lang="en-US" sz="2400" smtClean="0">
                <a:solidFill>
                  <a:schemeClr val="folHlink"/>
                </a:solidFill>
                <a:sym typeface="Wingdings" pitchFamily="-105" charset="2"/>
              </a:rPr>
              <a:t>PC; SP  SP +1</a:t>
            </a:r>
            <a:endParaRPr lang="en-US" sz="24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olidFill>
                  <a:schemeClr val="folHlink"/>
                </a:solidFill>
              </a:rPr>
              <a:t>			       PC</a:t>
            </a:r>
            <a:r>
              <a:rPr lang="en-US" sz="2400" smtClean="0">
                <a:solidFill>
                  <a:schemeClr val="folHlink"/>
                </a:solidFill>
                <a:sym typeface="Wingdings" pitchFamily="-105" charset="2"/>
              </a:rPr>
              <a:t> NEWPC;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olidFill>
                  <a:schemeClr val="folHlink"/>
                </a:solidFill>
                <a:sym typeface="Wingdings" pitchFamily="-105" charset="2"/>
              </a:rPr>
              <a:t>			       MODE  1;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DECODER 00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21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92C22-CD21-420E-B1E7-470181CE557A}" type="slidenum">
              <a:rPr lang="en-US"/>
              <a:pPr/>
              <a:t>73</a:t>
            </a:fld>
            <a:endParaRPr lang="en-US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  <a:br>
              <a:rPr lang="en-US" smtClean="0">
                <a:solidFill>
                  <a:srgbClr val="FF0066"/>
                </a:solidFill>
              </a:rPr>
            </a:br>
            <a:r>
              <a:rPr lang="en-US" smtClean="0">
                <a:solidFill>
                  <a:srgbClr val="FF0066"/>
                </a:solidFill>
              </a:rPr>
              <a:t>including the SVC flag</a:t>
            </a:r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167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8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69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0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1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2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3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4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75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2176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2177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2178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79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2180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2181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2182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2183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2184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2185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2186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BB4324-6CEA-45B6-8E8C-A16DDE3F74BA}" type="slidenum">
              <a:rPr lang="en-US"/>
              <a:pPr/>
              <a:t>74</a:t>
            </a:fld>
            <a:endParaRPr lang="en-US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Timer Interrupt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What if a program has an infinite loop?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We can add a time register, set to a specific value before a program stops, which is decremented with each clock tick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When the timer reaches zero, the Timer Interrupt bit (TI) is set to “1”, indicating that a timer interrupt has occurred and transferring control to the interrupt handler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Prevents a program from monopolizing the 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05283E-D050-47C5-AE50-242DC56D0551}" type="slidenum">
              <a:rPr lang="en-US"/>
              <a:pPr/>
              <a:t>75</a:t>
            </a:fld>
            <a:endParaRPr lang="en-US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Timer Interrupt cont.</a:t>
            </a:r>
          </a:p>
        </p:txBody>
      </p:sp>
      <p:sp>
        <p:nvSpPr>
          <p:cNvPr id="94214" name="Rectangle 5"/>
          <p:cNvSpPr>
            <a:spLocks noChangeArrowheads="1"/>
          </p:cNvSpPr>
          <p:nvPr/>
        </p:nvSpPr>
        <p:spPr bwMode="auto">
          <a:xfrm>
            <a:off x="990600" y="2438400"/>
            <a:ext cx="6096000" cy="304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15" name="Line 6"/>
          <p:cNvSpPr>
            <a:spLocks noChangeShapeType="1"/>
          </p:cNvSpPr>
          <p:nvPr/>
        </p:nvSpPr>
        <p:spPr bwMode="auto">
          <a:xfrm>
            <a:off x="990600" y="4419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4216" name="Text Box 7"/>
          <p:cNvSpPr txBox="1">
            <a:spLocks noChangeArrowheads="1"/>
          </p:cNvSpPr>
          <p:nvPr/>
        </p:nvSpPr>
        <p:spPr bwMode="auto">
          <a:xfrm>
            <a:off x="1295400" y="25908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94217" name="Text Box 8"/>
          <p:cNvSpPr txBox="1">
            <a:spLocks noChangeArrowheads="1"/>
          </p:cNvSpPr>
          <p:nvPr/>
        </p:nvSpPr>
        <p:spPr bwMode="auto">
          <a:xfrm>
            <a:off x="5791200" y="3200400"/>
            <a:ext cx="990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Mode</a:t>
            </a:r>
          </a:p>
        </p:txBody>
      </p:sp>
      <p:sp>
        <p:nvSpPr>
          <p:cNvPr id="94218" name="Text Box 9"/>
          <p:cNvSpPr txBox="1">
            <a:spLocks noChangeArrowheads="1"/>
          </p:cNvSpPr>
          <p:nvPr/>
        </p:nvSpPr>
        <p:spPr bwMode="auto">
          <a:xfrm>
            <a:off x="3581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</a:t>
            </a:r>
          </a:p>
        </p:txBody>
      </p:sp>
      <p:sp>
        <p:nvSpPr>
          <p:cNvPr id="94219" name="Text Box 10"/>
          <p:cNvSpPr txBox="1">
            <a:spLocks noChangeArrowheads="1"/>
          </p:cNvSpPr>
          <p:nvPr/>
        </p:nvSpPr>
        <p:spPr bwMode="auto">
          <a:xfrm>
            <a:off x="4343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MP</a:t>
            </a:r>
          </a:p>
        </p:txBody>
      </p:sp>
      <p:sp>
        <p:nvSpPr>
          <p:cNvPr id="94220" name="Text Box 11"/>
          <p:cNvSpPr txBox="1">
            <a:spLocks noChangeArrowheads="1"/>
          </p:cNvSpPr>
          <p:nvPr/>
        </p:nvSpPr>
        <p:spPr bwMode="auto">
          <a:xfrm>
            <a:off x="5105400" y="2590800"/>
            <a:ext cx="685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PI</a:t>
            </a:r>
          </a:p>
        </p:txBody>
      </p:sp>
      <p:sp>
        <p:nvSpPr>
          <p:cNvPr id="94221" name="Text Box 12"/>
          <p:cNvSpPr txBox="1">
            <a:spLocks noChangeArrowheads="1"/>
          </p:cNvSpPr>
          <p:nvPr/>
        </p:nvSpPr>
        <p:spPr bwMode="auto">
          <a:xfrm>
            <a:off x="1295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NewPC</a:t>
            </a:r>
          </a:p>
        </p:txBody>
      </p:sp>
      <p:sp>
        <p:nvSpPr>
          <p:cNvPr id="94222" name="Text Box 13"/>
          <p:cNvSpPr txBox="1">
            <a:spLocks noChangeArrowheads="1"/>
          </p:cNvSpPr>
          <p:nvPr/>
        </p:nvSpPr>
        <p:spPr bwMode="auto">
          <a:xfrm>
            <a:off x="4343400" y="32004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Fence</a:t>
            </a:r>
          </a:p>
        </p:txBody>
      </p:sp>
      <p:sp>
        <p:nvSpPr>
          <p:cNvPr id="94223" name="Text Box 14"/>
          <p:cNvSpPr txBox="1">
            <a:spLocks noChangeArrowheads="1"/>
          </p:cNvSpPr>
          <p:nvPr/>
        </p:nvSpPr>
        <p:spPr bwMode="auto">
          <a:xfrm>
            <a:off x="1219200" y="4648200"/>
            <a:ext cx="1828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Accumulator</a:t>
            </a:r>
          </a:p>
        </p:txBody>
      </p:sp>
      <p:sp>
        <p:nvSpPr>
          <p:cNvPr id="94224" name="Text Box 15"/>
          <p:cNvSpPr txBox="1">
            <a:spLocks noChangeArrowheads="1"/>
          </p:cNvSpPr>
          <p:nvPr/>
        </p:nvSpPr>
        <p:spPr bwMode="auto">
          <a:xfrm>
            <a:off x="7162800" y="25908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Supervisor Mode</a:t>
            </a:r>
          </a:p>
        </p:txBody>
      </p:sp>
      <p:sp>
        <p:nvSpPr>
          <p:cNvPr id="94225" name="Text Box 16"/>
          <p:cNvSpPr txBox="1">
            <a:spLocks noChangeArrowheads="1"/>
          </p:cNvSpPr>
          <p:nvPr/>
        </p:nvSpPr>
        <p:spPr bwMode="auto">
          <a:xfrm>
            <a:off x="7162800" y="4648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User Mode</a:t>
            </a:r>
          </a:p>
        </p:txBody>
      </p:sp>
      <p:sp>
        <p:nvSpPr>
          <p:cNvPr id="94226" name="Text Box 20"/>
          <p:cNvSpPr txBox="1">
            <a:spLocks noChangeArrowheads="1"/>
          </p:cNvSpPr>
          <p:nvPr/>
        </p:nvSpPr>
        <p:spPr bwMode="auto">
          <a:xfrm>
            <a:off x="2971800" y="2590800"/>
            <a:ext cx="533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4227" name="Text Box 21"/>
          <p:cNvSpPr txBox="1">
            <a:spLocks noChangeArrowheads="1"/>
          </p:cNvSpPr>
          <p:nvPr/>
        </p:nvSpPr>
        <p:spPr bwMode="auto">
          <a:xfrm>
            <a:off x="2971800" y="3200400"/>
            <a:ext cx="1295400" cy="46672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Timer</a:t>
            </a:r>
          </a:p>
        </p:txBody>
      </p:sp>
      <p:sp>
        <p:nvSpPr>
          <p:cNvPr id="94228" name="Text Box 22"/>
          <p:cNvSpPr txBox="1">
            <a:spLocks noChangeArrowheads="1"/>
          </p:cNvSpPr>
          <p:nvPr/>
        </p:nvSpPr>
        <p:spPr bwMode="auto">
          <a:xfrm>
            <a:off x="1295400" y="3810000"/>
            <a:ext cx="1295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</a:t>
            </a:r>
          </a:p>
        </p:txBody>
      </p:sp>
      <p:sp>
        <p:nvSpPr>
          <p:cNvPr id="94229" name="Text Box 23"/>
          <p:cNvSpPr txBox="1">
            <a:spLocks noChangeArrowheads="1"/>
          </p:cNvSpPr>
          <p:nvPr/>
        </p:nvSpPr>
        <p:spPr bwMode="auto">
          <a:xfrm>
            <a:off x="5867400" y="2590800"/>
            <a:ext cx="838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52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A58BB-80A6-455E-ACAF-0C15378D9D19}" type="slidenum">
              <a:rPr lang="en-US"/>
              <a:pPr/>
              <a:t>76</a:t>
            </a:fld>
            <a:endParaRPr lang="en-US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Program State Word</a:t>
            </a:r>
          </a:p>
        </p:txBody>
      </p:sp>
      <p:sp>
        <p:nvSpPr>
          <p:cNvPr id="95238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5239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0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1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2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3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4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5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6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47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95248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95249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95250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5251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95252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95253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95254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95255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95256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95257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5258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TI</a:t>
            </a:r>
          </a:p>
        </p:txBody>
      </p:sp>
      <p:sp>
        <p:nvSpPr>
          <p:cNvPr id="95259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62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769C65-28F3-4FB9-B414-6CF4EF89C919}" type="slidenum">
              <a:rPr lang="en-US"/>
              <a:pPr/>
              <a:t>77</a:t>
            </a:fld>
            <a:endParaRPr lang="en-US"/>
          </a:p>
        </p:txBody>
      </p:sp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</a:t>
            </a:r>
          </a:p>
        </p:txBody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Switching between user and supervisor modes must be done as quickly as possible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the case of the VN machine, control is transferred to the interrupt handler, which then analyzes the flags and determines which is the appropriate course of action to take.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faster form of switching directly to the procedure or routine that handles the interrupt can be implemented using an </a:t>
            </a:r>
            <a:r>
              <a:rPr lang="en-US" sz="2800" i="1" smtClean="0"/>
              <a:t>interrupt vector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72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CB02E-6A0F-4979-87B8-DB48081C47CB}" type="slidenum">
              <a:rPr lang="en-US"/>
              <a:pPr/>
              <a:t>78</a:t>
            </a:fld>
            <a:endParaRPr lang="en-US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Vector, cont.</a:t>
            </a:r>
          </a:p>
        </p:txBody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idea of an interrupt vector consists of partitioning the interrupt handler into several programs, one for each type of interrupt.  </a:t>
            </a:r>
          </a:p>
          <a:p>
            <a:pPr eaLnBrk="1" hangingPunct="1"/>
            <a:r>
              <a:rPr lang="en-US" smtClean="0"/>
              <a:t>The starting addresses of each program are kept in an array, called the </a:t>
            </a:r>
            <a:r>
              <a:rPr lang="en-US" b="1" smtClean="0"/>
              <a:t>interrupt vector</a:t>
            </a:r>
            <a:r>
              <a:rPr lang="en-US" smtClean="0"/>
              <a:t>, which is stored in main memory.</a:t>
            </a:r>
            <a:endParaRPr lang="en-US" b="1" smtClean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C2C02B-98B1-4636-A1B6-4CE6E6663424}" type="slidenum">
              <a:rPr lang="en-US"/>
              <a:pPr/>
              <a:t>79</a:t>
            </a:fld>
            <a:endParaRPr lang="en-US"/>
          </a:p>
        </p:txBody>
      </p:sp>
      <p:sp>
        <p:nvSpPr>
          <p:cNvPr id="983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Interrupt Vector Structure</a:t>
            </a:r>
          </a:p>
        </p:txBody>
      </p:sp>
      <p:sp>
        <p:nvSpPr>
          <p:cNvPr id="983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For each type of interrupt, there is a corresponding entry in the array, called IHV.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Instead of transferring control just to the Interrupt Handler, we specify the element in the array that corresponds to the interrupt that occurred.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This way, the routine that handles that interrupt is automatically executed.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FD278A-E550-4830-AED3-C51EC8756FFC}" type="slidenum">
              <a:rPr lang="en-US"/>
              <a:pPr/>
              <a:t>8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Fetch Execute Cycle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958138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 VN, the instruction cycle is given by the following loop: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				Fetch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				Execute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 order to explain further details about the 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z="2800" smtClean="0"/>
              <a:t>	fetch /execute cycle, the data movements along different paths can be described in 4 steps.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z="2800" smtClean="0"/>
          </a:p>
        </p:txBody>
      </p:sp>
      <p:sp>
        <p:nvSpPr>
          <p:cNvPr id="25607" name="Line 10"/>
          <p:cNvSpPr>
            <a:spLocks noChangeShapeType="1"/>
          </p:cNvSpPr>
          <p:nvPr/>
        </p:nvSpPr>
        <p:spPr bwMode="auto">
          <a:xfrm>
            <a:off x="40386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8" name="Freeform 9"/>
          <p:cNvSpPr>
            <a:spLocks/>
          </p:cNvSpPr>
          <p:nvPr/>
        </p:nvSpPr>
        <p:spPr bwMode="auto">
          <a:xfrm>
            <a:off x="3886200" y="3276600"/>
            <a:ext cx="762000" cy="914400"/>
          </a:xfrm>
          <a:custGeom>
            <a:avLst/>
            <a:gdLst>
              <a:gd name="T0" fmla="*/ 762000 w 480"/>
              <a:gd name="T1" fmla="*/ 685800 h 576"/>
              <a:gd name="T2" fmla="*/ 762000 w 480"/>
              <a:gd name="T3" fmla="*/ 914400 h 576"/>
              <a:gd name="T4" fmla="*/ 0 w 480"/>
              <a:gd name="T5" fmla="*/ 914400 h 576"/>
              <a:gd name="T6" fmla="*/ 0 w 480"/>
              <a:gd name="T7" fmla="*/ 0 h 576"/>
              <a:gd name="T8" fmla="*/ 228600 w 480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576"/>
              <a:gd name="T17" fmla="*/ 480 w 480"/>
              <a:gd name="T18" fmla="*/ 576 h 5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576">
                <a:moveTo>
                  <a:pt x="480" y="432"/>
                </a:moveTo>
                <a:lnTo>
                  <a:pt x="480" y="576"/>
                </a:lnTo>
                <a:lnTo>
                  <a:pt x="0" y="576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993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6A5E38-D4BF-4FA7-BD6E-5B4DBD708D8D}" type="slidenum">
              <a:rPr lang="en-US"/>
              <a:pPr/>
              <a:t>80</a:t>
            </a:fld>
            <a:endParaRPr lang="en-US"/>
          </a:p>
        </p:txBody>
      </p:sp>
      <p:sp>
        <p:nvSpPr>
          <p:cNvPr id="993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 with the Interrupt Vector</a:t>
            </a:r>
          </a:p>
        </p:txBody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400" smtClean="0"/>
              <a:t>If OV=1 Then PC </a:t>
            </a:r>
            <a:r>
              <a:rPr lang="en-US" sz="2400" smtClean="0">
                <a:sym typeface="Wingdings" pitchFamily="-105" charset="2"/>
              </a:rPr>
              <a:t>IHV[0]; Mode 1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If MP=1 Then </a:t>
            </a:r>
            <a:r>
              <a:rPr lang="en-US" sz="2400" smtClean="0"/>
              <a:t>PC </a:t>
            </a:r>
            <a:r>
              <a:rPr lang="en-US" sz="2400" smtClean="0">
                <a:sym typeface="Wingdings" pitchFamily="-105" charset="2"/>
              </a:rPr>
              <a:t>IHV[1]; Mode 1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If PI=1   Then </a:t>
            </a:r>
            <a:r>
              <a:rPr lang="en-US" sz="2400" smtClean="0"/>
              <a:t>PC  </a:t>
            </a:r>
            <a:r>
              <a:rPr lang="en-US" sz="2400" smtClean="0">
                <a:sym typeface="Wingdings" pitchFamily="-105" charset="2"/>
              </a:rPr>
              <a:t>IHV[2]; Mode 1</a:t>
            </a:r>
          </a:p>
          <a:p>
            <a:pPr eaLnBrk="1" hangingPunct="1">
              <a:buFont typeface="Wingdings" pitchFamily="-105" charset="2"/>
              <a:buNone/>
            </a:pPr>
            <a:endParaRPr lang="en-US" sz="2400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If TI=1 Then	</a:t>
            </a:r>
            <a:r>
              <a:rPr lang="en-US" sz="2400" smtClean="0">
                <a:solidFill>
                  <a:schemeClr val="folHlink"/>
                </a:solidFill>
              </a:rPr>
              <a:t>MEM[SP] </a:t>
            </a:r>
            <a:r>
              <a:rPr lang="en-US" sz="2400" smtClean="0">
                <a:solidFill>
                  <a:schemeClr val="folHlink"/>
                </a:solidFill>
                <a:sym typeface="Wingdings" pitchFamily="-105" charset="2"/>
              </a:rPr>
              <a:t>PC; SP  SP +1</a:t>
            </a:r>
            <a:r>
              <a:rPr lang="en-US" sz="2400" smtClean="0">
                <a:sym typeface="Wingdings" pitchFamily="-105" charset="2"/>
              </a:rPr>
              <a:t>;  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PC IHV[3];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MODE 1;</a:t>
            </a:r>
          </a:p>
          <a:p>
            <a:pPr eaLnBrk="1" hangingPunct="1">
              <a:buFont typeface="Wingdings" pitchFamily="-105" charset="2"/>
              <a:buNone/>
            </a:pPr>
            <a:endParaRPr lang="en-US" sz="2400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endParaRPr lang="en-US" sz="2400" smtClean="0">
              <a:sym typeface="Wingdings" pitchFamily="-105" charset="2"/>
            </a:endParaRPr>
          </a:p>
          <a:p>
            <a:pPr eaLnBrk="1" hangingPunct="1">
              <a:buFont typeface="Wingdings" pitchFamily="-105" charset="2"/>
              <a:buNone/>
            </a:pPr>
            <a:endParaRPr lang="en-US" sz="2400" smtClean="0">
              <a:sym typeface="Wingdings" pitchFamily="-105" charset="2"/>
            </a:endParaRPr>
          </a:p>
        </p:txBody>
      </p:sp>
      <p:grpSp>
        <p:nvGrpSpPr>
          <p:cNvPr id="99335" name="Group 24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99336" name="Rectangle 4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7" name="Line 5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8" name="Line 6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39" name="Line 7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0" name="Line 8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1" name="Text Box 9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99342" name="Text Box 10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99343" name="Text Box 11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99344" name="Text Box 12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99345" name="Text Box 13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99346" name="Text Box 14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99347" name="Text Box 15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99348" name="Text Box 17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99349" name="Text Box 18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99350" name="Text Box 19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99351" name="Text Box 20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99352" name="Line 21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3" name="Text Box 22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99354" name="Text Box 23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03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1003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2B6732-2D43-4943-8B7D-905CBDA0D7BC}" type="slidenum">
              <a:rPr lang="en-US"/>
              <a:pPr/>
              <a:t>81</a:t>
            </a:fld>
            <a:endParaRPr lang="en-US"/>
          </a:p>
        </p:txBody>
      </p:sp>
      <p:sp>
        <p:nvSpPr>
          <p:cNvPr id="1003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05 Interrupt Cycle with the Interrupt Vector, Cont.</a:t>
            </a:r>
          </a:p>
        </p:txBody>
      </p:sp>
      <p:sp>
        <p:nvSpPr>
          <p:cNvPr id="1003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If I/O=1 Then 	</a:t>
            </a:r>
            <a:r>
              <a:rPr lang="en-US" sz="2000" smtClean="0">
                <a:solidFill>
                  <a:schemeClr val="folHlink"/>
                </a:solidFill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sym typeface="Wingdings" pitchFamily="-105" charset="2"/>
              </a:rPr>
              <a:t>PC; SP  SP +1</a:t>
            </a:r>
            <a:r>
              <a:rPr lang="en-US" sz="2400" smtClean="0">
                <a:sym typeface="Wingdings" pitchFamily="-105" charset="2"/>
              </a:rPr>
              <a:t>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</a:t>
            </a:r>
            <a:r>
              <a:rPr lang="en-US" sz="2000" smtClean="0">
                <a:sym typeface="Wingdings" pitchFamily="-105" charset="2"/>
              </a:rPr>
              <a:t>PC IHV[4];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000" smtClean="0">
                <a:sym typeface="Wingdings" pitchFamily="-105" charset="2"/>
              </a:rPr>
              <a:t>			MODE 1;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/>
              <a:t>If SVC=1 Then </a:t>
            </a:r>
            <a:r>
              <a:rPr lang="en-US" sz="2000" smtClean="0">
                <a:solidFill>
                  <a:schemeClr val="folHlink"/>
                </a:solidFill>
              </a:rPr>
              <a:t>MEM[SP] </a:t>
            </a:r>
            <a:r>
              <a:rPr lang="en-US" sz="2000" smtClean="0">
                <a:solidFill>
                  <a:schemeClr val="folHlink"/>
                </a:solidFill>
                <a:sym typeface="Wingdings" pitchFamily="-105" charset="2"/>
              </a:rPr>
              <a:t>PC; SP  SP +1</a:t>
            </a:r>
            <a:r>
              <a:rPr lang="en-US" sz="2400" smtClean="0">
                <a:sym typeface="Wingdings" pitchFamily="-105" charset="2"/>
              </a:rPr>
              <a:t>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  </a:t>
            </a:r>
            <a:r>
              <a:rPr lang="en-US" sz="2000" smtClean="0">
                <a:sym typeface="Wingdings" pitchFamily="-105" charset="2"/>
              </a:rPr>
              <a:t>PC IHV[5];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			  </a:t>
            </a:r>
            <a:r>
              <a:rPr lang="en-US" sz="2000" smtClean="0">
                <a:sym typeface="Wingdings" pitchFamily="-105" charset="2"/>
              </a:rPr>
              <a:t>MODE 1;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>
                <a:sym typeface="Wingdings" pitchFamily="-105" charset="2"/>
              </a:rPr>
              <a:t>DECODER 00;</a:t>
            </a:r>
          </a:p>
        </p:txBody>
      </p:sp>
      <p:grpSp>
        <p:nvGrpSpPr>
          <p:cNvPr id="100359" name="Group 5"/>
          <p:cNvGrpSpPr>
            <a:grpSpLocks/>
          </p:cNvGrpSpPr>
          <p:nvPr/>
        </p:nvGrpSpPr>
        <p:grpSpPr bwMode="auto">
          <a:xfrm>
            <a:off x="6324600" y="2438400"/>
            <a:ext cx="1981200" cy="3733800"/>
            <a:chOff x="3984" y="1536"/>
            <a:chExt cx="1248" cy="2352"/>
          </a:xfrm>
        </p:grpSpPr>
        <p:sp>
          <p:nvSpPr>
            <p:cNvPr id="100360" name="Rectangle 6"/>
            <p:cNvSpPr>
              <a:spLocks noChangeArrowheads="1"/>
            </p:cNvSpPr>
            <p:nvPr/>
          </p:nvSpPr>
          <p:spPr bwMode="auto">
            <a:xfrm>
              <a:off x="4368" y="1536"/>
              <a:ext cx="864" cy="23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1" name="Line 7"/>
            <p:cNvSpPr>
              <a:spLocks noChangeShapeType="1"/>
            </p:cNvSpPr>
            <p:nvPr/>
          </p:nvSpPr>
          <p:spPr bwMode="auto">
            <a:xfrm>
              <a:off x="4368" y="187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2" name="Line 8"/>
            <p:cNvSpPr>
              <a:spLocks noChangeShapeType="1"/>
            </p:cNvSpPr>
            <p:nvPr/>
          </p:nvSpPr>
          <p:spPr bwMode="auto">
            <a:xfrm>
              <a:off x="4368" y="225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3" name="Line 9"/>
            <p:cNvSpPr>
              <a:spLocks noChangeShapeType="1"/>
            </p:cNvSpPr>
            <p:nvPr/>
          </p:nvSpPr>
          <p:spPr bwMode="auto">
            <a:xfrm>
              <a:off x="4416" y="2592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4" name="Line 10"/>
            <p:cNvSpPr>
              <a:spLocks noChangeShapeType="1"/>
            </p:cNvSpPr>
            <p:nvPr/>
          </p:nvSpPr>
          <p:spPr bwMode="auto">
            <a:xfrm>
              <a:off x="4368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65" name="Text Box 11"/>
            <p:cNvSpPr txBox="1">
              <a:spLocks noChangeArrowheads="1"/>
            </p:cNvSpPr>
            <p:nvPr/>
          </p:nvSpPr>
          <p:spPr bwMode="auto">
            <a:xfrm>
              <a:off x="4416" y="15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100366" name="Text Box 12"/>
            <p:cNvSpPr txBox="1">
              <a:spLocks noChangeArrowheads="1"/>
            </p:cNvSpPr>
            <p:nvPr/>
          </p:nvSpPr>
          <p:spPr bwMode="auto">
            <a:xfrm>
              <a:off x="4608" y="1536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OV</a:t>
              </a:r>
            </a:p>
          </p:txBody>
        </p:sp>
        <p:sp>
          <p:nvSpPr>
            <p:cNvPr id="100367" name="Text Box 13"/>
            <p:cNvSpPr txBox="1">
              <a:spLocks noChangeArrowheads="1"/>
            </p:cNvSpPr>
            <p:nvPr/>
          </p:nvSpPr>
          <p:spPr bwMode="auto">
            <a:xfrm>
              <a:off x="4656" y="192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MP</a:t>
              </a:r>
            </a:p>
          </p:txBody>
        </p:sp>
        <p:sp>
          <p:nvSpPr>
            <p:cNvPr id="100368" name="Text Box 14"/>
            <p:cNvSpPr txBox="1">
              <a:spLocks noChangeArrowheads="1"/>
            </p:cNvSpPr>
            <p:nvPr/>
          </p:nvSpPr>
          <p:spPr bwMode="auto">
            <a:xfrm>
              <a:off x="4656" y="2640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</a:t>
              </a:r>
            </a:p>
          </p:txBody>
        </p:sp>
        <p:sp>
          <p:nvSpPr>
            <p:cNvPr id="100369" name="Text Box 15"/>
            <p:cNvSpPr txBox="1">
              <a:spLocks noChangeArrowheads="1"/>
            </p:cNvSpPr>
            <p:nvPr/>
          </p:nvSpPr>
          <p:spPr bwMode="auto">
            <a:xfrm>
              <a:off x="4656" y="23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PI</a:t>
              </a:r>
            </a:p>
          </p:txBody>
        </p:sp>
        <p:sp>
          <p:nvSpPr>
            <p:cNvPr id="100370" name="Text Box 16"/>
            <p:cNvSpPr txBox="1">
              <a:spLocks noChangeArrowheads="1"/>
            </p:cNvSpPr>
            <p:nvPr/>
          </p:nvSpPr>
          <p:spPr bwMode="auto">
            <a:xfrm>
              <a:off x="4608" y="3072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I/O</a:t>
              </a:r>
            </a:p>
          </p:txBody>
        </p:sp>
        <p:sp>
          <p:nvSpPr>
            <p:cNvPr id="100371" name="Text Box 17"/>
            <p:cNvSpPr txBox="1">
              <a:spLocks noChangeArrowheads="1"/>
            </p:cNvSpPr>
            <p:nvPr/>
          </p:nvSpPr>
          <p:spPr bwMode="auto">
            <a:xfrm>
              <a:off x="3984" y="16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</a:p>
          </p:txBody>
        </p:sp>
        <p:sp>
          <p:nvSpPr>
            <p:cNvPr id="100372" name="Text Box 18"/>
            <p:cNvSpPr txBox="1">
              <a:spLocks noChangeArrowheads="1"/>
            </p:cNvSpPr>
            <p:nvPr/>
          </p:nvSpPr>
          <p:spPr bwMode="auto">
            <a:xfrm>
              <a:off x="3984" y="2256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100373" name="Text Box 19"/>
            <p:cNvSpPr txBox="1">
              <a:spLocks noChangeArrowheads="1"/>
            </p:cNvSpPr>
            <p:nvPr/>
          </p:nvSpPr>
          <p:spPr bwMode="auto">
            <a:xfrm>
              <a:off x="3984" y="26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100374" name="Text Box 20"/>
            <p:cNvSpPr txBox="1">
              <a:spLocks noChangeArrowheads="1"/>
            </p:cNvSpPr>
            <p:nvPr/>
          </p:nvSpPr>
          <p:spPr bwMode="auto">
            <a:xfrm>
              <a:off x="3984" y="30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4</a:t>
              </a:r>
            </a:p>
          </p:txBody>
        </p:sp>
        <p:sp>
          <p:nvSpPr>
            <p:cNvPr id="100375" name="Text Box 21"/>
            <p:cNvSpPr txBox="1">
              <a:spLocks noChangeArrowheads="1"/>
            </p:cNvSpPr>
            <p:nvPr/>
          </p:nvSpPr>
          <p:spPr bwMode="auto">
            <a:xfrm>
              <a:off x="3984" y="3504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</a:p>
          </p:txBody>
        </p:sp>
        <p:sp>
          <p:nvSpPr>
            <p:cNvPr id="100376" name="Line 22"/>
            <p:cNvSpPr>
              <a:spLocks noChangeShapeType="1"/>
            </p:cNvSpPr>
            <p:nvPr/>
          </p:nvSpPr>
          <p:spPr bwMode="auto">
            <a:xfrm>
              <a:off x="4368" y="345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377" name="Text Box 23"/>
            <p:cNvSpPr txBox="1">
              <a:spLocks noChangeArrowheads="1"/>
            </p:cNvSpPr>
            <p:nvPr/>
          </p:nvSpPr>
          <p:spPr bwMode="auto">
            <a:xfrm>
              <a:off x="3984" y="19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100378" name="Text Box 24"/>
            <p:cNvSpPr txBox="1">
              <a:spLocks noChangeArrowheads="1"/>
            </p:cNvSpPr>
            <p:nvPr/>
          </p:nvSpPr>
          <p:spPr bwMode="auto">
            <a:xfrm>
              <a:off x="4512" y="3504"/>
              <a:ext cx="5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SVC</a:t>
              </a:r>
            </a:p>
          </p:txBody>
        </p:sp>
      </p:grp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13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1013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C66FE8-E791-4793-990B-E53E2441B0D1}" type="slidenum">
              <a:rPr lang="en-US"/>
              <a:pPr/>
              <a:t>82</a:t>
            </a:fld>
            <a:endParaRPr lang="en-US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</a:rPr>
            </a:br>
            <a:r>
              <a:rPr lang="en-US" sz="4000" smtClean="0">
                <a:solidFill>
                  <a:srgbClr val="FF0066"/>
                </a:solidFill>
              </a:rPr>
              <a:t>(condition codes - CC)</a:t>
            </a:r>
          </a:p>
        </p:txBody>
      </p:sp>
      <p:sp>
        <p:nvSpPr>
          <p:cNvPr id="101382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1383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4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5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6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7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8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89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90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391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1392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1393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1394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1395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1396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1397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1398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1399" name="Text Box 20"/>
          <p:cNvSpPr txBox="1">
            <a:spLocks noChangeArrowheads="1"/>
          </p:cNvSpPr>
          <p:nvPr/>
        </p:nvSpPr>
        <p:spPr bwMode="auto">
          <a:xfrm>
            <a:off x="5334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1400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1401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1402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1403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1404" name="Text Box 25"/>
          <p:cNvSpPr txBox="1">
            <a:spLocks noChangeArrowheads="1"/>
          </p:cNvSpPr>
          <p:nvPr/>
        </p:nvSpPr>
        <p:spPr bwMode="auto">
          <a:xfrm>
            <a:off x="1812925" y="4841875"/>
            <a:ext cx="5848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 additional field we can include in the PSW</a:t>
            </a:r>
          </a:p>
          <a:p>
            <a:r>
              <a:rPr lang="en-US"/>
              <a:t>is called condition codes.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24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B10715-E294-4516-B2F1-C7BD29AC4AB8}" type="slidenum">
              <a:rPr lang="en-US"/>
              <a:pPr/>
              <a:t>83</a:t>
            </a:fld>
            <a:endParaRPr lang="en-US"/>
          </a:p>
        </p:txBody>
      </p:sp>
      <p:sp>
        <p:nvSpPr>
          <p:cNvPr id="102405" name="Line 2"/>
          <p:cNvSpPr>
            <a:spLocks noChangeShapeType="1"/>
          </p:cNvSpPr>
          <p:nvPr/>
        </p:nvSpPr>
        <p:spPr bwMode="auto">
          <a:xfrm flipV="1">
            <a:off x="4699000" y="38798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06" name="Rectangle 3"/>
          <p:cNvSpPr>
            <a:spLocks noChangeArrowheads="1"/>
          </p:cNvSpPr>
          <p:nvPr/>
        </p:nvSpPr>
        <p:spPr bwMode="auto">
          <a:xfrm>
            <a:off x="4000500" y="26035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102407" name="Rectangle 4"/>
          <p:cNvSpPr>
            <a:spLocks noChangeArrowheads="1"/>
          </p:cNvSpPr>
          <p:nvPr/>
        </p:nvSpPr>
        <p:spPr bwMode="auto">
          <a:xfrm>
            <a:off x="5788025" y="45481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102408" name="Rectangle 5"/>
          <p:cNvSpPr>
            <a:spLocks noChangeArrowheads="1"/>
          </p:cNvSpPr>
          <p:nvPr/>
        </p:nvSpPr>
        <p:spPr bwMode="auto">
          <a:xfrm>
            <a:off x="4000500" y="45481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102409" name="Rectangle 6"/>
          <p:cNvSpPr>
            <a:spLocks noChangeArrowheads="1"/>
          </p:cNvSpPr>
          <p:nvPr/>
        </p:nvSpPr>
        <p:spPr bwMode="auto">
          <a:xfrm>
            <a:off x="2290763" y="45481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102410" name="Rectangle 7"/>
          <p:cNvSpPr>
            <a:spLocks noChangeArrowheads="1"/>
          </p:cNvSpPr>
          <p:nvPr/>
        </p:nvSpPr>
        <p:spPr bwMode="auto">
          <a:xfrm>
            <a:off x="3657600" y="3200400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                MEMORY</a:t>
            </a:r>
          </a:p>
        </p:txBody>
      </p:sp>
      <p:sp>
        <p:nvSpPr>
          <p:cNvPr id="102411" name="Line 8"/>
          <p:cNvSpPr>
            <a:spLocks noChangeShapeType="1"/>
          </p:cNvSpPr>
          <p:nvPr/>
        </p:nvSpPr>
        <p:spPr bwMode="auto">
          <a:xfrm>
            <a:off x="4699000" y="44259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2" name="Line 9"/>
          <p:cNvSpPr>
            <a:spLocks noChangeShapeType="1"/>
          </p:cNvSpPr>
          <p:nvPr/>
        </p:nvSpPr>
        <p:spPr bwMode="auto">
          <a:xfrm flipV="1">
            <a:off x="4699000" y="40624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3" name="Line 10"/>
          <p:cNvSpPr>
            <a:spLocks noChangeShapeType="1"/>
          </p:cNvSpPr>
          <p:nvPr/>
        </p:nvSpPr>
        <p:spPr bwMode="auto">
          <a:xfrm>
            <a:off x="4699000" y="29083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4" name="Line 11"/>
          <p:cNvSpPr>
            <a:spLocks noChangeShapeType="1"/>
          </p:cNvSpPr>
          <p:nvPr/>
        </p:nvSpPr>
        <p:spPr bwMode="auto">
          <a:xfrm>
            <a:off x="4699000" y="23606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5" name="Line 12"/>
          <p:cNvSpPr>
            <a:spLocks noChangeShapeType="1"/>
          </p:cNvSpPr>
          <p:nvPr/>
        </p:nvSpPr>
        <p:spPr bwMode="auto">
          <a:xfrm>
            <a:off x="2835275" y="21796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6" name="Line 13"/>
          <p:cNvSpPr>
            <a:spLocks noChangeShapeType="1"/>
          </p:cNvSpPr>
          <p:nvPr/>
        </p:nvSpPr>
        <p:spPr bwMode="auto">
          <a:xfrm>
            <a:off x="2835275" y="27860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7" name="Line 14"/>
          <p:cNvSpPr>
            <a:spLocks noChangeShapeType="1"/>
          </p:cNvSpPr>
          <p:nvPr/>
        </p:nvSpPr>
        <p:spPr bwMode="auto">
          <a:xfrm flipH="1" flipV="1">
            <a:off x="3611563" y="47291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18" name="AutoShape 15"/>
          <p:cNvSpPr>
            <a:spLocks noChangeArrowheads="1"/>
          </p:cNvSpPr>
          <p:nvPr/>
        </p:nvSpPr>
        <p:spPr bwMode="auto">
          <a:xfrm>
            <a:off x="4876800" y="52578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102419" name="Line 16"/>
          <p:cNvSpPr>
            <a:spLocks noChangeShapeType="1"/>
          </p:cNvSpPr>
          <p:nvPr/>
        </p:nvSpPr>
        <p:spPr bwMode="auto">
          <a:xfrm>
            <a:off x="5554663" y="62484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0" name="Line 17"/>
          <p:cNvSpPr>
            <a:spLocks noChangeShapeType="1"/>
          </p:cNvSpPr>
          <p:nvPr/>
        </p:nvSpPr>
        <p:spPr bwMode="auto">
          <a:xfrm flipV="1">
            <a:off x="6719888" y="48514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1" name="Line 18"/>
          <p:cNvSpPr>
            <a:spLocks noChangeShapeType="1"/>
          </p:cNvSpPr>
          <p:nvPr/>
        </p:nvSpPr>
        <p:spPr bwMode="auto">
          <a:xfrm>
            <a:off x="5554663" y="60055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2" name="Line 19"/>
          <p:cNvSpPr>
            <a:spLocks noChangeShapeType="1"/>
          </p:cNvSpPr>
          <p:nvPr/>
        </p:nvSpPr>
        <p:spPr bwMode="auto">
          <a:xfrm>
            <a:off x="5321300" y="52768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3" name="Line 20"/>
          <p:cNvSpPr>
            <a:spLocks noChangeShapeType="1"/>
          </p:cNvSpPr>
          <p:nvPr/>
        </p:nvSpPr>
        <p:spPr bwMode="auto">
          <a:xfrm flipH="1">
            <a:off x="5554663" y="52768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4" name="Line 21"/>
          <p:cNvSpPr>
            <a:spLocks noChangeShapeType="1"/>
          </p:cNvSpPr>
          <p:nvPr/>
        </p:nvSpPr>
        <p:spPr bwMode="auto">
          <a:xfrm>
            <a:off x="5087938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5" name="Line 22"/>
          <p:cNvSpPr>
            <a:spLocks noChangeShapeType="1"/>
          </p:cNvSpPr>
          <p:nvPr/>
        </p:nvSpPr>
        <p:spPr bwMode="auto">
          <a:xfrm>
            <a:off x="6019800" y="48514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6" name="AutoShape 23"/>
          <p:cNvSpPr>
            <a:spLocks noChangeArrowheads="1"/>
          </p:cNvSpPr>
          <p:nvPr/>
        </p:nvSpPr>
        <p:spPr bwMode="auto">
          <a:xfrm rot="10800000">
            <a:off x="2057400" y="51054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27" name="Line 24"/>
          <p:cNvSpPr>
            <a:spLocks noChangeShapeType="1"/>
          </p:cNvSpPr>
          <p:nvPr/>
        </p:nvSpPr>
        <p:spPr bwMode="auto">
          <a:xfrm>
            <a:off x="2601913" y="45481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28" name="Line 25"/>
          <p:cNvSpPr>
            <a:spLocks noChangeShapeType="1"/>
          </p:cNvSpPr>
          <p:nvPr/>
        </p:nvSpPr>
        <p:spPr bwMode="auto">
          <a:xfrm flipH="1">
            <a:off x="2446338" y="48514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29" name="Line 26"/>
          <p:cNvSpPr>
            <a:spLocks noChangeShapeType="1"/>
          </p:cNvSpPr>
          <p:nvPr/>
        </p:nvSpPr>
        <p:spPr bwMode="auto">
          <a:xfrm flipV="1">
            <a:off x="3048000" y="5638800"/>
            <a:ext cx="2020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0" name="Line 27"/>
          <p:cNvSpPr>
            <a:spLocks noChangeShapeType="1"/>
          </p:cNvSpPr>
          <p:nvPr/>
        </p:nvSpPr>
        <p:spPr bwMode="auto">
          <a:xfrm flipV="1">
            <a:off x="2819400" y="5791200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1" name="Line 28"/>
          <p:cNvSpPr>
            <a:spLocks noChangeShapeType="1"/>
          </p:cNvSpPr>
          <p:nvPr/>
        </p:nvSpPr>
        <p:spPr bwMode="auto">
          <a:xfrm>
            <a:off x="5287963" y="47466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2" name="Line 29"/>
          <p:cNvSpPr>
            <a:spLocks noChangeShapeType="1"/>
          </p:cNvSpPr>
          <p:nvPr/>
        </p:nvSpPr>
        <p:spPr bwMode="auto">
          <a:xfrm flipH="1">
            <a:off x="5189538" y="47466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33" name="Text Box 30"/>
          <p:cNvSpPr txBox="1">
            <a:spLocks noChangeArrowheads="1"/>
          </p:cNvSpPr>
          <p:nvPr/>
        </p:nvSpPr>
        <p:spPr bwMode="auto">
          <a:xfrm>
            <a:off x="2362200" y="51816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  <p:sp>
        <p:nvSpPr>
          <p:cNvPr id="102434" name="Rectangle 31"/>
          <p:cNvSpPr>
            <a:spLocks noChangeArrowheads="1"/>
          </p:cNvSpPr>
          <p:nvPr/>
        </p:nvSpPr>
        <p:spPr bwMode="auto">
          <a:xfrm>
            <a:off x="7162800" y="21336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NewPC</a:t>
            </a:r>
          </a:p>
        </p:txBody>
      </p:sp>
      <p:sp>
        <p:nvSpPr>
          <p:cNvPr id="102435" name="Rectangle 32"/>
          <p:cNvSpPr>
            <a:spLocks noChangeArrowheads="1"/>
          </p:cNvSpPr>
          <p:nvPr/>
        </p:nvSpPr>
        <p:spPr bwMode="auto">
          <a:xfrm>
            <a:off x="7162800" y="3429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SP</a:t>
            </a:r>
          </a:p>
        </p:txBody>
      </p:sp>
      <p:sp>
        <p:nvSpPr>
          <p:cNvPr id="102436" name="Line 33"/>
          <p:cNvSpPr>
            <a:spLocks noChangeShapeType="1"/>
          </p:cNvSpPr>
          <p:nvPr/>
        </p:nvSpPr>
        <p:spPr bwMode="auto">
          <a:xfrm flipH="1">
            <a:off x="5105400" y="220980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7" name="Line 34"/>
          <p:cNvSpPr>
            <a:spLocks noChangeShapeType="1"/>
          </p:cNvSpPr>
          <p:nvPr/>
        </p:nvSpPr>
        <p:spPr bwMode="auto">
          <a:xfrm flipV="1">
            <a:off x="2819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8" name="Line 35"/>
          <p:cNvSpPr>
            <a:spLocks noChangeShapeType="1"/>
          </p:cNvSpPr>
          <p:nvPr/>
        </p:nvSpPr>
        <p:spPr bwMode="auto">
          <a:xfrm flipV="1">
            <a:off x="3048000" y="5562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39" name="Freeform 36"/>
          <p:cNvSpPr>
            <a:spLocks/>
          </p:cNvSpPr>
          <p:nvPr/>
        </p:nvSpPr>
        <p:spPr bwMode="auto">
          <a:xfrm>
            <a:off x="4800600" y="5943600"/>
            <a:ext cx="381000" cy="228600"/>
          </a:xfrm>
          <a:custGeom>
            <a:avLst/>
            <a:gdLst>
              <a:gd name="T0" fmla="*/ 381000 w 240"/>
              <a:gd name="T1" fmla="*/ 0 h 144"/>
              <a:gd name="T2" fmla="*/ 0 w 240"/>
              <a:gd name="T3" fmla="*/ 0 h 144"/>
              <a:gd name="T4" fmla="*/ 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240" y="0"/>
                </a:moveTo>
                <a:lnTo>
                  <a:pt x="0" y="0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0" name="Line 37"/>
          <p:cNvSpPr>
            <a:spLocks noChangeShapeType="1"/>
          </p:cNvSpPr>
          <p:nvPr/>
        </p:nvSpPr>
        <p:spPr bwMode="auto">
          <a:xfrm>
            <a:off x="4800600" y="5943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1" name="Text Box 38"/>
          <p:cNvSpPr txBox="1">
            <a:spLocks noChangeArrowheads="1"/>
          </p:cNvSpPr>
          <p:nvPr/>
        </p:nvSpPr>
        <p:spPr bwMode="auto">
          <a:xfrm>
            <a:off x="4495800" y="6172200"/>
            <a:ext cx="609600" cy="346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2442" name="Rectangle 39"/>
          <p:cNvSpPr>
            <a:spLocks noChangeArrowheads="1"/>
          </p:cNvSpPr>
          <p:nvPr/>
        </p:nvSpPr>
        <p:spPr bwMode="auto">
          <a:xfrm>
            <a:off x="4000500" y="20574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102443" name="AutoShape 40"/>
          <p:cNvSpPr>
            <a:spLocks noChangeArrowheads="1"/>
          </p:cNvSpPr>
          <p:nvPr/>
        </p:nvSpPr>
        <p:spPr bwMode="auto">
          <a:xfrm rot="10800000">
            <a:off x="1981200" y="3124200"/>
            <a:ext cx="1371600" cy="68580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102444" name="Text Box 41"/>
          <p:cNvSpPr txBox="1">
            <a:spLocks noChangeArrowheads="1"/>
          </p:cNvSpPr>
          <p:nvPr/>
        </p:nvSpPr>
        <p:spPr bwMode="auto">
          <a:xfrm>
            <a:off x="2209800" y="30480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Address          &lt;        Fence</a:t>
            </a:r>
          </a:p>
        </p:txBody>
      </p:sp>
      <p:sp>
        <p:nvSpPr>
          <p:cNvPr id="102445" name="Rectangle 42"/>
          <p:cNvSpPr>
            <a:spLocks noChangeArrowheads="1"/>
          </p:cNvSpPr>
          <p:nvPr/>
        </p:nvSpPr>
        <p:spPr bwMode="auto">
          <a:xfrm>
            <a:off x="1447800" y="40386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6" name="Text Box 43"/>
          <p:cNvSpPr txBox="1">
            <a:spLocks noChangeArrowheads="1"/>
          </p:cNvSpPr>
          <p:nvPr/>
        </p:nvSpPr>
        <p:spPr bwMode="auto">
          <a:xfrm>
            <a:off x="15240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Fence (4000)</a:t>
            </a:r>
          </a:p>
        </p:txBody>
      </p:sp>
      <p:sp>
        <p:nvSpPr>
          <p:cNvPr id="102447" name="Text Box 44"/>
          <p:cNvSpPr txBox="1">
            <a:spLocks noChangeArrowheads="1"/>
          </p:cNvSpPr>
          <p:nvPr/>
        </p:nvSpPr>
        <p:spPr bwMode="auto">
          <a:xfrm>
            <a:off x="1371600" y="2514600"/>
            <a:ext cx="609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2448" name="Line 45"/>
          <p:cNvSpPr>
            <a:spLocks noChangeShapeType="1"/>
          </p:cNvSpPr>
          <p:nvPr/>
        </p:nvSpPr>
        <p:spPr bwMode="auto">
          <a:xfrm>
            <a:off x="2819400" y="22098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49" name="Line 46"/>
          <p:cNvSpPr>
            <a:spLocks noChangeShapeType="1"/>
          </p:cNvSpPr>
          <p:nvPr/>
        </p:nvSpPr>
        <p:spPr bwMode="auto">
          <a:xfrm flipV="1">
            <a:off x="2971800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0" name="Line 47"/>
          <p:cNvSpPr>
            <a:spLocks noChangeShapeType="1"/>
          </p:cNvSpPr>
          <p:nvPr/>
        </p:nvSpPr>
        <p:spPr bwMode="auto">
          <a:xfrm flipV="1">
            <a:off x="2133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1" name="Freeform 48"/>
          <p:cNvSpPr>
            <a:spLocks/>
          </p:cNvSpPr>
          <p:nvPr/>
        </p:nvSpPr>
        <p:spPr bwMode="auto">
          <a:xfrm>
            <a:off x="2057400" y="2667000"/>
            <a:ext cx="304800" cy="457200"/>
          </a:xfrm>
          <a:custGeom>
            <a:avLst/>
            <a:gdLst>
              <a:gd name="T0" fmla="*/ 304800 w 192"/>
              <a:gd name="T1" fmla="*/ 457200 h 288"/>
              <a:gd name="T2" fmla="*/ 304800 w 192"/>
              <a:gd name="T3" fmla="*/ 0 h 288"/>
              <a:gd name="T4" fmla="*/ 0 w 192"/>
              <a:gd name="T5" fmla="*/ 0 h 288"/>
              <a:gd name="T6" fmla="*/ 0 60000 65536"/>
              <a:gd name="T7" fmla="*/ 0 60000 65536"/>
              <a:gd name="T8" fmla="*/ 0 60000 65536"/>
              <a:gd name="T9" fmla="*/ 0 w 192"/>
              <a:gd name="T10" fmla="*/ 0 h 288"/>
              <a:gd name="T11" fmla="*/ 192 w 192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288">
                <a:moveTo>
                  <a:pt x="192" y="288"/>
                </a:moveTo>
                <a:lnTo>
                  <a:pt x="19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2" name="Line 49"/>
          <p:cNvSpPr>
            <a:spLocks noChangeShapeType="1"/>
          </p:cNvSpPr>
          <p:nvPr/>
        </p:nvSpPr>
        <p:spPr bwMode="auto">
          <a:xfrm flipH="1">
            <a:off x="19812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3" name="Rectangle 50"/>
          <p:cNvSpPr>
            <a:spLocks noChangeArrowheads="1"/>
          </p:cNvSpPr>
          <p:nvPr/>
        </p:nvSpPr>
        <p:spPr bwMode="auto">
          <a:xfrm>
            <a:off x="7162800" y="26670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RTL-Address</a:t>
            </a:r>
          </a:p>
        </p:txBody>
      </p:sp>
      <p:sp>
        <p:nvSpPr>
          <p:cNvPr id="102454" name="Rectangle 51"/>
          <p:cNvSpPr>
            <a:spLocks noChangeArrowheads="1"/>
          </p:cNvSpPr>
          <p:nvPr/>
        </p:nvSpPr>
        <p:spPr bwMode="auto">
          <a:xfrm>
            <a:off x="7239000" y="41148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B</a:t>
            </a:r>
          </a:p>
        </p:txBody>
      </p:sp>
      <p:sp>
        <p:nvSpPr>
          <p:cNvPr id="102455" name="Line 52"/>
          <p:cNvSpPr>
            <a:spLocks noChangeShapeType="1"/>
          </p:cNvSpPr>
          <p:nvPr/>
        </p:nvSpPr>
        <p:spPr bwMode="auto">
          <a:xfrm>
            <a:off x="2971800" y="42672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6" name="Line 53"/>
          <p:cNvSpPr>
            <a:spLocks noChangeShapeType="1"/>
          </p:cNvSpPr>
          <p:nvPr/>
        </p:nvSpPr>
        <p:spPr bwMode="auto">
          <a:xfrm flipV="1">
            <a:off x="2971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57" name="Text Box 54"/>
          <p:cNvSpPr txBox="1">
            <a:spLocks noChangeArrowheads="1"/>
          </p:cNvSpPr>
          <p:nvPr/>
        </p:nvSpPr>
        <p:spPr bwMode="auto">
          <a:xfrm>
            <a:off x="6324600" y="3200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3</a:t>
            </a:r>
          </a:p>
        </p:txBody>
      </p:sp>
      <p:sp>
        <p:nvSpPr>
          <p:cNvPr id="102458" name="Text Box 55"/>
          <p:cNvSpPr txBox="1">
            <a:spLocks noChangeArrowheads="1"/>
          </p:cNvSpPr>
          <p:nvPr/>
        </p:nvSpPr>
        <p:spPr bwMode="auto">
          <a:xfrm>
            <a:off x="64770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2</a:t>
            </a:r>
          </a:p>
        </p:txBody>
      </p:sp>
      <p:sp>
        <p:nvSpPr>
          <p:cNvPr id="102459" name="Line 56"/>
          <p:cNvSpPr>
            <a:spLocks noChangeShapeType="1"/>
          </p:cNvSpPr>
          <p:nvPr/>
        </p:nvSpPr>
        <p:spPr bwMode="auto">
          <a:xfrm flipH="1" flipV="1">
            <a:off x="4876800" y="2362200"/>
            <a:ext cx="2286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0" name="Text Box 57"/>
          <p:cNvSpPr txBox="1">
            <a:spLocks noChangeArrowheads="1"/>
          </p:cNvSpPr>
          <p:nvPr/>
        </p:nvSpPr>
        <p:spPr bwMode="auto">
          <a:xfrm>
            <a:off x="5791200" y="2514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102461" name="Rectangle 5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If the output of the ALU equals zero the zero flag (Z) is set to 1</a:t>
            </a:r>
          </a:p>
        </p:txBody>
      </p:sp>
      <p:sp>
        <p:nvSpPr>
          <p:cNvPr id="102462" name="Line 59"/>
          <p:cNvSpPr>
            <a:spLocks noChangeShapeType="1"/>
          </p:cNvSpPr>
          <p:nvPr/>
        </p:nvSpPr>
        <p:spPr bwMode="auto">
          <a:xfrm flipH="1" flipV="1">
            <a:off x="4343400" y="3581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3" name="Line 60"/>
          <p:cNvSpPr>
            <a:spLocks noChangeShapeType="1"/>
          </p:cNvSpPr>
          <p:nvPr/>
        </p:nvSpPr>
        <p:spPr bwMode="auto">
          <a:xfrm>
            <a:off x="42672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4" name="Line 61"/>
          <p:cNvSpPr>
            <a:spLocks noChangeShapeType="1"/>
          </p:cNvSpPr>
          <p:nvPr/>
        </p:nvSpPr>
        <p:spPr bwMode="auto">
          <a:xfrm>
            <a:off x="3733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5" name="Line 62"/>
          <p:cNvSpPr>
            <a:spLocks noChangeShapeType="1"/>
          </p:cNvSpPr>
          <p:nvPr/>
        </p:nvSpPr>
        <p:spPr bwMode="auto">
          <a:xfrm>
            <a:off x="37338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6" name="Line 63"/>
          <p:cNvSpPr>
            <a:spLocks noChangeShapeType="1"/>
          </p:cNvSpPr>
          <p:nvPr/>
        </p:nvSpPr>
        <p:spPr bwMode="auto">
          <a:xfrm flipH="1">
            <a:off x="3810000" y="2286000"/>
            <a:ext cx="2286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7" name="Line 64"/>
          <p:cNvSpPr>
            <a:spLocks noChangeShapeType="1"/>
          </p:cNvSpPr>
          <p:nvPr/>
        </p:nvSpPr>
        <p:spPr bwMode="auto">
          <a:xfrm>
            <a:off x="3810000" y="228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8" name="Line 65"/>
          <p:cNvSpPr>
            <a:spLocks noChangeShapeType="1"/>
          </p:cNvSpPr>
          <p:nvPr/>
        </p:nvSpPr>
        <p:spPr bwMode="auto">
          <a:xfrm>
            <a:off x="38100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69" name="Text Box 66"/>
          <p:cNvSpPr txBox="1">
            <a:spLocks noChangeArrowheads="1"/>
          </p:cNvSpPr>
          <p:nvPr/>
        </p:nvSpPr>
        <p:spPr bwMode="auto">
          <a:xfrm>
            <a:off x="3581400" y="2362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02470" name="Text Box 67"/>
          <p:cNvSpPr txBox="1">
            <a:spLocks noChangeArrowheads="1"/>
          </p:cNvSpPr>
          <p:nvPr/>
        </p:nvSpPr>
        <p:spPr bwMode="auto">
          <a:xfrm>
            <a:off x="3657600" y="35814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stack</a:t>
            </a:r>
          </a:p>
        </p:txBody>
      </p:sp>
      <p:sp>
        <p:nvSpPr>
          <p:cNvPr id="102471" name="Line 68"/>
          <p:cNvSpPr>
            <a:spLocks noChangeShapeType="1"/>
          </p:cNvSpPr>
          <p:nvPr/>
        </p:nvSpPr>
        <p:spPr bwMode="auto">
          <a:xfrm>
            <a:off x="6705600" y="5105400"/>
            <a:ext cx="838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2" name="AutoShape 69"/>
          <p:cNvSpPr>
            <a:spLocks noChangeArrowheads="1"/>
          </p:cNvSpPr>
          <p:nvPr/>
        </p:nvSpPr>
        <p:spPr bwMode="auto">
          <a:xfrm>
            <a:off x="7239000" y="5410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400"/>
          </a:p>
        </p:txBody>
      </p:sp>
      <p:sp>
        <p:nvSpPr>
          <p:cNvPr id="102473" name="Line 73"/>
          <p:cNvSpPr>
            <a:spLocks noChangeShapeType="1"/>
          </p:cNvSpPr>
          <p:nvPr/>
        </p:nvSpPr>
        <p:spPr bwMode="auto">
          <a:xfrm>
            <a:off x="7543800" y="5105400"/>
            <a:ext cx="0" cy="3048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4" name="Text Box 75"/>
          <p:cNvSpPr txBox="1">
            <a:spLocks noChangeArrowheads="1"/>
          </p:cNvSpPr>
          <p:nvPr/>
        </p:nvSpPr>
        <p:spPr bwMode="auto">
          <a:xfrm>
            <a:off x="8001000" y="4648200"/>
            <a:ext cx="3048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02475" name="Line 77"/>
          <p:cNvSpPr>
            <a:spLocks noChangeShapeType="1"/>
          </p:cNvSpPr>
          <p:nvPr/>
        </p:nvSpPr>
        <p:spPr bwMode="auto">
          <a:xfrm>
            <a:off x="8153400" y="5029200"/>
            <a:ext cx="0" cy="381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476" name="Text Box 79"/>
          <p:cNvSpPr txBox="1">
            <a:spLocks noChangeArrowheads="1"/>
          </p:cNvSpPr>
          <p:nvPr/>
        </p:nvSpPr>
        <p:spPr bwMode="auto">
          <a:xfrm>
            <a:off x="7543800" y="5410200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 = 0</a:t>
            </a:r>
          </a:p>
        </p:txBody>
      </p:sp>
      <p:sp>
        <p:nvSpPr>
          <p:cNvPr id="102477" name="Text Box 81"/>
          <p:cNvSpPr txBox="1">
            <a:spLocks noChangeArrowheads="1"/>
          </p:cNvSpPr>
          <p:nvPr/>
        </p:nvSpPr>
        <p:spPr bwMode="auto">
          <a:xfrm>
            <a:off x="7772400" y="6096000"/>
            <a:ext cx="381000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Z</a:t>
            </a:r>
          </a:p>
        </p:txBody>
      </p:sp>
      <p:sp>
        <p:nvSpPr>
          <p:cNvPr id="102478" name="Line 82"/>
          <p:cNvSpPr>
            <a:spLocks noChangeShapeType="1"/>
          </p:cNvSpPr>
          <p:nvPr/>
        </p:nvSpPr>
        <p:spPr bwMode="auto">
          <a:xfrm>
            <a:off x="7924800" y="5867400"/>
            <a:ext cx="0" cy="2286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34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1034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971884-BFC9-49E2-A13B-16437BC9A186}" type="slidenum">
              <a:rPr lang="en-US"/>
              <a:pPr/>
              <a:t>84</a:t>
            </a:fld>
            <a:endParaRPr lang="en-US"/>
          </a:p>
        </p:txBody>
      </p:sp>
      <p:sp>
        <p:nvSpPr>
          <p:cNvPr id="1034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FF0066"/>
                </a:solidFill>
              </a:rPr>
              <a:t>Program State Word</a:t>
            </a:r>
            <a:br>
              <a:rPr lang="en-US" sz="4000" smtClean="0">
                <a:solidFill>
                  <a:srgbClr val="FF0066"/>
                </a:solidFill>
              </a:rPr>
            </a:br>
            <a:r>
              <a:rPr lang="en-US" sz="4000" smtClean="0">
                <a:solidFill>
                  <a:srgbClr val="FF0066"/>
                </a:solidFill>
              </a:rPr>
              <a:t>(condition codes - CC)</a:t>
            </a:r>
          </a:p>
        </p:txBody>
      </p:sp>
      <p:sp>
        <p:nvSpPr>
          <p:cNvPr id="103430" name="Rectangle 3"/>
          <p:cNvSpPr>
            <a:spLocks noChangeArrowheads="1"/>
          </p:cNvSpPr>
          <p:nvPr/>
        </p:nvSpPr>
        <p:spPr bwMode="auto">
          <a:xfrm>
            <a:off x="762000" y="3048000"/>
            <a:ext cx="7924800" cy="1447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431" name="Line 4"/>
          <p:cNvSpPr>
            <a:spLocks noChangeShapeType="1"/>
          </p:cNvSpPr>
          <p:nvPr/>
        </p:nvSpPr>
        <p:spPr bwMode="auto">
          <a:xfrm>
            <a:off x="16002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2" name="Line 5"/>
          <p:cNvSpPr>
            <a:spLocks noChangeShapeType="1"/>
          </p:cNvSpPr>
          <p:nvPr/>
        </p:nvSpPr>
        <p:spPr bwMode="auto">
          <a:xfrm>
            <a:off x="7848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3" name="Line 6"/>
          <p:cNvSpPr>
            <a:spLocks noChangeShapeType="1"/>
          </p:cNvSpPr>
          <p:nvPr/>
        </p:nvSpPr>
        <p:spPr bwMode="auto">
          <a:xfrm>
            <a:off x="4800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4" name="Line 7"/>
          <p:cNvSpPr>
            <a:spLocks noChangeShapeType="1"/>
          </p:cNvSpPr>
          <p:nvPr/>
        </p:nvSpPr>
        <p:spPr bwMode="auto">
          <a:xfrm>
            <a:off x="1600200" y="35052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5" name="Line 8"/>
          <p:cNvSpPr>
            <a:spLocks noChangeShapeType="1"/>
          </p:cNvSpPr>
          <p:nvPr/>
        </p:nvSpPr>
        <p:spPr bwMode="auto">
          <a:xfrm>
            <a:off x="2133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6" name="Line 9"/>
          <p:cNvSpPr>
            <a:spLocks noChangeShapeType="1"/>
          </p:cNvSpPr>
          <p:nvPr/>
        </p:nvSpPr>
        <p:spPr bwMode="auto">
          <a:xfrm>
            <a:off x="2667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7" name="Line 10"/>
          <p:cNvSpPr>
            <a:spLocks noChangeShapeType="1"/>
          </p:cNvSpPr>
          <p:nvPr/>
        </p:nvSpPr>
        <p:spPr bwMode="auto">
          <a:xfrm>
            <a:off x="31242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8" name="Line 11"/>
          <p:cNvSpPr>
            <a:spLocks noChangeShapeType="1"/>
          </p:cNvSpPr>
          <p:nvPr/>
        </p:nvSpPr>
        <p:spPr bwMode="auto">
          <a:xfrm>
            <a:off x="365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39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PC</a:t>
            </a:r>
          </a:p>
        </p:txBody>
      </p:sp>
      <p:sp>
        <p:nvSpPr>
          <p:cNvPr id="103440" name="Text Box 13"/>
          <p:cNvSpPr txBox="1">
            <a:spLocks noChangeArrowheads="1"/>
          </p:cNvSpPr>
          <p:nvPr/>
        </p:nvSpPr>
        <p:spPr bwMode="auto">
          <a:xfrm>
            <a:off x="2362200" y="3124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Interrupt Flags</a:t>
            </a:r>
          </a:p>
        </p:txBody>
      </p:sp>
      <p:sp>
        <p:nvSpPr>
          <p:cNvPr id="103441" name="Text Box 14"/>
          <p:cNvSpPr txBox="1">
            <a:spLocks noChangeArrowheads="1"/>
          </p:cNvSpPr>
          <p:nvPr/>
        </p:nvSpPr>
        <p:spPr bwMode="auto">
          <a:xfrm>
            <a:off x="5410200" y="31242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MASK</a:t>
            </a:r>
          </a:p>
        </p:txBody>
      </p:sp>
      <p:sp>
        <p:nvSpPr>
          <p:cNvPr id="103442" name="Text Box 15"/>
          <p:cNvSpPr txBox="1">
            <a:spLocks noChangeArrowheads="1"/>
          </p:cNvSpPr>
          <p:nvPr/>
        </p:nvSpPr>
        <p:spPr bwMode="auto">
          <a:xfrm>
            <a:off x="79248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3443" name="Text Box 16"/>
          <p:cNvSpPr txBox="1">
            <a:spLocks noChangeArrowheads="1"/>
          </p:cNvSpPr>
          <p:nvPr/>
        </p:nvSpPr>
        <p:spPr bwMode="auto">
          <a:xfrm>
            <a:off x="7848600" y="3505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Mode</a:t>
            </a:r>
          </a:p>
        </p:txBody>
      </p:sp>
      <p:sp>
        <p:nvSpPr>
          <p:cNvPr id="103444" name="Text Box 17"/>
          <p:cNvSpPr txBox="1">
            <a:spLocks noChangeArrowheads="1"/>
          </p:cNvSpPr>
          <p:nvPr/>
        </p:nvSpPr>
        <p:spPr bwMode="auto">
          <a:xfrm>
            <a:off x="1600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OV</a:t>
            </a:r>
          </a:p>
        </p:txBody>
      </p:sp>
      <p:sp>
        <p:nvSpPr>
          <p:cNvPr id="103445" name="Text Box 18"/>
          <p:cNvSpPr txBox="1">
            <a:spLocks noChangeArrowheads="1"/>
          </p:cNvSpPr>
          <p:nvPr/>
        </p:nvSpPr>
        <p:spPr bwMode="auto">
          <a:xfrm>
            <a:off x="2133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MP</a:t>
            </a:r>
          </a:p>
        </p:txBody>
      </p:sp>
      <p:sp>
        <p:nvSpPr>
          <p:cNvPr id="103446" name="Text Box 19"/>
          <p:cNvSpPr txBox="1">
            <a:spLocks noChangeArrowheads="1"/>
          </p:cNvSpPr>
          <p:nvPr/>
        </p:nvSpPr>
        <p:spPr bwMode="auto">
          <a:xfrm>
            <a:off x="2667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PI</a:t>
            </a:r>
          </a:p>
        </p:txBody>
      </p:sp>
      <p:sp>
        <p:nvSpPr>
          <p:cNvPr id="103447" name="Text Box 20"/>
          <p:cNvSpPr txBox="1">
            <a:spLocks noChangeArrowheads="1"/>
          </p:cNvSpPr>
          <p:nvPr/>
        </p:nvSpPr>
        <p:spPr bwMode="auto">
          <a:xfrm>
            <a:off x="4953000" y="396240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be defined later</a:t>
            </a:r>
          </a:p>
        </p:txBody>
      </p:sp>
      <p:sp>
        <p:nvSpPr>
          <p:cNvPr id="103448" name="Text Box 21"/>
          <p:cNvSpPr txBox="1">
            <a:spLocks noChangeArrowheads="1"/>
          </p:cNvSpPr>
          <p:nvPr/>
        </p:nvSpPr>
        <p:spPr bwMode="auto">
          <a:xfrm>
            <a:off x="36576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I/O</a:t>
            </a:r>
          </a:p>
        </p:txBody>
      </p:sp>
      <p:sp>
        <p:nvSpPr>
          <p:cNvPr id="103449" name="Line 22"/>
          <p:cNvSpPr>
            <a:spLocks noChangeShapeType="1"/>
          </p:cNvSpPr>
          <p:nvPr/>
        </p:nvSpPr>
        <p:spPr bwMode="auto">
          <a:xfrm>
            <a:off x="41910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0" name="Text Box 23"/>
          <p:cNvSpPr txBox="1">
            <a:spLocks noChangeArrowheads="1"/>
          </p:cNvSpPr>
          <p:nvPr/>
        </p:nvSpPr>
        <p:spPr bwMode="auto">
          <a:xfrm>
            <a:off x="31242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TI</a:t>
            </a:r>
          </a:p>
        </p:txBody>
      </p:sp>
      <p:sp>
        <p:nvSpPr>
          <p:cNvPr id="103451" name="Text Box 24"/>
          <p:cNvSpPr txBox="1">
            <a:spLocks noChangeArrowheads="1"/>
          </p:cNvSpPr>
          <p:nvPr/>
        </p:nvSpPr>
        <p:spPr bwMode="auto">
          <a:xfrm>
            <a:off x="4191000" y="38100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SVC</a:t>
            </a:r>
          </a:p>
        </p:txBody>
      </p:sp>
      <p:sp>
        <p:nvSpPr>
          <p:cNvPr id="103452" name="Text Box 25"/>
          <p:cNvSpPr txBox="1">
            <a:spLocks noChangeArrowheads="1"/>
          </p:cNvSpPr>
          <p:nvPr/>
        </p:nvSpPr>
        <p:spPr bwMode="auto">
          <a:xfrm>
            <a:off x="838200" y="4876800"/>
            <a:ext cx="7539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addition to the  Z flag we can incorporate two more flags:</a:t>
            </a:r>
          </a:p>
          <a:p>
            <a:r>
              <a:rPr lang="en-US"/>
              <a:t> 1) G meaning “greater than zero”</a:t>
            </a:r>
          </a:p>
          <a:p>
            <a:r>
              <a:rPr lang="en-US"/>
              <a:t> 2) L meaning  “less than zero”  </a:t>
            </a:r>
          </a:p>
        </p:txBody>
      </p:sp>
      <p:sp>
        <p:nvSpPr>
          <p:cNvPr id="103453" name="Line 26"/>
          <p:cNvSpPr>
            <a:spLocks noChangeShapeType="1"/>
          </p:cNvSpPr>
          <p:nvPr/>
        </p:nvSpPr>
        <p:spPr bwMode="auto">
          <a:xfrm>
            <a:off x="6705600" y="3048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4" name="Text Box 27"/>
          <p:cNvSpPr txBox="1">
            <a:spLocks noChangeArrowheads="1"/>
          </p:cNvSpPr>
          <p:nvPr/>
        </p:nvSpPr>
        <p:spPr bwMode="auto">
          <a:xfrm>
            <a:off x="7010400" y="3124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CC</a:t>
            </a:r>
          </a:p>
        </p:txBody>
      </p:sp>
      <p:sp>
        <p:nvSpPr>
          <p:cNvPr id="103455" name="Line 28"/>
          <p:cNvSpPr>
            <a:spLocks noChangeShapeType="1"/>
          </p:cNvSpPr>
          <p:nvPr/>
        </p:nvSpPr>
        <p:spPr bwMode="auto">
          <a:xfrm>
            <a:off x="7086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6" name="Line 29"/>
          <p:cNvSpPr>
            <a:spLocks noChangeShapeType="1"/>
          </p:cNvSpPr>
          <p:nvPr/>
        </p:nvSpPr>
        <p:spPr bwMode="auto">
          <a:xfrm>
            <a:off x="7467600" y="3505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457" name="Text Box 30"/>
          <p:cNvSpPr txBox="1">
            <a:spLocks noChangeArrowheads="1"/>
          </p:cNvSpPr>
          <p:nvPr/>
        </p:nvSpPr>
        <p:spPr bwMode="auto">
          <a:xfrm>
            <a:off x="7162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Z</a:t>
            </a:r>
          </a:p>
        </p:txBody>
      </p:sp>
      <p:sp>
        <p:nvSpPr>
          <p:cNvPr id="103458" name="Text Box 31"/>
          <p:cNvSpPr txBox="1">
            <a:spLocks noChangeArrowheads="1"/>
          </p:cNvSpPr>
          <p:nvPr/>
        </p:nvSpPr>
        <p:spPr bwMode="auto">
          <a:xfrm>
            <a:off x="67818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</a:t>
            </a:r>
          </a:p>
        </p:txBody>
      </p:sp>
      <p:sp>
        <p:nvSpPr>
          <p:cNvPr id="103459" name="Text Box 32"/>
          <p:cNvSpPr txBox="1">
            <a:spLocks noChangeArrowheads="1"/>
          </p:cNvSpPr>
          <p:nvPr/>
        </p:nvSpPr>
        <p:spPr bwMode="auto">
          <a:xfrm>
            <a:off x="7467600" y="3886200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44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1044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7ABEC2-D3DD-4E34-A545-F1E130DCD493}" type="slidenum">
              <a:rPr lang="en-US"/>
              <a:pPr/>
              <a:t>85</a:t>
            </a:fld>
            <a:endParaRPr lang="en-US"/>
          </a:p>
        </p:txBody>
      </p:sp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Multiprogramming and Timers</a:t>
            </a:r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Multiprogramming</a:t>
            </a:r>
            <a:r>
              <a:rPr lang="en-US" smtClean="0"/>
              <a:t>:  allowing two or more user programs to reside in memory</a:t>
            </a:r>
          </a:p>
          <a:p>
            <a:pPr eaLnBrk="1" hangingPunct="1"/>
            <a:r>
              <a:rPr lang="en-US" smtClean="0"/>
              <a:t>If we want to run both programs, each program, P1 and P2, can be given alternating time on the CPU, letting neither one dominate CPU usage.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054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1054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FBCCAA-1586-4D0A-94E8-145A6A07EB2D}" type="slidenum">
              <a:rPr lang="en-US"/>
              <a:pPr/>
              <a:t>86</a:t>
            </a:fld>
            <a:endParaRPr lang="en-US"/>
          </a:p>
        </p:txBody>
      </p:sp>
      <p:sp>
        <p:nvSpPr>
          <p:cNvPr id="10547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Process Concept</a:t>
            </a:r>
          </a:p>
        </p:txBody>
      </p:sp>
      <p:sp>
        <p:nvSpPr>
          <p:cNvPr id="10547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mtClean="0"/>
              <a:t>In order to implement multiprogramming we need to utilize the concept of a </a:t>
            </a:r>
            <a:r>
              <a:rPr lang="en-US" i="1" smtClean="0"/>
              <a:t>process.</a:t>
            </a: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b="1" smtClean="0"/>
              <a:t>Process:</a:t>
            </a:r>
            <a:r>
              <a:rPr lang="en-US" smtClean="0"/>
              <a:t>  defined as a program in execution</a:t>
            </a:r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-105" charset="2"/>
              <a:buNone/>
            </a:pPr>
            <a:r>
              <a:rPr lang="en-US" smtClean="0"/>
              <a:t>We’ll explore this concept further in the next lecture.</a:t>
            </a:r>
            <a:endParaRPr lang="en-US" i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-105" charset="-128"/>
              </a:rPr>
              <a:t>University of Central Florida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EDB2FA-E318-4AA1-845C-9B8CF28D77B2}" type="slidenum">
              <a:rPr lang="en-US"/>
              <a:pPr/>
              <a:t>9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Data Movement 1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14563"/>
            <a:ext cx="3381375" cy="3881437"/>
          </a:xfrm>
        </p:spPr>
        <p:txBody>
          <a:bodyPr/>
          <a:lstStyle/>
          <a:p>
            <a:pPr eaLnBrk="1" hangingPunct="1"/>
            <a:r>
              <a:rPr lang="en-US" sz="2400" smtClean="0"/>
              <a:t>Given register PC and MAR the transfer of the contents of PC into MAR is indicated as :</a:t>
            </a:r>
          </a:p>
          <a:p>
            <a:pPr eaLnBrk="1" hangingPunct="1">
              <a:buFont typeface="Wingdings" pitchFamily="-105" charset="2"/>
              <a:buNone/>
            </a:pPr>
            <a:r>
              <a:rPr lang="en-US" sz="2400" smtClean="0"/>
              <a:t>		</a:t>
            </a:r>
            <a:r>
              <a:rPr lang="en-US" sz="2400" smtClean="0">
                <a:solidFill>
                  <a:schemeClr val="folHlink"/>
                </a:solidFill>
              </a:rPr>
              <a:t>MAR</a:t>
            </a:r>
            <a:r>
              <a:rPr lang="en-US" sz="2400" smtClean="0">
                <a:solidFill>
                  <a:schemeClr val="folHlink"/>
                </a:solidFill>
                <a:sym typeface="Wingdings" pitchFamily="-105" charset="2"/>
              </a:rPr>
              <a:t>PC</a:t>
            </a:r>
          </a:p>
          <a:p>
            <a:pPr eaLnBrk="1" hangingPunct="1">
              <a:buFont typeface="Wingdings" pitchFamily="-105" charset="2"/>
              <a:buNone/>
            </a:pPr>
            <a:endParaRPr lang="en-US" smtClean="0">
              <a:solidFill>
                <a:schemeClr val="folHlink"/>
              </a:solidFill>
            </a:endParaRPr>
          </a:p>
        </p:txBody>
      </p:sp>
      <p:sp>
        <p:nvSpPr>
          <p:cNvPr id="26631" name="Rectangle 10"/>
          <p:cNvSpPr>
            <a:spLocks noChangeArrowheads="1"/>
          </p:cNvSpPr>
          <p:nvPr/>
        </p:nvSpPr>
        <p:spPr bwMode="auto">
          <a:xfrm>
            <a:off x="7388225" y="4471988"/>
            <a:ext cx="100965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A</a:t>
            </a:r>
          </a:p>
        </p:txBody>
      </p:sp>
      <p:sp>
        <p:nvSpPr>
          <p:cNvPr id="26632" name="Line 23"/>
          <p:cNvSpPr>
            <a:spLocks noChangeShapeType="1"/>
          </p:cNvSpPr>
          <p:nvPr/>
        </p:nvSpPr>
        <p:spPr bwMode="auto">
          <a:xfrm>
            <a:off x="7154863" y="6172200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Line 24"/>
          <p:cNvSpPr>
            <a:spLocks noChangeShapeType="1"/>
          </p:cNvSpPr>
          <p:nvPr/>
        </p:nvSpPr>
        <p:spPr bwMode="auto">
          <a:xfrm flipV="1">
            <a:off x="8320088" y="4775200"/>
            <a:ext cx="0" cy="1397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Line 7"/>
          <p:cNvSpPr>
            <a:spLocks noChangeShapeType="1"/>
          </p:cNvSpPr>
          <p:nvPr/>
        </p:nvSpPr>
        <p:spPr bwMode="auto">
          <a:xfrm flipV="1">
            <a:off x="6299200" y="380365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5" name="Rectangle 8"/>
          <p:cNvSpPr>
            <a:spLocks noChangeArrowheads="1"/>
          </p:cNvSpPr>
          <p:nvPr/>
        </p:nvSpPr>
        <p:spPr bwMode="auto">
          <a:xfrm>
            <a:off x="5600700" y="1981200"/>
            <a:ext cx="1087438" cy="303213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PC</a:t>
            </a:r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5600700" y="2527300"/>
            <a:ext cx="1087438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MAR</a:t>
            </a:r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5600700" y="4471988"/>
            <a:ext cx="1165225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MDR</a:t>
            </a:r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3890963" y="4471988"/>
            <a:ext cx="1320800" cy="303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OP    ADDRESS</a:t>
            </a:r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5289550" y="3135313"/>
            <a:ext cx="2098675" cy="850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/>
              <a:t>MEMORY</a:t>
            </a:r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>
            <a:off x="6299200" y="4349750"/>
            <a:ext cx="0" cy="122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1" name="Line 15"/>
          <p:cNvSpPr>
            <a:spLocks noChangeShapeType="1"/>
          </p:cNvSpPr>
          <p:nvPr/>
        </p:nvSpPr>
        <p:spPr bwMode="auto">
          <a:xfrm flipV="1">
            <a:off x="6299200" y="3986213"/>
            <a:ext cx="0" cy="3635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2" name="Line 16"/>
          <p:cNvSpPr>
            <a:spLocks noChangeShapeType="1"/>
          </p:cNvSpPr>
          <p:nvPr/>
        </p:nvSpPr>
        <p:spPr bwMode="auto">
          <a:xfrm>
            <a:off x="6299200" y="2832100"/>
            <a:ext cx="0" cy="303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>
            <a:off x="6299200" y="2284413"/>
            <a:ext cx="0" cy="2428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4" name="Line 18"/>
          <p:cNvSpPr>
            <a:spLocks noChangeShapeType="1"/>
          </p:cNvSpPr>
          <p:nvPr/>
        </p:nvSpPr>
        <p:spPr bwMode="auto">
          <a:xfrm flipV="1">
            <a:off x="4435475" y="2103438"/>
            <a:ext cx="0" cy="2368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Line 19"/>
          <p:cNvSpPr>
            <a:spLocks noChangeShapeType="1"/>
          </p:cNvSpPr>
          <p:nvPr/>
        </p:nvSpPr>
        <p:spPr bwMode="auto">
          <a:xfrm>
            <a:off x="4435475" y="2103438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Line 20"/>
          <p:cNvSpPr>
            <a:spLocks noChangeShapeType="1"/>
          </p:cNvSpPr>
          <p:nvPr/>
        </p:nvSpPr>
        <p:spPr bwMode="auto">
          <a:xfrm>
            <a:off x="4435475" y="2709863"/>
            <a:ext cx="1165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7" name="Line 21"/>
          <p:cNvSpPr>
            <a:spLocks noChangeShapeType="1"/>
          </p:cNvSpPr>
          <p:nvPr/>
        </p:nvSpPr>
        <p:spPr bwMode="auto">
          <a:xfrm flipH="1" flipV="1">
            <a:off x="5211763" y="4652963"/>
            <a:ext cx="388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AutoShape 22"/>
          <p:cNvSpPr>
            <a:spLocks noChangeArrowheads="1"/>
          </p:cNvSpPr>
          <p:nvPr/>
        </p:nvSpPr>
        <p:spPr bwMode="auto">
          <a:xfrm>
            <a:off x="6477000" y="5181600"/>
            <a:ext cx="1398588" cy="728663"/>
          </a:xfrm>
          <a:custGeom>
            <a:avLst/>
            <a:gdLst>
              <a:gd name="T0" fmla="*/ 79238104 w 21600"/>
              <a:gd name="T1" fmla="*/ 12290487 h 21600"/>
              <a:gd name="T2" fmla="*/ 45278898 w 21600"/>
              <a:gd name="T3" fmla="*/ 24581008 h 21600"/>
              <a:gd name="T4" fmla="*/ 11319757 w 21600"/>
              <a:gd name="T5" fmla="*/ 12290487 h 21600"/>
              <a:gd name="T6" fmla="*/ 4527889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200"/>
          </a:p>
          <a:p>
            <a:pPr eaLnBrk="0" hangingPunct="0"/>
            <a:r>
              <a:rPr lang="en-US" sz="1200"/>
              <a:t>   A L U</a:t>
            </a:r>
          </a:p>
          <a:p>
            <a:pPr eaLnBrk="0" hangingPunct="0"/>
            <a:endParaRPr lang="en-US" sz="1200"/>
          </a:p>
          <a:p>
            <a:pPr eaLnBrk="0" hangingPunct="0"/>
            <a:r>
              <a:rPr lang="en-US" sz="1600"/>
              <a:t>    </a:t>
            </a:r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154863" y="5929313"/>
            <a:ext cx="0" cy="242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6921500" y="5200650"/>
            <a:ext cx="233363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H="1">
            <a:off x="7154863" y="5200650"/>
            <a:ext cx="155575" cy="363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6688138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620000" y="4775200"/>
            <a:ext cx="0" cy="425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4" name="AutoShape 30"/>
          <p:cNvSpPr>
            <a:spLocks noChangeArrowheads="1"/>
          </p:cNvSpPr>
          <p:nvPr/>
        </p:nvSpPr>
        <p:spPr bwMode="auto">
          <a:xfrm rot="10800000">
            <a:off x="3657600" y="5029200"/>
            <a:ext cx="1398588" cy="425450"/>
          </a:xfrm>
          <a:prstGeom prst="flowChartManualOperat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eaLnBrk="0" hangingPunct="0"/>
            <a:endParaRPr lang="en-US" sz="1400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4202113" y="4471988"/>
            <a:ext cx="0" cy="3032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 flipH="1">
            <a:off x="4046538" y="4775200"/>
            <a:ext cx="0" cy="242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4572000" y="5486400"/>
            <a:ext cx="17463" cy="139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V="1">
            <a:off x="4589463" y="5626100"/>
            <a:ext cx="2020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59" name="Line 35"/>
          <p:cNvSpPr>
            <a:spLocks noChangeShapeType="1"/>
          </p:cNvSpPr>
          <p:nvPr/>
        </p:nvSpPr>
        <p:spPr bwMode="auto">
          <a:xfrm>
            <a:off x="4357688" y="5443538"/>
            <a:ext cx="4762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V="1">
            <a:off x="4362450" y="5808663"/>
            <a:ext cx="2330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>
            <a:off x="6888163" y="4670425"/>
            <a:ext cx="484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H="1">
            <a:off x="6789738" y="4670425"/>
            <a:ext cx="984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3962400" y="51054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Decoder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10011</TotalTime>
  <Words>3764</Words>
  <Application>Microsoft Office PowerPoint</Application>
  <PresentationFormat>全屏显示(4:3)</PresentationFormat>
  <Paragraphs>1097</Paragraphs>
  <Slides>86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86</vt:i4>
      </vt:variant>
    </vt:vector>
  </HeadingPairs>
  <TitlesOfParts>
    <vt:vector size="91" baseType="lpstr">
      <vt:lpstr>Times New Roman</vt:lpstr>
      <vt:lpstr>ＭＳ Ｐゴシック</vt:lpstr>
      <vt:lpstr>Arial</vt:lpstr>
      <vt:lpstr>Wingdings</vt:lpstr>
      <vt:lpstr>Straight Edge</vt:lpstr>
      <vt:lpstr>Lecture 2</vt:lpstr>
      <vt:lpstr>Outline</vt:lpstr>
      <vt:lpstr>Von-Neumann Machine (VN)</vt:lpstr>
      <vt:lpstr>Instruction Cycle</vt:lpstr>
      <vt:lpstr>Definitions</vt:lpstr>
      <vt:lpstr>Definition of MDR</vt:lpstr>
      <vt:lpstr>Definitions Cont.</vt:lpstr>
      <vt:lpstr>Fetch Execute Cycle</vt:lpstr>
      <vt:lpstr>Data Movement 1</vt:lpstr>
      <vt:lpstr>Data Movement 2</vt:lpstr>
      <vt:lpstr>Data Movement 3</vt:lpstr>
      <vt:lpstr>Instruction Register Properties</vt:lpstr>
      <vt:lpstr>Data Movement 4</vt:lpstr>
      <vt:lpstr>Data Movement 4 Cont.</vt:lpstr>
      <vt:lpstr>Instruction Cycle</vt:lpstr>
      <vt:lpstr>00 Fetch Cycle</vt:lpstr>
      <vt:lpstr>Execution:  01 LOAD</vt:lpstr>
      <vt:lpstr>Execution:  02 ADD</vt:lpstr>
      <vt:lpstr>Execution:  03 STORE</vt:lpstr>
      <vt:lpstr>Execution:  04 END</vt:lpstr>
      <vt:lpstr>Instruction Set Architecture</vt:lpstr>
      <vt:lpstr>One Address Architecture</vt:lpstr>
      <vt:lpstr>Example One-Address Program</vt:lpstr>
      <vt:lpstr>Programs with Errors</vt:lpstr>
      <vt:lpstr>Overflow Detection</vt:lpstr>
      <vt:lpstr>VN with Overflow Flip/Flop</vt:lpstr>
      <vt:lpstr>Interrupt Cycle</vt:lpstr>
      <vt:lpstr>Interrupt Cycle 05</vt:lpstr>
      <vt:lpstr>ISA –Interrupt cycle</vt:lpstr>
      <vt:lpstr>Interrupt Handling Routine</vt:lpstr>
      <vt:lpstr>Interrupt Handler Takes Control of VN</vt:lpstr>
      <vt:lpstr>05 Interrupt Cycle </vt:lpstr>
      <vt:lpstr>Hardware/Software Bridge</vt:lpstr>
      <vt:lpstr>Virtual Machine</vt:lpstr>
      <vt:lpstr>Shared Memory</vt:lpstr>
      <vt:lpstr>Shared Memory Example</vt:lpstr>
      <vt:lpstr>Memory Protection</vt:lpstr>
      <vt:lpstr>Memory Protection Components</vt:lpstr>
      <vt:lpstr>VN with Memory Protection</vt:lpstr>
      <vt:lpstr>Changes to the ISA</vt:lpstr>
      <vt:lpstr>Modified ISA</vt:lpstr>
      <vt:lpstr>Program State Word (PSW)</vt:lpstr>
      <vt:lpstr>Program State Word</vt:lpstr>
      <vt:lpstr>Privileged Instructions</vt:lpstr>
      <vt:lpstr>Privileged Instruction Implementation</vt:lpstr>
      <vt:lpstr>Implementing Privileged Instructions cont.</vt:lpstr>
      <vt:lpstr>Mechanism for User/Supervisor Modes</vt:lpstr>
      <vt:lpstr>Mechanism for User/Supervisor Modes Cont.</vt:lpstr>
      <vt:lpstr>CPU After Mode Flag Addition</vt:lpstr>
      <vt:lpstr>PSW After Mode and PI flag Addition</vt:lpstr>
      <vt:lpstr>Types of Interrupts</vt:lpstr>
      <vt:lpstr>Traps</vt:lpstr>
      <vt:lpstr>I/O Interrupts</vt:lpstr>
      <vt:lpstr>Saving the state of the running program</vt:lpstr>
      <vt:lpstr>Program State Word</vt:lpstr>
      <vt:lpstr>05 Interrupt Cycle</vt:lpstr>
      <vt:lpstr>Supervisor</vt:lpstr>
      <vt:lpstr>SuperVisorCall (SVC)</vt:lpstr>
      <vt:lpstr>System Calls</vt:lpstr>
      <vt:lpstr>SCVT</vt:lpstr>
      <vt:lpstr>Runtime Libraries</vt:lpstr>
      <vt:lpstr>Properties of Runtime Libraries</vt:lpstr>
      <vt:lpstr>SVC Instruction Format</vt:lpstr>
      <vt:lpstr>80 SVC(index)</vt:lpstr>
      <vt:lpstr>SVC(read) = 80(4)</vt:lpstr>
      <vt:lpstr>Runtime Library and SVCT Example</vt:lpstr>
      <vt:lpstr>    The PC is overwritten!!!</vt:lpstr>
      <vt:lpstr>80 SVC(index)</vt:lpstr>
      <vt:lpstr>05 Interrupt Cycle</vt:lpstr>
      <vt:lpstr>How can we handle nested interrupts?</vt:lpstr>
      <vt:lpstr>The Stack will store all return addresses</vt:lpstr>
      <vt:lpstr>05 Interrupt Cycle Including the stack mechanism</vt:lpstr>
      <vt:lpstr>Program State Word including the SVC flag</vt:lpstr>
      <vt:lpstr>Timer Interrupt</vt:lpstr>
      <vt:lpstr>Timer Interrupt cont.</vt:lpstr>
      <vt:lpstr>Program State Word</vt:lpstr>
      <vt:lpstr>Interrupt Vector</vt:lpstr>
      <vt:lpstr>Interrupt Vector, cont.</vt:lpstr>
      <vt:lpstr>Interrupt Vector Structure</vt:lpstr>
      <vt:lpstr>05 Interrupt Cycle with the Interrupt Vector</vt:lpstr>
      <vt:lpstr>05 Interrupt Cycle with the Interrupt Vector, Cont.</vt:lpstr>
      <vt:lpstr>Program State Word (condition codes - CC)</vt:lpstr>
      <vt:lpstr>If the output of the ALU equals zero the zero flag (Z) is set to 1</vt:lpstr>
      <vt:lpstr>Program State Word (condition codes - CC)</vt:lpstr>
      <vt:lpstr>Multiprogramming and Timers</vt:lpstr>
      <vt:lpstr>Process Concept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82</cp:revision>
  <cp:lastPrinted>2010-01-19T23:53:34Z</cp:lastPrinted>
  <dcterms:created xsi:type="dcterms:W3CDTF">2010-01-19T23:22:08Z</dcterms:created>
  <dcterms:modified xsi:type="dcterms:W3CDTF">2011-07-28T14:40:21Z</dcterms:modified>
</cp:coreProperties>
</file>