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05" charset="0"/>
        <a:ea typeface="ＭＳ Ｐゴシック" pitchFamily="-105" charset="-128"/>
        <a:cs typeface="+mn-cs"/>
      </a:defRPr>
    </a:lvl1pPr>
    <a:lvl2pPr marL="457200" algn="l" rtl="0" fontAlgn="base">
      <a:spcBef>
        <a:spcPct val="0"/>
      </a:spcBef>
      <a:spcAft>
        <a:spcPct val="0"/>
      </a:spcAft>
      <a:defRPr sz="2400" kern="1200">
        <a:solidFill>
          <a:schemeClr val="tx1"/>
        </a:solidFill>
        <a:latin typeface="Times New Roman" pitchFamily="-105" charset="0"/>
        <a:ea typeface="ＭＳ Ｐゴシック" pitchFamily="-105" charset="-128"/>
        <a:cs typeface="+mn-cs"/>
      </a:defRPr>
    </a:lvl2pPr>
    <a:lvl3pPr marL="914400" algn="l" rtl="0" fontAlgn="base">
      <a:spcBef>
        <a:spcPct val="0"/>
      </a:spcBef>
      <a:spcAft>
        <a:spcPct val="0"/>
      </a:spcAft>
      <a:defRPr sz="2400" kern="1200">
        <a:solidFill>
          <a:schemeClr val="tx1"/>
        </a:solidFill>
        <a:latin typeface="Times New Roman" pitchFamily="-105" charset="0"/>
        <a:ea typeface="ＭＳ Ｐゴシック" pitchFamily="-105" charset="-128"/>
        <a:cs typeface="+mn-cs"/>
      </a:defRPr>
    </a:lvl3pPr>
    <a:lvl4pPr marL="1371600" algn="l" rtl="0" fontAlgn="base">
      <a:spcBef>
        <a:spcPct val="0"/>
      </a:spcBef>
      <a:spcAft>
        <a:spcPct val="0"/>
      </a:spcAft>
      <a:defRPr sz="2400" kern="1200">
        <a:solidFill>
          <a:schemeClr val="tx1"/>
        </a:solidFill>
        <a:latin typeface="Times New Roman" pitchFamily="-105" charset="0"/>
        <a:ea typeface="ＭＳ Ｐゴシック" pitchFamily="-105" charset="-128"/>
        <a:cs typeface="+mn-cs"/>
      </a:defRPr>
    </a:lvl4pPr>
    <a:lvl5pPr marL="1828800" algn="l" rtl="0" fontAlgn="base">
      <a:spcBef>
        <a:spcPct val="0"/>
      </a:spcBef>
      <a:spcAft>
        <a:spcPct val="0"/>
      </a:spcAft>
      <a:defRPr sz="2400" kern="1200">
        <a:solidFill>
          <a:schemeClr val="tx1"/>
        </a:solidFill>
        <a:latin typeface="Times New Roman" pitchFamily="-105" charset="0"/>
        <a:ea typeface="ＭＳ Ｐゴシック" pitchFamily="-105" charset="-128"/>
        <a:cs typeface="+mn-cs"/>
      </a:defRPr>
    </a:lvl5pPr>
    <a:lvl6pPr marL="2286000" algn="l" defTabSz="914400" rtl="0" eaLnBrk="1" latinLnBrk="0" hangingPunct="1">
      <a:defRPr sz="2400" kern="1200">
        <a:solidFill>
          <a:schemeClr val="tx1"/>
        </a:solidFill>
        <a:latin typeface="Times New Roman" pitchFamily="-105" charset="0"/>
        <a:ea typeface="ＭＳ Ｐゴシック" pitchFamily="-105" charset="-128"/>
        <a:cs typeface="+mn-cs"/>
      </a:defRPr>
    </a:lvl6pPr>
    <a:lvl7pPr marL="2743200" algn="l" defTabSz="914400" rtl="0" eaLnBrk="1" latinLnBrk="0" hangingPunct="1">
      <a:defRPr sz="2400" kern="1200">
        <a:solidFill>
          <a:schemeClr val="tx1"/>
        </a:solidFill>
        <a:latin typeface="Times New Roman" pitchFamily="-105" charset="0"/>
        <a:ea typeface="ＭＳ Ｐゴシック" pitchFamily="-105" charset="-128"/>
        <a:cs typeface="+mn-cs"/>
      </a:defRPr>
    </a:lvl7pPr>
    <a:lvl8pPr marL="3200400" algn="l" defTabSz="914400" rtl="0" eaLnBrk="1" latinLnBrk="0" hangingPunct="1">
      <a:defRPr sz="2400" kern="1200">
        <a:solidFill>
          <a:schemeClr val="tx1"/>
        </a:solidFill>
        <a:latin typeface="Times New Roman" pitchFamily="-105" charset="0"/>
        <a:ea typeface="ＭＳ Ｐゴシック" pitchFamily="-105" charset="-128"/>
        <a:cs typeface="+mn-cs"/>
      </a:defRPr>
    </a:lvl8pPr>
    <a:lvl9pPr marL="3657600" algn="l" defTabSz="914400" rtl="0" eaLnBrk="1" latinLnBrk="0" hangingPunct="1">
      <a:defRPr sz="2400" kern="1200">
        <a:solidFill>
          <a:schemeClr val="tx1"/>
        </a:solidFill>
        <a:latin typeface="Times New Roman" pitchFamily="-105"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50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2045EB4-0772-4DA5-8945-ADB4954702A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08BECF9-EA16-465A-80BA-D886C069EA9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E55E708-0C58-471A-87D5-459D4D17555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FD077D6-9E6B-4406-983E-41F7A88B43A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0F69A23C-E426-4E93-A6B6-F3B3CE6149F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C0514E92-F478-45D6-85D9-5B93D75F570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9E118B3-3440-417F-9E94-48D8D57E81C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89B106D-CE7B-4F7E-8745-1E1C92F19C5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26F876D4-1F97-4586-AF0E-3A33637BD652}"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B98B837-1FA1-49D6-AF94-E53C29BA49B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FED55B78-65CC-4DCF-90FA-E4FC9C0323B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3C94315-946F-4F46-8365-CC0FE6109D9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itchFamily="-105" charset="-128"/>
          <a:cs typeface="+mj-cs"/>
        </a:defRPr>
      </a:lvl1pPr>
      <a:lvl2pPr algn="ctr" rtl="0" eaLnBrk="0" fontAlgn="base" hangingPunct="0">
        <a:spcBef>
          <a:spcPct val="0"/>
        </a:spcBef>
        <a:spcAft>
          <a:spcPct val="0"/>
        </a:spcAft>
        <a:defRPr sz="4400">
          <a:solidFill>
            <a:schemeClr val="tx2"/>
          </a:solidFill>
          <a:latin typeface="Times New Roman" pitchFamily="-105" charset="0"/>
          <a:ea typeface="ＭＳ Ｐゴシック" pitchFamily="-105" charset="-128"/>
        </a:defRPr>
      </a:lvl2pPr>
      <a:lvl3pPr algn="ctr" rtl="0" eaLnBrk="0" fontAlgn="base" hangingPunct="0">
        <a:spcBef>
          <a:spcPct val="0"/>
        </a:spcBef>
        <a:spcAft>
          <a:spcPct val="0"/>
        </a:spcAft>
        <a:defRPr sz="4400">
          <a:solidFill>
            <a:schemeClr val="tx2"/>
          </a:solidFill>
          <a:latin typeface="Times New Roman" pitchFamily="-105" charset="0"/>
          <a:ea typeface="ＭＳ Ｐゴシック" pitchFamily="-105" charset="-128"/>
        </a:defRPr>
      </a:lvl3pPr>
      <a:lvl4pPr algn="ctr" rtl="0" eaLnBrk="0" fontAlgn="base" hangingPunct="0">
        <a:spcBef>
          <a:spcPct val="0"/>
        </a:spcBef>
        <a:spcAft>
          <a:spcPct val="0"/>
        </a:spcAft>
        <a:defRPr sz="4400">
          <a:solidFill>
            <a:schemeClr val="tx2"/>
          </a:solidFill>
          <a:latin typeface="Times New Roman" pitchFamily="-105" charset="0"/>
          <a:ea typeface="ＭＳ Ｐゴシック" pitchFamily="-105" charset="-128"/>
        </a:defRPr>
      </a:lvl4pPr>
      <a:lvl5pPr algn="ctr" rtl="0" eaLnBrk="0" fontAlgn="base" hangingPunct="0">
        <a:spcBef>
          <a:spcPct val="0"/>
        </a:spcBef>
        <a:spcAft>
          <a:spcPct val="0"/>
        </a:spcAft>
        <a:defRPr sz="4400">
          <a:solidFill>
            <a:schemeClr val="tx2"/>
          </a:solidFill>
          <a:latin typeface="Times New Roman" pitchFamily="-105" charset="0"/>
          <a:ea typeface="ＭＳ Ｐゴシック" pitchFamily="-105" charset="-128"/>
        </a:defRPr>
      </a:lvl5pPr>
      <a:lvl6pPr marL="457200" algn="ctr" rtl="0" fontAlgn="base">
        <a:spcBef>
          <a:spcPct val="0"/>
        </a:spcBef>
        <a:spcAft>
          <a:spcPct val="0"/>
        </a:spcAft>
        <a:defRPr sz="4400">
          <a:solidFill>
            <a:schemeClr val="tx2"/>
          </a:solidFill>
          <a:latin typeface="Times New Roman" pitchFamily="-105" charset="0"/>
        </a:defRPr>
      </a:lvl6pPr>
      <a:lvl7pPr marL="914400" algn="ctr" rtl="0" fontAlgn="base">
        <a:spcBef>
          <a:spcPct val="0"/>
        </a:spcBef>
        <a:spcAft>
          <a:spcPct val="0"/>
        </a:spcAft>
        <a:defRPr sz="4400">
          <a:solidFill>
            <a:schemeClr val="tx2"/>
          </a:solidFill>
          <a:latin typeface="Times New Roman" pitchFamily="-105" charset="0"/>
        </a:defRPr>
      </a:lvl7pPr>
      <a:lvl8pPr marL="1371600" algn="ctr" rtl="0" fontAlgn="base">
        <a:spcBef>
          <a:spcPct val="0"/>
        </a:spcBef>
        <a:spcAft>
          <a:spcPct val="0"/>
        </a:spcAft>
        <a:defRPr sz="4400">
          <a:solidFill>
            <a:schemeClr val="tx2"/>
          </a:solidFill>
          <a:latin typeface="Times New Roman" pitchFamily="-105" charset="0"/>
        </a:defRPr>
      </a:lvl8pPr>
      <a:lvl9pPr marL="1828800" algn="ctr" rtl="0" fontAlgn="base">
        <a:spcBef>
          <a:spcPct val="0"/>
        </a:spcBef>
        <a:spcAft>
          <a:spcPct val="0"/>
        </a:spcAft>
        <a:defRPr sz="4400">
          <a:solidFill>
            <a:schemeClr val="tx2"/>
          </a:solidFill>
          <a:latin typeface="Times New Roman" pitchFamily="-105"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5"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5"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5"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5"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5"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066800" y="1066800"/>
            <a:ext cx="6934200" cy="1311275"/>
          </a:xfrm>
          <a:prstGeom prst="rect">
            <a:avLst/>
          </a:prstGeom>
          <a:noFill/>
          <a:ln w="9525">
            <a:noFill/>
            <a:miter lim="800000"/>
            <a:headEnd/>
            <a:tailEnd/>
          </a:ln>
        </p:spPr>
        <p:txBody>
          <a:bodyPr>
            <a:spAutoFit/>
          </a:bodyPr>
          <a:lstStyle/>
          <a:p>
            <a:pPr algn="ctr"/>
            <a:r>
              <a:rPr lang="en-US" sz="3200" b="1">
                <a:cs typeface="Times New Roman" pitchFamily="-105" charset="0"/>
              </a:rPr>
              <a:t>Lecture 11: Operating System Services </a:t>
            </a:r>
          </a:p>
          <a:p>
            <a:pPr>
              <a:spcBef>
                <a:spcPct val="50000"/>
              </a:spcBef>
            </a:pPr>
            <a:endParaRPr lang="en-US" sz="3200" b="1">
              <a:cs typeface="Times New Roman" pitchFamily="-105"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533400" y="533400"/>
            <a:ext cx="8229600" cy="5386388"/>
          </a:xfrm>
          <a:prstGeom prst="rect">
            <a:avLst/>
          </a:prstGeom>
          <a:noFill/>
          <a:ln w="9525">
            <a:noFill/>
            <a:miter lim="800000"/>
            <a:headEnd/>
            <a:tailEnd/>
          </a:ln>
        </p:spPr>
        <p:txBody>
          <a:bodyPr>
            <a:spAutoFit/>
          </a:bodyPr>
          <a:lstStyle/>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Software interrupts</a:t>
            </a:r>
            <a:r>
              <a:rPr lang="en-US">
                <a:cs typeface="Times New Roman" pitchFamily="-105" charset="0"/>
              </a:rPr>
              <a:t>: They are generated within the CPU. </a:t>
            </a:r>
          </a:p>
          <a:p>
            <a:pPr>
              <a:spcBef>
                <a:spcPct val="50000"/>
              </a:spcBef>
            </a:pPr>
            <a:r>
              <a:rPr lang="en-US">
                <a:cs typeface="Times New Roman" pitchFamily="-105" charset="0"/>
              </a:rPr>
              <a:t>1.  System calls(also known as SuperVisor Calls-SVC)</a:t>
            </a:r>
          </a:p>
          <a:p>
            <a:pPr>
              <a:spcBef>
                <a:spcPct val="50000"/>
              </a:spcBef>
            </a:pPr>
            <a:r>
              <a:rPr lang="en-US">
                <a:cs typeface="Times New Roman" pitchFamily="-105" charset="0"/>
              </a:rPr>
              <a:t>2.  Traps(i.e. to handle program errors)</a:t>
            </a:r>
          </a:p>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Hardware interrupts</a:t>
            </a:r>
            <a:r>
              <a:rPr lang="en-US">
                <a:cs typeface="Times New Roman" pitchFamily="-105" charset="0"/>
              </a:rPr>
              <a:t>: These are signals sent to the cpu by devices to indicate that an I/O operation is completed.</a:t>
            </a:r>
          </a:p>
          <a:p>
            <a:pPr>
              <a:spcBef>
                <a:spcPct val="50000"/>
              </a:spcBef>
            </a:pPr>
            <a:r>
              <a:rPr lang="en-US">
                <a:cs typeface="Times New Roman" pitchFamily="-105" charset="0"/>
              </a:rPr>
              <a:t>1.        I/O interrupts</a:t>
            </a:r>
          </a:p>
          <a:p>
            <a:pPr>
              <a:spcBef>
                <a:spcPct val="50000"/>
              </a:spcBef>
            </a:pPr>
            <a:r>
              <a:rPr lang="en-US" u="sng">
                <a:cs typeface="Times New Roman" pitchFamily="-105" charset="0"/>
              </a:rPr>
              <a:t>Timer interrupt</a:t>
            </a:r>
            <a:r>
              <a:rPr lang="en-US">
                <a:cs typeface="Times New Roman" pitchFamily="-105" charset="0"/>
              </a:rPr>
              <a:t>: Every time the O.S. assigns the CPU to a program, the timer register is set to a value, say 100 ms, and at each clock tick the register is decremented by one. When the timer register reaches the value zero, an interrupt is generated, and the O.S. takes control of the computer system again, avoiding thus, that none program monopolizes the CPU.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533400" y="685800"/>
            <a:ext cx="7467600" cy="5934075"/>
          </a:xfrm>
          <a:prstGeom prst="rect">
            <a:avLst/>
          </a:prstGeom>
          <a:noFill/>
          <a:ln w="9525">
            <a:noFill/>
            <a:miter lim="800000"/>
            <a:headEnd/>
            <a:tailEnd/>
          </a:ln>
        </p:spPr>
        <p:txBody>
          <a:bodyPr>
            <a:spAutoFit/>
          </a:bodyPr>
          <a:lstStyle/>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File system manipulation:</a:t>
            </a:r>
            <a:r>
              <a:rPr lang="en-US">
                <a:cs typeface="Times New Roman" pitchFamily="-105" charset="0"/>
              </a:rPr>
              <a:t> Users will want to be able to create, delete, read, or write files.</a:t>
            </a:r>
          </a:p>
          <a:p>
            <a:pPr>
              <a:spcBef>
                <a:spcPct val="50000"/>
              </a:spcBef>
            </a:pPr>
            <a:r>
              <a:rPr lang="en-US" u="sng">
                <a:cs typeface="Times New Roman" pitchFamily="-105" charset="0"/>
              </a:rPr>
              <a:t>Scheduling:</a:t>
            </a:r>
            <a:r>
              <a:rPr lang="en-US">
                <a:cs typeface="Times New Roman" pitchFamily="-105" charset="0"/>
              </a:rPr>
              <a:t> The system has to decide when to introduce new processes into the system and the order in which processes should run. </a:t>
            </a:r>
          </a:p>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Resource Allocation:</a:t>
            </a:r>
            <a:r>
              <a:rPr lang="en-US">
                <a:cs typeface="Times New Roman" pitchFamily="-105" charset="0"/>
              </a:rPr>
              <a:t> When there are multiple process running concurrently, resources must be allocated to each one of them.</a:t>
            </a:r>
            <a:br>
              <a:rPr lang="en-US">
                <a:cs typeface="Times New Roman" pitchFamily="-105" charset="0"/>
              </a:rPr>
            </a:br>
            <a:r>
              <a:rPr lang="en-US">
                <a:cs typeface="Times New Roman" pitchFamily="-105" charset="0"/>
              </a:rPr>
              <a:t>Example:</a:t>
            </a:r>
          </a:p>
          <a:p>
            <a:pPr>
              <a:spcBef>
                <a:spcPct val="50000"/>
              </a:spcBef>
            </a:pPr>
            <a:r>
              <a:rPr lang="en-US">
                <a:cs typeface="Times New Roman" pitchFamily="-105" charset="0"/>
              </a:rPr>
              <a:t>	A compiler. </a:t>
            </a:r>
          </a:p>
          <a:p>
            <a:pPr>
              <a:spcBef>
                <a:spcPct val="50000"/>
              </a:spcBef>
            </a:pPr>
            <a:r>
              <a:rPr lang="en-US">
                <a:cs typeface="Times New Roman" pitchFamily="-105" charset="0"/>
              </a:rPr>
              <a:t>	A tape unit. </a:t>
            </a:r>
          </a:p>
          <a:p>
            <a:pPr>
              <a:spcBef>
                <a:spcPct val="50000"/>
              </a:spcBef>
            </a:pPr>
            <a:r>
              <a:rPr lang="en-US">
                <a:cs typeface="Times New Roman" pitchFamily="-105" charset="0"/>
              </a:rPr>
              <a:t>	Memory. </a:t>
            </a:r>
          </a:p>
          <a:p>
            <a:pPr>
              <a:spcBef>
                <a:spcPct val="50000"/>
              </a:spcBef>
            </a:pPr>
            <a:endParaRPr lang="en-US">
              <a:cs typeface="Times New Roman" pitchFamily="-105"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609600" y="609600"/>
            <a:ext cx="8001000" cy="3925888"/>
          </a:xfrm>
          <a:prstGeom prst="rect">
            <a:avLst/>
          </a:prstGeom>
          <a:noFill/>
          <a:ln w="9525">
            <a:noFill/>
            <a:miter lim="800000"/>
            <a:headEnd/>
            <a:tailEnd/>
          </a:ln>
        </p:spPr>
        <p:txBody>
          <a:bodyPr>
            <a:spAutoFit/>
          </a:bodyPr>
          <a:lstStyle/>
          <a:p>
            <a:pPr>
              <a:spcBef>
                <a:spcPct val="50000"/>
              </a:spcBef>
            </a:pPr>
            <a:r>
              <a:rPr lang="en-US" u="sng">
                <a:cs typeface="Times New Roman" pitchFamily="-105" charset="0"/>
              </a:rPr>
              <a:t>Accounting of computer resources:</a:t>
            </a:r>
            <a:r>
              <a:rPr lang="en-US">
                <a:cs typeface="Times New Roman" pitchFamily="-105" charset="0"/>
              </a:rPr>
              <a:t> The operating system must keep track of the type and amount of resources used by each user. This information can be used for the purpose of paying for the use of the system or for accumulating usage statistics.</a:t>
            </a:r>
          </a:p>
          <a:p>
            <a:pPr>
              <a:spcBef>
                <a:spcPct val="50000"/>
              </a:spcBef>
            </a:pPr>
            <a:endParaRPr lang="en-US">
              <a:cs typeface="Times New Roman" pitchFamily="-105" charset="0"/>
            </a:endParaRPr>
          </a:p>
          <a:p>
            <a:pPr>
              <a:spcBef>
                <a:spcPct val="50000"/>
              </a:spcBef>
            </a:pPr>
            <a:endParaRPr lang="en-US">
              <a:cs typeface="Times New Roman" pitchFamily="-105" charset="0"/>
            </a:endParaRPr>
          </a:p>
          <a:p>
            <a:pPr>
              <a:spcBef>
                <a:spcPct val="50000"/>
              </a:spcBef>
            </a:pPr>
            <a:r>
              <a:rPr lang="en-US" u="sng">
                <a:cs typeface="Times New Roman" pitchFamily="-105" charset="0"/>
              </a:rPr>
              <a:t>Protection:</a:t>
            </a:r>
            <a:r>
              <a:rPr lang="en-US">
                <a:cs typeface="Times New Roman" pitchFamily="-105" charset="0"/>
              </a:rPr>
              <a:t> When several processes are being executed concurrently to increase CPU utilization, it should not be possible for one process to interfere the others.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762000" y="609600"/>
            <a:ext cx="7620000" cy="5751513"/>
          </a:xfrm>
          <a:prstGeom prst="rect">
            <a:avLst/>
          </a:prstGeom>
          <a:noFill/>
          <a:ln w="9525">
            <a:noFill/>
            <a:miter lim="800000"/>
            <a:headEnd/>
            <a:tailEnd/>
          </a:ln>
        </p:spPr>
        <p:txBody>
          <a:bodyPr>
            <a:spAutoFit/>
          </a:bodyPr>
          <a:lstStyle/>
          <a:p>
            <a:pPr>
              <a:spcBef>
                <a:spcPct val="50000"/>
              </a:spcBef>
            </a:pPr>
            <a:r>
              <a:rPr lang="en-US" b="1">
                <a:cs typeface="Times New Roman" pitchFamily="-105" charset="0"/>
              </a:rPr>
              <a:t>Operating system characteristics</a:t>
            </a:r>
          </a:p>
          <a:p>
            <a:pPr>
              <a:spcBef>
                <a:spcPct val="50000"/>
              </a:spcBef>
            </a:pPr>
            <a:r>
              <a:rPr lang="en-US" b="1" u="sng">
                <a:cs typeface="Times New Roman" pitchFamily="-105" charset="0"/>
              </a:rPr>
              <a:t>Concurrency:</a:t>
            </a:r>
            <a:r>
              <a:rPr lang="en-US" b="1">
                <a:cs typeface="Times New Roman" pitchFamily="-105" charset="0"/>
              </a:rPr>
              <a:t/>
            </a:r>
            <a:br>
              <a:rPr lang="en-US" b="1">
                <a:cs typeface="Times New Roman" pitchFamily="-105" charset="0"/>
              </a:rPr>
            </a:br>
            <a:r>
              <a:rPr lang="en-US" b="1">
                <a:cs typeface="Times New Roman" pitchFamily="-105" charset="0"/>
              </a:rPr>
              <a:t> </a:t>
            </a:r>
          </a:p>
          <a:p>
            <a:pPr>
              <a:spcBef>
                <a:spcPct val="50000"/>
              </a:spcBef>
            </a:pPr>
            <a:r>
              <a:rPr lang="en-US" b="1" u="sng">
                <a:cs typeface="Times New Roman" pitchFamily="-105" charset="0"/>
              </a:rPr>
              <a:t>Sharing:</a:t>
            </a:r>
            <a:endParaRPr lang="en-US" b="1">
              <a:cs typeface="Times New Roman" pitchFamily="-105" charset="0"/>
            </a:endParaRPr>
          </a:p>
          <a:p>
            <a:pPr>
              <a:spcBef>
                <a:spcPct val="50000"/>
              </a:spcBef>
            </a:pPr>
            <a:r>
              <a:rPr lang="en-US" b="1">
                <a:cs typeface="Times New Roman" pitchFamily="-105" charset="0"/>
              </a:rPr>
              <a:t> </a:t>
            </a:r>
          </a:p>
          <a:p>
            <a:pPr>
              <a:spcBef>
                <a:spcPct val="50000"/>
              </a:spcBef>
            </a:pPr>
            <a:r>
              <a:rPr lang="en-US" b="1" u="sng">
                <a:cs typeface="Times New Roman" pitchFamily="-105" charset="0"/>
              </a:rPr>
              <a:t>Long term storage:</a:t>
            </a:r>
            <a:endParaRPr lang="en-US" b="1">
              <a:cs typeface="Times New Roman" pitchFamily="-105" charset="0"/>
            </a:endParaRPr>
          </a:p>
          <a:p>
            <a:pPr>
              <a:spcBef>
                <a:spcPct val="50000"/>
              </a:spcBef>
            </a:pPr>
            <a:r>
              <a:rPr lang="en-US" b="1">
                <a:cs typeface="Times New Roman" pitchFamily="-105" charset="0"/>
              </a:rPr>
              <a:t> </a:t>
            </a:r>
          </a:p>
          <a:p>
            <a:pPr>
              <a:spcBef>
                <a:spcPct val="50000"/>
              </a:spcBef>
            </a:pPr>
            <a:r>
              <a:rPr lang="en-US" b="1" u="sng">
                <a:cs typeface="Times New Roman" pitchFamily="-105" charset="0"/>
              </a:rPr>
              <a:t>Determinacy</a:t>
            </a:r>
            <a:endParaRPr lang="en-US" b="1">
              <a:cs typeface="Times New Roman" pitchFamily="-105" charset="0"/>
            </a:endParaRPr>
          </a:p>
          <a:p>
            <a:pPr>
              <a:spcBef>
                <a:spcPct val="50000"/>
              </a:spcBef>
            </a:pPr>
            <a:r>
              <a:rPr lang="en-US" b="1">
                <a:cs typeface="Times New Roman" pitchFamily="-105" charset="0"/>
              </a:rPr>
              <a:t> </a:t>
            </a:r>
          </a:p>
          <a:p>
            <a:pPr>
              <a:spcBef>
                <a:spcPct val="50000"/>
              </a:spcBef>
            </a:pPr>
            <a:r>
              <a:rPr lang="en-US" b="1" u="sng">
                <a:cs typeface="Times New Roman" pitchFamily="-105" charset="0"/>
              </a:rPr>
              <a:t>Non-determinacy:</a:t>
            </a:r>
            <a:endParaRPr lang="en-US" b="1">
              <a:cs typeface="Times New Roman" pitchFamily="-105" charset="0"/>
            </a:endParaRPr>
          </a:p>
          <a:p>
            <a:pPr>
              <a:spcBef>
                <a:spcPct val="50000"/>
              </a:spcBef>
            </a:pPr>
            <a:r>
              <a:rPr lang="en-US" b="1">
                <a:cs typeface="Times New Roman" pitchFamily="-105" charset="0"/>
              </a:rPr>
              <a:t> </a:t>
            </a:r>
            <a:endParaRPr lang="en-US">
              <a:cs typeface="Times New Roman" pitchFamily="-105"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609600" y="533400"/>
            <a:ext cx="8305800" cy="4211638"/>
          </a:xfrm>
          <a:prstGeom prst="rect">
            <a:avLst/>
          </a:prstGeom>
          <a:noFill/>
          <a:ln w="9525">
            <a:noFill/>
            <a:miter lim="800000"/>
            <a:headEnd/>
            <a:tailEnd/>
          </a:ln>
        </p:spPr>
        <p:txBody>
          <a:bodyPr>
            <a:spAutoFit/>
          </a:bodyPr>
          <a:lstStyle/>
          <a:p>
            <a:pPr>
              <a:spcBef>
                <a:spcPct val="50000"/>
              </a:spcBef>
            </a:pPr>
            <a:r>
              <a:rPr lang="en-US" u="sng">
                <a:cs typeface="Times New Roman" pitchFamily="-105" charset="0"/>
              </a:rPr>
              <a:t>Concurrency:</a:t>
            </a:r>
            <a:r>
              <a:rPr lang="en-US">
                <a:cs typeface="Times New Roman" pitchFamily="-105" charset="0"/>
              </a:rPr>
              <a:t/>
            </a:r>
            <a:br>
              <a:rPr lang="en-US">
                <a:cs typeface="Times New Roman" pitchFamily="-105" charset="0"/>
              </a:rPr>
            </a:br>
            <a:r>
              <a:rPr lang="en-US">
                <a:cs typeface="Times New Roman" pitchFamily="-105" charset="0"/>
              </a:rPr>
              <a:t>The existence of several simultaneous or parallel activities: for example, overlapping I/O operations and computation.</a:t>
            </a:r>
          </a:p>
          <a:p>
            <a:pPr>
              <a:spcBef>
                <a:spcPct val="50000"/>
              </a:spcBef>
            </a:pPr>
            <a:endParaRPr lang="en-US">
              <a:cs typeface="Times New Roman" pitchFamily="-105" charset="0"/>
            </a:endParaRPr>
          </a:p>
          <a:p>
            <a:pPr>
              <a:spcBef>
                <a:spcPct val="50000"/>
              </a:spcBef>
            </a:pPr>
            <a:r>
              <a:rPr lang="en-US" sz="1800">
                <a:cs typeface="Times New Roman" pitchFamily="-105" charset="0"/>
              </a:rPr>
              <a:t>INPUT DEVICE		</a:t>
            </a:r>
            <a:r>
              <a:rPr lang="en-US" sz="1800" u="sng">
                <a:cs typeface="Times New Roman" pitchFamily="-105" charset="0"/>
              </a:rPr>
              <a:t>| Data 1	| Data 2	| Data 3   | </a:t>
            </a:r>
            <a:endParaRPr lang="en-US" sz="1800">
              <a:cs typeface="Times New Roman" pitchFamily="-105" charset="0"/>
            </a:endParaRPr>
          </a:p>
          <a:p>
            <a:pPr>
              <a:spcBef>
                <a:spcPct val="50000"/>
              </a:spcBef>
            </a:pPr>
            <a:r>
              <a:rPr lang="en-US" sz="1800">
                <a:cs typeface="Times New Roman" pitchFamily="-105" charset="0"/>
              </a:rPr>
              <a:t> </a:t>
            </a:r>
          </a:p>
          <a:p>
            <a:pPr>
              <a:spcBef>
                <a:spcPct val="50000"/>
              </a:spcBef>
            </a:pPr>
            <a:r>
              <a:rPr lang="en-US" sz="1800">
                <a:cs typeface="Times New Roman" pitchFamily="-105" charset="0"/>
              </a:rPr>
              <a:t>CPU				</a:t>
            </a:r>
            <a:r>
              <a:rPr lang="en-US" sz="1800" u="sng">
                <a:cs typeface="Times New Roman" pitchFamily="-105" charset="0"/>
              </a:rPr>
              <a:t>| Data 1	| Data 2	| Data 3| </a:t>
            </a:r>
            <a:endParaRPr lang="en-US" sz="1800">
              <a:cs typeface="Times New Roman" pitchFamily="-105" charset="0"/>
            </a:endParaRPr>
          </a:p>
          <a:p>
            <a:pPr>
              <a:spcBef>
                <a:spcPct val="50000"/>
              </a:spcBef>
            </a:pPr>
            <a:r>
              <a:rPr lang="en-US" sz="1800">
                <a:cs typeface="Times New Roman" pitchFamily="-105" charset="0"/>
              </a:rPr>
              <a:t> </a:t>
            </a:r>
          </a:p>
          <a:p>
            <a:pPr>
              <a:spcBef>
                <a:spcPct val="50000"/>
              </a:spcBef>
            </a:pPr>
            <a:r>
              <a:rPr lang="en-US" sz="1800">
                <a:cs typeface="Times New Roman" pitchFamily="-105" charset="0"/>
              </a:rPr>
              <a:t>OUTPUT DEVICE 			</a:t>
            </a:r>
            <a:r>
              <a:rPr lang="en-US" sz="1800" u="sng">
                <a:cs typeface="Times New Roman" pitchFamily="-105" charset="0"/>
              </a:rPr>
              <a:t>| Data 1	| Data 2 | Data 3|</a:t>
            </a:r>
            <a:endParaRPr lang="en-US" sz="1800">
              <a:cs typeface="Times New Roman" pitchFamily="-105" charset="0"/>
            </a:endParaRPr>
          </a:p>
          <a:p>
            <a:pPr>
              <a:spcBef>
                <a:spcPct val="50000"/>
              </a:spcBef>
            </a:pPr>
            <a:endParaRPr lang="en-US" sz="1800">
              <a:cs typeface="Times New Roman" pitchFamily="-105"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533400" y="533400"/>
            <a:ext cx="8001000" cy="3560763"/>
          </a:xfrm>
          <a:prstGeom prst="rect">
            <a:avLst/>
          </a:prstGeom>
          <a:noFill/>
          <a:ln w="9525">
            <a:noFill/>
            <a:miter lim="800000"/>
            <a:headEnd/>
            <a:tailEnd/>
          </a:ln>
        </p:spPr>
        <p:txBody>
          <a:bodyPr>
            <a:spAutoFit/>
          </a:bodyPr>
          <a:lstStyle/>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Sharing:</a:t>
            </a:r>
            <a:endParaRPr lang="en-US">
              <a:cs typeface="Times New Roman" pitchFamily="-105" charset="0"/>
            </a:endParaRPr>
          </a:p>
          <a:p>
            <a:pPr>
              <a:spcBef>
                <a:spcPct val="50000"/>
              </a:spcBef>
            </a:pPr>
            <a:r>
              <a:rPr lang="en-US">
                <a:cs typeface="Times New Roman" pitchFamily="-105" charset="0"/>
              </a:rPr>
              <a:t>The existence of  several processes accessing the same data area or device. For example, sharing a compiler or a disk unit.</a:t>
            </a:r>
          </a:p>
          <a:p>
            <a:pPr>
              <a:spcBef>
                <a:spcPct val="50000"/>
              </a:spcBef>
            </a:pPr>
            <a:endParaRPr lang="en-US">
              <a:cs typeface="Times New Roman" pitchFamily="-105" charset="0"/>
            </a:endParaRPr>
          </a:p>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Long term storage:</a:t>
            </a:r>
            <a:endParaRPr lang="en-US">
              <a:cs typeface="Times New Roman" pitchFamily="-105" charset="0"/>
            </a:endParaRPr>
          </a:p>
          <a:p>
            <a:pPr>
              <a:spcBef>
                <a:spcPct val="50000"/>
              </a:spcBef>
            </a:pPr>
            <a:r>
              <a:rPr lang="en-US">
                <a:cs typeface="Times New Roman" pitchFamily="-105" charset="0"/>
              </a:rPr>
              <a:t>Programs and data can be stored   for long periods of time.</a:t>
            </a:r>
          </a:p>
          <a:p>
            <a:pPr>
              <a:spcBef>
                <a:spcPct val="50000"/>
              </a:spcBef>
            </a:pPr>
            <a:endParaRPr lang="en-US">
              <a:cs typeface="Times New Roman" pitchFamily="-105"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304800" y="304800"/>
            <a:ext cx="8382000" cy="5203825"/>
          </a:xfrm>
          <a:prstGeom prst="rect">
            <a:avLst/>
          </a:prstGeom>
          <a:noFill/>
          <a:ln w="9525">
            <a:noFill/>
            <a:miter lim="800000"/>
            <a:headEnd/>
            <a:tailEnd/>
          </a:ln>
        </p:spPr>
        <p:txBody>
          <a:bodyPr>
            <a:spAutoFit/>
          </a:bodyPr>
          <a:lstStyle/>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Determinacy</a:t>
            </a:r>
            <a:endParaRPr lang="en-US">
              <a:cs typeface="Times New Roman" pitchFamily="-105" charset="0"/>
            </a:endParaRPr>
          </a:p>
          <a:p>
            <a:pPr>
              <a:spcBef>
                <a:spcPct val="50000"/>
              </a:spcBef>
            </a:pPr>
            <a:r>
              <a:rPr lang="en-US">
                <a:cs typeface="Times New Roman" pitchFamily="-105" charset="0"/>
              </a:rPr>
              <a:t>The same program running with the same data should produce the same results.</a:t>
            </a:r>
          </a:p>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Non-determinacy:</a:t>
            </a:r>
            <a:endParaRPr lang="en-US">
              <a:cs typeface="Times New Roman" pitchFamily="-105" charset="0"/>
            </a:endParaRPr>
          </a:p>
          <a:p>
            <a:pPr>
              <a:spcBef>
                <a:spcPct val="50000"/>
              </a:spcBef>
            </a:pPr>
            <a:r>
              <a:rPr lang="en-US">
                <a:cs typeface="Times New Roman" pitchFamily="-105" charset="0"/>
              </a:rPr>
              <a:t>The operating system must respond to events,  which will occur in an unpredictable order but it must preserve the consistency of the whole system. If we have two processes, say P1 and P2, running concurrently,  and P1 produces the events E1, E2, E3 and P2 produces the events E3, E4, E5. These six events might occur in different orders, such as E1,E2, E4, E3, E5,E6 or E3, E1, E4, E2, E3, E5 and the OS will keep all the system in a coherent way. </a:t>
            </a:r>
          </a:p>
          <a:p>
            <a:pPr>
              <a:spcBef>
                <a:spcPct val="50000"/>
              </a:spcBef>
            </a:pPr>
            <a:endParaRPr lang="en-US">
              <a:cs typeface="Times New Roman" pitchFamily="-105"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533400" y="609600"/>
            <a:ext cx="7924800" cy="5132388"/>
          </a:xfrm>
          <a:prstGeom prst="rect">
            <a:avLst/>
          </a:prstGeom>
          <a:noFill/>
          <a:ln w="9525">
            <a:noFill/>
            <a:miter lim="800000"/>
            <a:headEnd/>
            <a:tailEnd/>
          </a:ln>
        </p:spPr>
        <p:txBody>
          <a:bodyPr>
            <a:spAutoFit/>
          </a:bodyPr>
          <a:lstStyle/>
          <a:p>
            <a:pPr>
              <a:spcBef>
                <a:spcPct val="50000"/>
              </a:spcBef>
            </a:pPr>
            <a:r>
              <a:rPr lang="en-US" b="1">
                <a:cs typeface="Times New Roman" pitchFamily="-105" charset="0"/>
              </a:rPr>
              <a:t>Operating systems types</a:t>
            </a:r>
          </a:p>
          <a:p>
            <a:pPr>
              <a:spcBef>
                <a:spcPct val="50000"/>
              </a:spcBef>
            </a:pPr>
            <a:r>
              <a:rPr lang="en-US">
                <a:cs typeface="Times New Roman" pitchFamily="-105" charset="0"/>
              </a:rPr>
              <a:t> </a:t>
            </a:r>
            <a:r>
              <a:rPr lang="en-US" sz="1800">
                <a:cs typeface="Times New Roman" pitchFamily="-105" charset="0"/>
              </a:rPr>
              <a:t>      </a:t>
            </a:r>
            <a:r>
              <a:rPr lang="en-US" sz="1800" b="1">
                <a:cs typeface="Times New Roman" pitchFamily="-105" charset="0"/>
              </a:rPr>
              <a:t>Mainframe operating systems</a:t>
            </a:r>
          </a:p>
          <a:p>
            <a:pPr>
              <a:spcBef>
                <a:spcPct val="50000"/>
              </a:spcBef>
            </a:pPr>
            <a:r>
              <a:rPr lang="en-US" sz="1800" b="1">
                <a:latin typeface="Symbol" pitchFamily="-105" charset="2"/>
                <a:cs typeface="Times New Roman" pitchFamily="-105" charset="0"/>
              </a:rPr>
              <a:t>·</a:t>
            </a:r>
            <a:r>
              <a:rPr lang="en-US" sz="1800" b="1">
                <a:cs typeface="Times New Roman" pitchFamily="-105" charset="0"/>
              </a:rPr>
              <a:t>         Server operating systems</a:t>
            </a:r>
          </a:p>
          <a:p>
            <a:pPr>
              <a:spcBef>
                <a:spcPct val="50000"/>
              </a:spcBef>
            </a:pPr>
            <a:r>
              <a:rPr lang="en-US" sz="1800" b="1">
                <a:latin typeface="Symbol" pitchFamily="-105" charset="2"/>
                <a:cs typeface="Times New Roman" pitchFamily="-105" charset="0"/>
              </a:rPr>
              <a:t>·</a:t>
            </a:r>
            <a:r>
              <a:rPr lang="en-US" sz="1800" b="1">
                <a:cs typeface="Times New Roman" pitchFamily="-105" charset="0"/>
              </a:rPr>
              <a:t>         Multiprocessor operating systems</a:t>
            </a:r>
          </a:p>
          <a:p>
            <a:pPr>
              <a:spcBef>
                <a:spcPct val="50000"/>
              </a:spcBef>
            </a:pPr>
            <a:r>
              <a:rPr lang="en-US" sz="1800" b="1">
                <a:latin typeface="Symbol" pitchFamily="-105" charset="2"/>
                <a:cs typeface="Times New Roman" pitchFamily="-105" charset="0"/>
              </a:rPr>
              <a:t>·</a:t>
            </a:r>
            <a:r>
              <a:rPr lang="en-US" sz="1800" b="1">
                <a:cs typeface="Times New Roman" pitchFamily="-105" charset="0"/>
              </a:rPr>
              <a:t>         Network Operating Systems</a:t>
            </a:r>
          </a:p>
          <a:p>
            <a:pPr>
              <a:spcBef>
                <a:spcPct val="50000"/>
              </a:spcBef>
            </a:pPr>
            <a:r>
              <a:rPr lang="en-US" sz="1800" b="1">
                <a:latin typeface="Symbol" pitchFamily="-105" charset="2"/>
                <a:cs typeface="Times New Roman" pitchFamily="-105" charset="0"/>
              </a:rPr>
              <a:t>·</a:t>
            </a:r>
            <a:r>
              <a:rPr lang="en-US" sz="1800" b="1">
                <a:cs typeface="Times New Roman" pitchFamily="-105" charset="0"/>
              </a:rPr>
              <a:t>         Distributed Operating Systems</a:t>
            </a:r>
          </a:p>
          <a:p>
            <a:pPr>
              <a:spcBef>
                <a:spcPct val="50000"/>
              </a:spcBef>
            </a:pPr>
            <a:r>
              <a:rPr lang="en-US" sz="1800" b="1">
                <a:latin typeface="Symbol" pitchFamily="-105" charset="2"/>
                <a:cs typeface="Times New Roman" pitchFamily="-105" charset="0"/>
              </a:rPr>
              <a:t>·</a:t>
            </a:r>
            <a:r>
              <a:rPr lang="en-US" sz="1800" b="1">
                <a:cs typeface="Times New Roman" pitchFamily="-105" charset="0"/>
              </a:rPr>
              <a:t>         Web operating systems (meta-computing)</a:t>
            </a:r>
          </a:p>
          <a:p>
            <a:pPr>
              <a:spcBef>
                <a:spcPct val="50000"/>
              </a:spcBef>
            </a:pPr>
            <a:r>
              <a:rPr lang="en-US" sz="1800" b="1">
                <a:latin typeface="Symbol" pitchFamily="-105" charset="2"/>
                <a:cs typeface="Times New Roman" pitchFamily="-105" charset="0"/>
              </a:rPr>
              <a:t>·</a:t>
            </a:r>
            <a:r>
              <a:rPr lang="en-US" sz="1800" b="1">
                <a:cs typeface="Times New Roman" pitchFamily="-105" charset="0"/>
              </a:rPr>
              <a:t>         Personal computer operating systems</a:t>
            </a:r>
          </a:p>
          <a:p>
            <a:pPr>
              <a:spcBef>
                <a:spcPct val="50000"/>
              </a:spcBef>
            </a:pPr>
            <a:r>
              <a:rPr lang="en-US" sz="1800" b="1">
                <a:latin typeface="Symbol" pitchFamily="-105" charset="2"/>
                <a:cs typeface="Times New Roman" pitchFamily="-105" charset="0"/>
              </a:rPr>
              <a:t>·</a:t>
            </a:r>
            <a:r>
              <a:rPr lang="en-US" sz="1800" b="1">
                <a:cs typeface="Times New Roman" pitchFamily="-105" charset="0"/>
              </a:rPr>
              <a:t>         Real time operating systems</a:t>
            </a:r>
          </a:p>
          <a:p>
            <a:pPr>
              <a:spcBef>
                <a:spcPct val="50000"/>
              </a:spcBef>
            </a:pPr>
            <a:r>
              <a:rPr lang="en-US" sz="1800" b="1">
                <a:latin typeface="Symbol" pitchFamily="-105" charset="2"/>
                <a:cs typeface="Times New Roman" pitchFamily="-105" charset="0"/>
              </a:rPr>
              <a:t>·</a:t>
            </a:r>
            <a:r>
              <a:rPr lang="en-US" sz="1800" b="1">
                <a:cs typeface="Times New Roman" pitchFamily="-105" charset="0"/>
              </a:rPr>
              <a:t>         Embedded operating systems</a:t>
            </a:r>
          </a:p>
          <a:p>
            <a:pPr>
              <a:spcBef>
                <a:spcPct val="50000"/>
              </a:spcBef>
            </a:pPr>
            <a:r>
              <a:rPr lang="en-US" sz="1800" b="1">
                <a:latin typeface="Symbol" pitchFamily="-105" charset="2"/>
                <a:cs typeface="Times New Roman" pitchFamily="-105" charset="0"/>
              </a:rPr>
              <a:t>·</a:t>
            </a:r>
            <a:r>
              <a:rPr lang="en-US" sz="1800" b="1">
                <a:cs typeface="Times New Roman" pitchFamily="-105" charset="0"/>
              </a:rPr>
              <a:t>         Smart card operating systems</a:t>
            </a:r>
          </a:p>
          <a:p>
            <a:pPr>
              <a:spcBef>
                <a:spcPct val="50000"/>
              </a:spcBef>
            </a:pPr>
            <a:endParaRPr lang="en-US" sz="1800" b="1">
              <a:cs typeface="Times New Roman" pitchFamily="-105"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762000" y="1219200"/>
            <a:ext cx="7543800" cy="2647950"/>
          </a:xfrm>
          <a:prstGeom prst="rect">
            <a:avLst/>
          </a:prstGeom>
          <a:noFill/>
          <a:ln w="9525">
            <a:noFill/>
            <a:miter lim="800000"/>
            <a:headEnd/>
            <a:tailEnd/>
          </a:ln>
        </p:spPr>
        <p:txBody>
          <a:bodyPr>
            <a:spAutoFit/>
          </a:bodyPr>
          <a:lstStyle/>
          <a:p>
            <a:pPr>
              <a:spcBef>
                <a:spcPct val="50000"/>
              </a:spcBef>
            </a:pPr>
            <a:r>
              <a:rPr lang="en-US" b="1">
                <a:cs typeface="Times New Roman" pitchFamily="-105" charset="0"/>
              </a:rPr>
              <a:t>What is an Operating System?</a:t>
            </a:r>
            <a:r>
              <a:rPr lang="en-US">
                <a:cs typeface="Times New Roman" pitchFamily="-105" charset="0"/>
              </a:rPr>
              <a:t/>
            </a:r>
            <a:br>
              <a:rPr lang="en-US">
                <a:cs typeface="Times New Roman" pitchFamily="-105" charset="0"/>
              </a:rPr>
            </a:br>
            <a:r>
              <a:rPr lang="en-US">
                <a:cs typeface="Times New Roman" pitchFamily="-105" charset="0"/>
              </a:rPr>
              <a:t/>
            </a:r>
            <a:br>
              <a:rPr lang="en-US">
                <a:cs typeface="Times New Roman" pitchFamily="-105" charset="0"/>
              </a:rPr>
            </a:br>
            <a:r>
              <a:rPr lang="en-US">
                <a:cs typeface="Times New Roman" pitchFamily="-105" charset="0"/>
              </a:rPr>
              <a:t>An operating system is an event driven   program which acts as an interface between a user of a computer, and the computer hardware.</a:t>
            </a:r>
            <a:br>
              <a:rPr lang="en-US">
                <a:cs typeface="Times New Roman" pitchFamily="-105" charset="0"/>
              </a:rPr>
            </a:br>
            <a:r>
              <a:rPr lang="en-US">
                <a:cs typeface="Times New Roman" pitchFamily="-105" charset="0"/>
              </a:rPr>
              <a:t/>
            </a:r>
            <a:br>
              <a:rPr lang="en-US">
                <a:cs typeface="Times New Roman" pitchFamily="-105" charset="0"/>
              </a:rPr>
            </a:br>
            <a:endParaRPr lang="en-US">
              <a:cs typeface="Times New Roman" pitchFamily="-105"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762000" y="381000"/>
            <a:ext cx="7848600" cy="5934075"/>
          </a:xfrm>
          <a:prstGeom prst="rect">
            <a:avLst/>
          </a:prstGeom>
          <a:noFill/>
          <a:ln w="9525">
            <a:noFill/>
            <a:miter lim="800000"/>
            <a:headEnd/>
            <a:tailEnd/>
          </a:ln>
        </p:spPr>
        <p:txBody>
          <a:bodyPr>
            <a:spAutoFit/>
          </a:bodyPr>
          <a:lstStyle/>
          <a:p>
            <a:pPr marL="457200" indent="-457200">
              <a:spcBef>
                <a:spcPct val="50000"/>
              </a:spcBef>
            </a:pPr>
            <a:r>
              <a:rPr lang="en-US" b="1">
                <a:cs typeface="Times New Roman" pitchFamily="-105" charset="0"/>
              </a:rPr>
              <a:t>What are the main purposes of an operating system?</a:t>
            </a:r>
            <a:r>
              <a:rPr lang="en-US">
                <a:cs typeface="Times New Roman" pitchFamily="-105" charset="0"/>
              </a:rPr>
              <a:t/>
            </a:r>
            <a:br>
              <a:rPr lang="en-US">
                <a:cs typeface="Times New Roman" pitchFamily="-105" charset="0"/>
              </a:rPr>
            </a:br>
            <a:r>
              <a:rPr lang="en-US">
                <a:cs typeface="Times New Roman" pitchFamily="-105" charset="0"/>
              </a:rPr>
              <a:t/>
            </a:r>
            <a:br>
              <a:rPr lang="en-US">
                <a:cs typeface="Times New Roman" pitchFamily="-105" charset="0"/>
              </a:rPr>
            </a:br>
            <a:endParaRPr lang="en-US">
              <a:cs typeface="Times New Roman" pitchFamily="-105" charset="0"/>
            </a:endParaRPr>
          </a:p>
          <a:p>
            <a:pPr marL="457200" indent="-457200">
              <a:spcBef>
                <a:spcPct val="50000"/>
              </a:spcBef>
              <a:buFontTx/>
              <a:buAutoNum type="arabicPeriod"/>
            </a:pPr>
            <a:r>
              <a:rPr lang="en-US">
                <a:cs typeface="Times New Roman" pitchFamily="-105" charset="0"/>
              </a:rPr>
              <a:t>Transform a bare machine into an environment or virtual machine in which a user may execute programs.</a:t>
            </a:r>
          </a:p>
          <a:p>
            <a:pPr marL="457200" indent="-457200">
              <a:spcBef>
                <a:spcPct val="50000"/>
              </a:spcBef>
            </a:pPr>
            <a:r>
              <a:rPr lang="en-US">
                <a:cs typeface="Times New Roman" pitchFamily="-105" charset="0"/>
              </a:rPr>
              <a:t> </a:t>
            </a:r>
          </a:p>
          <a:p>
            <a:pPr marL="457200" indent="-457200">
              <a:spcBef>
                <a:spcPct val="50000"/>
              </a:spcBef>
              <a:buFontTx/>
              <a:buAutoNum type="arabicPeriod" startAt="2"/>
            </a:pPr>
            <a:r>
              <a:rPr lang="en-US">
                <a:cs typeface="Times New Roman" pitchFamily="-105" charset="0"/>
              </a:rPr>
              <a:t>To use the computer hardware in an efficient way.</a:t>
            </a:r>
          </a:p>
          <a:p>
            <a:pPr marL="457200" indent="-457200">
              <a:spcBef>
                <a:spcPct val="50000"/>
              </a:spcBef>
            </a:pPr>
            <a:r>
              <a:rPr lang="en-US">
                <a:cs typeface="Times New Roman" pitchFamily="-105" charset="0"/>
              </a:rPr>
              <a:t> </a:t>
            </a:r>
          </a:p>
          <a:p>
            <a:pPr marL="457200" indent="-457200">
              <a:spcBef>
                <a:spcPct val="50000"/>
              </a:spcBef>
              <a:buFontTx/>
              <a:buAutoNum type="arabicPeriod" startAt="3"/>
            </a:pPr>
            <a:r>
              <a:rPr lang="en-US">
                <a:cs typeface="Times New Roman" pitchFamily="-105" charset="0"/>
              </a:rPr>
              <a:t>To create a friendly interface between the user and bare machine.</a:t>
            </a:r>
            <a:br>
              <a:rPr lang="en-US">
                <a:cs typeface="Times New Roman" pitchFamily="-105" charset="0"/>
              </a:rPr>
            </a:br>
            <a:r>
              <a:rPr lang="en-US">
                <a:cs typeface="Times New Roman" pitchFamily="-105" charset="0"/>
              </a:rPr>
              <a:t/>
            </a:r>
            <a:br>
              <a:rPr lang="en-US">
                <a:cs typeface="Times New Roman" pitchFamily="-105" charset="0"/>
              </a:rPr>
            </a:br>
            <a:endParaRPr lang="en-US">
              <a:cs typeface="Times New Roman" pitchFamily="-105" charset="0"/>
            </a:endParaRPr>
          </a:p>
          <a:p>
            <a:pPr marL="457200" indent="-457200">
              <a:spcBef>
                <a:spcPct val="50000"/>
              </a:spcBef>
            </a:pPr>
            <a:endParaRPr lang="en-US">
              <a:cs typeface="Times New Roman" pitchFamily="-105"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Oval 5"/>
          <p:cNvSpPr>
            <a:spLocks noChangeArrowheads="1"/>
          </p:cNvSpPr>
          <p:nvPr/>
        </p:nvSpPr>
        <p:spPr bwMode="auto">
          <a:xfrm>
            <a:off x="609600" y="1981200"/>
            <a:ext cx="4572000" cy="3429000"/>
          </a:xfrm>
          <a:prstGeom prst="ellipse">
            <a:avLst/>
          </a:prstGeom>
          <a:solidFill>
            <a:srgbClr val="FFFFFF"/>
          </a:solidFill>
          <a:ln w="9525">
            <a:solidFill>
              <a:srgbClr val="000000"/>
            </a:solidFill>
            <a:round/>
            <a:headEnd/>
            <a:tailEnd/>
          </a:ln>
        </p:spPr>
        <p:txBody>
          <a:bodyPr/>
          <a:lstStyle/>
          <a:p>
            <a:r>
              <a:rPr lang="en-US" sz="1000">
                <a:cs typeface="Times New Roman" pitchFamily="-105" charset="0"/>
              </a:rPr>
              <a:t>	</a:t>
            </a:r>
            <a:r>
              <a:rPr lang="en-US" sz="1400" b="1">
                <a:cs typeface="Times New Roman" pitchFamily="-105" charset="0"/>
              </a:rPr>
              <a:t>Operating System</a:t>
            </a:r>
          </a:p>
          <a:p>
            <a:pPr eaLnBrk="0" hangingPunct="0"/>
            <a:endParaRPr lang="en-US">
              <a:cs typeface="Times New Roman" pitchFamily="-105" charset="0"/>
            </a:endParaRPr>
          </a:p>
        </p:txBody>
      </p:sp>
      <p:sp>
        <p:nvSpPr>
          <p:cNvPr id="16387" name="Oval 4"/>
          <p:cNvSpPr>
            <a:spLocks noChangeArrowheads="1"/>
          </p:cNvSpPr>
          <p:nvPr/>
        </p:nvSpPr>
        <p:spPr bwMode="auto">
          <a:xfrm>
            <a:off x="1295400" y="2895600"/>
            <a:ext cx="3124200" cy="1905000"/>
          </a:xfrm>
          <a:prstGeom prst="ellipse">
            <a:avLst/>
          </a:prstGeom>
          <a:solidFill>
            <a:srgbClr val="FFFFFF"/>
          </a:solidFill>
          <a:ln w="9525">
            <a:solidFill>
              <a:srgbClr val="000000"/>
            </a:solidFill>
            <a:round/>
            <a:headEnd/>
            <a:tailEnd/>
          </a:ln>
        </p:spPr>
        <p:txBody>
          <a:bodyPr/>
          <a:lstStyle/>
          <a:p>
            <a:r>
              <a:rPr lang="en-US" sz="1000">
                <a:cs typeface="Times New Roman" pitchFamily="-105" charset="0"/>
              </a:rPr>
              <a:t>   </a:t>
            </a:r>
          </a:p>
          <a:p>
            <a:endParaRPr lang="en-US" sz="1000">
              <a:cs typeface="Times New Roman" pitchFamily="-105" charset="0"/>
            </a:endParaRPr>
          </a:p>
          <a:p>
            <a:endParaRPr lang="en-US" sz="1000">
              <a:cs typeface="Times New Roman" pitchFamily="-105" charset="0"/>
            </a:endParaRPr>
          </a:p>
          <a:p>
            <a:endParaRPr lang="en-US" sz="1000">
              <a:cs typeface="Times New Roman" pitchFamily="-105" charset="0"/>
            </a:endParaRPr>
          </a:p>
          <a:p>
            <a:r>
              <a:rPr lang="en-US" sz="1000">
                <a:cs typeface="Times New Roman" pitchFamily="-105" charset="0"/>
              </a:rPr>
              <a:t>                  </a:t>
            </a:r>
            <a:r>
              <a:rPr lang="en-US" sz="1400" b="1">
                <a:cs typeface="Times New Roman" pitchFamily="-105" charset="0"/>
              </a:rPr>
              <a:t>Bare Machine</a:t>
            </a:r>
          </a:p>
          <a:p>
            <a:pPr eaLnBrk="0" hangingPunct="0"/>
            <a:endParaRPr lang="en-US">
              <a:cs typeface="Times New Roman" pitchFamily="-105" charset="0"/>
            </a:endParaRPr>
          </a:p>
        </p:txBody>
      </p:sp>
      <p:sp>
        <p:nvSpPr>
          <p:cNvPr id="16388" name="Rectangle 3"/>
          <p:cNvSpPr>
            <a:spLocks noChangeArrowheads="1"/>
          </p:cNvSpPr>
          <p:nvPr/>
        </p:nvSpPr>
        <p:spPr bwMode="auto">
          <a:xfrm>
            <a:off x="2438400" y="1066800"/>
            <a:ext cx="549275" cy="274638"/>
          </a:xfrm>
          <a:prstGeom prst="rect">
            <a:avLst/>
          </a:prstGeom>
          <a:solidFill>
            <a:srgbClr val="FFFFFF"/>
          </a:solidFill>
          <a:ln w="9525">
            <a:solidFill>
              <a:srgbClr val="000000"/>
            </a:solidFill>
            <a:miter lim="800000"/>
            <a:headEnd/>
            <a:tailEnd/>
          </a:ln>
        </p:spPr>
        <p:txBody>
          <a:bodyPr/>
          <a:lstStyle/>
          <a:p>
            <a:r>
              <a:rPr lang="en-US" sz="1000">
                <a:cs typeface="Times New Roman" pitchFamily="-105" charset="0"/>
              </a:rPr>
              <a:t>User</a:t>
            </a:r>
          </a:p>
          <a:p>
            <a:pPr eaLnBrk="0" hangingPunct="0"/>
            <a:endParaRPr lang="en-US">
              <a:cs typeface="Times New Roman" pitchFamily="-105" charset="0"/>
            </a:endParaRPr>
          </a:p>
        </p:txBody>
      </p:sp>
      <p:sp>
        <p:nvSpPr>
          <p:cNvPr id="16389" name="Line 2"/>
          <p:cNvSpPr>
            <a:spLocks noChangeShapeType="1"/>
          </p:cNvSpPr>
          <p:nvPr/>
        </p:nvSpPr>
        <p:spPr bwMode="auto">
          <a:xfrm>
            <a:off x="2743200" y="1295400"/>
            <a:ext cx="0" cy="685800"/>
          </a:xfrm>
          <a:prstGeom prst="line">
            <a:avLst/>
          </a:prstGeom>
          <a:noFill/>
          <a:ln w="9525">
            <a:solidFill>
              <a:srgbClr val="000000"/>
            </a:solidFill>
            <a:round/>
            <a:headEnd type="triangle" w="med" len="med"/>
            <a:tailEnd type="triangle" w="med" len="med"/>
          </a:ln>
        </p:spPr>
        <p:txBody>
          <a:bodyPr/>
          <a:lstStyle/>
          <a:p>
            <a:endParaRPr lang="en-US"/>
          </a:p>
        </p:txBody>
      </p:sp>
      <p:sp>
        <p:nvSpPr>
          <p:cNvPr id="16390" name="Rectangle 6"/>
          <p:cNvSpPr>
            <a:spLocks noChangeArrowheads="1"/>
          </p:cNvSpPr>
          <p:nvPr/>
        </p:nvSpPr>
        <p:spPr bwMode="auto">
          <a:xfrm>
            <a:off x="0" y="1668463"/>
            <a:ext cx="9144000" cy="3521075"/>
          </a:xfrm>
          <a:prstGeom prst="rect">
            <a:avLst/>
          </a:prstGeom>
          <a:noFill/>
          <a:ln w="9525">
            <a:noFill/>
            <a:miter lim="800000"/>
            <a:headEnd/>
            <a:tailEnd/>
          </a:ln>
        </p:spPr>
        <p:txBody>
          <a:bodyPr>
            <a:spAutoFit/>
          </a:bodyPr>
          <a:lstStyle/>
          <a:p>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000">
                <a:cs typeface="Times New Roman" pitchFamily="-105" charset="0"/>
              </a:rPr>
              <a:t> </a:t>
            </a:r>
          </a:p>
          <a:p>
            <a:pPr eaLnBrk="0" hangingPunct="0"/>
            <a:r>
              <a:rPr lang="en-US" sz="1100">
                <a:cs typeface="Times New Roman" pitchFamily="-105" charset="0"/>
              </a:rPr>
              <a:t/>
            </a:r>
            <a:br>
              <a:rPr lang="en-US" sz="1100">
                <a:cs typeface="Times New Roman" pitchFamily="-105" charset="0"/>
              </a:rPr>
            </a:br>
            <a:endParaRPr lang="en-US" sz="1000">
              <a:cs typeface="Times New Roman" pitchFamily="-105" charset="0"/>
            </a:endParaRPr>
          </a:p>
          <a:p>
            <a:pPr eaLnBrk="0" hangingPunct="0"/>
            <a:r>
              <a:rPr lang="en-US" sz="1000">
                <a:cs typeface="Times New Roman" pitchFamily="-105" charset="0"/>
              </a:rPr>
              <a:t/>
            </a:r>
            <a:br>
              <a:rPr lang="en-US" sz="1000">
                <a:cs typeface="Times New Roman" pitchFamily="-105" charset="0"/>
              </a:rPr>
            </a:br>
            <a:r>
              <a:rPr lang="en-US" sz="1000">
                <a:cs typeface="Times New Roman" pitchFamily="-105" charset="0"/>
              </a:rPr>
              <a:t/>
            </a:r>
            <a:br>
              <a:rPr lang="en-US" sz="1000">
                <a:cs typeface="Times New Roman" pitchFamily="-105" charset="0"/>
              </a:rPr>
            </a:br>
            <a:endParaRPr lang="en-US" sz="1000">
              <a:cs typeface="Times New Roman" pitchFamily="-105" charset="0"/>
            </a:endParaRPr>
          </a:p>
          <a:p>
            <a:pPr eaLnBrk="0" hangingPunct="0"/>
            <a:endParaRPr lang="en-US">
              <a:cs typeface="Times New Roman" pitchFamily="-105" charset="0"/>
            </a:endParaRPr>
          </a:p>
        </p:txBody>
      </p:sp>
      <p:sp>
        <p:nvSpPr>
          <p:cNvPr id="16391" name="Rectangle 10"/>
          <p:cNvSpPr>
            <a:spLocks noChangeArrowheads="1"/>
          </p:cNvSpPr>
          <p:nvPr/>
        </p:nvSpPr>
        <p:spPr bwMode="auto">
          <a:xfrm>
            <a:off x="0" y="1668463"/>
            <a:ext cx="9144000" cy="609600"/>
          </a:xfrm>
          <a:prstGeom prst="rect">
            <a:avLst/>
          </a:prstGeom>
          <a:noFill/>
          <a:ln w="9525">
            <a:noFill/>
            <a:miter lim="800000"/>
            <a:headEnd/>
            <a:tailEnd/>
          </a:ln>
        </p:spPr>
        <p:txBody>
          <a:bodyPr>
            <a:spAutoFit/>
          </a:bodyPr>
          <a:lstStyle/>
          <a:p>
            <a:r>
              <a:rPr lang="en-US" sz="1000">
                <a:cs typeface="Times New Roman" pitchFamily="-105" charset="0"/>
              </a:rPr>
              <a:t> </a:t>
            </a:r>
          </a:p>
          <a:p>
            <a:pPr eaLnBrk="0" hangingPunct="0"/>
            <a:endParaRPr lang="en-US">
              <a:cs typeface="Times New Roman" pitchFamily="-105" charset="0"/>
            </a:endParaRPr>
          </a:p>
        </p:txBody>
      </p:sp>
      <p:sp>
        <p:nvSpPr>
          <p:cNvPr id="16392" name="Text Box 11"/>
          <p:cNvSpPr txBox="1">
            <a:spLocks noChangeArrowheads="1"/>
          </p:cNvSpPr>
          <p:nvPr/>
        </p:nvSpPr>
        <p:spPr bwMode="auto">
          <a:xfrm>
            <a:off x="5562600" y="381000"/>
            <a:ext cx="2971800" cy="3013075"/>
          </a:xfrm>
          <a:prstGeom prst="rect">
            <a:avLst/>
          </a:prstGeom>
          <a:noFill/>
          <a:ln w="9525">
            <a:noFill/>
            <a:miter lim="800000"/>
            <a:headEnd/>
            <a:tailEnd/>
          </a:ln>
        </p:spPr>
        <p:txBody>
          <a:bodyPr>
            <a:spAutoFit/>
          </a:bodyPr>
          <a:lstStyle/>
          <a:p>
            <a:pPr>
              <a:spcBef>
                <a:spcPct val="50000"/>
              </a:spcBef>
            </a:pPr>
            <a:r>
              <a:rPr lang="en-US">
                <a:cs typeface="Times New Roman" pitchFamily="-105" charset="0"/>
              </a:rPr>
              <a:t>To create such an environment the operating system provides certain services to programs and to the users of those programs. Some of these services are: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685800" y="685800"/>
            <a:ext cx="7239000" cy="5386388"/>
          </a:xfrm>
          <a:prstGeom prst="rect">
            <a:avLst/>
          </a:prstGeom>
          <a:noFill/>
          <a:ln w="9525">
            <a:noFill/>
            <a:miter lim="800000"/>
            <a:headEnd/>
            <a:tailEnd/>
          </a:ln>
        </p:spPr>
        <p:txBody>
          <a:bodyPr>
            <a:spAutoFit/>
          </a:bodyPr>
          <a:lstStyle/>
          <a:p>
            <a:pPr>
              <a:spcBef>
                <a:spcPct val="50000"/>
              </a:spcBef>
            </a:pPr>
            <a:r>
              <a:rPr lang="en-US" u="sng">
                <a:cs typeface="Times New Roman" pitchFamily="-105" charset="0"/>
              </a:rPr>
              <a:t>Program execution:</a:t>
            </a:r>
            <a:r>
              <a:rPr lang="en-US">
                <a:cs typeface="Times New Roman" pitchFamily="-105" charset="0"/>
              </a:rPr>
              <a:t> </a:t>
            </a:r>
          </a:p>
          <a:p>
            <a:pPr>
              <a:spcBef>
                <a:spcPct val="50000"/>
              </a:spcBef>
            </a:pPr>
            <a:r>
              <a:rPr lang="en-US" u="sng">
                <a:cs typeface="Times New Roman" pitchFamily="-105" charset="0"/>
              </a:rPr>
              <a:t>Error handling:</a:t>
            </a:r>
            <a:r>
              <a:rPr lang="en-US">
                <a:cs typeface="Times New Roman" pitchFamily="-105" charset="0"/>
              </a:rPr>
              <a:t> </a:t>
            </a:r>
          </a:p>
          <a:p>
            <a:pPr>
              <a:spcBef>
                <a:spcPct val="50000"/>
              </a:spcBef>
            </a:pPr>
            <a:r>
              <a:rPr lang="en-US" u="sng">
                <a:cs typeface="Times New Roman" pitchFamily="-105" charset="0"/>
              </a:rPr>
              <a:t>Job sequencing:</a:t>
            </a:r>
            <a:r>
              <a:rPr lang="en-US">
                <a:cs typeface="Times New Roman" pitchFamily="-105" charset="0"/>
              </a:rPr>
              <a:t> </a:t>
            </a:r>
          </a:p>
          <a:p>
            <a:pPr>
              <a:spcBef>
                <a:spcPct val="50000"/>
              </a:spcBef>
            </a:pPr>
            <a:r>
              <a:rPr lang="en-US" u="sng">
                <a:cs typeface="Times New Roman" pitchFamily="-105" charset="0"/>
              </a:rPr>
              <a:t>Input/Output operations:</a:t>
            </a:r>
            <a:r>
              <a:rPr lang="en-US">
                <a:cs typeface="Times New Roman" pitchFamily="-105" charset="0"/>
              </a:rPr>
              <a:t> </a:t>
            </a:r>
          </a:p>
          <a:p>
            <a:pPr>
              <a:spcBef>
                <a:spcPct val="50000"/>
              </a:spcBef>
            </a:pPr>
            <a:r>
              <a:rPr lang="en-US" u="sng">
                <a:cs typeface="Times New Roman" pitchFamily="-105" charset="0"/>
              </a:rPr>
              <a:t>Interrupt handling:</a:t>
            </a:r>
            <a:r>
              <a:rPr lang="en-US">
                <a:cs typeface="Times New Roman" pitchFamily="-105" charset="0"/>
              </a:rPr>
              <a:t> </a:t>
            </a:r>
          </a:p>
          <a:p>
            <a:pPr>
              <a:spcBef>
                <a:spcPct val="50000"/>
              </a:spcBef>
            </a:pPr>
            <a:r>
              <a:rPr lang="en-US" u="sng">
                <a:cs typeface="Times New Roman" pitchFamily="-105" charset="0"/>
              </a:rPr>
              <a:t>File system manipulation:</a:t>
            </a:r>
            <a:r>
              <a:rPr lang="en-US">
                <a:cs typeface="Times New Roman" pitchFamily="-105" charset="0"/>
              </a:rPr>
              <a:t> </a:t>
            </a:r>
          </a:p>
          <a:p>
            <a:pPr>
              <a:spcBef>
                <a:spcPct val="50000"/>
              </a:spcBef>
            </a:pPr>
            <a:r>
              <a:rPr lang="en-US" u="sng">
                <a:cs typeface="Times New Roman" pitchFamily="-105" charset="0"/>
              </a:rPr>
              <a:t>Scheduling:</a:t>
            </a:r>
            <a:r>
              <a:rPr lang="en-US">
                <a:cs typeface="Times New Roman" pitchFamily="-105" charset="0"/>
              </a:rPr>
              <a:t> </a:t>
            </a:r>
          </a:p>
          <a:p>
            <a:pPr>
              <a:spcBef>
                <a:spcPct val="50000"/>
              </a:spcBef>
            </a:pPr>
            <a:r>
              <a:rPr lang="en-US" u="sng">
                <a:cs typeface="Times New Roman" pitchFamily="-105" charset="0"/>
              </a:rPr>
              <a:t>Resource Allocation:</a:t>
            </a:r>
            <a:r>
              <a:rPr lang="en-US">
                <a:cs typeface="Times New Roman" pitchFamily="-105" charset="0"/>
              </a:rPr>
              <a:t> </a:t>
            </a:r>
          </a:p>
          <a:p>
            <a:pPr>
              <a:spcBef>
                <a:spcPct val="50000"/>
              </a:spcBef>
            </a:pPr>
            <a:r>
              <a:rPr lang="en-US" u="sng">
                <a:cs typeface="Times New Roman" pitchFamily="-105" charset="0"/>
              </a:rPr>
              <a:t>Accounting of computer resources:</a:t>
            </a:r>
            <a:r>
              <a:rPr lang="en-US">
                <a:cs typeface="Times New Roman" pitchFamily="-105" charset="0"/>
              </a:rPr>
              <a:t> </a:t>
            </a:r>
          </a:p>
          <a:p>
            <a:pPr>
              <a:spcBef>
                <a:spcPct val="50000"/>
              </a:spcBef>
            </a:pPr>
            <a:r>
              <a:rPr lang="en-US" u="sng">
                <a:cs typeface="Times New Roman" pitchFamily="-105" charset="0"/>
              </a:rPr>
              <a:t>Protection:</a:t>
            </a:r>
            <a:r>
              <a:rPr lang="en-US">
                <a:cs typeface="Times New Roman" pitchFamily="-105" charset="0"/>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838200" y="609600"/>
            <a:ext cx="8001000" cy="6116638"/>
          </a:xfrm>
          <a:prstGeom prst="rect">
            <a:avLst/>
          </a:prstGeom>
          <a:noFill/>
          <a:ln w="9525">
            <a:noFill/>
            <a:miter lim="800000"/>
            <a:headEnd/>
            <a:tailEnd/>
          </a:ln>
        </p:spPr>
        <p:txBody>
          <a:bodyPr>
            <a:spAutoFit/>
          </a:bodyPr>
          <a:lstStyle/>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Program execution:</a:t>
            </a:r>
            <a:r>
              <a:rPr lang="en-US">
                <a:cs typeface="Times New Roman" pitchFamily="-105" charset="0"/>
              </a:rPr>
              <a:t> Users are interested in executing programs. The system must be able to load a program into memory and run it. The program must be able to end its execution, either normally or abnormally.</a:t>
            </a:r>
          </a:p>
          <a:p>
            <a:pPr>
              <a:spcBef>
                <a:spcPct val="50000"/>
              </a:spcBef>
            </a:pPr>
            <a:endParaRPr lang="en-US">
              <a:cs typeface="Times New Roman" pitchFamily="-105" charset="0"/>
            </a:endParaRPr>
          </a:p>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Error handling:</a:t>
            </a:r>
            <a:r>
              <a:rPr lang="en-US">
                <a:cs typeface="Times New Roman" pitchFamily="-105" charset="0"/>
              </a:rPr>
              <a:t> For each type of error, the operating system should take the appropriate action to assure correct ant consistent computing.</a:t>
            </a:r>
            <a:br>
              <a:rPr lang="en-US">
                <a:cs typeface="Times New Roman" pitchFamily="-105" charset="0"/>
              </a:rPr>
            </a:br>
            <a:r>
              <a:rPr lang="en-US">
                <a:cs typeface="Times New Roman" pitchFamily="-105" charset="0"/>
              </a:rPr>
              <a:t>Example:</a:t>
            </a:r>
            <a:br>
              <a:rPr lang="en-US">
                <a:cs typeface="Times New Roman" pitchFamily="-105" charset="0"/>
              </a:rPr>
            </a:br>
            <a:r>
              <a:rPr lang="en-US">
                <a:cs typeface="Times New Roman" pitchFamily="-105" charset="0"/>
              </a:rPr>
              <a:t>	Power failure in the CPU or memory.</a:t>
            </a:r>
            <a:br>
              <a:rPr lang="en-US">
                <a:cs typeface="Times New Roman" pitchFamily="-105" charset="0"/>
              </a:rPr>
            </a:br>
            <a:r>
              <a:rPr lang="en-US">
                <a:cs typeface="Times New Roman" pitchFamily="-105" charset="0"/>
              </a:rPr>
              <a:t>	Parity error on tape.</a:t>
            </a:r>
            <a:br>
              <a:rPr lang="en-US">
                <a:cs typeface="Times New Roman" pitchFamily="-105" charset="0"/>
              </a:rPr>
            </a:br>
            <a:r>
              <a:rPr lang="en-US">
                <a:cs typeface="Times New Roman" pitchFamily="-105" charset="0"/>
              </a:rPr>
              <a:t>	Printer out of paper.</a:t>
            </a:r>
            <a:br>
              <a:rPr lang="en-US">
                <a:cs typeface="Times New Roman" pitchFamily="-105" charset="0"/>
              </a:rPr>
            </a:br>
            <a:r>
              <a:rPr lang="en-US">
                <a:cs typeface="Times New Roman" pitchFamily="-105" charset="0"/>
              </a:rPr>
              <a:t>	Arithmetic overflow.</a:t>
            </a:r>
            <a:br>
              <a:rPr lang="en-US">
                <a:cs typeface="Times New Roman" pitchFamily="-105" charset="0"/>
              </a:rPr>
            </a:br>
            <a:r>
              <a:rPr lang="en-US">
                <a:cs typeface="Times New Roman" pitchFamily="-105" charset="0"/>
              </a:rPr>
              <a:t>	Access illegal memory location.</a:t>
            </a:r>
          </a:p>
          <a:p>
            <a:pPr>
              <a:spcBef>
                <a:spcPct val="50000"/>
              </a:spcBef>
            </a:pPr>
            <a:endParaRPr lang="en-US">
              <a:cs typeface="Times New Roman" pitchFamily="-10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457200" y="609600"/>
            <a:ext cx="8001000" cy="4656138"/>
          </a:xfrm>
          <a:prstGeom prst="rect">
            <a:avLst/>
          </a:prstGeom>
          <a:noFill/>
          <a:ln w="9525">
            <a:noFill/>
            <a:miter lim="800000"/>
            <a:headEnd/>
            <a:tailEnd/>
          </a:ln>
        </p:spPr>
        <p:txBody>
          <a:bodyPr>
            <a:spAutoFit/>
          </a:bodyPr>
          <a:lstStyle/>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Job sequencing:</a:t>
            </a:r>
            <a:r>
              <a:rPr lang="en-US">
                <a:cs typeface="Times New Roman" pitchFamily="-105" charset="0"/>
              </a:rPr>
              <a:t> The system must determine the sequence in which jobs should be processed. In the first operating systems to transfer control from one Job to the next, a Job Control language interpreter(a command interpreter) had to be used.</a:t>
            </a:r>
            <a:br>
              <a:rPr lang="en-US">
                <a:cs typeface="Times New Roman" pitchFamily="-105" charset="0"/>
              </a:rPr>
            </a:br>
            <a:r>
              <a:rPr lang="en-US">
                <a:cs typeface="Times New Roman" pitchFamily="-105" charset="0"/>
              </a:rPr>
              <a:t/>
            </a:r>
            <a:br>
              <a:rPr lang="en-US">
                <a:cs typeface="Times New Roman" pitchFamily="-105" charset="0"/>
              </a:rPr>
            </a:br>
            <a:r>
              <a:rPr lang="en-US">
                <a:cs typeface="Times New Roman" pitchFamily="-105" charset="0"/>
              </a:rPr>
              <a:t>Example:</a:t>
            </a:r>
            <a:br>
              <a:rPr lang="en-US">
                <a:cs typeface="Times New Roman" pitchFamily="-105" charset="0"/>
              </a:rPr>
            </a:br>
            <a:r>
              <a:rPr lang="en-US">
                <a:cs typeface="Times New Roman" pitchFamily="-105" charset="0"/>
              </a:rPr>
              <a:t>	$JOB</a:t>
            </a:r>
            <a:br>
              <a:rPr lang="en-US">
                <a:cs typeface="Times New Roman" pitchFamily="-105" charset="0"/>
              </a:rPr>
            </a:br>
            <a:r>
              <a:rPr lang="en-US">
                <a:cs typeface="Times New Roman" pitchFamily="-105" charset="0"/>
              </a:rPr>
              <a:t>	$COMPILE "Fortran“</a:t>
            </a:r>
          </a:p>
          <a:p>
            <a:pPr>
              <a:spcBef>
                <a:spcPct val="50000"/>
              </a:spcBef>
            </a:pPr>
            <a:r>
              <a:rPr lang="en-US">
                <a:cs typeface="Times New Roman" pitchFamily="-105" charset="0"/>
              </a:rPr>
              <a:t>		Program</a:t>
            </a:r>
            <a:br>
              <a:rPr lang="en-US">
                <a:cs typeface="Times New Roman" pitchFamily="-105" charset="0"/>
              </a:rPr>
            </a:br>
            <a:r>
              <a:rPr lang="en-US">
                <a:cs typeface="Times New Roman" pitchFamily="-105" charset="0"/>
              </a:rPr>
              <a:t>	$LOAD &amp; RUN</a:t>
            </a:r>
            <a:br>
              <a:rPr lang="en-US">
                <a:cs typeface="Times New Roman" pitchFamily="-105" charset="0"/>
              </a:rPr>
            </a:br>
            <a:r>
              <a:rPr lang="en-US">
                <a:cs typeface="Times New Roman" pitchFamily="-105" charset="0"/>
              </a:rPr>
              <a:t>	Data</a:t>
            </a:r>
            <a:br>
              <a:rPr lang="en-US">
                <a:cs typeface="Times New Roman" pitchFamily="-105" charset="0"/>
              </a:rPr>
            </a:br>
            <a:r>
              <a:rPr lang="en-US">
                <a:cs typeface="Times New Roman" pitchFamily="-105" charset="0"/>
              </a:rPr>
              <a:t>	$EOJ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914400" y="1676400"/>
            <a:ext cx="7467600" cy="3560763"/>
          </a:xfrm>
          <a:prstGeom prst="rect">
            <a:avLst/>
          </a:prstGeom>
          <a:noFill/>
          <a:ln w="9525">
            <a:noFill/>
            <a:miter lim="800000"/>
            <a:headEnd/>
            <a:tailEnd/>
          </a:ln>
        </p:spPr>
        <p:txBody>
          <a:bodyPr>
            <a:spAutoFit/>
          </a:bodyPr>
          <a:lstStyle/>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Input/Output operations:</a:t>
            </a:r>
            <a:r>
              <a:rPr lang="en-US">
                <a:cs typeface="Times New Roman" pitchFamily="-105" charset="0"/>
              </a:rPr>
              <a:t> Since a user program cannot execute I/O operations directly, the O.S. must provide some means to do so.</a:t>
            </a:r>
            <a:br>
              <a:rPr lang="en-US">
                <a:cs typeface="Times New Roman" pitchFamily="-105" charset="0"/>
              </a:rPr>
            </a:br>
            <a:r>
              <a:rPr lang="en-US">
                <a:cs typeface="Times New Roman" pitchFamily="-105" charset="0"/>
              </a:rPr>
              <a:t/>
            </a:r>
            <a:br>
              <a:rPr lang="en-US">
                <a:cs typeface="Times New Roman" pitchFamily="-105" charset="0"/>
              </a:rPr>
            </a:br>
            <a:r>
              <a:rPr lang="en-US">
                <a:cs typeface="Times New Roman" pitchFamily="-105" charset="0"/>
              </a:rPr>
              <a:t>Example:</a:t>
            </a:r>
            <a:br>
              <a:rPr lang="en-US">
                <a:cs typeface="Times New Roman" pitchFamily="-105" charset="0"/>
              </a:rPr>
            </a:br>
            <a:r>
              <a:rPr lang="en-US">
                <a:cs typeface="Times New Roman" pitchFamily="-105" charset="0"/>
              </a:rPr>
              <a:t>	Rewind tape drive</a:t>
            </a:r>
            <a:br>
              <a:rPr lang="en-US">
                <a:cs typeface="Times New Roman" pitchFamily="-105" charset="0"/>
              </a:rPr>
            </a:br>
            <a:r>
              <a:rPr lang="en-US">
                <a:cs typeface="Times New Roman" pitchFamily="-105" charset="0"/>
              </a:rPr>
              <a:t>	Start I/O</a:t>
            </a:r>
            <a:br>
              <a:rPr lang="en-US">
                <a:cs typeface="Times New Roman" pitchFamily="-105" charset="0"/>
              </a:rPr>
            </a:br>
            <a:r>
              <a:rPr lang="en-US">
                <a:cs typeface="Times New Roman" pitchFamily="-105" charset="0"/>
              </a:rPr>
              <a:t>	Skip first record</a:t>
            </a:r>
          </a:p>
          <a:p>
            <a:pPr>
              <a:spcBef>
                <a:spcPct val="50000"/>
              </a:spcBef>
            </a:pPr>
            <a:endParaRPr lang="en-US">
              <a:cs typeface="Times New Roman" pitchFamily="-105"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457200" y="762000"/>
            <a:ext cx="7162800" cy="5751513"/>
          </a:xfrm>
          <a:prstGeom prst="rect">
            <a:avLst/>
          </a:prstGeom>
          <a:noFill/>
          <a:ln w="9525">
            <a:noFill/>
            <a:miter lim="800000"/>
            <a:headEnd/>
            <a:tailEnd/>
          </a:ln>
        </p:spPr>
        <p:txBody>
          <a:bodyPr>
            <a:spAutoFit/>
          </a:bodyPr>
          <a:lstStyle/>
          <a:p>
            <a:pPr>
              <a:spcBef>
                <a:spcPct val="50000"/>
              </a:spcBef>
            </a:pPr>
            <a:r>
              <a:rPr lang="en-US">
                <a:latin typeface="Symbol" pitchFamily="-105" charset="2"/>
                <a:cs typeface="Times New Roman" pitchFamily="-105" charset="0"/>
              </a:rPr>
              <a:t>·</a:t>
            </a:r>
            <a:r>
              <a:rPr lang="en-US">
                <a:cs typeface="Times New Roman" pitchFamily="-105" charset="0"/>
              </a:rPr>
              <a:t>         </a:t>
            </a:r>
            <a:r>
              <a:rPr lang="en-US" u="sng">
                <a:cs typeface="Times New Roman" pitchFamily="-105" charset="0"/>
              </a:rPr>
              <a:t>Interrupt handling:</a:t>
            </a:r>
            <a:r>
              <a:rPr lang="en-US">
                <a:cs typeface="Times New Roman" pitchFamily="-105" charset="0"/>
              </a:rPr>
              <a:t> Operating systems are event driven programs. If there are no programs to execute, no I/O devices to service, and no user to respond to, an O.S. will sit quietly, waiting for something to happen. Events are almost always signaled by the occurrence of an interrupt or trap. </a:t>
            </a:r>
          </a:p>
          <a:p>
            <a:pPr>
              <a:spcBef>
                <a:spcPct val="50000"/>
              </a:spcBef>
            </a:pPr>
            <a:r>
              <a:rPr lang="en-US">
                <a:cs typeface="Times New Roman" pitchFamily="-105" charset="0"/>
              </a:rPr>
              <a:t/>
            </a:r>
            <a:br>
              <a:rPr lang="en-US">
                <a:cs typeface="Times New Roman" pitchFamily="-105" charset="0"/>
              </a:rPr>
            </a:br>
            <a:r>
              <a:rPr lang="en-US">
                <a:cs typeface="Times New Roman" pitchFamily="-105" charset="0"/>
              </a:rPr>
              <a:t>When an interrupt  occurs, the hardware transfers control to the O.S., it determines which type of interrupt has occurred, and takes the appropriate actions. </a:t>
            </a:r>
            <a:br>
              <a:rPr lang="en-US">
                <a:cs typeface="Times New Roman" pitchFamily="-105" charset="0"/>
              </a:rPr>
            </a:br>
            <a:r>
              <a:rPr lang="en-US">
                <a:cs typeface="Times New Roman" pitchFamily="-105" charset="0"/>
              </a:rPr>
              <a:t>Types of interrupts: 	1) Software interrupts</a:t>
            </a:r>
          </a:p>
          <a:p>
            <a:pPr>
              <a:spcBef>
                <a:spcPct val="50000"/>
              </a:spcBef>
            </a:pPr>
            <a:r>
              <a:rPr lang="en-US">
                <a:cs typeface="Times New Roman" pitchFamily="-105" charset="0"/>
              </a:rPr>
              <a:t>			2) Hardware interrupts			</a:t>
            </a:r>
          </a:p>
          <a:p>
            <a:pPr>
              <a:spcBef>
                <a:spcPct val="50000"/>
              </a:spcBef>
            </a:pPr>
            <a:endParaRPr lang="en-US">
              <a:cs typeface="Times New Roman" pitchFamily="-105"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35</TotalTime>
  <Words>175</Words>
  <Application>Microsoft Office PowerPoint</Application>
  <PresentationFormat>全屏显示(4:3)</PresentationFormat>
  <Paragraphs>106</Paragraphs>
  <Slides>17</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17</vt:i4>
      </vt:variant>
    </vt:vector>
  </HeadingPairs>
  <TitlesOfParts>
    <vt:vector size="23" baseType="lpstr">
      <vt:lpstr>Times New Roman</vt:lpstr>
      <vt:lpstr>ＭＳ Ｐゴシック</vt:lpstr>
      <vt:lpstr>Arial</vt:lpstr>
      <vt:lpstr>Calibri</vt:lpstr>
      <vt:lpstr>Symbol</vt:lpstr>
      <vt:lpstr>Default Design</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vector>
  </TitlesOfParts>
  <Company>UCF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eurip</dc:creator>
  <cp:lastModifiedBy>Cuncong</cp:lastModifiedBy>
  <cp:revision>7</cp:revision>
  <dcterms:created xsi:type="dcterms:W3CDTF">2005-03-12T20:37:16Z</dcterms:created>
  <dcterms:modified xsi:type="dcterms:W3CDTF">2011-07-28T14:39:51Z</dcterms:modified>
</cp:coreProperties>
</file>