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3"/>
  </p:notesMasterIdLst>
  <p:handoutMasterIdLst>
    <p:handoutMasterId r:id="rId34"/>
  </p:handoutMasterIdLst>
  <p:sldIdLst>
    <p:sldId id="307" r:id="rId2"/>
    <p:sldId id="308" r:id="rId3"/>
    <p:sldId id="309" r:id="rId4"/>
    <p:sldId id="312" r:id="rId5"/>
    <p:sldId id="310" r:id="rId6"/>
    <p:sldId id="313" r:id="rId7"/>
    <p:sldId id="293" r:id="rId8"/>
    <p:sldId id="294" r:id="rId9"/>
    <p:sldId id="295" r:id="rId10"/>
    <p:sldId id="296" r:id="rId11"/>
    <p:sldId id="301" r:id="rId12"/>
    <p:sldId id="297" r:id="rId13"/>
    <p:sldId id="302" r:id="rId14"/>
    <p:sldId id="298" r:id="rId15"/>
    <p:sldId id="304" r:id="rId16"/>
    <p:sldId id="306" r:id="rId17"/>
    <p:sldId id="315" r:id="rId18"/>
    <p:sldId id="318" r:id="rId19"/>
    <p:sldId id="314" r:id="rId20"/>
    <p:sldId id="317" r:id="rId21"/>
    <p:sldId id="320" r:id="rId22"/>
    <p:sldId id="321" r:id="rId23"/>
    <p:sldId id="322" r:id="rId24"/>
    <p:sldId id="323" r:id="rId25"/>
    <p:sldId id="324" r:id="rId26"/>
    <p:sldId id="325" r:id="rId27"/>
    <p:sldId id="327" r:id="rId28"/>
    <p:sldId id="328" r:id="rId29"/>
    <p:sldId id="330" r:id="rId30"/>
    <p:sldId id="329" r:id="rId31"/>
    <p:sldId id="331" r:id="rId32"/>
  </p:sldIdLst>
  <p:sldSz cx="9144000" cy="6858000" type="screen4x3"/>
  <p:notesSz cx="6858000" cy="9199563"/>
  <p:defaultTextStyle>
    <a:defPPr>
      <a:defRPr lang="en-US"/>
    </a:defPPr>
    <a:lvl1pPr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1pPr>
    <a:lvl2pPr marL="4572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2pPr>
    <a:lvl3pPr marL="9144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3pPr>
    <a:lvl4pPr marL="13716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4pPr>
    <a:lvl5pPr marL="18288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5pPr>
    <a:lvl6pPr marL="2286000" algn="l" defTabSz="914400" rtl="0" eaLnBrk="1" latinLnBrk="0" hangingPunct="1">
      <a:defRPr sz="2400" kern="1200">
        <a:solidFill>
          <a:schemeClr val="tx1"/>
        </a:solidFill>
        <a:latin typeface="Verdana" pitchFamily="-105" charset="0"/>
        <a:ea typeface="ＭＳ Ｐゴシック" pitchFamily="-105" charset="-128"/>
        <a:cs typeface="+mn-cs"/>
      </a:defRPr>
    </a:lvl6pPr>
    <a:lvl7pPr marL="2743200" algn="l" defTabSz="914400" rtl="0" eaLnBrk="1" latinLnBrk="0" hangingPunct="1">
      <a:defRPr sz="2400" kern="1200">
        <a:solidFill>
          <a:schemeClr val="tx1"/>
        </a:solidFill>
        <a:latin typeface="Verdana" pitchFamily="-105" charset="0"/>
        <a:ea typeface="ＭＳ Ｐゴシック" pitchFamily="-105" charset="-128"/>
        <a:cs typeface="+mn-cs"/>
      </a:defRPr>
    </a:lvl7pPr>
    <a:lvl8pPr marL="3200400" algn="l" defTabSz="914400" rtl="0" eaLnBrk="1" latinLnBrk="0" hangingPunct="1">
      <a:defRPr sz="2400" kern="1200">
        <a:solidFill>
          <a:schemeClr val="tx1"/>
        </a:solidFill>
        <a:latin typeface="Verdana" pitchFamily="-105" charset="0"/>
        <a:ea typeface="ＭＳ Ｐゴシック" pitchFamily="-105" charset="-128"/>
        <a:cs typeface="+mn-cs"/>
      </a:defRPr>
    </a:lvl8pPr>
    <a:lvl9pPr marL="3657600" algn="l" defTabSz="914400" rtl="0" eaLnBrk="1" latinLnBrk="0" hangingPunct="1">
      <a:defRPr sz="2400" kern="1200">
        <a:solidFill>
          <a:schemeClr val="tx1"/>
        </a:solidFill>
        <a:latin typeface="Verdana" pitchFamily="-105"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a:srgbClr val="0000FF"/>
    <a:srgbClr val="996633"/>
    <a:srgbClr val="990033"/>
    <a:srgbClr val="993366"/>
    <a:srgbClr val="FF9933"/>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72"/>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896"/>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6.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defRPr>
            </a:lvl1pPr>
          </a:lstStyle>
          <a:p>
            <a:endParaRPr lang="en-US"/>
          </a:p>
        </p:txBody>
      </p:sp>
      <p:sp>
        <p:nvSpPr>
          <p:cNvPr id="65539"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defRPr>
            </a:lvl1pPr>
          </a:lstStyle>
          <a:p>
            <a:endParaRPr lang="en-US"/>
          </a:p>
        </p:txBody>
      </p:sp>
      <p:sp>
        <p:nvSpPr>
          <p:cNvPr id="65540"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defRPr>
            </a:lvl1pPr>
          </a:lstStyle>
          <a:p>
            <a:endParaRPr lang="en-US"/>
          </a:p>
        </p:txBody>
      </p:sp>
      <p:sp>
        <p:nvSpPr>
          <p:cNvPr id="65541"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05" charset="0"/>
              </a:defRPr>
            </a:lvl1pPr>
          </a:lstStyle>
          <a:p>
            <a:fld id="{1D91D118-E013-4F4D-8E5B-79CE19D1B65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defRPr>
            </a:lvl1pPr>
          </a:lstStyle>
          <a:p>
            <a:endParaRPr lang="en-US"/>
          </a:p>
        </p:txBody>
      </p:sp>
      <p:sp>
        <p:nvSpPr>
          <p:cNvPr id="67587"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defRPr>
            </a:lvl1pPr>
          </a:lstStyle>
          <a:p>
            <a:endParaRPr lang="en-US"/>
          </a:p>
        </p:txBody>
      </p:sp>
      <p:sp>
        <p:nvSpPr>
          <p:cNvPr id="14340" name="Rectangle 4"/>
          <p:cNvSpPr>
            <a:spLocks noRot="1" noChangeArrowheads="1" noTextEdit="1"/>
          </p:cNvSpPr>
          <p:nvPr>
            <p:ph type="sldImg" idx="2"/>
          </p:nvPr>
        </p:nvSpPr>
        <p:spPr bwMode="auto">
          <a:xfrm>
            <a:off x="1128713" y="688975"/>
            <a:ext cx="4600575" cy="3449638"/>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68800"/>
            <a:ext cx="5486400" cy="4141788"/>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defRPr>
            </a:lvl1pPr>
          </a:lstStyle>
          <a:p>
            <a:endParaRPr lang="en-US"/>
          </a:p>
        </p:txBody>
      </p:sp>
      <p:sp>
        <p:nvSpPr>
          <p:cNvPr id="67591" name="Rectangle 7"/>
          <p:cNvSpPr>
            <a:spLocks noGrp="1" noChangeArrowheads="1"/>
          </p:cNvSpPr>
          <p:nvPr>
            <p:ph type="sldNum" sz="quarter" idx="5"/>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05" charset="0"/>
              </a:defRPr>
            </a:lvl1pPr>
          </a:lstStyle>
          <a:p>
            <a:fld id="{E87B6802-9FF5-4D3B-9122-8F936DAB83A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AF8FA3D-30C3-44B5-8F7D-0232EB1AEEF1}" type="slidenum">
              <a:rPr lang="en-US"/>
              <a:pPr/>
              <a:t>1</a:t>
            </a:fld>
            <a:endParaRPr lang="en-US"/>
          </a:p>
        </p:txBody>
      </p:sp>
      <p:sp>
        <p:nvSpPr>
          <p:cNvPr id="16387" name="Rectangle 2"/>
          <p:cNvSpPr>
            <a:spLocks noRot="1" noChangeArrowheads="1" noTextEdit="1"/>
          </p:cNvSpPr>
          <p:nvPr>
            <p:ph type="sldImg"/>
          </p:nvPr>
        </p:nvSpPr>
        <p:spPr>
          <a:xfrm>
            <a:off x="1122363" y="693738"/>
            <a:ext cx="4614862" cy="3460750"/>
          </a:xfrm>
          <a:ln/>
        </p:spPr>
      </p:sp>
      <p:sp>
        <p:nvSpPr>
          <p:cNvPr id="16388"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9A49829D-6C49-43EB-BE1A-F7D815266E23}" type="slidenum">
              <a:rPr lang="en-US"/>
              <a:pPr/>
              <a:t>29</a:t>
            </a:fld>
            <a:endParaRPr lang="en-US"/>
          </a:p>
        </p:txBody>
      </p:sp>
      <p:sp>
        <p:nvSpPr>
          <p:cNvPr id="54275" name="Rectangle 2"/>
          <p:cNvSpPr>
            <a:spLocks noRot="1" noChangeArrowheads="1" noTextEdit="1"/>
          </p:cNvSpPr>
          <p:nvPr>
            <p:ph type="sldImg"/>
          </p:nvPr>
        </p:nvSpPr>
        <p:spPr>
          <a:xfrm>
            <a:off x="1122363" y="693738"/>
            <a:ext cx="4614862" cy="3460750"/>
          </a:xfrm>
          <a:ln/>
        </p:spPr>
      </p:sp>
      <p:sp>
        <p:nvSpPr>
          <p:cNvPr id="54276"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CA48F59-ED4C-44CF-BE63-E1BB58C6ED86}" type="slidenum">
              <a:rPr lang="en-US"/>
              <a:pPr/>
              <a:t>30</a:t>
            </a:fld>
            <a:endParaRPr lang="en-US"/>
          </a:p>
        </p:txBody>
      </p:sp>
      <p:sp>
        <p:nvSpPr>
          <p:cNvPr id="56323" name="Rectangle 2"/>
          <p:cNvSpPr>
            <a:spLocks noRot="1" noChangeArrowheads="1" noTextEdit="1"/>
          </p:cNvSpPr>
          <p:nvPr>
            <p:ph type="sldImg"/>
          </p:nvPr>
        </p:nvSpPr>
        <p:spPr>
          <a:xfrm>
            <a:off x="1122363" y="693738"/>
            <a:ext cx="4614862" cy="3460750"/>
          </a:xfrm>
          <a:ln/>
        </p:spPr>
      </p:sp>
      <p:sp>
        <p:nvSpPr>
          <p:cNvPr id="56324"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604747BA-B448-47EA-B550-4ABF68619F76}" type="slidenum">
              <a:rPr lang="en-US"/>
              <a:pPr/>
              <a:t>31</a:t>
            </a:fld>
            <a:endParaRPr lang="en-US"/>
          </a:p>
        </p:txBody>
      </p:sp>
      <p:sp>
        <p:nvSpPr>
          <p:cNvPr id="58371" name="Rectangle 2"/>
          <p:cNvSpPr>
            <a:spLocks noRot="1" noChangeArrowheads="1" noTextEdit="1"/>
          </p:cNvSpPr>
          <p:nvPr>
            <p:ph type="sldImg"/>
          </p:nvPr>
        </p:nvSpPr>
        <p:spPr>
          <a:xfrm>
            <a:off x="1122363" y="693738"/>
            <a:ext cx="4614862" cy="3460750"/>
          </a:xfrm>
          <a:ln/>
        </p:spPr>
      </p:sp>
      <p:sp>
        <p:nvSpPr>
          <p:cNvPr id="58372"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14238B68-B6D3-4CAB-8157-1D9996BE10AA}" type="slidenum">
              <a:rPr lang="en-US"/>
              <a:pPr/>
              <a:t>2</a:t>
            </a:fld>
            <a:endParaRPr lang="en-US"/>
          </a:p>
        </p:txBody>
      </p:sp>
      <p:sp>
        <p:nvSpPr>
          <p:cNvPr id="18435" name="Rectangle 2"/>
          <p:cNvSpPr>
            <a:spLocks noRot="1" noChangeArrowheads="1" noTextEdit="1"/>
          </p:cNvSpPr>
          <p:nvPr>
            <p:ph type="sldImg"/>
          </p:nvPr>
        </p:nvSpPr>
        <p:spPr>
          <a:xfrm>
            <a:off x="1122363" y="693738"/>
            <a:ext cx="4614862" cy="3460750"/>
          </a:xfrm>
          <a:ln/>
        </p:spPr>
      </p:sp>
      <p:sp>
        <p:nvSpPr>
          <p:cNvPr id="18436"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0AB2AE1-D823-4FB0-9984-53760FA7FB79}" type="slidenum">
              <a:rPr lang="en-US"/>
              <a:pPr/>
              <a:t>3</a:t>
            </a:fld>
            <a:endParaRPr lang="en-US"/>
          </a:p>
        </p:txBody>
      </p:sp>
      <p:sp>
        <p:nvSpPr>
          <p:cNvPr id="20483" name="Rectangle 2"/>
          <p:cNvSpPr>
            <a:spLocks noRot="1" noChangeArrowheads="1" noTextEdit="1"/>
          </p:cNvSpPr>
          <p:nvPr>
            <p:ph type="sldImg"/>
          </p:nvPr>
        </p:nvSpPr>
        <p:spPr>
          <a:xfrm>
            <a:off x="1122363" y="693738"/>
            <a:ext cx="4614862" cy="3460750"/>
          </a:xfrm>
          <a:ln/>
        </p:spPr>
      </p:sp>
      <p:sp>
        <p:nvSpPr>
          <p:cNvPr id="20484"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30878A29-3C6A-4A1E-8A78-6B49A02DC46B}" type="slidenum">
              <a:rPr lang="en-US"/>
              <a:pPr/>
              <a:t>5</a:t>
            </a:fld>
            <a:endParaRPr lang="en-US"/>
          </a:p>
        </p:txBody>
      </p:sp>
      <p:sp>
        <p:nvSpPr>
          <p:cNvPr id="23555" name="Rectangle 2"/>
          <p:cNvSpPr>
            <a:spLocks noRot="1" noChangeArrowheads="1" noTextEdit="1"/>
          </p:cNvSpPr>
          <p:nvPr>
            <p:ph type="sldImg"/>
          </p:nvPr>
        </p:nvSpPr>
        <p:spPr>
          <a:xfrm>
            <a:off x="1122363" y="693738"/>
            <a:ext cx="4614862" cy="3460750"/>
          </a:xfrm>
          <a:ln/>
        </p:spPr>
      </p:sp>
      <p:sp>
        <p:nvSpPr>
          <p:cNvPr id="23556"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4AB2AA3C-99B0-4403-88FF-7B8080663708}" type="slidenum">
              <a:rPr lang="en-US"/>
              <a:pPr/>
              <a:t>17</a:t>
            </a:fld>
            <a:endParaRPr lang="en-US"/>
          </a:p>
        </p:txBody>
      </p:sp>
      <p:sp>
        <p:nvSpPr>
          <p:cNvPr id="36867" name="Rectangle 2"/>
          <p:cNvSpPr>
            <a:spLocks noRot="1" noChangeArrowheads="1" noTextEdit="1"/>
          </p:cNvSpPr>
          <p:nvPr>
            <p:ph type="sldImg"/>
          </p:nvPr>
        </p:nvSpPr>
        <p:spPr>
          <a:xfrm>
            <a:off x="1122363" y="693738"/>
            <a:ext cx="4614862" cy="3460750"/>
          </a:xfrm>
          <a:ln/>
        </p:spPr>
      </p:sp>
      <p:sp>
        <p:nvSpPr>
          <p:cNvPr id="36868"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EAF6C2B-4531-49BD-B108-414B8508A818}" type="slidenum">
              <a:rPr lang="en-US"/>
              <a:pPr/>
              <a:t>18</a:t>
            </a:fld>
            <a:endParaRPr lang="en-US"/>
          </a:p>
        </p:txBody>
      </p:sp>
      <p:sp>
        <p:nvSpPr>
          <p:cNvPr id="38915" name="Rectangle 2"/>
          <p:cNvSpPr>
            <a:spLocks noRot="1" noChangeArrowheads="1" noTextEdit="1"/>
          </p:cNvSpPr>
          <p:nvPr>
            <p:ph type="sldImg"/>
          </p:nvPr>
        </p:nvSpPr>
        <p:spPr>
          <a:xfrm>
            <a:off x="1122363" y="693738"/>
            <a:ext cx="4614862" cy="3460750"/>
          </a:xfrm>
          <a:ln/>
        </p:spPr>
      </p:sp>
      <p:sp>
        <p:nvSpPr>
          <p:cNvPr id="38916"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61623D8A-4189-40EB-A899-4698C34B110B}" type="slidenum">
              <a:rPr lang="en-US"/>
              <a:pPr/>
              <a:t>20</a:t>
            </a:fld>
            <a:endParaRPr lang="en-US"/>
          </a:p>
        </p:txBody>
      </p:sp>
      <p:sp>
        <p:nvSpPr>
          <p:cNvPr id="41987" name="Rectangle 2"/>
          <p:cNvSpPr>
            <a:spLocks noRot="1" noChangeArrowheads="1" noTextEdit="1"/>
          </p:cNvSpPr>
          <p:nvPr>
            <p:ph type="sldImg"/>
          </p:nvPr>
        </p:nvSpPr>
        <p:spPr>
          <a:xfrm>
            <a:off x="1122363" y="693738"/>
            <a:ext cx="4614862" cy="3460750"/>
          </a:xfrm>
          <a:ln/>
        </p:spPr>
      </p:sp>
      <p:sp>
        <p:nvSpPr>
          <p:cNvPr id="41988"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BE62A856-B9C3-4E28-9E6F-A9A2C5510D8E}" type="slidenum">
              <a:rPr lang="en-US"/>
              <a:pPr/>
              <a:t>26</a:t>
            </a:fld>
            <a:endParaRPr lang="en-US"/>
          </a:p>
        </p:txBody>
      </p:sp>
      <p:sp>
        <p:nvSpPr>
          <p:cNvPr id="49155" name="Rectangle 2"/>
          <p:cNvSpPr>
            <a:spLocks noRot="1" noChangeArrowheads="1" noTextEdit="1"/>
          </p:cNvSpPr>
          <p:nvPr>
            <p:ph type="sldImg"/>
          </p:nvPr>
        </p:nvSpPr>
        <p:spPr>
          <a:xfrm>
            <a:off x="1122363" y="693738"/>
            <a:ext cx="4614862" cy="3460750"/>
          </a:xfrm>
          <a:ln/>
        </p:spPr>
      </p:sp>
      <p:sp>
        <p:nvSpPr>
          <p:cNvPr id="49156"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922CFEF5-DC64-4EDB-B009-C1D19CC3B2B6}" type="slidenum">
              <a:rPr lang="en-US"/>
              <a:pPr/>
              <a:t>27</a:t>
            </a:fld>
            <a:endParaRPr lang="en-US"/>
          </a:p>
        </p:txBody>
      </p:sp>
      <p:sp>
        <p:nvSpPr>
          <p:cNvPr id="51203" name="Rectangle 2"/>
          <p:cNvSpPr>
            <a:spLocks noRot="1" noChangeArrowheads="1" noTextEdit="1"/>
          </p:cNvSpPr>
          <p:nvPr>
            <p:ph type="sldImg"/>
          </p:nvPr>
        </p:nvSpPr>
        <p:spPr>
          <a:xfrm>
            <a:off x="1122363" y="693738"/>
            <a:ext cx="4614862" cy="3460750"/>
          </a:xfrm>
          <a:ln/>
        </p:spPr>
      </p:sp>
      <p:sp>
        <p:nvSpPr>
          <p:cNvPr id="51204"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endParaRPr kumimoji="1" lang="en-US"/>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105"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4095E9F7-DA7E-4A84-8FAF-298F3290394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84F94817-584C-407C-B878-0BF85A476E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45182C3D-6A99-4D61-9B27-DC6A769ADC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FB3ECA50-9FAA-40BA-BAD1-FA1D0CD29B6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7DE84AA0-C557-48B5-A9FD-360D4B6CACA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endParaRPr lang="en-US"/>
          </a:p>
        </p:txBody>
      </p:sp>
      <p:sp>
        <p:nvSpPr>
          <p:cNvPr id="6" name="Rectangle 68"/>
          <p:cNvSpPr>
            <a:spLocks noGrp="1" noChangeArrowheads="1"/>
          </p:cNvSpPr>
          <p:nvPr>
            <p:ph type="ftr" sz="quarter" idx="11"/>
          </p:nvPr>
        </p:nvSpPr>
        <p:spPr>
          <a:ln/>
        </p:spPr>
        <p:txBody>
          <a:bodyPr/>
          <a:lstStyle>
            <a:lvl1pPr>
              <a:defRPr/>
            </a:lvl1pPr>
          </a:lstStyle>
          <a:p>
            <a:endParaRPr lang="en-US"/>
          </a:p>
        </p:txBody>
      </p:sp>
      <p:sp>
        <p:nvSpPr>
          <p:cNvPr id="7" name="Rectangle 69"/>
          <p:cNvSpPr>
            <a:spLocks noGrp="1" noChangeArrowheads="1"/>
          </p:cNvSpPr>
          <p:nvPr>
            <p:ph type="sldNum" sz="quarter" idx="12"/>
          </p:nvPr>
        </p:nvSpPr>
        <p:spPr>
          <a:ln/>
        </p:spPr>
        <p:txBody>
          <a:bodyPr/>
          <a:lstStyle>
            <a:lvl1pPr>
              <a:defRPr/>
            </a:lvl1pPr>
          </a:lstStyle>
          <a:p>
            <a:fld id="{7C1FC90B-5D27-4469-A5F5-259D090F8FB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endParaRPr lang="en-US"/>
          </a:p>
        </p:txBody>
      </p:sp>
      <p:sp>
        <p:nvSpPr>
          <p:cNvPr id="8" name="Rectangle 68"/>
          <p:cNvSpPr>
            <a:spLocks noGrp="1" noChangeArrowheads="1"/>
          </p:cNvSpPr>
          <p:nvPr>
            <p:ph type="ftr" sz="quarter" idx="11"/>
          </p:nvPr>
        </p:nvSpPr>
        <p:spPr>
          <a:ln/>
        </p:spPr>
        <p:txBody>
          <a:bodyPr/>
          <a:lstStyle>
            <a:lvl1pPr>
              <a:defRPr/>
            </a:lvl1pPr>
          </a:lstStyle>
          <a:p>
            <a:endParaRPr lang="en-US"/>
          </a:p>
        </p:txBody>
      </p:sp>
      <p:sp>
        <p:nvSpPr>
          <p:cNvPr id="9" name="Rectangle 69"/>
          <p:cNvSpPr>
            <a:spLocks noGrp="1" noChangeArrowheads="1"/>
          </p:cNvSpPr>
          <p:nvPr>
            <p:ph type="sldNum" sz="quarter" idx="12"/>
          </p:nvPr>
        </p:nvSpPr>
        <p:spPr>
          <a:ln/>
        </p:spPr>
        <p:txBody>
          <a:bodyPr/>
          <a:lstStyle>
            <a:lvl1pPr>
              <a:defRPr/>
            </a:lvl1pPr>
          </a:lstStyle>
          <a:p>
            <a:fld id="{0C0B42D5-2EDD-40A1-AF46-C45BBBB03AA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endParaRPr lang="en-US"/>
          </a:p>
        </p:txBody>
      </p:sp>
      <p:sp>
        <p:nvSpPr>
          <p:cNvPr id="4" name="Rectangle 68"/>
          <p:cNvSpPr>
            <a:spLocks noGrp="1" noChangeArrowheads="1"/>
          </p:cNvSpPr>
          <p:nvPr>
            <p:ph type="ftr" sz="quarter" idx="11"/>
          </p:nvPr>
        </p:nvSpPr>
        <p:spPr>
          <a:ln/>
        </p:spPr>
        <p:txBody>
          <a:bodyPr/>
          <a:lstStyle>
            <a:lvl1pPr>
              <a:defRPr/>
            </a:lvl1pPr>
          </a:lstStyle>
          <a:p>
            <a:endParaRPr lang="en-US"/>
          </a:p>
        </p:txBody>
      </p:sp>
      <p:sp>
        <p:nvSpPr>
          <p:cNvPr id="5" name="Rectangle 69"/>
          <p:cNvSpPr>
            <a:spLocks noGrp="1" noChangeArrowheads="1"/>
          </p:cNvSpPr>
          <p:nvPr>
            <p:ph type="sldNum" sz="quarter" idx="12"/>
          </p:nvPr>
        </p:nvSpPr>
        <p:spPr>
          <a:ln/>
        </p:spPr>
        <p:txBody>
          <a:bodyPr/>
          <a:lstStyle>
            <a:lvl1pPr>
              <a:defRPr/>
            </a:lvl1pPr>
          </a:lstStyle>
          <a:p>
            <a:fld id="{0B3D7D79-EF61-49DC-A1AD-50A60B714BF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endParaRPr lang="en-US"/>
          </a:p>
        </p:txBody>
      </p:sp>
      <p:sp>
        <p:nvSpPr>
          <p:cNvPr id="3" name="Rectangle 68"/>
          <p:cNvSpPr>
            <a:spLocks noGrp="1" noChangeArrowheads="1"/>
          </p:cNvSpPr>
          <p:nvPr>
            <p:ph type="ftr" sz="quarter" idx="11"/>
          </p:nvPr>
        </p:nvSpPr>
        <p:spPr>
          <a:ln/>
        </p:spPr>
        <p:txBody>
          <a:bodyPr/>
          <a:lstStyle>
            <a:lvl1pPr>
              <a:defRPr/>
            </a:lvl1pPr>
          </a:lstStyle>
          <a:p>
            <a:endParaRPr lang="en-US"/>
          </a:p>
        </p:txBody>
      </p:sp>
      <p:sp>
        <p:nvSpPr>
          <p:cNvPr id="4" name="Rectangle 69"/>
          <p:cNvSpPr>
            <a:spLocks noGrp="1" noChangeArrowheads="1"/>
          </p:cNvSpPr>
          <p:nvPr>
            <p:ph type="sldNum" sz="quarter" idx="12"/>
          </p:nvPr>
        </p:nvSpPr>
        <p:spPr>
          <a:ln/>
        </p:spPr>
        <p:txBody>
          <a:bodyPr/>
          <a:lstStyle>
            <a:lvl1pPr>
              <a:defRPr/>
            </a:lvl1pPr>
          </a:lstStyle>
          <a:p>
            <a:fld id="{62CC2DB0-AB25-4F64-9C38-20E91C0FB4A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endParaRPr lang="en-US"/>
          </a:p>
        </p:txBody>
      </p:sp>
      <p:sp>
        <p:nvSpPr>
          <p:cNvPr id="6" name="Rectangle 68"/>
          <p:cNvSpPr>
            <a:spLocks noGrp="1" noChangeArrowheads="1"/>
          </p:cNvSpPr>
          <p:nvPr>
            <p:ph type="ftr" sz="quarter" idx="11"/>
          </p:nvPr>
        </p:nvSpPr>
        <p:spPr>
          <a:ln/>
        </p:spPr>
        <p:txBody>
          <a:bodyPr/>
          <a:lstStyle>
            <a:lvl1pPr>
              <a:defRPr/>
            </a:lvl1pPr>
          </a:lstStyle>
          <a:p>
            <a:endParaRPr lang="en-US"/>
          </a:p>
        </p:txBody>
      </p:sp>
      <p:sp>
        <p:nvSpPr>
          <p:cNvPr id="7" name="Rectangle 69"/>
          <p:cNvSpPr>
            <a:spLocks noGrp="1" noChangeArrowheads="1"/>
          </p:cNvSpPr>
          <p:nvPr>
            <p:ph type="sldNum" sz="quarter" idx="12"/>
          </p:nvPr>
        </p:nvSpPr>
        <p:spPr>
          <a:ln/>
        </p:spPr>
        <p:txBody>
          <a:bodyPr/>
          <a:lstStyle>
            <a:lvl1pPr>
              <a:defRPr/>
            </a:lvl1pPr>
          </a:lstStyle>
          <a:p>
            <a:fld id="{E91B535A-598C-48F5-B441-F5488BDDA21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endParaRPr lang="en-US"/>
          </a:p>
        </p:txBody>
      </p:sp>
      <p:sp>
        <p:nvSpPr>
          <p:cNvPr id="6" name="Rectangle 68"/>
          <p:cNvSpPr>
            <a:spLocks noGrp="1" noChangeArrowheads="1"/>
          </p:cNvSpPr>
          <p:nvPr>
            <p:ph type="ftr" sz="quarter" idx="11"/>
          </p:nvPr>
        </p:nvSpPr>
        <p:spPr>
          <a:ln/>
        </p:spPr>
        <p:txBody>
          <a:bodyPr/>
          <a:lstStyle>
            <a:lvl1pPr>
              <a:defRPr/>
            </a:lvl1pPr>
          </a:lstStyle>
          <a:p>
            <a:endParaRPr lang="en-US"/>
          </a:p>
        </p:txBody>
      </p:sp>
      <p:sp>
        <p:nvSpPr>
          <p:cNvPr id="7" name="Rectangle 69"/>
          <p:cNvSpPr>
            <a:spLocks noGrp="1" noChangeArrowheads="1"/>
          </p:cNvSpPr>
          <p:nvPr>
            <p:ph type="sldNum" sz="quarter" idx="12"/>
          </p:nvPr>
        </p:nvSpPr>
        <p:spPr>
          <a:ln/>
        </p:spPr>
        <p:txBody>
          <a:bodyPr/>
          <a:lstStyle>
            <a:lvl1pPr>
              <a:defRPr/>
            </a:lvl1pPr>
          </a:lstStyle>
          <a:p>
            <a:fld id="{F0A7917C-22A9-4E24-8705-470262F380E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5360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3"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53664"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endParaRPr lang="en-US"/>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F215B36F-5D0D-4A3D-83D8-C1E28537DC5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2"/>
          </a:solidFill>
          <a:latin typeface="Verdana" pitchFamily="-105" charset="0"/>
        </a:defRPr>
      </a:lvl6pPr>
      <a:lvl7pPr marL="914400" algn="l" rtl="0" fontAlgn="base">
        <a:spcBef>
          <a:spcPct val="0"/>
        </a:spcBef>
        <a:spcAft>
          <a:spcPct val="0"/>
        </a:spcAft>
        <a:defRPr sz="4400">
          <a:solidFill>
            <a:schemeClr val="tx2"/>
          </a:solidFill>
          <a:latin typeface="Verdana" pitchFamily="-105" charset="0"/>
        </a:defRPr>
      </a:lvl7pPr>
      <a:lvl8pPr marL="1371600" algn="l" rtl="0" fontAlgn="base">
        <a:spcBef>
          <a:spcPct val="0"/>
        </a:spcBef>
        <a:spcAft>
          <a:spcPct val="0"/>
        </a:spcAft>
        <a:defRPr sz="4400">
          <a:solidFill>
            <a:schemeClr val="tx2"/>
          </a:solidFill>
          <a:latin typeface="Verdana" pitchFamily="-105" charset="0"/>
        </a:defRPr>
      </a:lvl8pPr>
      <a:lvl9pPr marL="1828800" algn="l" rtl="0" fontAlgn="base">
        <a:spcBef>
          <a:spcPct val="0"/>
        </a:spcBef>
        <a:spcAft>
          <a:spcPct val="0"/>
        </a:spcAft>
        <a:defRPr sz="4400">
          <a:solidFill>
            <a:schemeClr val="tx2"/>
          </a:solidFill>
          <a:latin typeface="Verdana" pitchFamily="-105"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105" charset="2"/>
        <a:buChar char="n"/>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105" charset="2"/>
        <a:buChar char="n"/>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05" charset="0"/>
              </a:rPr>
              <a:t>COP 3402 System Software</a:t>
            </a:r>
          </a:p>
        </p:txBody>
      </p:sp>
      <p:sp>
        <p:nvSpPr>
          <p:cNvPr id="15363" name="Text Box 3"/>
          <p:cNvSpPr txBox="1">
            <a:spLocks noChangeArrowheads="1"/>
          </p:cNvSpPr>
          <p:nvPr/>
        </p:nvSpPr>
        <p:spPr bwMode="auto">
          <a:xfrm>
            <a:off x="457200" y="1614488"/>
            <a:ext cx="7848600" cy="5243512"/>
          </a:xfrm>
          <a:prstGeom prst="rect">
            <a:avLst/>
          </a:prstGeom>
          <a:noFill/>
          <a:ln w="9525">
            <a:noFill/>
            <a:miter lim="800000"/>
            <a:headEnd/>
            <a:tailEnd/>
          </a:ln>
        </p:spPr>
        <p:txBody>
          <a:bodyPr>
            <a:spAutoFit/>
          </a:bodyPr>
          <a:lstStyle/>
          <a:p>
            <a:pPr marL="457200" indent="-457200" algn="ctr"/>
            <a:endParaRPr lang="en-US" sz="4000" b="1" dirty="0">
              <a:solidFill>
                <a:srgbClr val="3366FF"/>
              </a:solidFill>
              <a:latin typeface="Arial" charset="0"/>
            </a:endParaRPr>
          </a:p>
          <a:p>
            <a:pPr marL="457200" indent="-457200" algn="ctr"/>
            <a:endParaRPr lang="en-US" sz="4000" b="1" dirty="0">
              <a:solidFill>
                <a:srgbClr val="3366FF"/>
              </a:solidFill>
              <a:latin typeface="Arial" charset="0"/>
            </a:endParaRPr>
          </a:p>
          <a:p>
            <a:pPr marL="457200" indent="-457200" algn="ctr"/>
            <a:r>
              <a:rPr lang="en-US" sz="4000" b="1" dirty="0">
                <a:solidFill>
                  <a:srgbClr val="3366FF"/>
                </a:solidFill>
                <a:latin typeface="Arial" charset="0"/>
              </a:rPr>
              <a:t>Euripides Montagne</a:t>
            </a:r>
          </a:p>
          <a:p>
            <a:pPr marL="457200" indent="-457200" algn="ctr"/>
            <a:r>
              <a:rPr lang="en-US" sz="4000" b="1" dirty="0">
                <a:solidFill>
                  <a:srgbClr val="3366FF"/>
                </a:solidFill>
                <a:latin typeface="Arial" charset="0"/>
              </a:rPr>
              <a:t>University of Central Florida</a:t>
            </a:r>
          </a:p>
          <a:p>
            <a:pPr marL="457200" indent="-457200" algn="ctr"/>
            <a:r>
              <a:rPr lang="en-US" sz="4000" b="1" smtClean="0">
                <a:solidFill>
                  <a:srgbClr val="3366FF"/>
                </a:solidFill>
                <a:latin typeface="Arial" charset="0"/>
              </a:rPr>
              <a:t>(summer 2011)</a:t>
            </a:r>
            <a:endParaRPr lang="en-US" sz="4000" b="1" dirty="0">
              <a:solidFill>
                <a:srgbClr val="3366FF"/>
              </a:solidFill>
              <a:latin typeface="Arial" charset="0"/>
            </a:endParaRPr>
          </a:p>
          <a:p>
            <a:pPr marL="457200" indent="-457200">
              <a:spcBef>
                <a:spcPct val="50000"/>
              </a:spcBef>
            </a:pPr>
            <a:endParaRPr lang="en-US" sz="4000" dirty="0">
              <a:latin typeface="Times New Roman" pitchFamily="-105" charset="0"/>
            </a:endParaRPr>
          </a:p>
          <a:p>
            <a:pPr marL="457200" indent="-457200">
              <a:spcBef>
                <a:spcPct val="50000"/>
              </a:spcBef>
            </a:pPr>
            <a:endParaRPr lang="en-US" sz="2800" dirty="0">
              <a:latin typeface="Times New Roman" pitchFamily="-105" charset="0"/>
            </a:endParaRPr>
          </a:p>
          <a:p>
            <a:pPr marL="457200" indent="-457200">
              <a:spcBef>
                <a:spcPct val="50000"/>
              </a:spcBef>
            </a:pPr>
            <a:endParaRPr lang="en-US" dirty="0">
              <a:latin typeface="Times New Roman" pitchFamily="-105" charset="0"/>
            </a:endParaRPr>
          </a:p>
        </p:txBody>
      </p:sp>
      <p:sp>
        <p:nvSpPr>
          <p:cNvPr id="15364"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220788" y="563563"/>
            <a:ext cx="7770812" cy="579437"/>
          </a:xfrm>
        </p:spPr>
        <p:txBody>
          <a:bodyPr/>
          <a:lstStyle/>
          <a:p>
            <a:pPr eaLnBrk="1" hangingPunct="1"/>
            <a:r>
              <a:rPr lang="en-US" sz="3200" smtClean="0">
                <a:solidFill>
                  <a:srgbClr val="0000FF"/>
                </a:solidFill>
                <a:latin typeface="Times New Roman" pitchFamily="-105" charset="0"/>
              </a:rPr>
              <a:t>Bootstrapping continued…</a:t>
            </a:r>
          </a:p>
        </p:txBody>
      </p:sp>
      <p:sp>
        <p:nvSpPr>
          <p:cNvPr id="28675" name="Rectangle 5"/>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6" name="Line 6"/>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8677" name="Line 7"/>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8678" name="Line 11"/>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8679" name="Rectangle 12"/>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0" name="Line 13"/>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8681" name="Rectangle 15"/>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2" name="Rectangle 16"/>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3" name="Line 17"/>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8684" name="Oval 18"/>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8685" name="Line 19"/>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8686" name="Line 20"/>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8687" name="AutoShape 25"/>
          <p:cNvCxnSpPr>
            <a:cxnSpLocks noChangeShapeType="1"/>
            <a:stCxn id="28685" idx="1"/>
            <a:endCxn id="28686"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8688" name="Rectangle 26"/>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9" name="Rectangle 27"/>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90" name="Line 28"/>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cxnSp>
        <p:nvCxnSpPr>
          <p:cNvPr id="55325" name="AutoShape 29"/>
          <p:cNvCxnSpPr>
            <a:cxnSpLocks noChangeShapeType="1"/>
            <a:endCxn id="28688" idx="0"/>
          </p:cNvCxnSpPr>
          <p:nvPr/>
        </p:nvCxnSpPr>
        <p:spPr bwMode="auto">
          <a:xfrm rot="16200000" flipH="1">
            <a:off x="3276600" y="4038600"/>
            <a:ext cx="2057400" cy="2057400"/>
          </a:xfrm>
          <a:prstGeom prst="curvedConnector3">
            <a:avLst>
              <a:gd name="adj1" fmla="val -11190"/>
            </a:avLst>
          </a:prstGeom>
          <a:noFill/>
          <a:ln w="9525">
            <a:solidFill>
              <a:srgbClr val="0000FF"/>
            </a:solidFill>
            <a:miter lim="800000"/>
            <a:headEnd/>
            <a:tailEnd type="triangle" w="med" len="med"/>
          </a:ln>
        </p:spPr>
      </p:cxnSp>
      <p:sp>
        <p:nvSpPr>
          <p:cNvPr id="28692" name="Text Box 30"/>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BOOT PROG</a:t>
            </a:r>
          </a:p>
        </p:txBody>
      </p:sp>
      <p:sp>
        <p:nvSpPr>
          <p:cNvPr id="28693" name="Text Box 31"/>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ROM</a:t>
            </a:r>
          </a:p>
        </p:txBody>
      </p:sp>
      <p:sp>
        <p:nvSpPr>
          <p:cNvPr id="28694" name="Text Box 32"/>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a:t>
            </a:r>
          </a:p>
        </p:txBody>
      </p:sp>
      <p:sp>
        <p:nvSpPr>
          <p:cNvPr id="28695" name="Line 33"/>
          <p:cNvSpPr>
            <a:spLocks noChangeShapeType="1"/>
          </p:cNvSpPr>
          <p:nvPr/>
        </p:nvSpPr>
        <p:spPr bwMode="auto">
          <a:xfrm flipH="1">
            <a:off x="3657600" y="6248400"/>
            <a:ext cx="1447800" cy="152400"/>
          </a:xfrm>
          <a:prstGeom prst="line">
            <a:avLst/>
          </a:prstGeom>
          <a:noFill/>
          <a:ln w="28575">
            <a:solidFill>
              <a:srgbClr val="FF0000"/>
            </a:solidFill>
            <a:miter lim="800000"/>
            <a:headEnd type="triangle" w="med" len="med"/>
            <a:tailEnd/>
          </a:ln>
        </p:spPr>
        <p:txBody>
          <a:bodyPr wrap="none"/>
          <a:lstStyle/>
          <a:p>
            <a:endParaRPr lang="en-US"/>
          </a:p>
        </p:txBody>
      </p:sp>
      <p:sp>
        <p:nvSpPr>
          <p:cNvPr id="28696" name="Text Box 34"/>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LOADER 2</a:t>
            </a:r>
          </a:p>
        </p:txBody>
      </p:sp>
      <p:sp>
        <p:nvSpPr>
          <p:cNvPr id="28697" name="Text Box 35"/>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OS</a:t>
            </a:r>
          </a:p>
        </p:txBody>
      </p:sp>
      <p:sp>
        <p:nvSpPr>
          <p:cNvPr id="55332" name="Text Box 36"/>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 OPERATIONS</a:t>
            </a:r>
          </a:p>
        </p:txBody>
      </p:sp>
      <p:sp>
        <p:nvSpPr>
          <p:cNvPr id="28699" name="Text Box 37"/>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CPU</a:t>
            </a:r>
          </a:p>
        </p:txBody>
      </p:sp>
      <p:sp>
        <p:nvSpPr>
          <p:cNvPr id="28700" name="Text Box 41"/>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MEMORY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5325"/>
                                        </p:tgtEl>
                                        <p:attrNameLst>
                                          <p:attrName>style.visibility</p:attrName>
                                        </p:attrNameLst>
                                      </p:cBhvr>
                                      <p:to>
                                        <p:strVal val="visible"/>
                                      </p:to>
                                    </p:set>
                                    <p:animEffect transition="in" filter="checkerboard(across)">
                                      <p:cBhvr>
                                        <p:cTn id="7" dur="500"/>
                                        <p:tgtEl>
                                          <p:spTgt spid="5532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32"/>
                                        </p:tgtEl>
                                        <p:attrNameLst>
                                          <p:attrName>style.visibility</p:attrName>
                                        </p:attrNameLst>
                                      </p:cBhvr>
                                      <p:to>
                                        <p:strVal val="visible"/>
                                      </p:to>
                                    </p:set>
                                    <p:animEffect transition="in" filter="checkerboard(across)">
                                      <p:cBhvr>
                                        <p:cTn id="10" dur="500"/>
                                        <p:tgtEl>
                                          <p:spTgt spid="5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699"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9700"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9701"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9702"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3"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9704"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5"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6" name="Line 12"/>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9707"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9708"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9709"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9710" name="AutoShape 16"/>
          <p:cNvCxnSpPr>
            <a:cxnSpLocks noChangeShapeType="1"/>
            <a:stCxn id="29708" idx="1"/>
            <a:endCxn id="29709"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9711"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2"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3"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29714"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BOOT PROG</a:t>
            </a:r>
          </a:p>
        </p:txBody>
      </p:sp>
      <p:sp>
        <p:nvSpPr>
          <p:cNvPr id="29715"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ROM</a:t>
            </a:r>
          </a:p>
        </p:txBody>
      </p:sp>
      <p:sp>
        <p:nvSpPr>
          <p:cNvPr id="29716"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a:t>
            </a:r>
          </a:p>
        </p:txBody>
      </p:sp>
      <p:sp>
        <p:nvSpPr>
          <p:cNvPr id="29717"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29718"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LOADER 2</a:t>
            </a:r>
          </a:p>
        </p:txBody>
      </p:sp>
      <p:sp>
        <p:nvSpPr>
          <p:cNvPr id="29719"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OS</a:t>
            </a:r>
          </a:p>
        </p:txBody>
      </p:sp>
      <p:sp>
        <p:nvSpPr>
          <p:cNvPr id="60443"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 OPERATIONS</a:t>
            </a:r>
          </a:p>
        </p:txBody>
      </p:sp>
      <p:sp>
        <p:nvSpPr>
          <p:cNvPr id="29721"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CPU</a:t>
            </a:r>
          </a:p>
        </p:txBody>
      </p:sp>
      <p:sp>
        <p:nvSpPr>
          <p:cNvPr id="29722" name="Text Box 29"/>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MEMORY</a:t>
            </a:r>
          </a:p>
        </p:txBody>
      </p:sp>
      <p:sp>
        <p:nvSpPr>
          <p:cNvPr id="60449" name="Line 33"/>
          <p:cNvSpPr>
            <a:spLocks noChangeShapeType="1"/>
          </p:cNvSpPr>
          <p:nvPr/>
        </p:nvSpPr>
        <p:spPr bwMode="auto">
          <a:xfrm>
            <a:off x="3733800" y="2209800"/>
            <a:ext cx="1524000" cy="0"/>
          </a:xfrm>
          <a:prstGeom prst="line">
            <a:avLst/>
          </a:prstGeom>
          <a:noFill/>
          <a:ln w="9525">
            <a:solidFill>
              <a:schemeClr val="tx1"/>
            </a:solidFill>
            <a:miter lim="800000"/>
            <a:headEnd/>
            <a:tailEnd/>
          </a:ln>
        </p:spPr>
        <p:txBody>
          <a:bodyPr wrap="none"/>
          <a:lstStyle/>
          <a:p>
            <a:endParaRPr lang="en-US"/>
          </a:p>
        </p:txBody>
      </p:sp>
      <p:sp>
        <p:nvSpPr>
          <p:cNvPr id="60451" name="Text Box 35"/>
          <p:cNvSpPr txBox="1">
            <a:spLocks noChangeArrowheads="1"/>
          </p:cNvSpPr>
          <p:nvPr/>
        </p:nvSpPr>
        <p:spPr bwMode="auto">
          <a:xfrm>
            <a:off x="3733800" y="22098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LOADER2</a:t>
            </a:r>
          </a:p>
        </p:txBody>
      </p:sp>
      <p:cxnSp>
        <p:nvCxnSpPr>
          <p:cNvPr id="60458" name="AutoShape 42"/>
          <p:cNvCxnSpPr>
            <a:cxnSpLocks noChangeShapeType="1"/>
            <a:stCxn id="29711" idx="0"/>
            <a:endCxn id="29705" idx="2"/>
          </p:cNvCxnSpPr>
          <p:nvPr/>
        </p:nvCxnSpPr>
        <p:spPr bwMode="auto">
          <a:xfrm rot="-5400000">
            <a:off x="5372100" y="5143500"/>
            <a:ext cx="914400" cy="990600"/>
          </a:xfrm>
          <a:prstGeom prst="curvedConnector3">
            <a:avLst>
              <a:gd name="adj1" fmla="val 50000"/>
            </a:avLst>
          </a:prstGeom>
          <a:noFill/>
          <a:ln w="9525">
            <a:solidFill>
              <a:srgbClr val="0000FF"/>
            </a:solidFill>
            <a:miter lim="800000"/>
            <a:headEnd/>
            <a:tailEnd/>
          </a:ln>
        </p:spPr>
      </p:cxnSp>
      <p:cxnSp>
        <p:nvCxnSpPr>
          <p:cNvPr id="60459" name="AutoShape 43"/>
          <p:cNvCxnSpPr>
            <a:cxnSpLocks noChangeShapeType="1"/>
            <a:stCxn id="29705" idx="2"/>
            <a:endCxn id="60451" idx="0"/>
          </p:cNvCxnSpPr>
          <p:nvPr/>
        </p:nvCxnSpPr>
        <p:spPr bwMode="auto">
          <a:xfrm rot="16200000" flipV="1">
            <a:off x="3943350" y="2800350"/>
            <a:ext cx="2971800" cy="1790700"/>
          </a:xfrm>
          <a:prstGeom prst="curvedConnector5">
            <a:avLst>
              <a:gd name="adj1" fmla="val 21634"/>
              <a:gd name="adj2" fmla="val 21009"/>
              <a:gd name="adj3" fmla="val 107694"/>
            </a:avLst>
          </a:prstGeom>
          <a:noFill/>
          <a:ln w="9525">
            <a:solidFill>
              <a:srgbClr val="0000FF"/>
            </a:solidFill>
            <a:miter lim="800000"/>
            <a:headEnd/>
            <a:tailEnd type="triangle" w="med" len="med"/>
          </a:ln>
        </p:spPr>
      </p:cxnSp>
      <p:sp>
        <p:nvSpPr>
          <p:cNvPr id="29727" name="Text Box 44"/>
          <p:cNvSpPr txBox="1">
            <a:spLocks noChangeArrowheads="1"/>
          </p:cNvSpPr>
          <p:nvPr/>
        </p:nvSpPr>
        <p:spPr bwMode="auto">
          <a:xfrm>
            <a:off x="762000" y="457200"/>
            <a:ext cx="51816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05"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0458"/>
                                        </p:tgtEl>
                                        <p:attrNameLst>
                                          <p:attrName>style.visibility</p:attrName>
                                        </p:attrNameLst>
                                      </p:cBhvr>
                                      <p:to>
                                        <p:strVal val="visible"/>
                                      </p:to>
                                    </p:set>
                                    <p:animEffect transition="in" filter="checkerboard(across)">
                                      <p:cBhvr>
                                        <p:cTn id="7" dur="500"/>
                                        <p:tgtEl>
                                          <p:spTgt spid="60458"/>
                                        </p:tgtEl>
                                      </p:cBhvr>
                                    </p:animEffect>
                                  </p:childTnLst>
                                </p:cTn>
                              </p:par>
                              <p:par>
                                <p:cTn id="8" presetID="5" presetClass="entr" presetSubtype="10" fill="hold" nodeType="withEffect">
                                  <p:stCondLst>
                                    <p:cond delay="0"/>
                                  </p:stCondLst>
                                  <p:childTnLst>
                                    <p:set>
                                      <p:cBhvr>
                                        <p:cTn id="9" dur="1" fill="hold">
                                          <p:stCondLst>
                                            <p:cond delay="0"/>
                                          </p:stCondLst>
                                        </p:cTn>
                                        <p:tgtEl>
                                          <p:spTgt spid="60459"/>
                                        </p:tgtEl>
                                        <p:attrNameLst>
                                          <p:attrName>style.visibility</p:attrName>
                                        </p:attrNameLst>
                                      </p:cBhvr>
                                      <p:to>
                                        <p:strVal val="visible"/>
                                      </p:to>
                                    </p:set>
                                    <p:animEffect transition="in" filter="checkerboard(across)">
                                      <p:cBhvr>
                                        <p:cTn id="10" dur="500"/>
                                        <p:tgtEl>
                                          <p:spTgt spid="60459"/>
                                        </p:tgtEl>
                                      </p:cBhvr>
                                    </p:animEffect>
                                  </p:childTnLst>
                                </p:cTn>
                              </p:par>
                            </p:childTnLst>
                          </p:cTn>
                        </p:par>
                        <p:par>
                          <p:cTn id="11" fill="hold">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60449"/>
                                        </p:tgtEl>
                                        <p:attrNameLst>
                                          <p:attrName>style.visibility</p:attrName>
                                        </p:attrNameLst>
                                      </p:cBhvr>
                                      <p:to>
                                        <p:strVal val="visible"/>
                                      </p:to>
                                    </p:set>
                                    <p:animEffect transition="in" filter="checkerboard(across)">
                                      <p:cBhvr>
                                        <p:cTn id="14" dur="500"/>
                                        <p:tgtEl>
                                          <p:spTgt spid="60449"/>
                                        </p:tgtEl>
                                      </p:cBhvr>
                                    </p:animEffect>
                                  </p:childTnLst>
                                </p:cTn>
                              </p:par>
                            </p:childTnLst>
                          </p:cTn>
                        </p:par>
                        <p:par>
                          <p:cTn id="15" fill="hold">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60451"/>
                                        </p:tgtEl>
                                        <p:attrNameLst>
                                          <p:attrName>style.visibility</p:attrName>
                                        </p:attrNameLst>
                                      </p:cBhvr>
                                      <p:to>
                                        <p:strVal val="visible"/>
                                      </p:to>
                                    </p:set>
                                    <p:animEffect transition="in" filter="checkerboard(across)">
                                      <p:cBhvr>
                                        <p:cTn id="18" dur="500"/>
                                        <p:tgtEl>
                                          <p:spTgt spid="60451"/>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60443"/>
                                        </p:tgtEl>
                                        <p:attrNameLst>
                                          <p:attrName>style.visibility</p:attrName>
                                        </p:attrNameLst>
                                      </p:cBhvr>
                                      <p:to>
                                        <p:strVal val="visible"/>
                                      </p:to>
                                    </p:set>
                                    <p:animEffect transition="in" filter="checkerboard(across)">
                                      <p:cBhvr>
                                        <p:cTn id="21" dur="500"/>
                                        <p:tgtEl>
                                          <p:spTgt spid="60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3" grpId="0"/>
      <p:bldP spid="60449" grpId="0" animBg="1"/>
      <p:bldP spid="6045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609600" y="1295400"/>
            <a:ext cx="7848600" cy="5181600"/>
          </a:xfrm>
        </p:spPr>
        <p:txBody>
          <a:bodyPr/>
          <a:lstStyle/>
          <a:p>
            <a:pPr eaLnBrk="1" hangingPunct="1">
              <a:buFont typeface="Wingdings" pitchFamily="-105" charset="2"/>
              <a:buNone/>
            </a:pPr>
            <a:endParaRPr lang="en-US" sz="2400" smtClean="0"/>
          </a:p>
          <a:p>
            <a:pPr eaLnBrk="1" hangingPunct="1"/>
            <a:r>
              <a:rPr lang="en-US" sz="2400" smtClean="0">
                <a:latin typeface="Times New Roman" pitchFamily="-105" charset="0"/>
              </a:rPr>
              <a:t>In earlier computers data had to be hand loaded as specified before, but nowadays a small piece of software called loader helps us to avoid the manual loading.</a:t>
            </a:r>
          </a:p>
          <a:p>
            <a:pPr eaLnBrk="1" hangingPunct="1"/>
            <a:endParaRPr lang="en-US" sz="2400" smtClean="0">
              <a:latin typeface="Times New Roman" pitchFamily="-105" charset="0"/>
            </a:endParaRPr>
          </a:p>
          <a:p>
            <a:pPr eaLnBrk="1" hangingPunct="1">
              <a:buFont typeface="Wingdings" pitchFamily="-105" charset="2"/>
              <a:buNone/>
            </a:pPr>
            <a:r>
              <a:rPr lang="en-US" sz="2400" smtClean="0"/>
              <a:t>     </a:t>
            </a:r>
          </a:p>
        </p:txBody>
      </p:sp>
      <p:sp>
        <p:nvSpPr>
          <p:cNvPr id="30723" name="Rectangle 18"/>
          <p:cNvSpPr>
            <a:spLocks noChangeArrowheads="1"/>
          </p:cNvSpPr>
          <p:nvPr/>
        </p:nvSpPr>
        <p:spPr bwMode="auto">
          <a:xfrm>
            <a:off x="1143000" y="685800"/>
            <a:ext cx="4598988" cy="579438"/>
          </a:xfrm>
          <a:prstGeom prst="rect">
            <a:avLst/>
          </a:prstGeom>
          <a:noFill/>
          <a:ln w="9525">
            <a:noFill/>
            <a:miter lim="800000"/>
            <a:headEnd/>
            <a:tailEnd/>
          </a:ln>
        </p:spPr>
        <p:txBody>
          <a:bodyPr wrap="none">
            <a:spAutoFit/>
          </a:bodyPr>
          <a:lstStyle/>
          <a:p>
            <a:pPr algn="ctr">
              <a:spcBef>
                <a:spcPct val="50000"/>
              </a:spcBef>
            </a:pPr>
            <a:r>
              <a:rPr lang="en-US" sz="3200">
                <a:solidFill>
                  <a:srgbClr val="0000FF"/>
                </a:solidFill>
                <a:latin typeface="Times New Roman" pitchFamily="-105" charset="0"/>
              </a:rPr>
              <a:t>Bootstrapping continued…</a:t>
            </a:r>
          </a:p>
        </p:txBody>
      </p:sp>
      <p:sp>
        <p:nvSpPr>
          <p:cNvPr id="30724" name="Text Box 20"/>
          <p:cNvSpPr txBox="1">
            <a:spLocks noChangeArrowheads="1"/>
          </p:cNvSpPr>
          <p:nvPr/>
        </p:nvSpPr>
        <p:spPr bwMode="auto">
          <a:xfrm>
            <a:off x="533400" y="1752600"/>
            <a:ext cx="7620000" cy="457200"/>
          </a:xfrm>
          <a:prstGeom prst="rect">
            <a:avLst/>
          </a:prstGeom>
          <a:noFill/>
          <a:ln w="9525">
            <a:noFill/>
            <a:miter lim="800000"/>
            <a:headEnd/>
            <a:tailEnd/>
          </a:ln>
        </p:spPr>
        <p:txBody>
          <a:bodyPr>
            <a:spAutoFit/>
          </a:bodyPr>
          <a:lstStyle/>
          <a:p>
            <a:pPr algn="ctr">
              <a:spcBef>
                <a:spcPct val="50000"/>
              </a:spcBef>
            </a:pPr>
            <a:endParaRPr lang="en-US">
              <a:latin typeface="Times New Roman" pitchFamily="-105" charset="0"/>
            </a:endParaRPr>
          </a:p>
        </p:txBody>
      </p:sp>
      <p:sp>
        <p:nvSpPr>
          <p:cNvPr id="30725" name="Rectangle 21"/>
          <p:cNvSpPr>
            <a:spLocks noChangeArrowheads="1"/>
          </p:cNvSpPr>
          <p:nvPr/>
        </p:nvSpPr>
        <p:spPr bwMode="auto">
          <a:xfrm>
            <a:off x="2971800" y="3505200"/>
            <a:ext cx="2994025" cy="3124200"/>
          </a:xfrm>
          <a:prstGeom prst="rect">
            <a:avLst/>
          </a:prstGeom>
          <a:solidFill>
            <a:schemeClr val="bg1"/>
          </a:solidFill>
          <a:ln w="9525">
            <a:solidFill>
              <a:schemeClr val="tx1"/>
            </a:solidFill>
            <a:miter lim="800000"/>
            <a:headEnd/>
            <a:tailEnd/>
          </a:ln>
        </p:spPr>
        <p:txBody>
          <a:bodyPr wrap="none" anchor="ctr"/>
          <a:lstStyle/>
          <a:p>
            <a:pPr algn="ctr"/>
            <a:r>
              <a:rPr lang="en-US" sz="2000">
                <a:latin typeface="Times New Roman" pitchFamily="-105" charset="0"/>
              </a:rPr>
              <a:t>STORE </a:t>
            </a:r>
            <a:r>
              <a:rPr lang="en-US">
                <a:solidFill>
                  <a:srgbClr val="0000FF"/>
                </a:solidFill>
                <a:latin typeface="Times New Roman" pitchFamily="-105" charset="0"/>
              </a:rPr>
              <a:t>LC</a:t>
            </a:r>
          </a:p>
        </p:txBody>
      </p:sp>
      <p:sp>
        <p:nvSpPr>
          <p:cNvPr id="30726" name="Line 22"/>
          <p:cNvSpPr>
            <a:spLocks noChangeShapeType="1"/>
          </p:cNvSpPr>
          <p:nvPr/>
        </p:nvSpPr>
        <p:spPr bwMode="auto">
          <a:xfrm>
            <a:off x="2971800" y="5334000"/>
            <a:ext cx="2971800" cy="1588"/>
          </a:xfrm>
          <a:prstGeom prst="line">
            <a:avLst/>
          </a:prstGeom>
          <a:noFill/>
          <a:ln w="9525">
            <a:solidFill>
              <a:schemeClr val="tx1"/>
            </a:solidFill>
            <a:miter lim="800000"/>
            <a:headEnd/>
            <a:tailEnd/>
          </a:ln>
        </p:spPr>
        <p:txBody>
          <a:bodyPr wrap="none"/>
          <a:lstStyle/>
          <a:p>
            <a:endParaRPr lang="en-US"/>
          </a:p>
        </p:txBody>
      </p:sp>
      <p:sp>
        <p:nvSpPr>
          <p:cNvPr id="30727" name="Text Box 23"/>
          <p:cNvSpPr txBox="1">
            <a:spLocks noChangeArrowheads="1"/>
          </p:cNvSpPr>
          <p:nvPr/>
        </p:nvSpPr>
        <p:spPr bwMode="auto">
          <a:xfrm>
            <a:off x="3200400" y="4419600"/>
            <a:ext cx="2390775"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05" charset="0"/>
              </a:rPr>
              <a:t>READ</a:t>
            </a:r>
          </a:p>
        </p:txBody>
      </p:sp>
      <p:sp>
        <p:nvSpPr>
          <p:cNvPr id="30728" name="Text Box 25"/>
          <p:cNvSpPr txBox="1">
            <a:spLocks noChangeArrowheads="1"/>
          </p:cNvSpPr>
          <p:nvPr/>
        </p:nvSpPr>
        <p:spPr bwMode="auto">
          <a:xfrm>
            <a:off x="3200400" y="53340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05" charset="0"/>
              </a:rPr>
              <a:t>LC</a:t>
            </a:r>
            <a:r>
              <a:rPr lang="en-US">
                <a:latin typeface="Times New Roman" pitchFamily="-105" charset="0"/>
              </a:rPr>
              <a:t> </a:t>
            </a:r>
            <a:r>
              <a:rPr lang="en-US" sz="2000">
                <a:latin typeface="Times New Roman" pitchFamily="-105" charset="0"/>
              </a:rPr>
              <a:t>      </a:t>
            </a:r>
            <a:r>
              <a:rPr lang="en-US">
                <a:solidFill>
                  <a:srgbClr val="0000FF"/>
                </a:solidFill>
                <a:latin typeface="Times New Roman" pitchFamily="-105" charset="0"/>
              </a:rPr>
              <a:t>LC</a:t>
            </a:r>
            <a:r>
              <a:rPr lang="en-US">
                <a:latin typeface="Times New Roman" pitchFamily="-105" charset="0"/>
              </a:rPr>
              <a:t> + 1 </a:t>
            </a:r>
          </a:p>
        </p:txBody>
      </p:sp>
      <p:sp>
        <p:nvSpPr>
          <p:cNvPr id="30729" name="Text Box 27"/>
          <p:cNvSpPr txBox="1">
            <a:spLocks noChangeArrowheads="1"/>
          </p:cNvSpPr>
          <p:nvPr/>
        </p:nvSpPr>
        <p:spPr bwMode="auto">
          <a:xfrm>
            <a:off x="3352800" y="5638800"/>
            <a:ext cx="2390775" cy="9144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05" charset="0"/>
              </a:rPr>
              <a:t>IF (EOF)  </a:t>
            </a:r>
            <a:r>
              <a:rPr lang="en-US" sz="2000">
                <a:solidFill>
                  <a:srgbClr val="0000FF"/>
                </a:solidFill>
                <a:latin typeface="Times New Roman" pitchFamily="-105" charset="0"/>
              </a:rPr>
              <a:t>PC</a:t>
            </a:r>
            <a:r>
              <a:rPr lang="en-US" sz="2000">
                <a:latin typeface="Times New Roman" pitchFamily="-105" charset="0"/>
              </a:rPr>
              <a:t>        </a:t>
            </a:r>
            <a:r>
              <a:rPr lang="en-US">
                <a:latin typeface="Times New Roman" pitchFamily="-105" charset="0"/>
              </a:rPr>
              <a:t>0</a:t>
            </a:r>
            <a:endParaRPr lang="ru-RU">
              <a:latin typeface="Times New Roman" pitchFamily="-105" charset="0"/>
            </a:endParaRPr>
          </a:p>
          <a:p>
            <a:pPr algn="ctr">
              <a:spcBef>
                <a:spcPct val="50000"/>
              </a:spcBef>
            </a:pPr>
            <a:endParaRPr lang="en-US" sz="2000">
              <a:latin typeface="Times New Roman" pitchFamily="-105" charset="0"/>
            </a:endParaRPr>
          </a:p>
        </p:txBody>
      </p:sp>
      <p:sp>
        <p:nvSpPr>
          <p:cNvPr id="30730" name="Line 28"/>
          <p:cNvSpPr>
            <a:spLocks noChangeShapeType="1"/>
          </p:cNvSpPr>
          <p:nvPr/>
        </p:nvSpPr>
        <p:spPr bwMode="auto">
          <a:xfrm>
            <a:off x="2971800" y="6172200"/>
            <a:ext cx="2971800" cy="1588"/>
          </a:xfrm>
          <a:prstGeom prst="line">
            <a:avLst/>
          </a:prstGeom>
          <a:noFill/>
          <a:ln w="9525">
            <a:solidFill>
              <a:schemeClr val="tx1"/>
            </a:solidFill>
            <a:miter lim="800000"/>
            <a:headEnd/>
            <a:tailEnd/>
          </a:ln>
        </p:spPr>
        <p:txBody>
          <a:bodyPr wrap="none"/>
          <a:lstStyle/>
          <a:p>
            <a:endParaRPr lang="en-US"/>
          </a:p>
        </p:txBody>
      </p:sp>
      <p:sp>
        <p:nvSpPr>
          <p:cNvPr id="30731" name="Text Box 29"/>
          <p:cNvSpPr txBox="1">
            <a:spLocks noChangeArrowheads="1"/>
          </p:cNvSpPr>
          <p:nvPr/>
        </p:nvSpPr>
        <p:spPr bwMode="auto">
          <a:xfrm>
            <a:off x="2971800" y="6172200"/>
            <a:ext cx="3048000" cy="4572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05" charset="0"/>
              </a:rPr>
              <a:t>ELSE </a:t>
            </a:r>
            <a:r>
              <a:rPr lang="en-US" sz="2000">
                <a:solidFill>
                  <a:srgbClr val="0000FF"/>
                </a:solidFill>
                <a:latin typeface="Times New Roman" pitchFamily="-105" charset="0"/>
              </a:rPr>
              <a:t> JMP</a:t>
            </a:r>
            <a:r>
              <a:rPr lang="en-US" sz="2000">
                <a:latin typeface="Times New Roman" pitchFamily="-105" charset="0"/>
              </a:rPr>
              <a:t> 1</a:t>
            </a:r>
            <a:r>
              <a:rPr lang="en-US">
                <a:latin typeface="Times New Roman" pitchFamily="-105" charset="0"/>
              </a:rPr>
              <a:t>00000</a:t>
            </a:r>
            <a:endParaRPr lang="ru-RU">
              <a:latin typeface="Times New Roman" pitchFamily="-105" charset="0"/>
            </a:endParaRPr>
          </a:p>
        </p:txBody>
      </p:sp>
      <p:sp>
        <p:nvSpPr>
          <p:cNvPr id="30732" name="Text Box 30"/>
          <p:cNvSpPr txBox="1">
            <a:spLocks noChangeArrowheads="1"/>
          </p:cNvSpPr>
          <p:nvPr/>
        </p:nvSpPr>
        <p:spPr bwMode="auto">
          <a:xfrm>
            <a:off x="2895600" y="3505200"/>
            <a:ext cx="3200400" cy="396875"/>
          </a:xfrm>
          <a:prstGeom prst="rect">
            <a:avLst/>
          </a:prstGeom>
          <a:noFill/>
          <a:ln w="9525">
            <a:noFill/>
            <a:miter lim="800000"/>
            <a:headEnd/>
            <a:tailEnd/>
          </a:ln>
        </p:spPr>
        <p:txBody>
          <a:bodyPr>
            <a:spAutoFit/>
          </a:bodyPr>
          <a:lstStyle/>
          <a:p>
            <a:pPr algn="ctr">
              <a:spcBef>
                <a:spcPct val="50000"/>
              </a:spcBef>
            </a:pPr>
            <a:r>
              <a:rPr lang="en-US" sz="2000">
                <a:solidFill>
                  <a:srgbClr val="FF0000"/>
                </a:solidFill>
                <a:latin typeface="Times New Roman" pitchFamily="-105" charset="0"/>
              </a:rPr>
              <a:t>OS will be loaded here</a:t>
            </a:r>
          </a:p>
        </p:txBody>
      </p:sp>
      <p:sp>
        <p:nvSpPr>
          <p:cNvPr id="30733" name="Text Box 31"/>
          <p:cNvSpPr txBox="1">
            <a:spLocks noChangeArrowheads="1"/>
          </p:cNvSpPr>
          <p:nvPr/>
        </p:nvSpPr>
        <p:spPr bwMode="auto">
          <a:xfrm>
            <a:off x="2232025" y="5791200"/>
            <a:ext cx="517525"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0734" name="Rectangle 32"/>
          <p:cNvSpPr>
            <a:spLocks noChangeArrowheads="1"/>
          </p:cNvSpPr>
          <p:nvPr/>
        </p:nvSpPr>
        <p:spPr bwMode="auto">
          <a:xfrm>
            <a:off x="1752600" y="4343400"/>
            <a:ext cx="125095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100000</a:t>
            </a:r>
            <a:endParaRPr lang="ru-RU">
              <a:latin typeface="Times New Roman" pitchFamily="-105" charset="0"/>
            </a:endParaRPr>
          </a:p>
        </p:txBody>
      </p:sp>
      <p:sp>
        <p:nvSpPr>
          <p:cNvPr id="30735" name="Rectangle 33"/>
          <p:cNvSpPr>
            <a:spLocks noChangeArrowheads="1"/>
          </p:cNvSpPr>
          <p:nvPr/>
        </p:nvSpPr>
        <p:spPr bwMode="auto">
          <a:xfrm>
            <a:off x="2536825" y="3352800"/>
            <a:ext cx="3365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0</a:t>
            </a:r>
            <a:endParaRPr lang="ru-RU">
              <a:latin typeface="Times New Roman" pitchFamily="-105" charset="0"/>
            </a:endParaRPr>
          </a:p>
        </p:txBody>
      </p:sp>
      <p:sp>
        <p:nvSpPr>
          <p:cNvPr id="30736" name="Line 34"/>
          <p:cNvSpPr>
            <a:spLocks noChangeShapeType="1"/>
          </p:cNvSpPr>
          <p:nvPr/>
        </p:nvSpPr>
        <p:spPr bwMode="auto">
          <a:xfrm>
            <a:off x="2971800" y="5715000"/>
            <a:ext cx="2971800" cy="0"/>
          </a:xfrm>
          <a:prstGeom prst="line">
            <a:avLst/>
          </a:prstGeom>
          <a:noFill/>
          <a:ln w="9525">
            <a:solidFill>
              <a:schemeClr val="tx1"/>
            </a:solidFill>
            <a:miter lim="800000"/>
            <a:headEnd/>
            <a:tailEnd/>
          </a:ln>
        </p:spPr>
        <p:txBody>
          <a:bodyPr wrap="none"/>
          <a:lstStyle/>
          <a:p>
            <a:endParaRPr lang="en-US"/>
          </a:p>
        </p:txBody>
      </p:sp>
      <p:sp>
        <p:nvSpPr>
          <p:cNvPr id="30737" name="Line 35"/>
          <p:cNvSpPr>
            <a:spLocks noChangeShapeType="1"/>
          </p:cNvSpPr>
          <p:nvPr/>
        </p:nvSpPr>
        <p:spPr bwMode="auto">
          <a:xfrm>
            <a:off x="2971800" y="4876800"/>
            <a:ext cx="2971800" cy="0"/>
          </a:xfrm>
          <a:prstGeom prst="line">
            <a:avLst/>
          </a:prstGeom>
          <a:noFill/>
          <a:ln w="9525">
            <a:solidFill>
              <a:schemeClr val="tx1"/>
            </a:solidFill>
            <a:miter lim="800000"/>
            <a:headEnd/>
            <a:tailEnd/>
          </a:ln>
        </p:spPr>
        <p:txBody>
          <a:bodyPr wrap="none"/>
          <a:lstStyle/>
          <a:p>
            <a:endParaRPr lang="en-US"/>
          </a:p>
        </p:txBody>
      </p:sp>
      <p:sp>
        <p:nvSpPr>
          <p:cNvPr id="30738" name="Text Box 36"/>
          <p:cNvSpPr txBox="1">
            <a:spLocks noChangeArrowheads="1"/>
          </p:cNvSpPr>
          <p:nvPr/>
        </p:nvSpPr>
        <p:spPr bwMode="auto">
          <a:xfrm>
            <a:off x="5105400" y="5257800"/>
            <a:ext cx="3657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LOADER 2</a:t>
            </a:r>
          </a:p>
        </p:txBody>
      </p:sp>
      <p:sp>
        <p:nvSpPr>
          <p:cNvPr id="30739" name="Line 40"/>
          <p:cNvSpPr>
            <a:spLocks noChangeShapeType="1"/>
          </p:cNvSpPr>
          <p:nvPr/>
        </p:nvSpPr>
        <p:spPr bwMode="auto">
          <a:xfrm flipH="1">
            <a:off x="5029200" y="58674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40" name="Line 41"/>
          <p:cNvSpPr>
            <a:spLocks noChangeShapeType="1"/>
          </p:cNvSpPr>
          <p:nvPr/>
        </p:nvSpPr>
        <p:spPr bwMode="auto">
          <a:xfrm>
            <a:off x="2971800" y="4419600"/>
            <a:ext cx="2971800" cy="0"/>
          </a:xfrm>
          <a:prstGeom prst="line">
            <a:avLst/>
          </a:prstGeom>
          <a:noFill/>
          <a:ln w="9525">
            <a:solidFill>
              <a:schemeClr val="tx1"/>
            </a:solidFill>
            <a:miter lim="800000"/>
            <a:headEnd/>
            <a:tailEnd/>
          </a:ln>
        </p:spPr>
        <p:txBody>
          <a:bodyPr wrap="none"/>
          <a:lstStyle/>
          <a:p>
            <a:endParaRPr lang="en-US"/>
          </a:p>
        </p:txBody>
      </p:sp>
      <p:sp>
        <p:nvSpPr>
          <p:cNvPr id="30741" name="Line 42"/>
          <p:cNvSpPr>
            <a:spLocks noChangeShapeType="1"/>
          </p:cNvSpPr>
          <p:nvPr/>
        </p:nvSpPr>
        <p:spPr bwMode="auto">
          <a:xfrm flipH="1">
            <a:off x="4038600" y="55626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42" name="Line 43"/>
          <p:cNvSpPr>
            <a:spLocks noChangeShapeType="1"/>
          </p:cNvSpPr>
          <p:nvPr/>
        </p:nvSpPr>
        <p:spPr bwMode="auto">
          <a:xfrm>
            <a:off x="2971800" y="3962400"/>
            <a:ext cx="2971800" cy="0"/>
          </a:xfrm>
          <a:prstGeom prst="line">
            <a:avLst/>
          </a:prstGeom>
          <a:noFill/>
          <a:ln w="9525">
            <a:solidFill>
              <a:schemeClr val="tx1"/>
            </a:solidFill>
            <a:miter lim="800000"/>
            <a:headEnd/>
            <a:tailEnd/>
          </a:ln>
        </p:spPr>
        <p:txBody>
          <a:bodyPr wrap="none"/>
          <a:lstStyle/>
          <a:p>
            <a:endParaRPr lang="en-US"/>
          </a:p>
        </p:txBody>
      </p:sp>
      <p:sp>
        <p:nvSpPr>
          <p:cNvPr id="30743" name="Text Box 44"/>
          <p:cNvSpPr txBox="1">
            <a:spLocks noChangeArrowheads="1"/>
          </p:cNvSpPr>
          <p:nvPr/>
        </p:nvSpPr>
        <p:spPr bwMode="auto">
          <a:xfrm>
            <a:off x="3276600" y="39624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05" charset="0"/>
              </a:rPr>
              <a:t>LC</a:t>
            </a:r>
            <a:r>
              <a:rPr lang="en-US">
                <a:latin typeface="Times New Roman" pitchFamily="-105" charset="0"/>
              </a:rPr>
              <a:t> = 0</a:t>
            </a:r>
          </a:p>
        </p:txBody>
      </p:sp>
      <p:sp>
        <p:nvSpPr>
          <p:cNvPr id="30744" name="Rectangle 45"/>
          <p:cNvSpPr>
            <a:spLocks noChangeArrowheads="1"/>
          </p:cNvSpPr>
          <p:nvPr/>
        </p:nvSpPr>
        <p:spPr bwMode="auto">
          <a:xfrm>
            <a:off x="1981200" y="3733800"/>
            <a:ext cx="102235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99998</a:t>
            </a:r>
            <a:endParaRPr lang="ru-RU">
              <a:latin typeface="Times New Roman" pitchFamily="-105" charset="0"/>
            </a:endParaRPr>
          </a:p>
        </p:txBody>
      </p:sp>
      <p:sp>
        <p:nvSpPr>
          <p:cNvPr id="30745" name="Text Box 47"/>
          <p:cNvSpPr txBox="1">
            <a:spLocks noChangeArrowheads="1"/>
          </p:cNvSpPr>
          <p:nvPr/>
        </p:nvSpPr>
        <p:spPr bwMode="auto">
          <a:xfrm>
            <a:off x="6400800" y="3606800"/>
            <a:ext cx="2481263" cy="336550"/>
          </a:xfrm>
          <a:prstGeom prst="rect">
            <a:avLst/>
          </a:prstGeom>
          <a:noFill/>
          <a:ln w="9525">
            <a:noFill/>
            <a:miter lim="800000"/>
            <a:headEnd/>
            <a:tailEnd/>
          </a:ln>
        </p:spPr>
        <p:txBody>
          <a:bodyPr wrap="none">
            <a:spAutoFit/>
          </a:bodyPr>
          <a:lstStyle/>
          <a:p>
            <a:r>
              <a:rPr lang="en-US" sz="1600">
                <a:solidFill>
                  <a:srgbClr val="0000FF"/>
                </a:solidFill>
              </a:rPr>
              <a:t>LC = Location Counter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47"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31748"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31749"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31750"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1"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31752"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3"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4" name="Line 12"/>
          <p:cNvSpPr>
            <a:spLocks noChangeShapeType="1"/>
          </p:cNvSpPr>
          <p:nvPr/>
        </p:nvSpPr>
        <p:spPr bwMode="auto">
          <a:xfrm>
            <a:off x="6324600" y="3276600"/>
            <a:ext cx="0" cy="762000"/>
          </a:xfrm>
          <a:prstGeom prst="line">
            <a:avLst/>
          </a:prstGeom>
          <a:noFill/>
          <a:ln w="9525">
            <a:solidFill>
              <a:srgbClr val="0000FF"/>
            </a:solidFill>
            <a:miter lim="800000"/>
            <a:headEnd/>
            <a:tailEnd/>
          </a:ln>
        </p:spPr>
        <p:txBody>
          <a:bodyPr wrap="none"/>
          <a:lstStyle/>
          <a:p>
            <a:endParaRPr lang="en-US"/>
          </a:p>
        </p:txBody>
      </p:sp>
      <p:sp>
        <p:nvSpPr>
          <p:cNvPr id="31755"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1756"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31757"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31758" name="AutoShape 16"/>
          <p:cNvCxnSpPr>
            <a:cxnSpLocks noChangeShapeType="1"/>
            <a:stCxn id="31756" idx="1"/>
            <a:endCxn id="31757"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31759"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60"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61"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31762"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BOOT PROG</a:t>
            </a:r>
          </a:p>
        </p:txBody>
      </p:sp>
      <p:sp>
        <p:nvSpPr>
          <p:cNvPr id="31763"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ROM</a:t>
            </a:r>
          </a:p>
        </p:txBody>
      </p:sp>
      <p:sp>
        <p:nvSpPr>
          <p:cNvPr id="31764"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a:t>
            </a:r>
          </a:p>
        </p:txBody>
      </p:sp>
      <p:sp>
        <p:nvSpPr>
          <p:cNvPr id="31765"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31766"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LOADER 2</a:t>
            </a:r>
          </a:p>
        </p:txBody>
      </p:sp>
      <p:sp>
        <p:nvSpPr>
          <p:cNvPr id="31767"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OS</a:t>
            </a:r>
          </a:p>
        </p:txBody>
      </p:sp>
      <p:sp>
        <p:nvSpPr>
          <p:cNvPr id="61467"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 OPERATIONS</a:t>
            </a:r>
          </a:p>
        </p:txBody>
      </p:sp>
      <p:sp>
        <p:nvSpPr>
          <p:cNvPr id="31769"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CPU</a:t>
            </a:r>
          </a:p>
        </p:txBody>
      </p:sp>
      <p:sp>
        <p:nvSpPr>
          <p:cNvPr id="61469" name="Text Box 29"/>
          <p:cNvSpPr txBox="1">
            <a:spLocks noChangeArrowheads="1"/>
          </p:cNvSpPr>
          <p:nvPr/>
        </p:nvSpPr>
        <p:spPr bwMode="auto">
          <a:xfrm>
            <a:off x="3657600" y="16002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OS</a:t>
            </a:r>
          </a:p>
        </p:txBody>
      </p:sp>
      <p:sp>
        <p:nvSpPr>
          <p:cNvPr id="31771" name="Line 30"/>
          <p:cNvSpPr>
            <a:spLocks noChangeShapeType="1"/>
          </p:cNvSpPr>
          <p:nvPr/>
        </p:nvSpPr>
        <p:spPr bwMode="auto">
          <a:xfrm>
            <a:off x="3733800" y="2057400"/>
            <a:ext cx="1524000" cy="0"/>
          </a:xfrm>
          <a:prstGeom prst="line">
            <a:avLst/>
          </a:prstGeom>
          <a:noFill/>
          <a:ln w="9525">
            <a:solidFill>
              <a:schemeClr val="tx1"/>
            </a:solidFill>
            <a:miter lim="800000"/>
            <a:headEnd/>
            <a:tailEnd/>
          </a:ln>
        </p:spPr>
        <p:txBody>
          <a:bodyPr wrap="none"/>
          <a:lstStyle/>
          <a:p>
            <a:endParaRPr lang="en-US"/>
          </a:p>
        </p:txBody>
      </p:sp>
      <p:sp>
        <p:nvSpPr>
          <p:cNvPr id="31772" name="Text Box 31"/>
          <p:cNvSpPr txBox="1">
            <a:spLocks noChangeArrowheads="1"/>
          </p:cNvSpPr>
          <p:nvPr/>
        </p:nvSpPr>
        <p:spPr bwMode="auto">
          <a:xfrm>
            <a:off x="3810000" y="2057400"/>
            <a:ext cx="1524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LOADER2</a:t>
            </a:r>
          </a:p>
        </p:txBody>
      </p:sp>
      <p:cxnSp>
        <p:nvCxnSpPr>
          <p:cNvPr id="61473" name="AutoShape 33"/>
          <p:cNvCxnSpPr>
            <a:cxnSpLocks noChangeShapeType="1"/>
            <a:stCxn id="31767" idx="0"/>
            <a:endCxn id="31754" idx="1"/>
          </p:cNvCxnSpPr>
          <p:nvPr/>
        </p:nvCxnSpPr>
        <p:spPr bwMode="auto">
          <a:xfrm rot="5400000" flipH="1">
            <a:off x="5772150" y="4591050"/>
            <a:ext cx="1981200" cy="876300"/>
          </a:xfrm>
          <a:prstGeom prst="curvedConnector3">
            <a:avLst>
              <a:gd name="adj1" fmla="val 50000"/>
            </a:avLst>
          </a:prstGeom>
          <a:noFill/>
          <a:ln w="9525">
            <a:solidFill>
              <a:srgbClr val="0000FF"/>
            </a:solidFill>
            <a:miter lim="800000"/>
            <a:headEnd/>
            <a:tailEnd/>
          </a:ln>
        </p:spPr>
      </p:cxnSp>
      <p:sp>
        <p:nvSpPr>
          <p:cNvPr id="61475" name="Line 35"/>
          <p:cNvSpPr>
            <a:spLocks noChangeShapeType="1"/>
          </p:cNvSpPr>
          <p:nvPr/>
        </p:nvSpPr>
        <p:spPr bwMode="auto">
          <a:xfrm flipH="1">
            <a:off x="3810000" y="2209800"/>
            <a:ext cx="1524000" cy="0"/>
          </a:xfrm>
          <a:prstGeom prst="line">
            <a:avLst/>
          </a:prstGeom>
          <a:noFill/>
          <a:ln w="9525">
            <a:solidFill>
              <a:srgbClr val="0000FF"/>
            </a:solidFill>
            <a:miter lim="800000"/>
            <a:headEnd/>
            <a:tailEnd/>
          </a:ln>
        </p:spPr>
        <p:txBody>
          <a:bodyPr wrap="none"/>
          <a:lstStyle/>
          <a:p>
            <a:endParaRPr lang="en-US"/>
          </a:p>
        </p:txBody>
      </p:sp>
      <p:cxnSp>
        <p:nvCxnSpPr>
          <p:cNvPr id="61477" name="AutoShape 37"/>
          <p:cNvCxnSpPr>
            <a:cxnSpLocks noChangeShapeType="1"/>
          </p:cNvCxnSpPr>
          <p:nvPr/>
        </p:nvCxnSpPr>
        <p:spPr bwMode="auto">
          <a:xfrm rot="10800000">
            <a:off x="3657600" y="1752600"/>
            <a:ext cx="152400" cy="457200"/>
          </a:xfrm>
          <a:prstGeom prst="curvedConnector3">
            <a:avLst>
              <a:gd name="adj1" fmla="val 250000"/>
            </a:avLst>
          </a:prstGeom>
          <a:noFill/>
          <a:ln w="9525">
            <a:solidFill>
              <a:srgbClr val="0000FF"/>
            </a:solidFill>
            <a:miter lim="800000"/>
            <a:headEnd/>
            <a:tailEnd type="triangle" w="med" len="med"/>
          </a:ln>
        </p:spPr>
      </p:cxnSp>
      <p:cxnSp>
        <p:nvCxnSpPr>
          <p:cNvPr id="61479" name="AutoShape 39"/>
          <p:cNvCxnSpPr>
            <a:cxnSpLocks noChangeShapeType="1"/>
          </p:cNvCxnSpPr>
          <p:nvPr/>
        </p:nvCxnSpPr>
        <p:spPr bwMode="auto">
          <a:xfrm>
            <a:off x="5334000" y="2209800"/>
            <a:ext cx="990600" cy="1035050"/>
          </a:xfrm>
          <a:prstGeom prst="curvedConnector2">
            <a:avLst/>
          </a:prstGeom>
          <a:noFill/>
          <a:ln w="9525">
            <a:solidFill>
              <a:srgbClr val="0000FF"/>
            </a:solidFill>
            <a:miter lim="800000"/>
            <a:headEnd/>
            <a:tailEnd/>
          </a:ln>
        </p:spPr>
      </p:cxnSp>
      <p:sp>
        <p:nvSpPr>
          <p:cNvPr id="31777" name="Text Box 40"/>
          <p:cNvSpPr txBox="1">
            <a:spLocks noChangeArrowheads="1"/>
          </p:cNvSpPr>
          <p:nvPr/>
        </p:nvSpPr>
        <p:spPr bwMode="auto">
          <a:xfrm>
            <a:off x="7620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05"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1473"/>
                                        </p:tgtEl>
                                        <p:attrNameLst>
                                          <p:attrName>style.visibility</p:attrName>
                                        </p:attrNameLst>
                                      </p:cBhvr>
                                      <p:to>
                                        <p:strVal val="visible"/>
                                      </p:to>
                                    </p:set>
                                    <p:animEffect transition="in" filter="checkerboard(across)">
                                      <p:cBhvr>
                                        <p:cTn id="7" dur="500"/>
                                        <p:tgtEl>
                                          <p:spTgt spid="6147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1467"/>
                                        </p:tgtEl>
                                        <p:attrNameLst>
                                          <p:attrName>style.visibility</p:attrName>
                                        </p:attrNameLst>
                                      </p:cBhvr>
                                      <p:to>
                                        <p:strVal val="visible"/>
                                      </p:to>
                                    </p:set>
                                    <p:animEffect transition="in" filter="checkerboard(across)">
                                      <p:cBhvr>
                                        <p:cTn id="10" dur="500"/>
                                        <p:tgtEl>
                                          <p:spTgt spid="61467"/>
                                        </p:tgtEl>
                                      </p:cBhvr>
                                    </p:animEffect>
                                  </p:childTnLst>
                                </p:cTn>
                              </p:par>
                              <p:par>
                                <p:cTn id="11" presetID="5" presetClass="entr" presetSubtype="10" fill="hold" nodeType="withEffect">
                                  <p:stCondLst>
                                    <p:cond delay="0"/>
                                  </p:stCondLst>
                                  <p:childTnLst>
                                    <p:set>
                                      <p:cBhvr>
                                        <p:cTn id="12" dur="1" fill="hold">
                                          <p:stCondLst>
                                            <p:cond delay="0"/>
                                          </p:stCondLst>
                                        </p:cTn>
                                        <p:tgtEl>
                                          <p:spTgt spid="61479"/>
                                        </p:tgtEl>
                                        <p:attrNameLst>
                                          <p:attrName>style.visibility</p:attrName>
                                        </p:attrNameLst>
                                      </p:cBhvr>
                                      <p:to>
                                        <p:strVal val="visible"/>
                                      </p:to>
                                    </p:set>
                                    <p:animEffect transition="in" filter="checkerboard(across)">
                                      <p:cBhvr>
                                        <p:cTn id="13" dur="500"/>
                                        <p:tgtEl>
                                          <p:spTgt spid="61479"/>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1475"/>
                                        </p:tgtEl>
                                        <p:attrNameLst>
                                          <p:attrName>style.visibility</p:attrName>
                                        </p:attrNameLst>
                                      </p:cBhvr>
                                      <p:to>
                                        <p:strVal val="visible"/>
                                      </p:to>
                                    </p:set>
                                    <p:animEffect transition="in" filter="checkerboard(across)">
                                      <p:cBhvr>
                                        <p:cTn id="16" dur="500"/>
                                        <p:tgtEl>
                                          <p:spTgt spid="61475"/>
                                        </p:tgtEl>
                                      </p:cBhvr>
                                    </p:animEffect>
                                  </p:childTnLst>
                                </p:cTn>
                              </p:par>
                              <p:par>
                                <p:cTn id="17" presetID="5" presetClass="entr" presetSubtype="10" fill="hold" nodeType="withEffect">
                                  <p:stCondLst>
                                    <p:cond delay="0"/>
                                  </p:stCondLst>
                                  <p:childTnLst>
                                    <p:set>
                                      <p:cBhvr>
                                        <p:cTn id="18" dur="1" fill="hold">
                                          <p:stCondLst>
                                            <p:cond delay="0"/>
                                          </p:stCondLst>
                                        </p:cTn>
                                        <p:tgtEl>
                                          <p:spTgt spid="61477"/>
                                        </p:tgtEl>
                                        <p:attrNameLst>
                                          <p:attrName>style.visibility</p:attrName>
                                        </p:attrNameLst>
                                      </p:cBhvr>
                                      <p:to>
                                        <p:strVal val="visible"/>
                                      </p:to>
                                    </p:set>
                                    <p:animEffect transition="in" filter="checkerboard(across)">
                                      <p:cBhvr>
                                        <p:cTn id="19" dur="500"/>
                                        <p:tgtEl>
                                          <p:spTgt spid="61477"/>
                                        </p:tgtEl>
                                      </p:cBhvr>
                                    </p:animEffect>
                                  </p:childTnLst>
                                </p:cTn>
                              </p:par>
                            </p:childTnLst>
                          </p:cTn>
                        </p:par>
                        <p:par>
                          <p:cTn id="20" fill="hold">
                            <p:stCondLst>
                              <p:cond delay="500"/>
                            </p:stCondLst>
                            <p:childTnLst>
                              <p:par>
                                <p:cTn id="21" presetID="5" presetClass="entr" presetSubtype="10" fill="hold" grpId="0" nodeType="afterEffect">
                                  <p:stCondLst>
                                    <p:cond delay="0"/>
                                  </p:stCondLst>
                                  <p:childTnLst>
                                    <p:set>
                                      <p:cBhvr>
                                        <p:cTn id="22" dur="1" fill="hold">
                                          <p:stCondLst>
                                            <p:cond delay="0"/>
                                          </p:stCondLst>
                                        </p:cTn>
                                        <p:tgtEl>
                                          <p:spTgt spid="61469"/>
                                        </p:tgtEl>
                                        <p:attrNameLst>
                                          <p:attrName>style.visibility</p:attrName>
                                        </p:attrNameLst>
                                      </p:cBhvr>
                                      <p:to>
                                        <p:strVal val="visible"/>
                                      </p:to>
                                    </p:set>
                                    <p:animEffect transition="in" filter="checkerboard(across)">
                                      <p:cBhvr>
                                        <p:cTn id="23" dur="500"/>
                                        <p:tgtEl>
                                          <p:spTgt spid="61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7" grpId="0"/>
      <p:bldP spid="61469" grpId="0"/>
      <p:bldP spid="6147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p:txBody>
          <a:bodyPr/>
          <a:lstStyle/>
          <a:p>
            <a:pPr eaLnBrk="1" hangingPunct="1"/>
            <a:r>
              <a:rPr lang="en-US" sz="2400" smtClean="0">
                <a:latin typeface="Times New Roman" pitchFamily="-105" charset="0"/>
              </a:rPr>
              <a:t>The above diagram can be explained in the following steps.</a:t>
            </a:r>
          </a:p>
          <a:p>
            <a:pPr eaLnBrk="1" hangingPunct="1">
              <a:buFont typeface="Wingdings" pitchFamily="-105" charset="2"/>
              <a:buNone/>
            </a:pPr>
            <a:endParaRPr lang="en-US" sz="2400" smtClean="0">
              <a:latin typeface="Times New Roman" pitchFamily="-105" charset="0"/>
            </a:endParaRPr>
          </a:p>
          <a:p>
            <a:pPr eaLnBrk="1" hangingPunct="1">
              <a:buFont typeface="Wingdings" pitchFamily="-105" charset="2"/>
              <a:buNone/>
            </a:pPr>
            <a:r>
              <a:rPr lang="en-US" sz="2400" smtClean="0">
                <a:latin typeface="Times New Roman" pitchFamily="-105" charset="0"/>
              </a:rPr>
              <a:t>      1. Check hardware</a:t>
            </a:r>
          </a:p>
          <a:p>
            <a:pPr eaLnBrk="1" hangingPunct="1">
              <a:buFont typeface="Wingdings" pitchFamily="-105" charset="2"/>
              <a:buNone/>
            </a:pPr>
            <a:endParaRPr lang="en-US" sz="2400" smtClean="0">
              <a:latin typeface="Times New Roman" pitchFamily="-105" charset="0"/>
            </a:endParaRPr>
          </a:p>
          <a:p>
            <a:pPr eaLnBrk="1" hangingPunct="1">
              <a:buFont typeface="Wingdings" pitchFamily="-105" charset="2"/>
              <a:buNone/>
            </a:pPr>
            <a:r>
              <a:rPr lang="en-US" sz="2400" smtClean="0">
                <a:latin typeface="Times New Roman" pitchFamily="-105" charset="0"/>
              </a:rPr>
              <a:t>      2. Initiate I/O to load the loader 2 program into memory</a:t>
            </a:r>
          </a:p>
          <a:p>
            <a:pPr eaLnBrk="1" hangingPunct="1">
              <a:buFont typeface="Wingdings" pitchFamily="-105" charset="2"/>
              <a:buNone/>
            </a:pPr>
            <a:endParaRPr lang="en-US" sz="2400" smtClean="0">
              <a:latin typeface="Times New Roman" pitchFamily="-105" charset="0"/>
            </a:endParaRPr>
          </a:p>
          <a:p>
            <a:pPr eaLnBrk="1" hangingPunct="1">
              <a:buFont typeface="Wingdings" pitchFamily="-105" charset="2"/>
              <a:buNone/>
            </a:pPr>
            <a:r>
              <a:rPr lang="en-US" sz="2400" smtClean="0">
                <a:latin typeface="Times New Roman" pitchFamily="-105" charset="0"/>
              </a:rPr>
              <a:t>      3. Loader 2 loads the OS and passes control to it</a:t>
            </a:r>
          </a:p>
        </p:txBody>
      </p:sp>
      <p:sp>
        <p:nvSpPr>
          <p:cNvPr id="32771" name="Rectangle 4"/>
          <p:cNvSpPr>
            <a:spLocks noGrp="1" noChangeArrowheads="1"/>
          </p:cNvSpPr>
          <p:nvPr>
            <p:ph type="title"/>
          </p:nvPr>
        </p:nvSpPr>
        <p:spPr>
          <a:xfrm>
            <a:off x="1143000" y="228600"/>
            <a:ext cx="7772400" cy="1143000"/>
          </a:xfrm>
          <a:noFill/>
        </p:spPr>
        <p:txBody>
          <a:bodyPr/>
          <a:lstStyle/>
          <a:p>
            <a:pPr eaLnBrk="1" hangingPunct="1"/>
            <a:r>
              <a:rPr lang="en-US" sz="3200" smtClean="0">
                <a:solidFill>
                  <a:srgbClr val="0000FF"/>
                </a:solidFill>
                <a:latin typeface="Times New Roman" pitchFamily="-105" charset="0"/>
              </a:rPr>
              <a:t>Bootstrapping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p:txBody>
          <a:bodyPr/>
          <a:lstStyle/>
          <a:p>
            <a:pPr eaLnBrk="1" hangingPunct="1"/>
            <a:r>
              <a:rPr lang="en-US" sz="2800" smtClean="0">
                <a:latin typeface="Times New Roman" pitchFamily="-105" charset="0"/>
              </a:rPr>
              <a:t>We have seen that once the OS has control over  the system , it can create an environment for  programs to run. </a:t>
            </a:r>
          </a:p>
          <a:p>
            <a:pPr eaLnBrk="1" hangingPunct="1">
              <a:buFont typeface="Wingdings" pitchFamily="-105" charset="2"/>
              <a:buNone/>
            </a:pPr>
            <a:endParaRPr lang="en-US" sz="2800" smtClean="0">
              <a:latin typeface="Times New Roman" pitchFamily="-105" charset="0"/>
            </a:endParaRPr>
          </a:p>
          <a:p>
            <a:pPr eaLnBrk="1" hangingPunct="1"/>
            <a:r>
              <a:rPr lang="en-US" sz="2800" smtClean="0">
                <a:latin typeface="Times New Roman" pitchFamily="-105" charset="0"/>
              </a:rPr>
              <a:t>The operating system will load device drivers and other programs that are needed for the normal operation of the computer system.</a:t>
            </a:r>
            <a:r>
              <a:rPr lang="en-US" sz="2400" smtClean="0"/>
              <a:t> </a:t>
            </a:r>
          </a:p>
          <a:p>
            <a:pPr eaLnBrk="1" hangingPunct="1">
              <a:buFont typeface="Wingdings" pitchFamily="-105" charset="2"/>
              <a:buNone/>
            </a:pPr>
            <a:endParaRPr lang="en-US" sz="2400" smtClean="0"/>
          </a:p>
        </p:txBody>
      </p:sp>
      <p:sp>
        <p:nvSpPr>
          <p:cNvPr id="33795" name="Rectangle 9"/>
          <p:cNvSpPr>
            <a:spLocks noChangeArrowheads="1"/>
          </p:cNvSpPr>
          <p:nvPr/>
        </p:nvSpPr>
        <p:spPr bwMode="auto">
          <a:xfrm>
            <a:off x="1143000" y="838200"/>
            <a:ext cx="2052638"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05" charset="0"/>
              </a:rPr>
              <a:t>Conclusion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1220788" y="730250"/>
            <a:ext cx="7770812" cy="641350"/>
          </a:xfrm>
        </p:spPr>
        <p:txBody>
          <a:bodyPr/>
          <a:lstStyle/>
          <a:p>
            <a:pPr eaLnBrk="1" hangingPunct="1"/>
            <a:r>
              <a:rPr lang="en-US" sz="3600" smtClean="0">
                <a:solidFill>
                  <a:srgbClr val="0000FF"/>
                </a:solidFill>
                <a:latin typeface="Times New Roman" pitchFamily="-105" charset="0"/>
              </a:rPr>
              <a:t>Operating system</a:t>
            </a:r>
          </a:p>
        </p:txBody>
      </p:sp>
      <p:graphicFrame>
        <p:nvGraphicFramePr>
          <p:cNvPr id="34818" name="Object 2"/>
          <p:cNvGraphicFramePr>
            <a:graphicFrameLocks noChangeAspect="1"/>
          </p:cNvGraphicFramePr>
          <p:nvPr/>
        </p:nvGraphicFramePr>
        <p:xfrm>
          <a:off x="1143000" y="1600200"/>
          <a:ext cx="6096000" cy="4964113"/>
        </p:xfrm>
        <a:graphic>
          <a:graphicData uri="http://schemas.openxmlformats.org/presentationml/2006/ole">
            <p:oleObj spid="_x0000_s34818" name="Bitmap Image" r:id="rId3" imgW="3505689" imgH="3172268" progId="Paint.Picture">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35843"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charset="0"/>
            </a:endParaRPr>
          </a:p>
          <a:p>
            <a:pPr marL="457200" indent="-457200" algn="ctr"/>
            <a:endParaRPr lang="en-US" sz="4400" b="1">
              <a:solidFill>
                <a:srgbClr val="3366FF"/>
              </a:solidFill>
              <a:latin typeface="Arial" charset="0"/>
            </a:endParaRPr>
          </a:p>
          <a:p>
            <a:pPr marL="457200" indent="-457200" algn="ctr"/>
            <a:r>
              <a:rPr lang="en-US" sz="4400" b="1">
                <a:solidFill>
                  <a:srgbClr val="3366FF"/>
                </a:solidFill>
                <a:latin typeface="Arial" charset="0"/>
              </a:rPr>
              <a:t>The  Process Concept </a:t>
            </a:r>
          </a:p>
          <a:p>
            <a:pPr marL="457200" indent="-457200" algn="ctr"/>
            <a:r>
              <a:rPr lang="en-US" sz="4400" b="1">
                <a:solidFill>
                  <a:srgbClr val="3366FF"/>
                </a:solidFill>
                <a:latin typeface="Arial" charset="0"/>
              </a:rPr>
              <a:t> </a:t>
            </a:r>
          </a:p>
          <a:p>
            <a:pPr marL="457200" indent="-457200" algn="ctr">
              <a:lnSpc>
                <a:spcPct val="90000"/>
              </a:lnSpc>
              <a:spcBef>
                <a:spcPct val="20000"/>
              </a:spcBef>
            </a:pPr>
            <a:endParaRPr lang="en-US">
              <a:latin typeface="Times New Roman" pitchFamily="-105" charset="0"/>
            </a:endParaRPr>
          </a:p>
        </p:txBody>
      </p:sp>
      <p:sp>
        <p:nvSpPr>
          <p:cNvPr id="35844"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37891" name="Text Box 3"/>
          <p:cNvSpPr txBox="1">
            <a:spLocks noChangeArrowheads="1"/>
          </p:cNvSpPr>
          <p:nvPr/>
        </p:nvSpPr>
        <p:spPr bwMode="auto">
          <a:xfrm>
            <a:off x="762000" y="2209800"/>
            <a:ext cx="7848600" cy="4679950"/>
          </a:xfrm>
          <a:prstGeom prst="rect">
            <a:avLst/>
          </a:prstGeom>
          <a:noFill/>
          <a:ln w="9525">
            <a:noFill/>
            <a:miter lim="800000"/>
            <a:headEnd/>
            <a:tailEnd/>
          </a:ln>
        </p:spPr>
        <p:txBody>
          <a:bodyPr>
            <a:spAutoFit/>
          </a:bodyPr>
          <a:lstStyle/>
          <a:p>
            <a:pPr marL="457200" indent="-457200"/>
            <a:r>
              <a:rPr lang="en-US" sz="1800" b="1">
                <a:solidFill>
                  <a:srgbClr val="3366FF"/>
                </a:solidFill>
                <a:latin typeface="Times New Roman" pitchFamily="-105" charset="0"/>
              </a:rPr>
              <a:t>	</a:t>
            </a:r>
            <a:r>
              <a:rPr lang="en-US" b="1">
                <a:latin typeface="Times New Roman" pitchFamily="-105" charset="0"/>
              </a:rPr>
              <a:t>Once  the operating system takes control of the computer system, an applications program (object module or ELF) can be loaded into memory to be executed. </a:t>
            </a:r>
          </a:p>
          <a:p>
            <a:pPr marL="457200" indent="-457200"/>
            <a:endParaRPr lang="en-US" b="1">
              <a:latin typeface="Times New Roman" pitchFamily="-105" charset="0"/>
            </a:endParaRPr>
          </a:p>
          <a:p>
            <a:pPr marL="457200" indent="-457200"/>
            <a:r>
              <a:rPr lang="en-US" b="1">
                <a:latin typeface="Times New Roman" pitchFamily="-105" charset="0"/>
              </a:rPr>
              <a:t>	When the program is loaded into memory a process is created.</a:t>
            </a:r>
          </a:p>
          <a:p>
            <a:pPr marL="457200" indent="-457200"/>
            <a:endParaRPr lang="en-US" b="1">
              <a:latin typeface="Times New Roman" pitchFamily="-105" charset="0"/>
            </a:endParaRPr>
          </a:p>
          <a:p>
            <a:pPr marL="457200" indent="-457200" algn="ctr"/>
            <a:r>
              <a:rPr lang="en-US" b="1">
                <a:latin typeface="Times New Roman" pitchFamily="-105" charset="0"/>
              </a:rPr>
              <a:t>	What is a process?</a:t>
            </a:r>
            <a:r>
              <a:rPr lang="en-US" sz="1800" b="1">
                <a:latin typeface="Times New Roman" pitchFamily="-105" charset="0"/>
              </a:rPr>
              <a:t>   </a:t>
            </a:r>
            <a:r>
              <a:rPr lang="en-US" sz="1800" b="1">
                <a:solidFill>
                  <a:srgbClr val="3366FF"/>
                </a:solidFill>
                <a:latin typeface="Times New Roman" pitchFamily="-105" charset="0"/>
              </a:rPr>
              <a:t>  </a:t>
            </a:r>
          </a:p>
          <a:p>
            <a:pPr marL="457200" indent="-457200"/>
            <a:r>
              <a:rPr lang="en-US" sz="1800" b="1">
                <a:solidFill>
                  <a:srgbClr val="3366FF"/>
                </a:solidFill>
                <a:latin typeface="Times New Roman" pitchFamily="-105" charset="0"/>
              </a:rPr>
              <a:t>	</a:t>
            </a:r>
            <a:r>
              <a:rPr lang="en-US" sz="4400" b="1">
                <a:solidFill>
                  <a:srgbClr val="3366FF"/>
                </a:solidFill>
                <a:latin typeface="Arial" charset="0"/>
              </a:rPr>
              <a:t> </a:t>
            </a:r>
            <a:endParaRPr lang="en-US" sz="1800" b="1">
              <a:solidFill>
                <a:srgbClr val="3366FF"/>
              </a:solidFill>
              <a:latin typeface="Times New Roman" pitchFamily="-105" charset="0"/>
            </a:endParaRPr>
          </a:p>
          <a:p>
            <a:pPr marL="457200" indent="-457200" algn="ctr"/>
            <a:r>
              <a:rPr lang="en-US" sz="1800" b="1">
                <a:solidFill>
                  <a:srgbClr val="3366FF"/>
                </a:solidFill>
                <a:latin typeface="Times New Roman" pitchFamily="-105" charset="0"/>
              </a:rPr>
              <a:t> </a:t>
            </a:r>
          </a:p>
          <a:p>
            <a:pPr marL="457200" indent="-457200" algn="ctr">
              <a:lnSpc>
                <a:spcPct val="90000"/>
              </a:lnSpc>
              <a:spcBef>
                <a:spcPct val="20000"/>
              </a:spcBef>
            </a:pPr>
            <a:endParaRPr lang="en-US" sz="1800">
              <a:latin typeface="Times New Roman" pitchFamily="-105" charset="0"/>
            </a:endParaRPr>
          </a:p>
        </p:txBody>
      </p:sp>
      <p:sp>
        <p:nvSpPr>
          <p:cNvPr id="3789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7893" name="Text Box 5"/>
          <p:cNvSpPr txBox="1">
            <a:spLocks noChangeArrowheads="1"/>
          </p:cNvSpPr>
          <p:nvPr/>
        </p:nvSpPr>
        <p:spPr bwMode="auto">
          <a:xfrm>
            <a:off x="1295400" y="1219200"/>
            <a:ext cx="3856038" cy="519113"/>
          </a:xfrm>
          <a:prstGeom prst="rect">
            <a:avLst/>
          </a:prstGeom>
          <a:noFill/>
          <a:ln w="9525">
            <a:noFill/>
            <a:miter lim="800000"/>
            <a:headEnd/>
            <a:tailEnd/>
          </a:ln>
        </p:spPr>
        <p:txBody>
          <a:bodyPr wrap="none">
            <a:spAutoFit/>
          </a:bodyPr>
          <a:lstStyle/>
          <a:p>
            <a:r>
              <a:rPr lang="en-US" sz="2800" b="1" u="sng">
                <a:solidFill>
                  <a:srgbClr val="0000FF"/>
                </a:solidFill>
                <a:latin typeface="Times New Roman" pitchFamily="-105" charset="0"/>
              </a:rPr>
              <a:t>Programs and processes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1219200"/>
            <a:ext cx="8162925" cy="579438"/>
          </a:xfrm>
        </p:spPr>
        <p:txBody>
          <a:bodyPr/>
          <a:lstStyle/>
          <a:p>
            <a:pPr algn="ctr" eaLnBrk="1" hangingPunct="1"/>
            <a:r>
              <a:rPr lang="en-US" sz="3200" b="1" u="sng" smtClean="0">
                <a:solidFill>
                  <a:srgbClr val="0000FF"/>
                </a:solidFill>
              </a:rPr>
              <a:t>Process</a:t>
            </a:r>
          </a:p>
        </p:txBody>
      </p:sp>
      <p:sp>
        <p:nvSpPr>
          <p:cNvPr id="39939" name="Rectangle 3"/>
          <p:cNvSpPr>
            <a:spLocks noGrp="1" noChangeArrowheads="1"/>
          </p:cNvSpPr>
          <p:nvPr>
            <p:ph type="body" idx="1"/>
          </p:nvPr>
        </p:nvSpPr>
        <p:spPr>
          <a:xfrm>
            <a:off x="685800" y="1905000"/>
            <a:ext cx="7772400" cy="4495800"/>
          </a:xfrm>
        </p:spPr>
        <p:txBody>
          <a:bodyPr/>
          <a:lstStyle/>
          <a:p>
            <a:pPr eaLnBrk="1" hangingPunct="1"/>
            <a:r>
              <a:rPr lang="en-US" sz="2800" smtClean="0"/>
              <a:t>Definition:</a:t>
            </a:r>
          </a:p>
          <a:p>
            <a:pPr lvl="1" eaLnBrk="1" hangingPunct="1">
              <a:buFont typeface="Wingdings" pitchFamily="-105" charset="2"/>
              <a:buChar char="Ø"/>
            </a:pPr>
            <a:r>
              <a:rPr lang="en-US" sz="2400" smtClean="0"/>
              <a:t>A program in execution</a:t>
            </a:r>
          </a:p>
          <a:p>
            <a:pPr lvl="1" eaLnBrk="1" hangingPunct="1">
              <a:buFont typeface="Wingdings" pitchFamily="-105" charset="2"/>
              <a:buChar char="Ø"/>
            </a:pPr>
            <a:r>
              <a:rPr lang="en-US" sz="2400" smtClean="0"/>
              <a:t>An asynchronous activity</a:t>
            </a:r>
          </a:p>
          <a:p>
            <a:pPr lvl="1" eaLnBrk="1" hangingPunct="1">
              <a:buFont typeface="Wingdings" pitchFamily="-105" charset="2"/>
              <a:buChar char="Ø"/>
            </a:pPr>
            <a:r>
              <a:rPr lang="en-US" sz="2400" smtClean="0"/>
              <a:t>The “locus of control” of a procedure in execution</a:t>
            </a:r>
          </a:p>
          <a:p>
            <a:pPr lvl="1" eaLnBrk="1" hangingPunct="1">
              <a:buFont typeface="Wingdings" pitchFamily="-105" charset="2"/>
              <a:buChar char="Ø"/>
            </a:pPr>
            <a:r>
              <a:rPr lang="en-US" sz="2400" smtClean="0"/>
              <a:t>It is manifested by the existence of a process control block (PCB) in the operating system</a:t>
            </a:r>
            <a:r>
              <a:rPr lang="en-US" smtClean="0"/>
              <a:t>.</a:t>
            </a:r>
          </a:p>
          <a:p>
            <a:pPr lvl="1" eaLnBrk="1" hangingPunct="1">
              <a:buFont typeface="Wingdings" pitchFamily="-105" charset="2"/>
              <a:buNone/>
            </a:pPr>
            <a:endParaRPr lang="en-US" smtClean="0"/>
          </a:p>
        </p:txBody>
      </p:sp>
      <p:sp>
        <p:nvSpPr>
          <p:cNvPr id="39940"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9941" name="Rectangle 5"/>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 Software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17411"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charset="0"/>
            </a:endParaRPr>
          </a:p>
          <a:p>
            <a:pPr marL="457200" indent="-457200" algn="ctr"/>
            <a:endParaRPr lang="en-US" sz="4400" b="1">
              <a:solidFill>
                <a:srgbClr val="3366FF"/>
              </a:solidFill>
              <a:latin typeface="Arial" charset="0"/>
            </a:endParaRPr>
          </a:p>
          <a:p>
            <a:pPr marL="457200" indent="-457200" algn="ctr"/>
            <a:r>
              <a:rPr lang="en-US" sz="4400" b="1">
                <a:solidFill>
                  <a:srgbClr val="3366FF"/>
                </a:solidFill>
                <a:latin typeface="Arial" charset="0"/>
              </a:rPr>
              <a:t>Loaders  </a:t>
            </a:r>
          </a:p>
          <a:p>
            <a:pPr marL="457200" indent="-457200" algn="ctr"/>
            <a:r>
              <a:rPr lang="en-US" sz="4400" b="1">
                <a:solidFill>
                  <a:srgbClr val="3366FF"/>
                </a:solidFill>
                <a:latin typeface="Arial" charset="0"/>
              </a:rPr>
              <a:t> </a:t>
            </a:r>
          </a:p>
          <a:p>
            <a:pPr marL="457200" indent="-457200" algn="ctr">
              <a:lnSpc>
                <a:spcPct val="90000"/>
              </a:lnSpc>
              <a:spcBef>
                <a:spcPct val="20000"/>
              </a:spcBef>
            </a:pPr>
            <a:endParaRPr lang="en-US">
              <a:latin typeface="Times New Roman" pitchFamily="-105" charset="0"/>
            </a:endParaRPr>
          </a:p>
        </p:txBody>
      </p:sp>
      <p:sp>
        <p:nvSpPr>
          <p:cNvPr id="1741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4096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0964" name="Text Box 5"/>
          <p:cNvSpPr txBox="1">
            <a:spLocks noChangeArrowheads="1"/>
          </p:cNvSpPr>
          <p:nvPr/>
        </p:nvSpPr>
        <p:spPr bwMode="auto">
          <a:xfrm>
            <a:off x="838200" y="1371600"/>
            <a:ext cx="38862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05" charset="0"/>
              </a:rPr>
              <a:t>Process Continued…</a:t>
            </a:r>
          </a:p>
        </p:txBody>
      </p:sp>
      <p:sp>
        <p:nvSpPr>
          <p:cNvPr id="40965" name="Rectangle 6"/>
          <p:cNvSpPr>
            <a:spLocks noChangeArrowheads="1"/>
          </p:cNvSpPr>
          <p:nvPr/>
        </p:nvSpPr>
        <p:spPr bwMode="auto">
          <a:xfrm>
            <a:off x="838200" y="2057400"/>
            <a:ext cx="7958138" cy="3881438"/>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105" charset="2"/>
              <a:buChar char="n"/>
            </a:pPr>
            <a:r>
              <a:rPr lang="en-US"/>
              <a:t>The activity of a process is controlled by a data structure called </a:t>
            </a:r>
            <a:r>
              <a:rPr lang="en-US" b="1">
                <a:solidFill>
                  <a:srgbClr val="0000FF"/>
                </a:solidFill>
              </a:rPr>
              <a:t>P</a:t>
            </a:r>
            <a:r>
              <a:rPr lang="en-US"/>
              <a:t>rocess </a:t>
            </a:r>
            <a:r>
              <a:rPr lang="en-US" b="1">
                <a:solidFill>
                  <a:srgbClr val="0000FF"/>
                </a:solidFill>
              </a:rPr>
              <a:t>C</a:t>
            </a:r>
            <a:r>
              <a:rPr lang="en-US"/>
              <a:t>ontrol </a:t>
            </a:r>
            <a:r>
              <a:rPr lang="en-US" b="1">
                <a:solidFill>
                  <a:srgbClr val="0000FF"/>
                </a:solidFill>
              </a:rPr>
              <a:t>B</a:t>
            </a:r>
            <a:r>
              <a:rPr lang="en-US"/>
              <a:t>lock(</a:t>
            </a:r>
            <a:r>
              <a:rPr lang="en-US" b="1">
                <a:solidFill>
                  <a:srgbClr val="0000FF"/>
                </a:solidFill>
              </a:rPr>
              <a:t>PCB</a:t>
            </a:r>
            <a:r>
              <a:rPr lang="en-US"/>
              <a:t>). </a:t>
            </a:r>
          </a:p>
          <a:p>
            <a:pPr marL="342900" indent="-342900">
              <a:spcBef>
                <a:spcPct val="20000"/>
              </a:spcBef>
              <a:buClr>
                <a:schemeClr val="folHlink"/>
              </a:buClr>
              <a:buSzPct val="75000"/>
              <a:buFont typeface="Wingdings" pitchFamily="-105" charset="2"/>
              <a:buChar char="n"/>
            </a:pPr>
            <a:endParaRPr lang="en-US"/>
          </a:p>
          <a:p>
            <a:pPr marL="342900" indent="-342900">
              <a:spcBef>
                <a:spcPct val="20000"/>
              </a:spcBef>
              <a:buClr>
                <a:schemeClr val="folHlink"/>
              </a:buClr>
              <a:buSzPct val="75000"/>
              <a:buFont typeface="Wingdings" pitchFamily="-105" charset="2"/>
              <a:buChar char="n"/>
            </a:pPr>
            <a:r>
              <a:rPr lang="en-US"/>
              <a:t>A PCB is created every time a program is loaded to be executed. </a:t>
            </a:r>
          </a:p>
          <a:p>
            <a:pPr marL="342900" indent="-342900">
              <a:spcBef>
                <a:spcPct val="20000"/>
              </a:spcBef>
              <a:buClr>
                <a:schemeClr val="folHlink"/>
              </a:buClr>
              <a:buSzPct val="75000"/>
              <a:buFont typeface="Wingdings" pitchFamily="-105" charset="2"/>
              <a:buChar char="n"/>
            </a:pPr>
            <a:endParaRPr lang="en-US"/>
          </a:p>
          <a:p>
            <a:pPr marL="342900" indent="-342900">
              <a:spcBef>
                <a:spcPct val="20000"/>
              </a:spcBef>
              <a:buClr>
                <a:schemeClr val="folHlink"/>
              </a:buClr>
              <a:buSzPct val="75000"/>
              <a:buFont typeface="Wingdings" pitchFamily="-105" charset="2"/>
              <a:buChar char="n"/>
            </a:pPr>
            <a:r>
              <a:rPr lang="en-US"/>
              <a:t>So, a process is defined by a PCB-Program couple</a:t>
            </a:r>
            <a:r>
              <a:rPr lang="en-US" sz="2800"/>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1" name="Rectangle 3"/>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2" name="Text Box 4"/>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PROGRAM</a:t>
            </a:r>
          </a:p>
        </p:txBody>
      </p:sp>
      <p:sp>
        <p:nvSpPr>
          <p:cNvPr id="43013" name="Text Box 5"/>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STACK</a:t>
            </a:r>
          </a:p>
          <a:p>
            <a:pPr>
              <a:spcBef>
                <a:spcPct val="50000"/>
              </a:spcBef>
            </a:pPr>
            <a:endParaRPr lang="en-US">
              <a:latin typeface="Times New Roman" pitchFamily="-105" charset="0"/>
            </a:endParaRPr>
          </a:p>
        </p:txBody>
      </p:sp>
      <p:sp>
        <p:nvSpPr>
          <p:cNvPr id="43014" name="Line 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43015" name="Line 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43016" name="Line 8"/>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43017" name="Line 9"/>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43018" name="Line 10"/>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43019" name="Line 11"/>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43020" name="Line 12"/>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43021" name="Line 13"/>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43022" name="Line 14"/>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43023" name="Line 15"/>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43024" name="Line 16"/>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43025" name="Line 17"/>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43026" name="Line 18"/>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43027" name="Line 19"/>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43028" name="Text Box 20"/>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p>
        </p:txBody>
      </p:sp>
      <p:sp>
        <p:nvSpPr>
          <p:cNvPr id="43029" name="Text Box 21"/>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Base code</a:t>
            </a:r>
          </a:p>
        </p:txBody>
      </p:sp>
      <p:sp>
        <p:nvSpPr>
          <p:cNvPr id="43030" name="Text Box 22"/>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Limit Code</a:t>
            </a:r>
          </a:p>
        </p:txBody>
      </p:sp>
      <p:sp>
        <p:nvSpPr>
          <p:cNvPr id="43031" name="Text Box 23"/>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IP or PC</a:t>
            </a:r>
          </a:p>
        </p:txBody>
      </p:sp>
      <p:sp>
        <p:nvSpPr>
          <p:cNvPr id="43032" name="Text Box 24"/>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Stack Pointer</a:t>
            </a:r>
          </a:p>
        </p:txBody>
      </p:sp>
      <p:sp>
        <p:nvSpPr>
          <p:cNvPr id="43033" name="Text Box 25"/>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Registers</a:t>
            </a:r>
          </a:p>
        </p:txBody>
      </p:sp>
      <p:sp>
        <p:nvSpPr>
          <p:cNvPr id="43034" name="Text Box 26"/>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Interrupt Flags</a:t>
            </a:r>
          </a:p>
        </p:txBody>
      </p:sp>
      <p:sp>
        <p:nvSpPr>
          <p:cNvPr id="43035" name="Text Box 27"/>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MODE</a:t>
            </a:r>
          </a:p>
        </p:txBody>
      </p:sp>
      <p:sp>
        <p:nvSpPr>
          <p:cNvPr id="43036" name="Text Box 28"/>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a:t>
            </a:r>
          </a:p>
        </p:txBody>
      </p:sp>
      <p:sp>
        <p:nvSpPr>
          <p:cNvPr id="43037" name="Text Box 29"/>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State</a:t>
            </a:r>
          </a:p>
        </p:txBody>
      </p:sp>
      <p:sp>
        <p:nvSpPr>
          <p:cNvPr id="43038" name="Line 30"/>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43039" name="Line 31"/>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43040" name="Line 32"/>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43041" name="Text Box 33"/>
          <p:cNvSpPr txBox="1">
            <a:spLocks noChangeArrowheads="1"/>
          </p:cNvSpPr>
          <p:nvPr/>
        </p:nvSpPr>
        <p:spPr bwMode="auto">
          <a:xfrm>
            <a:off x="2057400" y="1295400"/>
            <a:ext cx="5105400"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Times New Roman" pitchFamily="-105" charset="0"/>
              </a:rPr>
              <a:t>Structure of the PCB</a:t>
            </a:r>
            <a:r>
              <a:rPr lang="en-US" sz="2000">
                <a:solidFill>
                  <a:schemeClr val="tx2"/>
                </a:solidFill>
                <a:latin typeface="Times New Roman" pitchFamily="-105" charset="0"/>
              </a:rPr>
              <a:t>   </a:t>
            </a:r>
          </a:p>
        </p:txBody>
      </p:sp>
      <p:sp>
        <p:nvSpPr>
          <p:cNvPr id="43042" name="Rectangle 34"/>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05" charset="0"/>
              </a:rPr>
              <a:t>Process name or ID</a:t>
            </a:r>
          </a:p>
        </p:txBody>
      </p:sp>
      <p:sp>
        <p:nvSpPr>
          <p:cNvPr id="43043" name="Rectangle 35"/>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05" charset="0"/>
              </a:rPr>
              <a:t>Pointer to next PCB</a:t>
            </a:r>
          </a:p>
        </p:txBody>
      </p:sp>
      <p:sp>
        <p:nvSpPr>
          <p:cNvPr id="43044" name="Line 36"/>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43045" name="Rectangle 37"/>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05" charset="0"/>
              </a:rPr>
              <a:t>….</a:t>
            </a:r>
          </a:p>
        </p:txBody>
      </p:sp>
      <p:sp>
        <p:nvSpPr>
          <p:cNvPr id="43046" name="Rectangle 38"/>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a:t>
            </a:r>
          </a:p>
        </p:txBody>
      </p:sp>
      <p:sp>
        <p:nvSpPr>
          <p:cNvPr id="43047" name="Line 4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3048" name="Rectangle 44"/>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Systems Software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1491" name="Oval 3"/>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191492" name="Oval 4"/>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191493" name="Oval 5"/>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191494" name="Rectangle 6"/>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191495" name="Rectangle 7"/>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191496" name="Line 8"/>
          <p:cNvSpPr>
            <a:spLocks noChangeShapeType="1"/>
          </p:cNvSpPr>
          <p:nvPr/>
        </p:nvSpPr>
        <p:spPr bwMode="auto">
          <a:xfrm flipH="1">
            <a:off x="6553200" y="29718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91497" name="Line 9"/>
          <p:cNvSpPr>
            <a:spLocks noChangeShapeType="1"/>
          </p:cNvSpPr>
          <p:nvPr/>
        </p:nvSpPr>
        <p:spPr bwMode="auto">
          <a:xfrm>
            <a:off x="7696200" y="2895600"/>
            <a:ext cx="457200" cy="533400"/>
          </a:xfrm>
          <a:prstGeom prst="line">
            <a:avLst/>
          </a:prstGeom>
          <a:noFill/>
          <a:ln w="9525">
            <a:solidFill>
              <a:schemeClr val="tx1"/>
            </a:solidFill>
            <a:miter lim="800000"/>
            <a:headEnd/>
            <a:tailEnd type="triangle" w="med" len="med"/>
          </a:ln>
        </p:spPr>
        <p:txBody>
          <a:bodyPr wrap="none"/>
          <a:lstStyle/>
          <a:p>
            <a:endParaRPr lang="en-US"/>
          </a:p>
        </p:txBody>
      </p:sp>
      <p:sp>
        <p:nvSpPr>
          <p:cNvPr id="44042" name="Text Box 10"/>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Program </a:t>
            </a:r>
          </a:p>
        </p:txBody>
      </p:sp>
      <p:sp>
        <p:nvSpPr>
          <p:cNvPr id="191499" name="Text Box 11"/>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191500" name="Text Box 12"/>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code</a:t>
            </a:r>
          </a:p>
        </p:txBody>
      </p:sp>
      <p:sp>
        <p:nvSpPr>
          <p:cNvPr id="191501" name="Text Box 13"/>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191502" name="AutoShape 14"/>
          <p:cNvCxnSpPr>
            <a:cxnSpLocks noChangeShapeType="1"/>
            <a:stCxn id="44034" idx="3"/>
            <a:endCxn id="191491"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191503" name="AutoShape 15"/>
          <p:cNvCxnSpPr>
            <a:cxnSpLocks noChangeShapeType="1"/>
            <a:stCxn id="191491" idx="4"/>
            <a:endCxn id="191492"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191504" name="Text Box 1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44049" name="Text Box 17"/>
          <p:cNvSpPr txBox="1">
            <a:spLocks noChangeArrowheads="1"/>
          </p:cNvSpPr>
          <p:nvPr/>
        </p:nvSpPr>
        <p:spPr bwMode="auto">
          <a:xfrm>
            <a:off x="457200" y="4343400"/>
            <a:ext cx="3352800" cy="579438"/>
          </a:xfrm>
          <a:prstGeom prst="rect">
            <a:avLst/>
          </a:prstGeom>
          <a:noFill/>
          <a:ln w="9525">
            <a:noFill/>
            <a:miter lim="800000"/>
            <a:headEnd/>
            <a:tailEnd/>
          </a:ln>
        </p:spPr>
        <p:txBody>
          <a:bodyPr>
            <a:spAutoFit/>
          </a:bodyPr>
          <a:lstStyle/>
          <a:p>
            <a:pPr>
              <a:spcBef>
                <a:spcPct val="50000"/>
              </a:spcBef>
            </a:pPr>
            <a:r>
              <a:rPr lang="en-US" sz="3200">
                <a:solidFill>
                  <a:srgbClr val="0000FF"/>
                </a:solidFill>
                <a:latin typeface="Times New Roman" pitchFamily="-105" charset="0"/>
              </a:rPr>
              <a:t>Process Creation</a:t>
            </a:r>
            <a:r>
              <a:rPr lang="en-US" sz="3200">
                <a:solidFill>
                  <a:schemeClr val="tx2"/>
                </a:solidFill>
                <a:latin typeface="Times New Roman" pitchFamily="-105" charset="0"/>
              </a:rPr>
              <a:t>  </a:t>
            </a:r>
          </a:p>
        </p:txBody>
      </p:sp>
      <p:sp>
        <p:nvSpPr>
          <p:cNvPr id="44050" name="Line 18"/>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4051" name="Rectangle 19"/>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1501"/>
                                        </p:tgtEl>
                                        <p:attrNameLst>
                                          <p:attrName>style.visibility</p:attrName>
                                        </p:attrNameLst>
                                      </p:cBhvr>
                                      <p:to>
                                        <p:strVal val="visible"/>
                                      </p:to>
                                    </p:set>
                                    <p:animEffect transition="in" filter="checkerboard(across)">
                                      <p:cBhvr>
                                        <p:cTn id="7" dur="500"/>
                                        <p:tgtEl>
                                          <p:spTgt spid="191501"/>
                                        </p:tgtEl>
                                      </p:cBhvr>
                                    </p:animEffect>
                                  </p:childTnLst>
                                </p:cTn>
                              </p:par>
                              <p:par>
                                <p:cTn id="8" presetID="5" presetClass="entr" presetSubtype="10" fill="hold" nodeType="withEffect">
                                  <p:stCondLst>
                                    <p:cond delay="0"/>
                                  </p:stCondLst>
                                  <p:childTnLst>
                                    <p:set>
                                      <p:cBhvr>
                                        <p:cTn id="9" dur="1" fill="hold">
                                          <p:stCondLst>
                                            <p:cond delay="0"/>
                                          </p:stCondLst>
                                        </p:cTn>
                                        <p:tgtEl>
                                          <p:spTgt spid="191502"/>
                                        </p:tgtEl>
                                        <p:attrNameLst>
                                          <p:attrName>style.visibility</p:attrName>
                                        </p:attrNameLst>
                                      </p:cBhvr>
                                      <p:to>
                                        <p:strVal val="visible"/>
                                      </p:to>
                                    </p:set>
                                    <p:animEffect transition="in" filter="checkerboard(across)">
                                      <p:cBhvr>
                                        <p:cTn id="10" dur="500"/>
                                        <p:tgtEl>
                                          <p:spTgt spid="19150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1491"/>
                                        </p:tgtEl>
                                        <p:attrNameLst>
                                          <p:attrName>style.visibility</p:attrName>
                                        </p:attrNameLst>
                                      </p:cBhvr>
                                      <p:to>
                                        <p:strVal val="visible"/>
                                      </p:to>
                                    </p:set>
                                    <p:animEffect transition="in" filter="slide(fromBottom)">
                                      <p:cBhvr>
                                        <p:cTn id="15" dur="500"/>
                                        <p:tgtEl>
                                          <p:spTgt spid="191491"/>
                                        </p:tgtEl>
                                      </p:cBhvr>
                                    </p:animEffect>
                                  </p:childTnLst>
                                </p:cTn>
                              </p:par>
                              <p:par>
                                <p:cTn id="16" presetID="12" presetClass="entr" presetSubtype="4" fill="hold" nodeType="withEffect">
                                  <p:stCondLst>
                                    <p:cond delay="0"/>
                                  </p:stCondLst>
                                  <p:childTnLst>
                                    <p:set>
                                      <p:cBhvr>
                                        <p:cTn id="17" dur="1" fill="hold">
                                          <p:stCondLst>
                                            <p:cond delay="0"/>
                                          </p:stCondLst>
                                        </p:cTn>
                                        <p:tgtEl>
                                          <p:spTgt spid="191499"/>
                                        </p:tgtEl>
                                        <p:attrNameLst>
                                          <p:attrName>style.visibility</p:attrName>
                                        </p:attrNameLst>
                                      </p:cBhvr>
                                      <p:to>
                                        <p:strVal val="visible"/>
                                      </p:to>
                                    </p:set>
                                    <p:animEffect transition="in" filter="slide(fromBottom)">
                                      <p:cBhvr>
                                        <p:cTn id="18" dur="500"/>
                                        <p:tgtEl>
                                          <p:spTgt spid="19149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1504"/>
                                        </p:tgtEl>
                                        <p:attrNameLst>
                                          <p:attrName>style.visibility</p:attrName>
                                        </p:attrNameLst>
                                      </p:cBhvr>
                                      <p:to>
                                        <p:strVal val="visible"/>
                                      </p:to>
                                    </p:set>
                                    <p:animEffect transition="in" filter="checkerboard(across)">
                                      <p:cBhvr>
                                        <p:cTn id="23" dur="500"/>
                                        <p:tgtEl>
                                          <p:spTgt spid="191504"/>
                                        </p:tgtEl>
                                      </p:cBhvr>
                                    </p:animEffect>
                                  </p:childTnLst>
                                </p:cTn>
                              </p:par>
                              <p:par>
                                <p:cTn id="24" presetID="5" presetClass="entr" presetSubtype="10" fill="hold" nodeType="withEffect">
                                  <p:stCondLst>
                                    <p:cond delay="0"/>
                                  </p:stCondLst>
                                  <p:childTnLst>
                                    <p:set>
                                      <p:cBhvr>
                                        <p:cTn id="25" dur="1" fill="hold">
                                          <p:stCondLst>
                                            <p:cond delay="0"/>
                                          </p:stCondLst>
                                        </p:cTn>
                                        <p:tgtEl>
                                          <p:spTgt spid="191503"/>
                                        </p:tgtEl>
                                        <p:attrNameLst>
                                          <p:attrName>style.visibility</p:attrName>
                                        </p:attrNameLst>
                                      </p:cBhvr>
                                      <p:to>
                                        <p:strVal val="visible"/>
                                      </p:to>
                                    </p:set>
                                    <p:animEffect transition="in" filter="checkerboard(across)">
                                      <p:cBhvr>
                                        <p:cTn id="26" dur="500"/>
                                        <p:tgtEl>
                                          <p:spTgt spid="19150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91496"/>
                                        </p:tgtEl>
                                        <p:attrNameLst>
                                          <p:attrName>style.visibility</p:attrName>
                                        </p:attrNameLst>
                                      </p:cBhvr>
                                      <p:to>
                                        <p:strVal val="visible"/>
                                      </p:to>
                                    </p:set>
                                    <p:animEffect transition="in" filter="slide(fromBottom)">
                                      <p:cBhvr>
                                        <p:cTn id="31" dur="500"/>
                                        <p:tgtEl>
                                          <p:spTgt spid="191496"/>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191492"/>
                                        </p:tgtEl>
                                        <p:attrNameLst>
                                          <p:attrName>style.visibility</p:attrName>
                                        </p:attrNameLst>
                                      </p:cBhvr>
                                      <p:to>
                                        <p:strVal val="visible"/>
                                      </p:to>
                                    </p:set>
                                    <p:animEffect transition="in" filter="slide(fromBottom)">
                                      <p:cBhvr>
                                        <p:cTn id="34" dur="500"/>
                                        <p:tgtEl>
                                          <p:spTgt spid="191492"/>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191497"/>
                                        </p:tgtEl>
                                        <p:attrNameLst>
                                          <p:attrName>style.visibility</p:attrName>
                                        </p:attrNameLst>
                                      </p:cBhvr>
                                      <p:to>
                                        <p:strVal val="visible"/>
                                      </p:to>
                                    </p:set>
                                    <p:animEffect transition="in" filter="slide(fromBottom)">
                                      <p:cBhvr>
                                        <p:cTn id="37" dur="500"/>
                                        <p:tgtEl>
                                          <p:spTgt spid="191497"/>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191493"/>
                                        </p:tgtEl>
                                        <p:attrNameLst>
                                          <p:attrName>style.visibility</p:attrName>
                                        </p:attrNameLst>
                                      </p:cBhvr>
                                      <p:to>
                                        <p:strVal val="visible"/>
                                      </p:to>
                                    </p:set>
                                    <p:animEffect transition="in" filter="slide(fromBottom)">
                                      <p:cBhvr>
                                        <p:cTn id="40" dur="500"/>
                                        <p:tgtEl>
                                          <p:spTgt spid="191493"/>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191494"/>
                                        </p:tgtEl>
                                        <p:attrNameLst>
                                          <p:attrName>style.visibility</p:attrName>
                                        </p:attrNameLst>
                                      </p:cBhvr>
                                      <p:to>
                                        <p:strVal val="visible"/>
                                      </p:to>
                                    </p:set>
                                    <p:animEffect transition="in" filter="slide(fromBottom)">
                                      <p:cBhvr>
                                        <p:cTn id="43" dur="500"/>
                                        <p:tgtEl>
                                          <p:spTgt spid="191494"/>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191495"/>
                                        </p:tgtEl>
                                        <p:attrNameLst>
                                          <p:attrName>style.visibility</p:attrName>
                                        </p:attrNameLst>
                                      </p:cBhvr>
                                      <p:to>
                                        <p:strVal val="visible"/>
                                      </p:to>
                                    </p:set>
                                    <p:animEffect transition="in" filter="slide(fromBottom)">
                                      <p:cBhvr>
                                        <p:cTn id="46" dur="500"/>
                                        <p:tgtEl>
                                          <p:spTgt spid="191495"/>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191500"/>
                                        </p:tgtEl>
                                        <p:attrNameLst>
                                          <p:attrName>style.visibility</p:attrName>
                                        </p:attrNameLst>
                                      </p:cBhvr>
                                      <p:to>
                                        <p:strVal val="visible"/>
                                      </p:to>
                                    </p:set>
                                    <p:animEffect transition="in" filter="slide(fromBottom)">
                                      <p:cBhvr>
                                        <p:cTn id="49" dur="500"/>
                                        <p:tgtEl>
                                          <p:spTgt spid="191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animBg="1"/>
      <p:bldP spid="191492" grpId="0" animBg="1"/>
      <p:bldP spid="191493" grpId="0" animBg="1"/>
      <p:bldP spid="191494" grpId="0" animBg="1"/>
      <p:bldP spid="191495" grpId="0" animBg="1"/>
      <p:bldP spid="191496" grpId="0" animBg="1"/>
      <p:bldP spid="191497" grpId="0" animBg="1"/>
      <p:bldP spid="191500" grpId="0"/>
      <p:bldP spid="191501" grpId="0"/>
      <p:bldP spid="19150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2515"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45060"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92517"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05" charset="0"/>
              </a:rPr>
              <a:t>PCB</a:t>
            </a:r>
          </a:p>
        </p:txBody>
      </p:sp>
      <p:sp>
        <p:nvSpPr>
          <p:cNvPr id="45062"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45063" name="Text Box 7"/>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Memory </a:t>
            </a:r>
          </a:p>
        </p:txBody>
      </p:sp>
      <p:sp>
        <p:nvSpPr>
          <p:cNvPr id="192520" name="Text Box 8"/>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192521" name="Text Box 9"/>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192522" name="AutoShape 10"/>
          <p:cNvCxnSpPr>
            <a:cxnSpLocks noChangeShapeType="1"/>
            <a:stCxn id="45060" idx="0"/>
            <a:endCxn id="192515"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92523" name="AutoShape 11"/>
          <p:cNvCxnSpPr>
            <a:cxnSpLocks noChangeShapeType="1"/>
            <a:stCxn id="192515" idx="1"/>
            <a:endCxn id="192517"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92524" name="Text Box 12"/>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45069" name="Text Box 13"/>
          <p:cNvSpPr txBox="1">
            <a:spLocks noChangeArrowheads="1"/>
          </p:cNvSpPr>
          <p:nvPr/>
        </p:nvSpPr>
        <p:spPr bwMode="auto">
          <a:xfrm>
            <a:off x="5867400" y="914400"/>
            <a:ext cx="3276600" cy="579438"/>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05" charset="0"/>
              </a:rPr>
              <a:t>Process Creation</a:t>
            </a:r>
            <a:r>
              <a:rPr lang="en-US" sz="3200">
                <a:solidFill>
                  <a:schemeClr val="tx2"/>
                </a:solidFill>
                <a:latin typeface="Times New Roman" pitchFamily="-105" charset="0"/>
              </a:rPr>
              <a:t>  </a:t>
            </a:r>
          </a:p>
        </p:txBody>
      </p:sp>
      <p:sp>
        <p:nvSpPr>
          <p:cNvPr id="45070" name="Line 14"/>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45071" name="Line 15"/>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45072" name="Text Box 16"/>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45073" name="Text Box 17"/>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45074" name="Text Box 18"/>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45075" name="Line 19"/>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45076" name="Text Box 20"/>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45077" name="Text Box 21"/>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92534"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192535"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92536"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92537"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92538"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92539" name="Line 27"/>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92540" name="Line 28"/>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9254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9254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9254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9254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92545" name="AutoShape 33"/>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92546"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92547"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92548"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92549"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5094" name="Line 38"/>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92551" name="AutoShape 39"/>
          <p:cNvCxnSpPr>
            <a:cxnSpLocks noChangeShapeType="1"/>
            <a:stCxn id="192517" idx="4"/>
            <a:endCxn id="192535"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92552"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5097" name="Text Box 41"/>
          <p:cNvSpPr txBox="1">
            <a:spLocks noChangeArrowheads="1"/>
          </p:cNvSpPr>
          <p:nvPr/>
        </p:nvSpPr>
        <p:spPr bwMode="auto">
          <a:xfrm>
            <a:off x="7162800" y="2286000"/>
            <a:ext cx="1546225" cy="366713"/>
          </a:xfrm>
          <a:prstGeom prst="rect">
            <a:avLst/>
          </a:prstGeom>
          <a:noFill/>
          <a:ln w="9525">
            <a:noFill/>
            <a:miter lim="800000"/>
            <a:headEnd/>
            <a:tailEnd/>
          </a:ln>
        </p:spPr>
        <p:txBody>
          <a:bodyPr wrap="none">
            <a:spAutoFit/>
          </a:bodyPr>
          <a:lstStyle/>
          <a:p>
            <a:r>
              <a:rPr lang="en-US" sz="1800" b="1"/>
              <a:t> object file</a:t>
            </a:r>
          </a:p>
        </p:txBody>
      </p:sp>
      <p:sp>
        <p:nvSpPr>
          <p:cNvPr id="45098" name="Line 42"/>
          <p:cNvSpPr>
            <a:spLocks noChangeShapeType="1"/>
          </p:cNvSpPr>
          <p:nvPr/>
        </p:nvSpPr>
        <p:spPr bwMode="auto">
          <a:xfrm>
            <a:off x="457200" y="914400"/>
            <a:ext cx="7696200" cy="0"/>
          </a:xfrm>
          <a:prstGeom prst="line">
            <a:avLst/>
          </a:prstGeom>
          <a:noFill/>
          <a:ln w="38100">
            <a:solidFill>
              <a:srgbClr val="FF0000"/>
            </a:solidFill>
            <a:round/>
            <a:headEnd/>
            <a:tailEnd/>
          </a:ln>
        </p:spPr>
        <p:txBody>
          <a:bodyPr wrap="none"/>
          <a:lstStyle/>
          <a:p>
            <a:endParaRPr lang="en-US"/>
          </a:p>
        </p:txBody>
      </p:sp>
      <p:sp>
        <p:nvSpPr>
          <p:cNvPr id="45099" name="Rectangle 43"/>
          <p:cNvSpPr>
            <a:spLocks noChangeArrowheads="1"/>
          </p:cNvSpPr>
          <p:nvPr/>
        </p:nvSpPr>
        <p:spPr bwMode="auto">
          <a:xfrm>
            <a:off x="1371600" y="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2521"/>
                                        </p:tgtEl>
                                        <p:attrNameLst>
                                          <p:attrName>style.visibility</p:attrName>
                                        </p:attrNameLst>
                                      </p:cBhvr>
                                      <p:to>
                                        <p:strVal val="visible"/>
                                      </p:to>
                                    </p:set>
                                    <p:animEffect transition="in" filter="checkerboard(across)">
                                      <p:cBhvr>
                                        <p:cTn id="7" dur="500"/>
                                        <p:tgtEl>
                                          <p:spTgt spid="192521"/>
                                        </p:tgtEl>
                                      </p:cBhvr>
                                    </p:animEffect>
                                  </p:childTnLst>
                                </p:cTn>
                              </p:par>
                              <p:par>
                                <p:cTn id="8" presetID="5" presetClass="entr" presetSubtype="10" fill="hold" nodeType="withEffect">
                                  <p:stCondLst>
                                    <p:cond delay="0"/>
                                  </p:stCondLst>
                                  <p:childTnLst>
                                    <p:set>
                                      <p:cBhvr>
                                        <p:cTn id="9" dur="1" fill="hold">
                                          <p:stCondLst>
                                            <p:cond delay="0"/>
                                          </p:stCondLst>
                                        </p:cTn>
                                        <p:tgtEl>
                                          <p:spTgt spid="192522"/>
                                        </p:tgtEl>
                                        <p:attrNameLst>
                                          <p:attrName>style.visibility</p:attrName>
                                        </p:attrNameLst>
                                      </p:cBhvr>
                                      <p:to>
                                        <p:strVal val="visible"/>
                                      </p:to>
                                    </p:set>
                                    <p:animEffect transition="in" filter="checkerboard(across)">
                                      <p:cBhvr>
                                        <p:cTn id="10" dur="500"/>
                                        <p:tgtEl>
                                          <p:spTgt spid="19252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2515"/>
                                        </p:tgtEl>
                                        <p:attrNameLst>
                                          <p:attrName>style.visibility</p:attrName>
                                        </p:attrNameLst>
                                      </p:cBhvr>
                                      <p:to>
                                        <p:strVal val="visible"/>
                                      </p:to>
                                    </p:set>
                                    <p:animEffect transition="in" filter="slide(fromBottom)">
                                      <p:cBhvr>
                                        <p:cTn id="15" dur="500"/>
                                        <p:tgtEl>
                                          <p:spTgt spid="192515"/>
                                        </p:tgtEl>
                                      </p:cBhvr>
                                    </p:animEffect>
                                  </p:childTnLst>
                                </p:cTn>
                              </p:par>
                              <p:par>
                                <p:cTn id="16" presetID="12" presetClass="entr" presetSubtype="4" fill="hold" nodeType="withEffect">
                                  <p:stCondLst>
                                    <p:cond delay="0"/>
                                  </p:stCondLst>
                                  <p:childTnLst>
                                    <p:set>
                                      <p:cBhvr>
                                        <p:cTn id="17" dur="1" fill="hold">
                                          <p:stCondLst>
                                            <p:cond delay="0"/>
                                          </p:stCondLst>
                                        </p:cTn>
                                        <p:tgtEl>
                                          <p:spTgt spid="192520"/>
                                        </p:tgtEl>
                                        <p:attrNameLst>
                                          <p:attrName>style.visibility</p:attrName>
                                        </p:attrNameLst>
                                      </p:cBhvr>
                                      <p:to>
                                        <p:strVal val="visible"/>
                                      </p:to>
                                    </p:set>
                                    <p:animEffect transition="in" filter="slide(fromBottom)">
                                      <p:cBhvr>
                                        <p:cTn id="18" dur="500"/>
                                        <p:tgtEl>
                                          <p:spTgt spid="192520"/>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2524"/>
                                        </p:tgtEl>
                                        <p:attrNameLst>
                                          <p:attrName>style.visibility</p:attrName>
                                        </p:attrNameLst>
                                      </p:cBhvr>
                                      <p:to>
                                        <p:strVal val="visible"/>
                                      </p:to>
                                    </p:set>
                                    <p:animEffect transition="in" filter="checkerboard(across)">
                                      <p:cBhvr>
                                        <p:cTn id="23" dur="500"/>
                                        <p:tgtEl>
                                          <p:spTgt spid="192524"/>
                                        </p:tgtEl>
                                      </p:cBhvr>
                                    </p:animEffect>
                                  </p:childTnLst>
                                </p:cTn>
                              </p:par>
                              <p:par>
                                <p:cTn id="24" presetID="5" presetClass="entr" presetSubtype="10" fill="hold" nodeType="withEffect">
                                  <p:stCondLst>
                                    <p:cond delay="0"/>
                                  </p:stCondLst>
                                  <p:childTnLst>
                                    <p:set>
                                      <p:cBhvr>
                                        <p:cTn id="25" dur="1" fill="hold">
                                          <p:stCondLst>
                                            <p:cond delay="0"/>
                                          </p:stCondLst>
                                        </p:cTn>
                                        <p:tgtEl>
                                          <p:spTgt spid="192523"/>
                                        </p:tgtEl>
                                        <p:attrNameLst>
                                          <p:attrName>style.visibility</p:attrName>
                                        </p:attrNameLst>
                                      </p:cBhvr>
                                      <p:to>
                                        <p:strVal val="visible"/>
                                      </p:to>
                                    </p:set>
                                    <p:animEffect transition="in" filter="checkerboard(across)">
                                      <p:cBhvr>
                                        <p:cTn id="26" dur="500"/>
                                        <p:tgtEl>
                                          <p:spTgt spid="19252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92517"/>
                                        </p:tgtEl>
                                        <p:attrNameLst>
                                          <p:attrName>style.visibility</p:attrName>
                                        </p:attrNameLst>
                                      </p:cBhvr>
                                      <p:to>
                                        <p:strVal val="visible"/>
                                      </p:to>
                                    </p:set>
                                    <p:animEffect transition="in" filter="slide(fromBottom)">
                                      <p:cBhvr>
                                        <p:cTn id="29" dur="500"/>
                                        <p:tgtEl>
                                          <p:spTgt spid="192517"/>
                                        </p:tgtEl>
                                      </p:cBhvr>
                                    </p:animEffect>
                                  </p:childTnLst>
                                </p:cTn>
                              </p:par>
                              <p:par>
                                <p:cTn id="30" presetID="5" presetClass="entr" presetSubtype="10" fill="hold" nodeType="withEffect">
                                  <p:stCondLst>
                                    <p:cond delay="0"/>
                                  </p:stCondLst>
                                  <p:childTnLst>
                                    <p:set>
                                      <p:cBhvr>
                                        <p:cTn id="31" dur="1" fill="hold">
                                          <p:stCondLst>
                                            <p:cond delay="0"/>
                                          </p:stCondLst>
                                        </p:cTn>
                                        <p:tgtEl>
                                          <p:spTgt spid="192551"/>
                                        </p:tgtEl>
                                        <p:attrNameLst>
                                          <p:attrName>style.visibility</p:attrName>
                                        </p:attrNameLst>
                                      </p:cBhvr>
                                      <p:to>
                                        <p:strVal val="visible"/>
                                      </p:to>
                                    </p:set>
                                    <p:animEffect transition="in" filter="checkerboard(across)">
                                      <p:cBhvr>
                                        <p:cTn id="32" dur="500"/>
                                        <p:tgtEl>
                                          <p:spTgt spid="19255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92534"/>
                                        </p:tgtEl>
                                        <p:attrNameLst>
                                          <p:attrName>style.visibility</p:attrName>
                                        </p:attrNameLst>
                                      </p:cBhvr>
                                      <p:to>
                                        <p:strVal val="visible"/>
                                      </p:to>
                                    </p:set>
                                    <p:animEffect transition="in" filter="box(in)">
                                      <p:cBhvr>
                                        <p:cTn id="37" dur="500"/>
                                        <p:tgtEl>
                                          <p:spTgt spid="192534"/>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92552"/>
                                        </p:tgtEl>
                                        <p:attrNameLst>
                                          <p:attrName>style.visibility</p:attrName>
                                        </p:attrNameLst>
                                      </p:cBhvr>
                                      <p:to>
                                        <p:strVal val="visible"/>
                                      </p:to>
                                    </p:set>
                                    <p:animEffect transition="in" filter="diamond(in)">
                                      <p:cBhvr>
                                        <p:cTn id="40" dur="2000"/>
                                        <p:tgtEl>
                                          <p:spTgt spid="192552"/>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2539"/>
                                        </p:tgtEl>
                                        <p:attrNameLst>
                                          <p:attrName>style.visibility</p:attrName>
                                        </p:attrNameLst>
                                      </p:cBhvr>
                                      <p:to>
                                        <p:strVal val="visible"/>
                                      </p:to>
                                    </p:set>
                                    <p:anim calcmode="lin" valueType="num">
                                      <p:cBhvr additive="base">
                                        <p:cTn id="45" dur="500" fill="hold"/>
                                        <p:tgtEl>
                                          <p:spTgt spid="192539"/>
                                        </p:tgtEl>
                                        <p:attrNameLst>
                                          <p:attrName>ppt_x</p:attrName>
                                        </p:attrNameLst>
                                      </p:cBhvr>
                                      <p:tavLst>
                                        <p:tav tm="0">
                                          <p:val>
                                            <p:strVal val="#ppt_x"/>
                                          </p:val>
                                        </p:tav>
                                        <p:tav tm="100000">
                                          <p:val>
                                            <p:strVal val="#ppt_x"/>
                                          </p:val>
                                        </p:tav>
                                      </p:tavLst>
                                    </p:anim>
                                    <p:anim calcmode="lin" valueType="num">
                                      <p:cBhvr additive="base">
                                        <p:cTn id="46" dur="500" fill="hold"/>
                                        <p:tgtEl>
                                          <p:spTgt spid="19253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2535"/>
                                        </p:tgtEl>
                                        <p:attrNameLst>
                                          <p:attrName>style.visibility</p:attrName>
                                        </p:attrNameLst>
                                      </p:cBhvr>
                                      <p:to>
                                        <p:strVal val="visible"/>
                                      </p:to>
                                    </p:set>
                                    <p:anim calcmode="lin" valueType="num">
                                      <p:cBhvr additive="base">
                                        <p:cTn id="51" dur="500" fill="hold"/>
                                        <p:tgtEl>
                                          <p:spTgt spid="192535"/>
                                        </p:tgtEl>
                                        <p:attrNameLst>
                                          <p:attrName>ppt_x</p:attrName>
                                        </p:attrNameLst>
                                      </p:cBhvr>
                                      <p:tavLst>
                                        <p:tav tm="0">
                                          <p:val>
                                            <p:strVal val="#ppt_x"/>
                                          </p:val>
                                        </p:tav>
                                        <p:tav tm="100000">
                                          <p:val>
                                            <p:strVal val="#ppt_x"/>
                                          </p:val>
                                        </p:tav>
                                      </p:tavLst>
                                    </p:anim>
                                    <p:anim calcmode="lin" valueType="num">
                                      <p:cBhvr additive="base">
                                        <p:cTn id="52" dur="500" fill="hold"/>
                                        <p:tgtEl>
                                          <p:spTgt spid="19253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2537"/>
                                        </p:tgtEl>
                                        <p:attrNameLst>
                                          <p:attrName>style.visibility</p:attrName>
                                        </p:attrNameLst>
                                      </p:cBhvr>
                                      <p:to>
                                        <p:strVal val="visible"/>
                                      </p:to>
                                    </p:set>
                                    <p:anim calcmode="lin" valueType="num">
                                      <p:cBhvr additive="base">
                                        <p:cTn id="55" dur="500" fill="hold"/>
                                        <p:tgtEl>
                                          <p:spTgt spid="192537"/>
                                        </p:tgtEl>
                                        <p:attrNameLst>
                                          <p:attrName>ppt_x</p:attrName>
                                        </p:attrNameLst>
                                      </p:cBhvr>
                                      <p:tavLst>
                                        <p:tav tm="0">
                                          <p:val>
                                            <p:strVal val="#ppt_x"/>
                                          </p:val>
                                        </p:tav>
                                        <p:tav tm="100000">
                                          <p:val>
                                            <p:strVal val="#ppt_x"/>
                                          </p:val>
                                        </p:tav>
                                      </p:tavLst>
                                    </p:anim>
                                    <p:anim calcmode="lin" valueType="num">
                                      <p:cBhvr additive="base">
                                        <p:cTn id="56" dur="500" fill="hold"/>
                                        <p:tgtEl>
                                          <p:spTgt spid="19253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2540"/>
                                        </p:tgtEl>
                                        <p:attrNameLst>
                                          <p:attrName>style.visibility</p:attrName>
                                        </p:attrNameLst>
                                      </p:cBhvr>
                                      <p:to>
                                        <p:strVal val="visible"/>
                                      </p:to>
                                    </p:set>
                                    <p:anim calcmode="lin" valueType="num">
                                      <p:cBhvr additive="base">
                                        <p:cTn id="61" dur="500" fill="hold"/>
                                        <p:tgtEl>
                                          <p:spTgt spid="192540"/>
                                        </p:tgtEl>
                                        <p:attrNameLst>
                                          <p:attrName>ppt_x</p:attrName>
                                        </p:attrNameLst>
                                      </p:cBhvr>
                                      <p:tavLst>
                                        <p:tav tm="0">
                                          <p:val>
                                            <p:strVal val="#ppt_x"/>
                                          </p:val>
                                        </p:tav>
                                        <p:tav tm="100000">
                                          <p:val>
                                            <p:strVal val="#ppt_x"/>
                                          </p:val>
                                        </p:tav>
                                      </p:tavLst>
                                    </p:anim>
                                    <p:anim calcmode="lin" valueType="num">
                                      <p:cBhvr additive="base">
                                        <p:cTn id="62" dur="500" fill="hold"/>
                                        <p:tgtEl>
                                          <p:spTgt spid="192540"/>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92545"/>
                                        </p:tgtEl>
                                        <p:attrNameLst>
                                          <p:attrName>style.visibility</p:attrName>
                                        </p:attrNameLst>
                                      </p:cBhvr>
                                      <p:to>
                                        <p:strVal val="visible"/>
                                      </p:to>
                                    </p:set>
                                    <p:animEffect transition="in" filter="diamond(in)">
                                      <p:cBhvr>
                                        <p:cTn id="65" dur="2000"/>
                                        <p:tgtEl>
                                          <p:spTgt spid="192545"/>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92536"/>
                                        </p:tgtEl>
                                        <p:attrNameLst>
                                          <p:attrName>style.visibility</p:attrName>
                                        </p:attrNameLst>
                                      </p:cBhvr>
                                      <p:to>
                                        <p:strVal val="visible"/>
                                      </p:to>
                                    </p:set>
                                    <p:anim calcmode="lin" valueType="num">
                                      <p:cBhvr additive="base">
                                        <p:cTn id="70" dur="500" fill="hold"/>
                                        <p:tgtEl>
                                          <p:spTgt spid="192536"/>
                                        </p:tgtEl>
                                        <p:attrNameLst>
                                          <p:attrName>ppt_x</p:attrName>
                                        </p:attrNameLst>
                                      </p:cBhvr>
                                      <p:tavLst>
                                        <p:tav tm="0">
                                          <p:val>
                                            <p:strVal val="#ppt_x"/>
                                          </p:val>
                                        </p:tav>
                                        <p:tav tm="100000">
                                          <p:val>
                                            <p:strVal val="#ppt_x"/>
                                          </p:val>
                                        </p:tav>
                                      </p:tavLst>
                                    </p:anim>
                                    <p:anim calcmode="lin" valueType="num">
                                      <p:cBhvr additive="base">
                                        <p:cTn id="71" dur="500" fill="hold"/>
                                        <p:tgtEl>
                                          <p:spTgt spid="19253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92544"/>
                                        </p:tgtEl>
                                        <p:attrNameLst>
                                          <p:attrName>style.visibility</p:attrName>
                                        </p:attrNameLst>
                                      </p:cBhvr>
                                      <p:to>
                                        <p:strVal val="visible"/>
                                      </p:to>
                                    </p:set>
                                    <p:anim calcmode="lin" valueType="num">
                                      <p:cBhvr additive="base">
                                        <p:cTn id="74" dur="500" fill="hold"/>
                                        <p:tgtEl>
                                          <p:spTgt spid="192544"/>
                                        </p:tgtEl>
                                        <p:attrNameLst>
                                          <p:attrName>ppt_x</p:attrName>
                                        </p:attrNameLst>
                                      </p:cBhvr>
                                      <p:tavLst>
                                        <p:tav tm="0">
                                          <p:val>
                                            <p:strVal val="#ppt_x"/>
                                          </p:val>
                                        </p:tav>
                                        <p:tav tm="100000">
                                          <p:val>
                                            <p:strVal val="#ppt_x"/>
                                          </p:val>
                                        </p:tav>
                                      </p:tavLst>
                                    </p:anim>
                                    <p:anim calcmode="lin" valueType="num">
                                      <p:cBhvr additive="base">
                                        <p:cTn id="75" dur="500" fill="hold"/>
                                        <p:tgtEl>
                                          <p:spTgt spid="192544"/>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2543"/>
                                        </p:tgtEl>
                                        <p:attrNameLst>
                                          <p:attrName>style.visibility</p:attrName>
                                        </p:attrNameLst>
                                      </p:cBhvr>
                                      <p:to>
                                        <p:strVal val="visible"/>
                                      </p:to>
                                    </p:set>
                                    <p:anim calcmode="lin" valueType="num">
                                      <p:cBhvr additive="base">
                                        <p:cTn id="80" dur="500" fill="hold"/>
                                        <p:tgtEl>
                                          <p:spTgt spid="192543"/>
                                        </p:tgtEl>
                                        <p:attrNameLst>
                                          <p:attrName>ppt_x</p:attrName>
                                        </p:attrNameLst>
                                      </p:cBhvr>
                                      <p:tavLst>
                                        <p:tav tm="0">
                                          <p:val>
                                            <p:strVal val="#ppt_x"/>
                                          </p:val>
                                        </p:tav>
                                        <p:tav tm="100000">
                                          <p:val>
                                            <p:strVal val="#ppt_x"/>
                                          </p:val>
                                        </p:tav>
                                      </p:tavLst>
                                    </p:anim>
                                    <p:anim calcmode="lin" valueType="num">
                                      <p:cBhvr additive="base">
                                        <p:cTn id="81" dur="500" fill="hold"/>
                                        <p:tgtEl>
                                          <p:spTgt spid="192543"/>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92538"/>
                                        </p:tgtEl>
                                        <p:attrNameLst>
                                          <p:attrName>style.visibility</p:attrName>
                                        </p:attrNameLst>
                                      </p:cBhvr>
                                      <p:to>
                                        <p:strVal val="visible"/>
                                      </p:to>
                                    </p:set>
                                    <p:anim calcmode="lin" valueType="num">
                                      <p:cBhvr additive="base">
                                        <p:cTn id="84" dur="500" fill="hold"/>
                                        <p:tgtEl>
                                          <p:spTgt spid="192538"/>
                                        </p:tgtEl>
                                        <p:attrNameLst>
                                          <p:attrName>ppt_x</p:attrName>
                                        </p:attrNameLst>
                                      </p:cBhvr>
                                      <p:tavLst>
                                        <p:tav tm="0">
                                          <p:val>
                                            <p:strVal val="#ppt_x"/>
                                          </p:val>
                                        </p:tav>
                                        <p:tav tm="100000">
                                          <p:val>
                                            <p:strVal val="#ppt_x"/>
                                          </p:val>
                                        </p:tav>
                                      </p:tavLst>
                                    </p:anim>
                                    <p:anim calcmode="lin" valueType="num">
                                      <p:cBhvr additive="base">
                                        <p:cTn id="85" dur="500" fill="hold"/>
                                        <p:tgtEl>
                                          <p:spTgt spid="192538"/>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92546"/>
                                        </p:tgtEl>
                                        <p:attrNameLst>
                                          <p:attrName>style.visibility</p:attrName>
                                        </p:attrNameLst>
                                      </p:cBhvr>
                                      <p:to>
                                        <p:strVal val="visible"/>
                                      </p:to>
                                    </p:set>
                                    <p:anim calcmode="lin" valueType="num">
                                      <p:cBhvr additive="base">
                                        <p:cTn id="90" dur="500" fill="hold"/>
                                        <p:tgtEl>
                                          <p:spTgt spid="192546"/>
                                        </p:tgtEl>
                                        <p:attrNameLst>
                                          <p:attrName>ppt_x</p:attrName>
                                        </p:attrNameLst>
                                      </p:cBhvr>
                                      <p:tavLst>
                                        <p:tav tm="0">
                                          <p:val>
                                            <p:strVal val="#ppt_x"/>
                                          </p:val>
                                        </p:tav>
                                        <p:tav tm="100000">
                                          <p:val>
                                            <p:strVal val="#ppt_x"/>
                                          </p:val>
                                        </p:tav>
                                      </p:tavLst>
                                    </p:anim>
                                    <p:anim calcmode="lin" valueType="num">
                                      <p:cBhvr additive="base">
                                        <p:cTn id="91" dur="500" fill="hold"/>
                                        <p:tgtEl>
                                          <p:spTgt spid="19254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92547"/>
                                        </p:tgtEl>
                                        <p:attrNameLst>
                                          <p:attrName>style.visibility</p:attrName>
                                        </p:attrNameLst>
                                      </p:cBhvr>
                                      <p:to>
                                        <p:strVal val="visible"/>
                                      </p:to>
                                    </p:set>
                                    <p:anim calcmode="lin" valueType="num">
                                      <p:cBhvr additive="base">
                                        <p:cTn id="94" dur="500" fill="hold"/>
                                        <p:tgtEl>
                                          <p:spTgt spid="192547"/>
                                        </p:tgtEl>
                                        <p:attrNameLst>
                                          <p:attrName>ppt_x</p:attrName>
                                        </p:attrNameLst>
                                      </p:cBhvr>
                                      <p:tavLst>
                                        <p:tav tm="0">
                                          <p:val>
                                            <p:strVal val="#ppt_x"/>
                                          </p:val>
                                        </p:tav>
                                        <p:tav tm="100000">
                                          <p:val>
                                            <p:strVal val="#ppt_x"/>
                                          </p:val>
                                        </p:tav>
                                      </p:tavLst>
                                    </p:anim>
                                    <p:anim calcmode="lin" valueType="num">
                                      <p:cBhvr additive="base">
                                        <p:cTn id="95" dur="500" fill="hold"/>
                                        <p:tgtEl>
                                          <p:spTgt spid="192547"/>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92549"/>
                                        </p:tgtEl>
                                        <p:attrNameLst>
                                          <p:attrName>style.visibility</p:attrName>
                                        </p:attrNameLst>
                                      </p:cBhvr>
                                      <p:to>
                                        <p:strVal val="visible"/>
                                      </p:to>
                                    </p:set>
                                    <p:animEffect transition="in" filter="diamond(in)">
                                      <p:cBhvr>
                                        <p:cTn id="99" dur="2000"/>
                                        <p:tgtEl>
                                          <p:spTgt spid="192549"/>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92542"/>
                                        </p:tgtEl>
                                        <p:attrNameLst>
                                          <p:attrName>style.visibility</p:attrName>
                                        </p:attrNameLst>
                                      </p:cBhvr>
                                      <p:to>
                                        <p:strVal val="visible"/>
                                      </p:to>
                                    </p:set>
                                    <p:anim calcmode="lin" valueType="num">
                                      <p:cBhvr additive="base">
                                        <p:cTn id="104" dur="500" fill="hold"/>
                                        <p:tgtEl>
                                          <p:spTgt spid="192542"/>
                                        </p:tgtEl>
                                        <p:attrNameLst>
                                          <p:attrName>ppt_x</p:attrName>
                                        </p:attrNameLst>
                                      </p:cBhvr>
                                      <p:tavLst>
                                        <p:tav tm="0">
                                          <p:val>
                                            <p:strVal val="#ppt_x"/>
                                          </p:val>
                                        </p:tav>
                                        <p:tav tm="100000">
                                          <p:val>
                                            <p:strVal val="#ppt_x"/>
                                          </p:val>
                                        </p:tav>
                                      </p:tavLst>
                                    </p:anim>
                                    <p:anim calcmode="lin" valueType="num">
                                      <p:cBhvr additive="base">
                                        <p:cTn id="105" dur="500" fill="hold"/>
                                        <p:tgtEl>
                                          <p:spTgt spid="192542"/>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92541"/>
                                        </p:tgtEl>
                                        <p:attrNameLst>
                                          <p:attrName>style.visibility</p:attrName>
                                        </p:attrNameLst>
                                      </p:cBhvr>
                                      <p:to>
                                        <p:strVal val="visible"/>
                                      </p:to>
                                    </p:set>
                                    <p:animEffect transition="in" filter="diamond(in)">
                                      <p:cBhvr>
                                        <p:cTn id="108" dur="2000"/>
                                        <p:tgtEl>
                                          <p:spTgt spid="192541"/>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92548"/>
                                        </p:tgtEl>
                                        <p:attrNameLst>
                                          <p:attrName>style.visibility</p:attrName>
                                        </p:attrNameLst>
                                      </p:cBhvr>
                                      <p:to>
                                        <p:strVal val="visible"/>
                                      </p:to>
                                    </p:set>
                                    <p:animEffect transition="in" filter="diamond(in)">
                                      <p:cBhvr>
                                        <p:cTn id="111" dur="2000"/>
                                        <p:tgtEl>
                                          <p:spTgt spid="192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animBg="1"/>
      <p:bldP spid="192517" grpId="0" animBg="1"/>
      <p:bldP spid="192521" grpId="0"/>
      <p:bldP spid="192524" grpId="0"/>
      <p:bldP spid="192534" grpId="0" animBg="1"/>
      <p:bldP spid="192535" grpId="0"/>
      <p:bldP spid="192536" grpId="0"/>
      <p:bldP spid="192537" grpId="0" animBg="1"/>
      <p:bldP spid="192538" grpId="0" animBg="1"/>
      <p:bldP spid="192539" grpId="0" animBg="1"/>
      <p:bldP spid="192540" grpId="0" animBg="1"/>
      <p:bldP spid="192541" grpId="0" animBg="1"/>
      <p:bldP spid="192542" grpId="0"/>
      <p:bldP spid="192543" grpId="0"/>
      <p:bldP spid="192544" grpId="0" animBg="1"/>
      <p:bldP spid="192545" grpId="0" animBg="1"/>
      <p:bldP spid="192546" grpId="0"/>
      <p:bldP spid="192547" grpId="0" animBg="1"/>
      <p:bldP spid="192548" grpId="0" animBg="1"/>
      <p:bldP spid="192549" grpId="0" animBg="1"/>
      <p:bldP spid="192552"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304800" y="1143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46083" name="Rectangle 3"/>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46084" name="Text Box 4"/>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6085" name="Text Box 5"/>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6086" name="Line 6"/>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46087" name="Line 7"/>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46088" name="Line 8"/>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89" name="Line 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46090" name="Text Box 1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46091" name="Text Box 1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6092" name="Line 1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46093" name="Text Box 13"/>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6094" name="Line 14"/>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46095" name="Line 15"/>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6" name="Line 16"/>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7" name="Text Box 17"/>
          <p:cNvSpPr txBox="1">
            <a:spLocks noChangeArrowheads="1"/>
          </p:cNvSpPr>
          <p:nvPr/>
        </p:nvSpPr>
        <p:spPr bwMode="auto">
          <a:xfrm>
            <a:off x="609600" y="5257800"/>
            <a:ext cx="3148013" cy="923925"/>
          </a:xfrm>
          <a:prstGeom prst="rect">
            <a:avLst/>
          </a:prstGeom>
          <a:noFill/>
          <a:ln w="9525">
            <a:noFill/>
            <a:miter lim="800000"/>
            <a:headEnd/>
            <a:tailEnd/>
          </a:ln>
        </p:spPr>
        <p:txBody>
          <a:bodyPr wrap="none">
            <a:spAutoFit/>
          </a:bodyPr>
          <a:lstStyle/>
          <a:p>
            <a:r>
              <a:rPr lang="en-US" sz="1800" b="1"/>
              <a:t>Process working space</a:t>
            </a:r>
          </a:p>
          <a:p>
            <a:r>
              <a:rPr lang="en-US" sz="1800" b="1"/>
              <a:t>	     or </a:t>
            </a:r>
          </a:p>
          <a:p>
            <a:r>
              <a:rPr lang="en-US" sz="1800" b="1"/>
              <a:t>Run-time environment</a:t>
            </a:r>
          </a:p>
        </p:txBody>
      </p:sp>
      <p:sp>
        <p:nvSpPr>
          <p:cNvPr id="46098" name="Text Box 18"/>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46099" name="Line 19"/>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0" name="Text Box 20"/>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46101" name="Line 21"/>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2" name="Text Box 22"/>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46103" name="Line 23"/>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4" name="Text Box 24"/>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46105" name="Line 25"/>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6" name="Text Box 26"/>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46107" name="Text Box 27"/>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6108" name="Text Box 28"/>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6109" name="Text Box 29"/>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6110" name="Text Box 30"/>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6111" name="Line 31"/>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6112" name="Rectangle 32"/>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Systems Software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47107"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7108"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7109"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47110"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47111"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47112"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47113"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7114"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47115"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7116"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47117"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8"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9"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7120"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7121"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7122"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7123"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7124"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charset="0"/>
              <a:cs typeface="Arial" charset="0"/>
            </a:endParaRPr>
          </a:p>
        </p:txBody>
      </p:sp>
      <p:sp>
        <p:nvSpPr>
          <p:cNvPr id="47125"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47126"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47127"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47128"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47129"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47130"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47131"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47132"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47133"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47134"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47135"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47136"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47137"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47138"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47139"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47140"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47141"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47142"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Dynamic Link</a:t>
            </a:r>
          </a:p>
        </p:txBody>
      </p:sp>
      <p:sp>
        <p:nvSpPr>
          <p:cNvPr id="47143"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Return Address</a:t>
            </a:r>
          </a:p>
        </p:txBody>
      </p:sp>
      <p:sp>
        <p:nvSpPr>
          <p:cNvPr id="47144"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105" charset="2"/>
              <a:buNone/>
            </a:pPr>
            <a:r>
              <a:rPr lang="en-US" sz="1200" b="1"/>
              <a:t>void sub(float total, int part ) {</a:t>
            </a:r>
          </a:p>
          <a:p>
            <a:pPr marL="342900" indent="-342900">
              <a:spcBef>
                <a:spcPct val="20000"/>
              </a:spcBef>
              <a:buClr>
                <a:schemeClr val="folHlink"/>
              </a:buClr>
              <a:buSzPct val="75000"/>
              <a:buFont typeface="Wingdings" pitchFamily="-105" charset="2"/>
              <a:buNone/>
            </a:pPr>
            <a:r>
              <a:rPr lang="en-US" sz="1200" b="1"/>
              <a:t>int List[5];</a:t>
            </a:r>
          </a:p>
          <a:p>
            <a:pPr marL="342900" indent="-342900">
              <a:spcBef>
                <a:spcPct val="20000"/>
              </a:spcBef>
              <a:buClr>
                <a:schemeClr val="folHlink"/>
              </a:buClr>
              <a:buSzPct val="75000"/>
              <a:buFont typeface="Wingdings" pitchFamily="-105" charset="2"/>
              <a:buNone/>
            </a:pPr>
            <a:r>
              <a:rPr lang="en-US" sz="1200" b="1"/>
              <a:t>float sum; </a:t>
            </a:r>
          </a:p>
          <a:p>
            <a:pPr marL="342900" indent="-342900">
              <a:spcBef>
                <a:spcPct val="20000"/>
              </a:spcBef>
              <a:buClr>
                <a:schemeClr val="folHlink"/>
              </a:buClr>
              <a:buSzPct val="75000"/>
              <a:buFont typeface="Wingdings" pitchFamily="-105" charset="2"/>
              <a:buNone/>
            </a:pPr>
            <a:r>
              <a:rPr lang="en-US" sz="1200" b="1"/>
              <a:t>…</a:t>
            </a:r>
          </a:p>
          <a:p>
            <a:pPr marL="342900" indent="-342900">
              <a:spcBef>
                <a:spcPct val="20000"/>
              </a:spcBef>
              <a:buClr>
                <a:schemeClr val="folHlink"/>
              </a:buClr>
              <a:buSzPct val="75000"/>
              <a:buFont typeface="Wingdings" pitchFamily="-105" charset="2"/>
              <a:buNone/>
            </a:pPr>
            <a:endParaRPr lang="en-US" sz="1200" b="1"/>
          </a:p>
          <a:p>
            <a:pPr marL="342900" indent="-342900">
              <a:spcBef>
                <a:spcPct val="20000"/>
              </a:spcBef>
              <a:buClr>
                <a:schemeClr val="folHlink"/>
              </a:buClr>
              <a:buSzPct val="75000"/>
              <a:buFont typeface="Wingdings" pitchFamily="-105" charset="2"/>
              <a:buNone/>
            </a:pPr>
            <a:r>
              <a:rPr lang="en-US" sz="1200" b="1"/>
              <a:t>}</a:t>
            </a:r>
          </a:p>
        </p:txBody>
      </p:sp>
      <p:sp>
        <p:nvSpPr>
          <p:cNvPr id="47145"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47146"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47147"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47148"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sum</a:t>
            </a:r>
          </a:p>
        </p:txBody>
      </p:sp>
      <p:sp>
        <p:nvSpPr>
          <p:cNvPr id="47149"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“block started </a:t>
            </a:r>
          </a:p>
          <a:p>
            <a:r>
              <a:rPr lang="en-US" sz="1600" b="1">
                <a:solidFill>
                  <a:srgbClr val="008000"/>
                </a:solidFill>
              </a:rPr>
              <a:t>by symbol” and has that </a:t>
            </a:r>
          </a:p>
          <a:p>
            <a:r>
              <a:rPr lang="en-US" sz="1600" b="1">
                <a:solidFill>
                  <a:srgbClr val="008000"/>
                </a:solidFill>
              </a:rPr>
              <a:t>name for historical reasons.</a:t>
            </a:r>
          </a:p>
        </p:txBody>
      </p:sp>
      <p:sp>
        <p:nvSpPr>
          <p:cNvPr id="47150" name="Line 47"/>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7151" name="Rectangle 48"/>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Systems Software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4813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8132" name="Rectangle 5"/>
          <p:cNvSpPr>
            <a:spLocks noChangeArrowheads="1"/>
          </p:cNvSpPr>
          <p:nvPr/>
        </p:nvSpPr>
        <p:spPr bwMode="auto">
          <a:xfrm>
            <a:off x="609600" y="1371600"/>
            <a:ext cx="7772400" cy="4602163"/>
          </a:xfrm>
          <a:prstGeom prst="rect">
            <a:avLst/>
          </a:prstGeom>
          <a:noFill/>
          <a:ln w="9525">
            <a:noFill/>
            <a:miter lim="800000"/>
            <a:headEnd/>
            <a:tailEnd/>
          </a:ln>
        </p:spPr>
        <p:txBody>
          <a:bodyPr>
            <a:spAutoFit/>
          </a:bodyPr>
          <a:lstStyle/>
          <a:p>
            <a:pPr algn="ctr"/>
            <a:r>
              <a:rPr lang="en-US" sz="2800" b="1" u="sng">
                <a:solidFill>
                  <a:srgbClr val="0000FF"/>
                </a:solidFill>
              </a:rPr>
              <a:t>Relocating Loaders</a:t>
            </a:r>
          </a:p>
          <a:p>
            <a:endParaRPr lang="en-US" sz="2000" b="1">
              <a:solidFill>
                <a:srgbClr val="0000FF"/>
              </a:solidFill>
            </a:endParaRPr>
          </a:p>
          <a:p>
            <a:r>
              <a:rPr lang="en-US" sz="2000" b="1">
                <a:solidFill>
                  <a:srgbClr val="0000FF"/>
                </a:solidFill>
              </a:rPr>
              <a:t>Absolute loaders loads a program on a specific memory location but it is often desirable to have  two or more programs residing in memory sharing the different resources of a computer system.</a:t>
            </a:r>
          </a:p>
          <a:p>
            <a:endParaRPr lang="en-US" sz="2000" b="1">
              <a:solidFill>
                <a:srgbClr val="0000FF"/>
              </a:solidFill>
            </a:endParaRPr>
          </a:p>
          <a:p>
            <a:r>
              <a:rPr lang="en-US" sz="2000" b="1">
                <a:solidFill>
                  <a:srgbClr val="0000FF"/>
                </a:solidFill>
              </a:rPr>
              <a:t>It would be impractical to assign starting addresses to each program to plan program execution.</a:t>
            </a:r>
          </a:p>
          <a:p>
            <a:endParaRPr lang="en-US" sz="2000" b="1">
              <a:solidFill>
                <a:srgbClr val="0000FF"/>
              </a:solidFill>
            </a:endParaRPr>
          </a:p>
          <a:p>
            <a:r>
              <a:rPr lang="en-US" sz="2000" b="1">
                <a:solidFill>
                  <a:srgbClr val="0000FF"/>
                </a:solidFill>
              </a:rPr>
              <a:t>A loader able to load a program into memory wherever there is room for it is called a </a:t>
            </a:r>
            <a:r>
              <a:rPr lang="en-US" sz="2000" b="1" u="sng">
                <a:solidFill>
                  <a:srgbClr val="0000FF"/>
                </a:solidFill>
              </a:rPr>
              <a:t>relocating loader</a:t>
            </a:r>
            <a:r>
              <a:rPr lang="en-US" sz="2000" b="1">
                <a:solidFill>
                  <a:srgbClr val="0000FF"/>
                </a:solidFill>
              </a:rPr>
              <a:t>.  </a:t>
            </a:r>
            <a:r>
              <a:rPr lang="en-US" b="1">
                <a:solidFill>
                  <a:srgbClr val="0000FF"/>
                </a:solidFill>
              </a:rPr>
              <a:t>	</a:t>
            </a:r>
          </a:p>
          <a:p>
            <a:r>
              <a:rPr lang="en-US" b="1">
                <a:solidFill>
                  <a:srgbClr val="0000FF"/>
                </a:solidFill>
              </a:rPr>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50179"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0180"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Relocation bits</a:t>
            </a:r>
          </a:p>
        </p:txBody>
      </p:sp>
      <p:sp>
        <p:nvSpPr>
          <p:cNvPr id="50181" name="Text Box 5"/>
          <p:cNvSpPr txBox="1">
            <a:spLocks noChangeArrowheads="1"/>
          </p:cNvSpPr>
          <p:nvPr/>
        </p:nvSpPr>
        <p:spPr bwMode="auto">
          <a:xfrm>
            <a:off x="685800" y="1981200"/>
            <a:ext cx="8153400" cy="2014538"/>
          </a:xfrm>
          <a:prstGeom prst="rect">
            <a:avLst/>
          </a:prstGeom>
          <a:noFill/>
          <a:ln w="9525">
            <a:noFill/>
            <a:miter lim="800000"/>
            <a:headEnd/>
            <a:tailEnd/>
          </a:ln>
        </p:spPr>
        <p:txBody>
          <a:bodyPr wrap="none">
            <a:spAutoFit/>
          </a:bodyPr>
          <a:lstStyle/>
          <a:p>
            <a:r>
              <a:rPr lang="en-US" sz="1800">
                <a:latin typeface="Times New Roman" pitchFamily="-105" charset="0"/>
              </a:rPr>
              <a:t>Assemblers generate code that starts at address zero but it can also emit</a:t>
            </a:r>
          </a:p>
          <a:p>
            <a:r>
              <a:rPr lang="en-US" sz="1800">
                <a:latin typeface="Times New Roman" pitchFamily="-105" charset="0"/>
              </a:rPr>
              <a:t>with each line of text (code) relocation bits indicating what fields in the</a:t>
            </a:r>
          </a:p>
          <a:p>
            <a:r>
              <a:rPr lang="en-US" sz="1800">
                <a:latin typeface="Times New Roman" pitchFamily="-105" charset="0"/>
              </a:rPr>
              <a:t>object code must be modified when the program is loaded in an address </a:t>
            </a:r>
          </a:p>
          <a:p>
            <a:r>
              <a:rPr lang="en-US" sz="1800">
                <a:latin typeface="Times New Roman" pitchFamily="-105" charset="0"/>
              </a:rPr>
              <a:t>different from zero. </a:t>
            </a:r>
          </a:p>
          <a:p>
            <a:endParaRPr lang="en-US" sz="1800">
              <a:latin typeface="Times New Roman" pitchFamily="-105" charset="0"/>
            </a:endParaRPr>
          </a:p>
          <a:p>
            <a:r>
              <a:rPr lang="en-US" sz="1800">
                <a:latin typeface="Times New Roman" pitchFamily="-105" charset="0"/>
              </a:rPr>
              <a:t>For example, if the program will be loaded at address 40, a relocation bits equal to “1” </a:t>
            </a:r>
          </a:p>
          <a:p>
            <a:r>
              <a:rPr lang="en-US" sz="1800">
                <a:latin typeface="Times New Roman" pitchFamily="-105" charset="0"/>
              </a:rPr>
              <a:t>indicates what part of the instruction must be modified:</a:t>
            </a:r>
          </a:p>
        </p:txBody>
      </p:sp>
      <p:sp>
        <p:nvSpPr>
          <p:cNvPr id="50182" name="Rectangle 6"/>
          <p:cNvSpPr>
            <a:spLocks noChangeArrowheads="1"/>
          </p:cNvSpPr>
          <p:nvPr/>
        </p:nvSpPr>
        <p:spPr bwMode="auto">
          <a:xfrm>
            <a:off x="914400" y="4343400"/>
            <a:ext cx="7772400" cy="954088"/>
          </a:xfrm>
          <a:prstGeom prst="rect">
            <a:avLst/>
          </a:prstGeom>
          <a:noFill/>
          <a:ln w="9525">
            <a:noFill/>
            <a:miter lim="800000"/>
            <a:headEnd/>
            <a:tailEnd/>
          </a:ln>
        </p:spPr>
        <p:txBody>
          <a:bodyPr>
            <a:spAutoFit/>
          </a:bodyPr>
          <a:lstStyle/>
          <a:p>
            <a:r>
              <a:rPr lang="en-US" sz="1400" b="1" u="sng"/>
              <a:t>Loc#</a:t>
            </a:r>
            <a:r>
              <a:rPr lang="en-US" sz="1400" b="1"/>
              <a:t>   </a:t>
            </a:r>
            <a:r>
              <a:rPr lang="en-US" sz="1400" b="1" u="sng"/>
              <a:t>Len</a:t>
            </a:r>
            <a:r>
              <a:rPr lang="en-US" sz="1400" b="1"/>
              <a:t>  </a:t>
            </a:r>
            <a:r>
              <a:rPr lang="en-US" sz="1400" b="1" u="sng"/>
              <a:t>reloc</a:t>
            </a:r>
            <a:r>
              <a:rPr lang="en-US" sz="1400" b="1"/>
              <a:t>   	</a:t>
            </a:r>
            <a:r>
              <a:rPr lang="en-US" sz="1400" b="1" u="sng"/>
              <a:t>text</a:t>
            </a:r>
            <a:r>
              <a:rPr lang="en-US" sz="1400" b="1"/>
              <a:t>		 </a:t>
            </a:r>
            <a:r>
              <a:rPr lang="en-US" sz="1400" b="1" u="sng"/>
              <a:t>Loc#</a:t>
            </a:r>
            <a:r>
              <a:rPr lang="en-US" sz="1400" b="1"/>
              <a:t>      </a:t>
            </a:r>
            <a:r>
              <a:rPr lang="en-US" sz="1400" b="1" u="sng"/>
              <a:t>text</a:t>
            </a:r>
            <a:r>
              <a:rPr lang="en-US" sz="1400">
                <a:latin typeface="Times New Roman" pitchFamily="-105" charset="0"/>
              </a:rPr>
              <a:t> </a:t>
            </a:r>
            <a:r>
              <a:rPr lang="en-US" sz="1400" b="1">
                <a:latin typeface="Times New Roman" pitchFamily="-105" charset="0"/>
              </a:rPr>
              <a:t>	</a:t>
            </a:r>
            <a:endParaRPr lang="en-US" sz="1400" b="1" u="sng">
              <a:latin typeface="Times New Roman" pitchFamily="-105" charset="0"/>
            </a:endParaRPr>
          </a:p>
          <a:p>
            <a:r>
              <a:rPr lang="en-US" sz="1400" b="1"/>
              <a:t>  </a:t>
            </a:r>
          </a:p>
          <a:p>
            <a:r>
              <a:rPr lang="en-US" sz="1400" b="1"/>
              <a:t>00       3	    0</a:t>
            </a:r>
            <a:r>
              <a:rPr lang="en-US" sz="1400" b="1">
                <a:solidFill>
                  <a:srgbClr val="0000FF"/>
                </a:solidFill>
              </a:rPr>
              <a:t>1</a:t>
            </a:r>
            <a:r>
              <a:rPr lang="en-US" sz="1400" b="1">
                <a:solidFill>
                  <a:srgbClr val="FF0000"/>
                </a:solidFill>
              </a:rPr>
              <a:t>1</a:t>
            </a:r>
            <a:r>
              <a:rPr lang="en-US" sz="1400" b="1"/>
              <a:t>		13 </a:t>
            </a:r>
            <a:r>
              <a:rPr lang="en-US" sz="1400" b="1">
                <a:solidFill>
                  <a:srgbClr val="0000FF"/>
                </a:solidFill>
              </a:rPr>
              <a:t>33</a:t>
            </a:r>
            <a:r>
              <a:rPr lang="en-US" sz="1400" b="1"/>
              <a:t> </a:t>
            </a:r>
            <a:r>
              <a:rPr lang="en-US" sz="1400" b="1">
                <a:solidFill>
                  <a:srgbClr val="FF0000"/>
                </a:solidFill>
              </a:rPr>
              <a:t>35</a:t>
            </a:r>
            <a:r>
              <a:rPr lang="en-US" sz="1400" b="1"/>
              <a:t>		 40       	13 </a:t>
            </a:r>
            <a:r>
              <a:rPr lang="en-US" sz="1400" b="1">
                <a:solidFill>
                  <a:srgbClr val="0000FF"/>
                </a:solidFill>
              </a:rPr>
              <a:t>73</a:t>
            </a:r>
            <a:r>
              <a:rPr lang="en-US" sz="1400" b="1"/>
              <a:t> </a:t>
            </a:r>
            <a:r>
              <a:rPr lang="en-US" sz="1400" b="1">
                <a:solidFill>
                  <a:srgbClr val="FF0000"/>
                </a:solidFill>
              </a:rPr>
              <a:t>75</a:t>
            </a:r>
            <a:r>
              <a:rPr lang="en-US" sz="1400" b="1"/>
              <a:t>   	</a:t>
            </a:r>
          </a:p>
          <a:p>
            <a:r>
              <a:rPr lang="en-US" sz="1400" b="1"/>
              <a:t> </a:t>
            </a:r>
          </a:p>
        </p:txBody>
      </p:sp>
      <p:sp>
        <p:nvSpPr>
          <p:cNvPr id="50183" name="Line 8"/>
          <p:cNvSpPr>
            <a:spLocks noChangeShapeType="1"/>
          </p:cNvSpPr>
          <p:nvPr/>
        </p:nvSpPr>
        <p:spPr bwMode="auto">
          <a:xfrm>
            <a:off x="4876800" y="4953000"/>
            <a:ext cx="457200" cy="0"/>
          </a:xfrm>
          <a:prstGeom prst="line">
            <a:avLst/>
          </a:prstGeom>
          <a:noFill/>
          <a:ln w="19050">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228600" y="1524000"/>
            <a:ext cx="3962400" cy="4525963"/>
          </a:xfrm>
        </p:spPr>
        <p:txBody>
          <a:bodyPr/>
          <a:lstStyle/>
          <a:p>
            <a:pPr eaLnBrk="1" hangingPunct="1">
              <a:lnSpc>
                <a:spcPct val="80000"/>
              </a:lnSpc>
              <a:buFont typeface="Wingdings" pitchFamily="-105" charset="2"/>
              <a:buNone/>
            </a:pPr>
            <a:r>
              <a:rPr lang="en-US" sz="1200" b="1" smtClean="0"/>
              <a:t>       </a:t>
            </a:r>
            <a:r>
              <a:rPr lang="en-US" sz="1200" b="1" u="sng" smtClean="0"/>
              <a:t>Label</a:t>
            </a:r>
            <a:r>
              <a:rPr lang="en-US" sz="1200" b="1" smtClean="0"/>
              <a:t>	  </a:t>
            </a:r>
            <a:r>
              <a:rPr lang="en-US" sz="1200" b="1" u="sng" smtClean="0"/>
              <a:t>opcode</a:t>
            </a:r>
            <a:r>
              <a:rPr lang="en-US" sz="1200" b="1" smtClean="0"/>
              <a:t>   </a:t>
            </a:r>
            <a:r>
              <a:rPr lang="en-US" sz="1200" b="1" u="sng" smtClean="0"/>
              <a:t>address</a:t>
            </a:r>
            <a:r>
              <a:rPr lang="en-US" sz="1200" b="1" smtClean="0"/>
              <a:t>    </a:t>
            </a:r>
            <a:r>
              <a:rPr lang="en-US" sz="1200" b="1" u="sng" smtClean="0"/>
              <a:t>address</a:t>
            </a:r>
            <a:r>
              <a:rPr lang="en-US" sz="1200" b="1" smtClean="0"/>
              <a:t>	</a:t>
            </a:r>
            <a:endParaRPr lang="en-US" sz="1200" b="1" u="sng" smtClean="0"/>
          </a:p>
          <a:p>
            <a:pPr eaLnBrk="1" hangingPunct="1">
              <a:lnSpc>
                <a:spcPct val="80000"/>
              </a:lnSpc>
              <a:buFont typeface="Wingdings" pitchFamily="-105" charset="2"/>
              <a:buNone/>
            </a:pPr>
            <a:r>
              <a:rPr lang="en-US" sz="1200" b="1" smtClean="0"/>
              <a:t> </a:t>
            </a:r>
          </a:p>
          <a:p>
            <a:pPr eaLnBrk="1" hangingPunct="1">
              <a:lnSpc>
                <a:spcPct val="80000"/>
              </a:lnSpc>
              <a:buFont typeface="Wingdings" pitchFamily="-105" charset="2"/>
              <a:buNone/>
            </a:pPr>
            <a:r>
              <a:rPr lang="en-US" sz="1200" b="1" smtClean="0"/>
              <a:t>00 		  copy	zero	older</a:t>
            </a:r>
          </a:p>
          <a:p>
            <a:pPr eaLnBrk="1" hangingPunct="1">
              <a:lnSpc>
                <a:spcPct val="80000"/>
              </a:lnSpc>
              <a:buFont typeface="Wingdings" pitchFamily="-105" charset="2"/>
              <a:buNone/>
            </a:pPr>
            <a:r>
              <a:rPr lang="en-US" sz="1200" b="1" smtClean="0"/>
              <a:t>03		  copy	one	old          </a:t>
            </a:r>
          </a:p>
          <a:p>
            <a:pPr eaLnBrk="1" hangingPunct="1">
              <a:lnSpc>
                <a:spcPct val="80000"/>
              </a:lnSpc>
              <a:buFont typeface="Wingdings" pitchFamily="-105" charset="2"/>
              <a:buNone/>
            </a:pPr>
            <a:r>
              <a:rPr lang="en-US" sz="1200" b="1" smtClean="0"/>
              <a:t>06		  read	limit	  	</a:t>
            </a:r>
          </a:p>
          <a:p>
            <a:pPr eaLnBrk="1" hangingPunct="1">
              <a:lnSpc>
                <a:spcPct val="80000"/>
              </a:lnSpc>
              <a:buFont typeface="Wingdings" pitchFamily="-105" charset="2"/>
              <a:buNone/>
            </a:pPr>
            <a:r>
              <a:rPr lang="en-US" sz="1200" b="1" smtClean="0"/>
              <a:t>08		  write	old	</a:t>
            </a:r>
          </a:p>
          <a:p>
            <a:pPr eaLnBrk="1" hangingPunct="1">
              <a:lnSpc>
                <a:spcPct val="80000"/>
              </a:lnSpc>
              <a:buFont typeface="Wingdings" pitchFamily="-105" charset="2"/>
              <a:buNone/>
            </a:pPr>
            <a:r>
              <a:rPr lang="en-US" sz="1200" b="1" smtClean="0"/>
              <a:t>10  comp     load	older</a:t>
            </a:r>
          </a:p>
          <a:p>
            <a:pPr eaLnBrk="1" hangingPunct="1">
              <a:lnSpc>
                <a:spcPct val="80000"/>
              </a:lnSpc>
              <a:buFont typeface="Wingdings" pitchFamily="-105" charset="2"/>
              <a:buNone/>
            </a:pPr>
            <a:r>
              <a:rPr lang="en-US" sz="1200" b="1" smtClean="0"/>
              <a:t>12		  add	old		     </a:t>
            </a:r>
          </a:p>
          <a:p>
            <a:pPr eaLnBrk="1" hangingPunct="1">
              <a:lnSpc>
                <a:spcPct val="80000"/>
              </a:lnSpc>
              <a:buFont typeface="Wingdings" pitchFamily="-105" charset="2"/>
              <a:buNone/>
            </a:pPr>
            <a:r>
              <a:rPr lang="en-US" sz="1200" b="1" smtClean="0"/>
              <a:t>14		  store	new		     </a:t>
            </a:r>
          </a:p>
          <a:p>
            <a:pPr eaLnBrk="1" hangingPunct="1">
              <a:lnSpc>
                <a:spcPct val="80000"/>
              </a:lnSpc>
              <a:buFont typeface="Wingdings" pitchFamily="-105" charset="2"/>
              <a:buNone/>
            </a:pPr>
            <a:r>
              <a:rPr lang="en-US" sz="1200" b="1" smtClean="0"/>
              <a:t>16		  sub	limit		     </a:t>
            </a:r>
          </a:p>
          <a:p>
            <a:pPr eaLnBrk="1" hangingPunct="1">
              <a:lnSpc>
                <a:spcPct val="80000"/>
              </a:lnSpc>
              <a:buFont typeface="Wingdings" pitchFamily="-105" charset="2"/>
              <a:buNone/>
            </a:pPr>
            <a:r>
              <a:rPr lang="en-US" sz="1200" b="1" smtClean="0"/>
              <a:t>18		  brpos	finalL		     </a:t>
            </a:r>
          </a:p>
          <a:p>
            <a:pPr eaLnBrk="1" hangingPunct="1">
              <a:lnSpc>
                <a:spcPct val="80000"/>
              </a:lnSpc>
              <a:buFont typeface="Wingdings" pitchFamily="-105" charset="2"/>
              <a:buNone/>
            </a:pPr>
            <a:r>
              <a:rPr lang="en-US" sz="1200" b="1" smtClean="0"/>
              <a:t>20		  write	new		     </a:t>
            </a:r>
          </a:p>
          <a:p>
            <a:pPr eaLnBrk="1" hangingPunct="1">
              <a:lnSpc>
                <a:spcPct val="80000"/>
              </a:lnSpc>
              <a:buFont typeface="Wingdings" pitchFamily="-105" charset="2"/>
              <a:buNone/>
            </a:pPr>
            <a:r>
              <a:rPr lang="en-US" sz="1200" b="1" smtClean="0"/>
              <a:t>22		  copy	old	older   </a:t>
            </a:r>
          </a:p>
          <a:p>
            <a:pPr eaLnBrk="1" hangingPunct="1">
              <a:lnSpc>
                <a:spcPct val="80000"/>
              </a:lnSpc>
              <a:buFont typeface="Wingdings" pitchFamily="-105" charset="2"/>
              <a:buNone/>
            </a:pPr>
            <a:r>
              <a:rPr lang="en-US" sz="1200" b="1" smtClean="0"/>
              <a:t>25	 	  copy	new	old</a:t>
            </a:r>
          </a:p>
          <a:p>
            <a:pPr eaLnBrk="1" hangingPunct="1">
              <a:lnSpc>
                <a:spcPct val="80000"/>
              </a:lnSpc>
              <a:buFont typeface="Wingdings" pitchFamily="-105" charset="2"/>
              <a:buNone/>
            </a:pPr>
            <a:r>
              <a:rPr lang="en-US" sz="1200" b="1" smtClean="0"/>
              <a:t>28		  br	comp 	    	</a:t>
            </a:r>
          </a:p>
          <a:p>
            <a:pPr eaLnBrk="1" hangingPunct="1">
              <a:lnSpc>
                <a:spcPct val="80000"/>
              </a:lnSpc>
              <a:buFont typeface="Wingdings" pitchFamily="-105" charset="2"/>
              <a:buNone/>
            </a:pPr>
            <a:r>
              <a:rPr lang="en-US" sz="1200" b="1" smtClean="0"/>
              <a:t>30  final	  write	limit</a:t>
            </a:r>
          </a:p>
          <a:p>
            <a:pPr eaLnBrk="1" hangingPunct="1">
              <a:lnSpc>
                <a:spcPct val="80000"/>
              </a:lnSpc>
              <a:buFont typeface="Wingdings" pitchFamily="-105" charset="2"/>
              <a:buNone/>
            </a:pPr>
            <a:r>
              <a:rPr lang="en-US" sz="1200" b="1" smtClean="0"/>
              <a:t>32	 	  stop</a:t>
            </a:r>
          </a:p>
          <a:p>
            <a:pPr eaLnBrk="1" hangingPunct="1">
              <a:lnSpc>
                <a:spcPct val="80000"/>
              </a:lnSpc>
              <a:buFont typeface="Wingdings" pitchFamily="-105" charset="2"/>
              <a:buNone/>
            </a:pPr>
            <a:r>
              <a:rPr lang="en-US" sz="1200" b="1" smtClean="0"/>
              <a:t>33  zero	  CONST	0</a:t>
            </a:r>
          </a:p>
          <a:p>
            <a:pPr eaLnBrk="1" hangingPunct="1">
              <a:lnSpc>
                <a:spcPct val="80000"/>
              </a:lnSpc>
              <a:buFont typeface="Wingdings" pitchFamily="-105" charset="2"/>
              <a:buNone/>
            </a:pPr>
            <a:r>
              <a:rPr lang="en-US" sz="1200" b="1" smtClean="0"/>
              <a:t>34  0ne 	  CONST	1 </a:t>
            </a:r>
          </a:p>
          <a:p>
            <a:pPr eaLnBrk="1" hangingPunct="1">
              <a:lnSpc>
                <a:spcPct val="80000"/>
              </a:lnSpc>
              <a:buFont typeface="Wingdings" pitchFamily="-105" charset="2"/>
              <a:buNone/>
            </a:pPr>
            <a:r>
              <a:rPr lang="en-US" sz="1200" b="1" smtClean="0"/>
              <a:t>35  older	  SPACE</a:t>
            </a:r>
          </a:p>
          <a:p>
            <a:pPr eaLnBrk="1" hangingPunct="1">
              <a:lnSpc>
                <a:spcPct val="80000"/>
              </a:lnSpc>
              <a:buFont typeface="Wingdings" pitchFamily="-105" charset="2"/>
              <a:buNone/>
            </a:pPr>
            <a:r>
              <a:rPr lang="en-US" sz="1200" b="1" smtClean="0"/>
              <a:t>36  old	  SPACE</a:t>
            </a:r>
          </a:p>
          <a:p>
            <a:pPr eaLnBrk="1" hangingPunct="1">
              <a:lnSpc>
                <a:spcPct val="80000"/>
              </a:lnSpc>
              <a:buFont typeface="Wingdings" pitchFamily="-105" charset="2"/>
              <a:buNone/>
            </a:pPr>
            <a:r>
              <a:rPr lang="en-US" sz="1200" b="1" smtClean="0"/>
              <a:t>37  new	  SPACE</a:t>
            </a:r>
            <a:r>
              <a:rPr lang="en-US" sz="1200" smtClean="0"/>
              <a:t>			</a:t>
            </a:r>
          </a:p>
          <a:p>
            <a:pPr eaLnBrk="1" hangingPunct="1">
              <a:lnSpc>
                <a:spcPct val="80000"/>
              </a:lnSpc>
              <a:buFont typeface="Wingdings" pitchFamily="-105" charset="2"/>
              <a:buNone/>
            </a:pPr>
            <a:r>
              <a:rPr lang="en-US" sz="1200" b="1" smtClean="0"/>
              <a:t>38  limit	  SPACE</a:t>
            </a:r>
          </a:p>
          <a:p>
            <a:pPr eaLnBrk="1" hangingPunct="1">
              <a:lnSpc>
                <a:spcPct val="80000"/>
              </a:lnSpc>
              <a:buFont typeface="Wingdings" pitchFamily="-105" charset="2"/>
              <a:buNone/>
            </a:pPr>
            <a:endParaRPr lang="en-US" sz="1800" smtClean="0"/>
          </a:p>
        </p:txBody>
      </p:sp>
      <p:sp>
        <p:nvSpPr>
          <p:cNvPr id="52227" name="Line 5"/>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2228" name="Text Box 6"/>
          <p:cNvSpPr txBox="1">
            <a:spLocks noChangeArrowheads="1"/>
          </p:cNvSpPr>
          <p:nvPr/>
        </p:nvSpPr>
        <p:spPr bwMode="auto">
          <a:xfrm>
            <a:off x="1066800" y="1066800"/>
            <a:ext cx="18161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05" charset="0"/>
              </a:rPr>
              <a:t> </a:t>
            </a:r>
            <a:r>
              <a:rPr lang="en-US" sz="1800" b="1">
                <a:solidFill>
                  <a:srgbClr val="0000FF"/>
                </a:solidFill>
                <a:latin typeface="Times New Roman" pitchFamily="-105" charset="0"/>
              </a:rPr>
              <a:t>source program</a:t>
            </a:r>
          </a:p>
        </p:txBody>
      </p:sp>
      <p:sp>
        <p:nvSpPr>
          <p:cNvPr id="52229" name="Rectangle 7"/>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05" charset="0"/>
              </a:rPr>
              <a:t>COP 3402 System Software</a:t>
            </a:r>
          </a:p>
        </p:txBody>
      </p:sp>
      <p:sp>
        <p:nvSpPr>
          <p:cNvPr id="52230" name="Text Box 17"/>
          <p:cNvSpPr txBox="1">
            <a:spLocks noChangeArrowheads="1"/>
          </p:cNvSpPr>
          <p:nvPr/>
        </p:nvSpPr>
        <p:spPr bwMode="auto">
          <a:xfrm>
            <a:off x="3810000" y="1524000"/>
            <a:ext cx="30480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Len</a:t>
            </a:r>
            <a:r>
              <a:rPr lang="en-US" sz="1200" b="1"/>
              <a:t>	   </a:t>
            </a:r>
            <a:r>
              <a:rPr lang="en-US" sz="1200" b="1" u="sng"/>
              <a:t>reloc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00       3	   011	13 33 35</a:t>
            </a:r>
          </a:p>
          <a:p>
            <a:pPr marL="457200" indent="-457200"/>
            <a:r>
              <a:rPr lang="en-US" sz="1200" b="1"/>
              <a:t>03       3	   011	13 34 36   	</a:t>
            </a:r>
          </a:p>
          <a:p>
            <a:pPr marL="457200" indent="-457200"/>
            <a:r>
              <a:rPr lang="en-US" sz="1200" b="1"/>
              <a:t>06       2	   01 	12 38</a:t>
            </a:r>
          </a:p>
          <a:p>
            <a:pPr marL="457200" indent="-457200"/>
            <a:r>
              <a:rPr lang="en-US" sz="1200" b="1"/>
              <a:t>08       2	   01	08 36    </a:t>
            </a:r>
          </a:p>
          <a:p>
            <a:pPr marL="457200" indent="-457200"/>
            <a:r>
              <a:rPr lang="en-US" sz="1200" b="1"/>
              <a:t>10       2	   01	03 35   	</a:t>
            </a:r>
          </a:p>
          <a:p>
            <a:pPr marL="457200" indent="-457200"/>
            <a:r>
              <a:rPr lang="en-US" sz="1200" b="1"/>
              <a:t>12       2	   01	02 36</a:t>
            </a:r>
          </a:p>
          <a:p>
            <a:pPr marL="457200" indent="-457200"/>
            <a:r>
              <a:rPr lang="en-US" sz="1200" b="1"/>
              <a:t>14       2	   01	07 37	</a:t>
            </a:r>
          </a:p>
          <a:p>
            <a:pPr marL="457200" indent="-457200"/>
            <a:r>
              <a:rPr lang="en-US" sz="1200" b="1"/>
              <a:t>16       2	   01	06 38	 </a:t>
            </a:r>
          </a:p>
          <a:p>
            <a:pPr marL="457200" indent="-457200"/>
            <a:r>
              <a:rPr lang="en-US" sz="1200" b="1"/>
              <a:t>18       2	   01	01 30</a:t>
            </a:r>
          </a:p>
          <a:p>
            <a:pPr marL="457200" indent="-457200"/>
            <a:r>
              <a:rPr lang="en-US" sz="1200" b="1"/>
              <a:t>20       2	   01	08 37	     </a:t>
            </a:r>
          </a:p>
          <a:p>
            <a:pPr marL="457200" indent="-457200"/>
            <a:r>
              <a:rPr lang="en-US" sz="1200" b="1"/>
              <a:t>22       3	   011	13 36 35     </a:t>
            </a:r>
          </a:p>
          <a:p>
            <a:pPr marL="457200" indent="-457200"/>
            <a:r>
              <a:rPr lang="en-US" sz="1200" b="1"/>
              <a:t>25       3	   011	13 37 36</a:t>
            </a:r>
          </a:p>
          <a:p>
            <a:pPr marL="457200" indent="-457200">
              <a:buFontTx/>
              <a:buAutoNum type="arabicPlain" startAt="28"/>
            </a:pPr>
            <a:r>
              <a:rPr lang="en-US" sz="1200" b="1"/>
              <a:t>  2 	   01	00 10	    </a:t>
            </a:r>
          </a:p>
          <a:p>
            <a:pPr marL="457200" indent="-457200"/>
            <a:r>
              <a:rPr lang="en-US" sz="1200" b="1"/>
              <a:t>30	  2	   01	08 38	</a:t>
            </a:r>
          </a:p>
          <a:p>
            <a:pPr marL="457200" indent="-457200"/>
            <a:r>
              <a:rPr lang="en-US" sz="1200" b="1"/>
              <a:t>32	  2	   01	11</a:t>
            </a:r>
          </a:p>
          <a:p>
            <a:pPr marL="457200" indent="-457200"/>
            <a:r>
              <a:rPr lang="en-US" sz="1200" b="1"/>
              <a:t>33	  1	   0	00</a:t>
            </a:r>
          </a:p>
          <a:p>
            <a:pPr marL="457200" indent="-457200"/>
            <a:r>
              <a:rPr lang="en-US" sz="1200" b="1"/>
              <a:t>34	  1	   0	01</a:t>
            </a:r>
          </a:p>
          <a:p>
            <a:pPr marL="457200" indent="-457200"/>
            <a:r>
              <a:rPr lang="en-US" sz="1200" b="1"/>
              <a:t>35	 </a:t>
            </a:r>
          </a:p>
          <a:p>
            <a:pPr marL="457200" indent="-457200"/>
            <a:r>
              <a:rPr lang="en-US" sz="1200" b="1"/>
              <a:t>36	 </a:t>
            </a:r>
          </a:p>
          <a:p>
            <a:pPr marL="457200" indent="-457200"/>
            <a:r>
              <a:rPr lang="en-US" sz="1200" b="1"/>
              <a:t>37</a:t>
            </a:r>
          </a:p>
          <a:p>
            <a:pPr marL="457200" indent="-457200"/>
            <a:r>
              <a:rPr lang="en-US" sz="1200" b="1"/>
              <a:t>38</a:t>
            </a:r>
          </a:p>
        </p:txBody>
      </p:sp>
      <p:sp>
        <p:nvSpPr>
          <p:cNvPr id="52231" name="Line 18"/>
          <p:cNvSpPr>
            <a:spLocks noChangeShapeType="1"/>
          </p:cNvSpPr>
          <p:nvPr/>
        </p:nvSpPr>
        <p:spPr bwMode="auto">
          <a:xfrm>
            <a:off x="3733800" y="1447800"/>
            <a:ext cx="0" cy="4572000"/>
          </a:xfrm>
          <a:prstGeom prst="line">
            <a:avLst/>
          </a:prstGeom>
          <a:noFill/>
          <a:ln w="9525">
            <a:solidFill>
              <a:srgbClr val="FF0000"/>
            </a:solidFill>
            <a:miter lim="800000"/>
            <a:headEnd/>
            <a:tailEnd/>
          </a:ln>
        </p:spPr>
        <p:txBody>
          <a:bodyPr wrap="none"/>
          <a:lstStyle/>
          <a:p>
            <a:endParaRPr lang="en-US"/>
          </a:p>
        </p:txBody>
      </p:sp>
      <p:sp>
        <p:nvSpPr>
          <p:cNvPr id="52232" name="Line 19"/>
          <p:cNvSpPr>
            <a:spLocks noChangeShapeType="1"/>
          </p:cNvSpPr>
          <p:nvPr/>
        </p:nvSpPr>
        <p:spPr bwMode="auto">
          <a:xfrm>
            <a:off x="6629400" y="1371600"/>
            <a:ext cx="0" cy="4572000"/>
          </a:xfrm>
          <a:prstGeom prst="line">
            <a:avLst/>
          </a:prstGeom>
          <a:noFill/>
          <a:ln w="9525">
            <a:solidFill>
              <a:srgbClr val="FF0000"/>
            </a:solidFill>
            <a:miter lim="800000"/>
            <a:headEnd/>
            <a:tailEnd/>
          </a:ln>
        </p:spPr>
        <p:txBody>
          <a:bodyPr wrap="none"/>
          <a:lstStyle/>
          <a:p>
            <a:endParaRPr lang="en-US"/>
          </a:p>
        </p:txBody>
      </p:sp>
      <p:sp>
        <p:nvSpPr>
          <p:cNvPr id="52233" name="Text Box 20"/>
          <p:cNvSpPr txBox="1">
            <a:spLocks noChangeArrowheads="1"/>
          </p:cNvSpPr>
          <p:nvPr/>
        </p:nvSpPr>
        <p:spPr bwMode="auto">
          <a:xfrm>
            <a:off x="3962400" y="1066800"/>
            <a:ext cx="19177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05" charset="0"/>
              </a:rPr>
              <a:t> </a:t>
            </a:r>
            <a:r>
              <a:rPr lang="en-US" sz="1800" b="1">
                <a:solidFill>
                  <a:srgbClr val="0000FF"/>
                </a:solidFill>
                <a:latin typeface="Times New Roman" pitchFamily="-105" charset="0"/>
              </a:rPr>
              <a:t>before relocation</a:t>
            </a:r>
          </a:p>
        </p:txBody>
      </p:sp>
      <p:sp>
        <p:nvSpPr>
          <p:cNvPr id="52234" name="Text Box 21"/>
          <p:cNvSpPr txBox="1">
            <a:spLocks noChangeArrowheads="1"/>
          </p:cNvSpPr>
          <p:nvPr/>
        </p:nvSpPr>
        <p:spPr bwMode="auto">
          <a:xfrm>
            <a:off x="6705600" y="1066800"/>
            <a:ext cx="17653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05" charset="0"/>
              </a:rPr>
              <a:t> </a:t>
            </a:r>
            <a:r>
              <a:rPr lang="en-US" sz="1800" b="1">
                <a:solidFill>
                  <a:srgbClr val="0000FF"/>
                </a:solidFill>
                <a:latin typeface="Times New Roman" pitchFamily="-105" charset="0"/>
              </a:rPr>
              <a:t>after relocation</a:t>
            </a:r>
          </a:p>
        </p:txBody>
      </p:sp>
      <p:sp>
        <p:nvSpPr>
          <p:cNvPr id="52235" name="Text Box 22"/>
          <p:cNvSpPr txBox="1">
            <a:spLocks noChangeArrowheads="1"/>
          </p:cNvSpPr>
          <p:nvPr/>
        </p:nvSpPr>
        <p:spPr bwMode="auto">
          <a:xfrm>
            <a:off x="6858000" y="1524000"/>
            <a:ext cx="21336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40        	13 73 75</a:t>
            </a:r>
          </a:p>
          <a:p>
            <a:pPr marL="457200" indent="-457200"/>
            <a:r>
              <a:rPr lang="en-US" sz="1200" b="1"/>
              <a:t>43        	13 74 76   	</a:t>
            </a:r>
          </a:p>
          <a:p>
            <a:pPr marL="457200" indent="-457200"/>
            <a:r>
              <a:rPr lang="en-US" sz="1200" b="1"/>
              <a:t>46         	12 78</a:t>
            </a:r>
          </a:p>
          <a:p>
            <a:pPr marL="457200" indent="-457200"/>
            <a:r>
              <a:rPr lang="en-US" sz="1200" b="1"/>
              <a:t>48        	08 76    </a:t>
            </a:r>
          </a:p>
          <a:p>
            <a:pPr marL="457200" indent="-457200"/>
            <a:r>
              <a:rPr lang="en-US" sz="1200" b="1"/>
              <a:t>50        	03 75   	</a:t>
            </a:r>
          </a:p>
          <a:p>
            <a:pPr marL="457200" indent="-457200"/>
            <a:r>
              <a:rPr lang="en-US" sz="1200" b="1"/>
              <a:t>52        	02 76</a:t>
            </a:r>
          </a:p>
          <a:p>
            <a:pPr marL="457200" indent="-457200"/>
            <a:r>
              <a:rPr lang="en-US" sz="1200" b="1"/>
              <a:t>54        	07 77	</a:t>
            </a:r>
          </a:p>
          <a:p>
            <a:pPr marL="457200" indent="-457200"/>
            <a:r>
              <a:rPr lang="en-US" sz="1200" b="1"/>
              <a:t>56        	06 78	 </a:t>
            </a:r>
          </a:p>
          <a:p>
            <a:pPr marL="457200" indent="-457200"/>
            <a:r>
              <a:rPr lang="en-US" sz="1200" b="1"/>
              <a:t>58        	01 70</a:t>
            </a:r>
          </a:p>
          <a:p>
            <a:pPr marL="457200" indent="-457200"/>
            <a:r>
              <a:rPr lang="en-US" sz="1200" b="1"/>
              <a:t>60        	08 77	     </a:t>
            </a:r>
          </a:p>
          <a:p>
            <a:pPr marL="457200" indent="-457200"/>
            <a:r>
              <a:rPr lang="en-US" sz="1200" b="1"/>
              <a:t>62        	13 76 75     </a:t>
            </a:r>
          </a:p>
          <a:p>
            <a:pPr marL="457200" indent="-457200"/>
            <a:r>
              <a:rPr lang="en-US" sz="1200" b="1"/>
              <a:t>65        	13 77 76</a:t>
            </a:r>
          </a:p>
          <a:p>
            <a:pPr marL="457200" indent="-457200"/>
            <a:r>
              <a:rPr lang="en-US" sz="1200" b="1"/>
              <a:t>68		00 50	    </a:t>
            </a:r>
          </a:p>
          <a:p>
            <a:pPr marL="457200" indent="-457200"/>
            <a:r>
              <a:rPr lang="en-US" sz="1200" b="1"/>
              <a:t>70	   	08 78	</a:t>
            </a:r>
          </a:p>
          <a:p>
            <a:pPr marL="457200" indent="-457200"/>
            <a:r>
              <a:rPr lang="en-US" sz="1200" b="1"/>
              <a:t>72	   	11</a:t>
            </a:r>
          </a:p>
          <a:p>
            <a:pPr marL="457200" indent="-457200"/>
            <a:r>
              <a:rPr lang="en-US" sz="1200" b="1"/>
              <a:t>73	   	00</a:t>
            </a:r>
          </a:p>
          <a:p>
            <a:pPr marL="457200" indent="-457200"/>
            <a:r>
              <a:rPr lang="en-US" sz="1200" b="1"/>
              <a:t>74	   	01</a:t>
            </a:r>
          </a:p>
          <a:p>
            <a:pPr marL="457200" indent="-457200"/>
            <a:r>
              <a:rPr lang="en-US" sz="1200" b="1"/>
              <a:t>75	 </a:t>
            </a:r>
          </a:p>
          <a:p>
            <a:pPr marL="457200" indent="-457200"/>
            <a:r>
              <a:rPr lang="en-US" sz="1200" b="1"/>
              <a:t>76	 </a:t>
            </a:r>
          </a:p>
          <a:p>
            <a:pPr marL="457200" indent="-457200"/>
            <a:r>
              <a:rPr lang="en-US" sz="1200" b="1"/>
              <a:t>77</a:t>
            </a:r>
          </a:p>
          <a:p>
            <a:pPr marL="457200" indent="-457200"/>
            <a:r>
              <a:rPr lang="en-US" sz="1200" b="1"/>
              <a:t>78</a:t>
            </a:r>
          </a:p>
        </p:txBody>
      </p:sp>
      <p:sp>
        <p:nvSpPr>
          <p:cNvPr id="52236" name="Text Box 23"/>
          <p:cNvSpPr txBox="1">
            <a:spLocks noChangeArrowheads="1"/>
          </p:cNvSpPr>
          <p:nvPr/>
        </p:nvSpPr>
        <p:spPr bwMode="auto">
          <a:xfrm>
            <a:off x="5470525" y="6183313"/>
            <a:ext cx="2987675" cy="304800"/>
          </a:xfrm>
          <a:prstGeom prst="rect">
            <a:avLst/>
          </a:prstGeom>
          <a:noFill/>
          <a:ln w="9525">
            <a:noFill/>
            <a:miter lim="800000"/>
            <a:headEnd/>
            <a:tailEnd/>
          </a:ln>
        </p:spPr>
        <p:txBody>
          <a:bodyPr wrap="none">
            <a:spAutoFit/>
          </a:bodyPr>
          <a:lstStyle/>
          <a:p>
            <a:r>
              <a:rPr lang="en-US" sz="1400" b="1">
                <a:solidFill>
                  <a:srgbClr val="0000FF"/>
                </a:solidFill>
                <a:latin typeface="Times New Roman" pitchFamily="-105" charset="0"/>
              </a:rPr>
              <a:t>Relocation constant to be added is 40</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53251"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3252"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2.- Relocation maps (modification records)</a:t>
            </a:r>
          </a:p>
        </p:txBody>
      </p:sp>
      <p:sp>
        <p:nvSpPr>
          <p:cNvPr id="53253" name="Text Box 5"/>
          <p:cNvSpPr txBox="1">
            <a:spLocks noChangeArrowheads="1"/>
          </p:cNvSpPr>
          <p:nvPr/>
        </p:nvSpPr>
        <p:spPr bwMode="auto">
          <a:xfrm>
            <a:off x="609600" y="2414588"/>
            <a:ext cx="7823200" cy="3444875"/>
          </a:xfrm>
          <a:prstGeom prst="rect">
            <a:avLst/>
          </a:prstGeom>
          <a:noFill/>
          <a:ln w="9525">
            <a:noFill/>
            <a:miter lim="800000"/>
            <a:headEnd/>
            <a:tailEnd/>
          </a:ln>
        </p:spPr>
        <p:txBody>
          <a:bodyPr wrap="none">
            <a:spAutoFit/>
          </a:bodyPr>
          <a:lstStyle/>
          <a:p>
            <a:r>
              <a:rPr lang="en-US" sz="2000">
                <a:latin typeface="Times New Roman" pitchFamily="-105" charset="0"/>
              </a:rPr>
              <a:t>Interleaving relocation bits with the program text makes cumbersome the </a:t>
            </a:r>
          </a:p>
          <a:p>
            <a:r>
              <a:rPr lang="en-US" sz="2000">
                <a:latin typeface="Times New Roman" pitchFamily="-105" charset="0"/>
              </a:rPr>
              <a:t>process of  loading the text directly into memory. </a:t>
            </a:r>
          </a:p>
          <a:p>
            <a:endParaRPr lang="en-US" sz="2000">
              <a:latin typeface="Times New Roman" pitchFamily="-105" charset="0"/>
            </a:endParaRPr>
          </a:p>
          <a:p>
            <a:r>
              <a:rPr lang="en-US" sz="2000">
                <a:latin typeface="Times New Roman" pitchFamily="-105" charset="0"/>
              </a:rPr>
              <a:t>This problem can be resolve by collecting all relocation bits into a single </a:t>
            </a:r>
          </a:p>
          <a:p>
            <a:r>
              <a:rPr lang="en-US" sz="2000">
                <a:latin typeface="Times New Roman" pitchFamily="-105" charset="0"/>
              </a:rPr>
              <a:t>contiguous relocation map that we  will call the relocation section of  the  </a:t>
            </a:r>
          </a:p>
          <a:p>
            <a:r>
              <a:rPr lang="en-US" sz="2000">
                <a:latin typeface="Times New Roman" pitchFamily="-105" charset="0"/>
              </a:rPr>
              <a:t>object code file (ELF).</a:t>
            </a:r>
          </a:p>
          <a:p>
            <a:endParaRPr lang="en-US" sz="2000">
              <a:latin typeface="Times New Roman" pitchFamily="-105" charset="0"/>
            </a:endParaRPr>
          </a:p>
          <a:p>
            <a:r>
              <a:rPr lang="en-US" sz="2000">
                <a:latin typeface="Times New Roman" pitchFamily="-105" charset="0"/>
              </a:rPr>
              <a:t>The relocation section will be appended to the text and data sections.</a:t>
            </a:r>
          </a:p>
          <a:p>
            <a:endParaRPr lang="en-US" sz="2000">
              <a:latin typeface="Times New Roman" pitchFamily="-105" charset="0"/>
            </a:endParaRPr>
          </a:p>
          <a:p>
            <a:r>
              <a:rPr lang="en-US" sz="2000">
                <a:latin typeface="Times New Roman" pitchFamily="-105" charset="0"/>
              </a:rPr>
              <a:t>The header will contain the entry point and length of the relocation section </a:t>
            </a:r>
          </a:p>
          <a:p>
            <a:r>
              <a:rPr lang="en-US" sz="2000">
                <a:latin typeface="Times New Roman" pitchFamily="-105" charset="0"/>
              </a:rPr>
              <a:t>in the object module.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05" charset="0"/>
              </a:rPr>
              <a:t>COP 3402 System Software</a:t>
            </a:r>
          </a:p>
        </p:txBody>
      </p:sp>
      <p:sp>
        <p:nvSpPr>
          <p:cNvPr id="19459"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19460" name="Text Box 5"/>
          <p:cNvSpPr txBox="1">
            <a:spLocks noChangeArrowheads="1"/>
          </p:cNvSpPr>
          <p:nvPr/>
        </p:nvSpPr>
        <p:spPr bwMode="auto">
          <a:xfrm>
            <a:off x="838200" y="1755775"/>
            <a:ext cx="7075488" cy="3743325"/>
          </a:xfrm>
          <a:prstGeom prst="rect">
            <a:avLst/>
          </a:prstGeom>
          <a:noFill/>
          <a:ln w="9525">
            <a:noFill/>
            <a:miter lim="800000"/>
            <a:headEnd/>
            <a:tailEnd/>
          </a:ln>
        </p:spPr>
        <p:txBody>
          <a:bodyPr wrap="none">
            <a:spAutoFit/>
          </a:bodyPr>
          <a:lstStyle/>
          <a:p>
            <a:r>
              <a:rPr lang="en-US" b="1">
                <a:solidFill>
                  <a:srgbClr val="0000FF"/>
                </a:solidFill>
                <a:latin typeface="Times New Roman" pitchFamily="-105" charset="0"/>
              </a:rPr>
              <a:t>1.- Absolute Loader</a:t>
            </a:r>
            <a:r>
              <a:rPr lang="en-US"/>
              <a:t> </a:t>
            </a:r>
            <a:r>
              <a:rPr lang="en-US" b="1">
                <a:solidFill>
                  <a:srgbClr val="0000FF"/>
                </a:solidFill>
                <a:latin typeface="Times New Roman" pitchFamily="-105" charset="0"/>
              </a:rPr>
              <a:t> </a:t>
            </a:r>
          </a:p>
          <a:p>
            <a:endParaRPr lang="en-US" b="1">
              <a:solidFill>
                <a:srgbClr val="0000FF"/>
              </a:solidFill>
              <a:latin typeface="Times New Roman" pitchFamily="-105" charset="0"/>
            </a:endParaRPr>
          </a:p>
          <a:p>
            <a:r>
              <a:rPr lang="en-US" b="1">
                <a:solidFill>
                  <a:srgbClr val="0000FF"/>
                </a:solidFill>
                <a:latin typeface="Times New Roman" pitchFamily="-105" charset="0"/>
              </a:rPr>
              <a:t>2.- Bootstrap Loader</a:t>
            </a:r>
          </a:p>
          <a:p>
            <a:endParaRPr lang="en-US" b="1">
              <a:solidFill>
                <a:srgbClr val="0000FF"/>
              </a:solidFill>
              <a:latin typeface="Times New Roman" pitchFamily="-105" charset="0"/>
            </a:endParaRPr>
          </a:p>
          <a:p>
            <a:r>
              <a:rPr lang="en-US" b="1">
                <a:solidFill>
                  <a:srgbClr val="0000FF"/>
                </a:solidFill>
                <a:latin typeface="Times New Roman" pitchFamily="-105" charset="0"/>
              </a:rPr>
              <a:t>3.- Operating System: Loading application programs</a:t>
            </a:r>
          </a:p>
          <a:p>
            <a:r>
              <a:rPr lang="en-US" b="1">
                <a:solidFill>
                  <a:srgbClr val="0000FF"/>
                </a:solidFill>
                <a:latin typeface="Times New Roman" pitchFamily="-105" charset="0"/>
              </a:rPr>
              <a:t>	3.1- The Process concept.</a:t>
            </a:r>
          </a:p>
          <a:p>
            <a:r>
              <a:rPr lang="en-US" b="1">
                <a:solidFill>
                  <a:srgbClr val="0000FF"/>
                </a:solidFill>
                <a:latin typeface="Times New Roman" pitchFamily="-105" charset="0"/>
              </a:rPr>
              <a:t>	3.2- Creating a process.</a:t>
            </a:r>
          </a:p>
          <a:p>
            <a:r>
              <a:rPr lang="en-US" b="1">
                <a:solidFill>
                  <a:srgbClr val="0000FF"/>
                </a:solidFill>
                <a:latin typeface="Times New Roman" pitchFamily="-105" charset="0"/>
              </a:rPr>
              <a:t>4.- Relocating Loaders</a:t>
            </a:r>
          </a:p>
          <a:p>
            <a:r>
              <a:rPr lang="en-US" b="1">
                <a:solidFill>
                  <a:srgbClr val="0000FF"/>
                </a:solidFill>
                <a:latin typeface="Times New Roman" pitchFamily="-105" charset="0"/>
              </a:rPr>
              <a:t>	4.1- Relocation bits</a:t>
            </a:r>
          </a:p>
          <a:p>
            <a:r>
              <a:rPr lang="en-US" b="1">
                <a:solidFill>
                  <a:srgbClr val="0000FF"/>
                </a:solidFill>
                <a:latin typeface="Times New Roman" pitchFamily="-105" charset="0"/>
              </a:rPr>
              <a:t>	4.2- Relocation maps (modification records)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05" charset="0"/>
              </a:rPr>
              <a:t>COP 3402 System Software</a:t>
            </a:r>
          </a:p>
        </p:txBody>
      </p:sp>
      <p:sp>
        <p:nvSpPr>
          <p:cNvPr id="55299"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5300" name="Rectangle 5"/>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Program name: start</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text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text in bytes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data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data in bytes</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reloc. Sect.</a:t>
            </a:r>
            <a:endParaRPr lang="en-US" sz="1400" b="1" u="sng">
              <a:latin typeface="Times New Roman" pitchFamily="-105" charset="0"/>
            </a:endParaRP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relocation section	 </a:t>
            </a:r>
          </a:p>
        </p:txBody>
      </p:sp>
      <p:sp>
        <p:nvSpPr>
          <p:cNvPr id="55301" name="Rectangle 6"/>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55302" name="Line 7"/>
          <p:cNvSpPr>
            <a:spLocks noChangeShapeType="1"/>
          </p:cNvSpPr>
          <p:nvPr/>
        </p:nvSpPr>
        <p:spPr bwMode="auto">
          <a:xfrm>
            <a:off x="990600" y="3276600"/>
            <a:ext cx="2514600" cy="0"/>
          </a:xfrm>
          <a:prstGeom prst="line">
            <a:avLst/>
          </a:prstGeom>
          <a:noFill/>
          <a:ln w="9525">
            <a:solidFill>
              <a:schemeClr val="tx1"/>
            </a:solidFill>
            <a:round/>
            <a:headEnd/>
            <a:tailEnd/>
          </a:ln>
        </p:spPr>
        <p:txBody>
          <a:bodyPr/>
          <a:lstStyle/>
          <a:p>
            <a:endParaRPr lang="en-US"/>
          </a:p>
        </p:txBody>
      </p:sp>
      <p:sp>
        <p:nvSpPr>
          <p:cNvPr id="55303" name="Text Box 9"/>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charset="0"/>
              </a:rPr>
              <a:t>Header</a:t>
            </a:r>
          </a:p>
        </p:txBody>
      </p:sp>
      <p:sp>
        <p:nvSpPr>
          <p:cNvPr id="55304" name="Text Box 10"/>
          <p:cNvSpPr txBox="1">
            <a:spLocks noChangeArrowheads="1"/>
          </p:cNvSpPr>
          <p:nvPr/>
        </p:nvSpPr>
        <p:spPr bwMode="auto">
          <a:xfrm>
            <a:off x="1524000" y="3581400"/>
            <a:ext cx="1416050" cy="366713"/>
          </a:xfrm>
          <a:prstGeom prst="rect">
            <a:avLst/>
          </a:prstGeom>
          <a:noFill/>
          <a:ln w="9525">
            <a:noFill/>
            <a:miter lim="800000"/>
            <a:headEnd/>
            <a:tailEnd/>
          </a:ln>
        </p:spPr>
        <p:txBody>
          <a:bodyPr wrap="none">
            <a:spAutoFit/>
          </a:bodyPr>
          <a:lstStyle/>
          <a:p>
            <a:pPr eaLnBrk="0" hangingPunct="0"/>
            <a:r>
              <a:rPr lang="en-US" sz="1800">
                <a:latin typeface="Arial" charset="0"/>
              </a:rPr>
              <a:t>Text section</a:t>
            </a:r>
          </a:p>
        </p:txBody>
      </p:sp>
      <p:sp>
        <p:nvSpPr>
          <p:cNvPr id="55305" name="Text Box 11"/>
          <p:cNvSpPr txBox="1">
            <a:spLocks noChangeArrowheads="1"/>
          </p:cNvSpPr>
          <p:nvPr/>
        </p:nvSpPr>
        <p:spPr bwMode="auto">
          <a:xfrm>
            <a:off x="1524000" y="4495800"/>
            <a:ext cx="1454150" cy="366713"/>
          </a:xfrm>
          <a:prstGeom prst="rect">
            <a:avLst/>
          </a:prstGeom>
          <a:noFill/>
          <a:ln w="9525">
            <a:noFill/>
            <a:miter lim="800000"/>
            <a:headEnd/>
            <a:tailEnd/>
          </a:ln>
        </p:spPr>
        <p:txBody>
          <a:bodyPr wrap="none">
            <a:spAutoFit/>
          </a:bodyPr>
          <a:lstStyle/>
          <a:p>
            <a:pPr eaLnBrk="0" hangingPunct="0"/>
            <a:r>
              <a:rPr lang="en-US" sz="1800">
                <a:latin typeface="Arial" charset="0"/>
              </a:rPr>
              <a:t>Data section</a:t>
            </a:r>
          </a:p>
        </p:txBody>
      </p:sp>
      <p:sp>
        <p:nvSpPr>
          <p:cNvPr id="55306" name="Line 13"/>
          <p:cNvSpPr>
            <a:spLocks noChangeShapeType="1"/>
          </p:cNvSpPr>
          <p:nvPr/>
        </p:nvSpPr>
        <p:spPr bwMode="auto">
          <a:xfrm>
            <a:off x="990600" y="4267200"/>
            <a:ext cx="2514600" cy="0"/>
          </a:xfrm>
          <a:prstGeom prst="line">
            <a:avLst/>
          </a:prstGeom>
          <a:noFill/>
          <a:ln w="9525">
            <a:solidFill>
              <a:schemeClr val="tx1"/>
            </a:solidFill>
            <a:round/>
            <a:headEnd/>
            <a:tailEnd/>
          </a:ln>
        </p:spPr>
        <p:txBody>
          <a:bodyPr/>
          <a:lstStyle/>
          <a:p>
            <a:endParaRPr lang="en-US"/>
          </a:p>
        </p:txBody>
      </p:sp>
      <p:sp>
        <p:nvSpPr>
          <p:cNvPr id="55307" name="Line 14"/>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55308" name="Text Box 15"/>
          <p:cNvSpPr txBox="1">
            <a:spLocks noChangeArrowheads="1"/>
          </p:cNvSpPr>
          <p:nvPr/>
        </p:nvSpPr>
        <p:spPr bwMode="auto">
          <a:xfrm>
            <a:off x="1219200" y="5410200"/>
            <a:ext cx="2051050" cy="366713"/>
          </a:xfrm>
          <a:prstGeom prst="rect">
            <a:avLst/>
          </a:prstGeom>
          <a:noFill/>
          <a:ln w="9525">
            <a:noFill/>
            <a:miter lim="800000"/>
            <a:headEnd/>
            <a:tailEnd/>
          </a:ln>
        </p:spPr>
        <p:txBody>
          <a:bodyPr wrap="none">
            <a:spAutoFit/>
          </a:bodyPr>
          <a:lstStyle/>
          <a:p>
            <a:pPr eaLnBrk="0" hangingPunct="0"/>
            <a:r>
              <a:rPr lang="en-US" sz="1800">
                <a:latin typeface="Arial" charset="0"/>
              </a:rPr>
              <a:t>Relocation section</a:t>
            </a:r>
          </a:p>
        </p:txBody>
      </p:sp>
      <p:sp>
        <p:nvSpPr>
          <p:cNvPr id="55309" name="Line 16"/>
          <p:cNvSpPr>
            <a:spLocks noChangeShapeType="1"/>
          </p:cNvSpPr>
          <p:nvPr/>
        </p:nvSpPr>
        <p:spPr bwMode="auto">
          <a:xfrm>
            <a:off x="3505200" y="3048000"/>
            <a:ext cx="609600" cy="0"/>
          </a:xfrm>
          <a:prstGeom prst="line">
            <a:avLst/>
          </a:prstGeom>
          <a:noFill/>
          <a:ln w="9525">
            <a:solidFill>
              <a:srgbClr val="0000FF"/>
            </a:solidFill>
            <a:miter lim="800000"/>
            <a:headEnd/>
            <a:tailEnd/>
          </a:ln>
        </p:spPr>
        <p:txBody>
          <a:bodyPr wrap="none"/>
          <a:lstStyle/>
          <a:p>
            <a:endParaRPr lang="en-US"/>
          </a:p>
        </p:txBody>
      </p:sp>
      <p:sp>
        <p:nvSpPr>
          <p:cNvPr id="55310" name="Line 17"/>
          <p:cNvSpPr>
            <a:spLocks noChangeShapeType="1"/>
          </p:cNvSpPr>
          <p:nvPr/>
        </p:nvSpPr>
        <p:spPr bwMode="auto">
          <a:xfrm>
            <a:off x="4114800" y="3048000"/>
            <a:ext cx="0" cy="2590800"/>
          </a:xfrm>
          <a:prstGeom prst="line">
            <a:avLst/>
          </a:prstGeom>
          <a:noFill/>
          <a:ln w="9525">
            <a:solidFill>
              <a:srgbClr val="0000FF"/>
            </a:solidFill>
            <a:miter lim="800000"/>
            <a:headEnd/>
            <a:tailEnd/>
          </a:ln>
        </p:spPr>
        <p:txBody>
          <a:bodyPr wrap="none"/>
          <a:lstStyle/>
          <a:p>
            <a:endParaRPr lang="en-US"/>
          </a:p>
        </p:txBody>
      </p:sp>
      <p:sp>
        <p:nvSpPr>
          <p:cNvPr id="55311" name="Line 18"/>
          <p:cNvSpPr>
            <a:spLocks noChangeShapeType="1"/>
          </p:cNvSpPr>
          <p:nvPr/>
        </p:nvSpPr>
        <p:spPr bwMode="auto">
          <a:xfrm flipH="1">
            <a:off x="3810000" y="5638800"/>
            <a:ext cx="304800" cy="0"/>
          </a:xfrm>
          <a:prstGeom prst="line">
            <a:avLst/>
          </a:prstGeom>
          <a:noFill/>
          <a:ln w="9525">
            <a:solidFill>
              <a:srgbClr val="0000FF"/>
            </a:solidFill>
            <a:miter lim="800000"/>
            <a:headEnd/>
            <a:tailEnd type="triangle" w="med" len="med"/>
          </a:ln>
        </p:spPr>
        <p:txBody>
          <a:bodyPr wrap="none"/>
          <a:lstStyle/>
          <a:p>
            <a:endParaRPr lang="en-US"/>
          </a:p>
        </p:txBody>
      </p:sp>
      <p:sp>
        <p:nvSpPr>
          <p:cNvPr id="55312" name="Line 19"/>
          <p:cNvSpPr>
            <a:spLocks noChangeShapeType="1"/>
          </p:cNvSpPr>
          <p:nvPr/>
        </p:nvSpPr>
        <p:spPr bwMode="auto">
          <a:xfrm>
            <a:off x="3657600" y="5105400"/>
            <a:ext cx="0" cy="914400"/>
          </a:xfrm>
          <a:prstGeom prst="line">
            <a:avLst/>
          </a:prstGeom>
          <a:noFill/>
          <a:ln w="28575">
            <a:solidFill>
              <a:srgbClr val="FF0000"/>
            </a:solidFill>
            <a:miter lim="800000"/>
            <a:headEnd/>
            <a:tailEnd/>
          </a:ln>
        </p:spPr>
        <p:txBody>
          <a:bodyPr wrap="none"/>
          <a:lstStyle/>
          <a:p>
            <a:endParaRPr lang="en-US"/>
          </a:p>
        </p:txBody>
      </p:sp>
      <p:sp>
        <p:nvSpPr>
          <p:cNvPr id="55313" name="Line 20"/>
          <p:cNvSpPr>
            <a:spLocks noChangeShapeType="1"/>
          </p:cNvSpPr>
          <p:nvPr/>
        </p:nvSpPr>
        <p:spPr bwMode="auto">
          <a:xfrm flipH="1">
            <a:off x="609600" y="2895600"/>
            <a:ext cx="381000" cy="0"/>
          </a:xfrm>
          <a:prstGeom prst="line">
            <a:avLst/>
          </a:prstGeom>
          <a:noFill/>
          <a:ln w="9525">
            <a:solidFill>
              <a:srgbClr val="0000FF"/>
            </a:solidFill>
            <a:miter lim="800000"/>
            <a:headEnd/>
            <a:tailEnd/>
          </a:ln>
        </p:spPr>
        <p:txBody>
          <a:bodyPr wrap="none"/>
          <a:lstStyle/>
          <a:p>
            <a:endParaRPr lang="en-US"/>
          </a:p>
        </p:txBody>
      </p:sp>
      <p:sp>
        <p:nvSpPr>
          <p:cNvPr id="55314" name="Line 21"/>
          <p:cNvSpPr>
            <a:spLocks noChangeShapeType="1"/>
          </p:cNvSpPr>
          <p:nvPr/>
        </p:nvSpPr>
        <p:spPr bwMode="auto">
          <a:xfrm>
            <a:off x="609600" y="2895600"/>
            <a:ext cx="0" cy="2209800"/>
          </a:xfrm>
          <a:prstGeom prst="line">
            <a:avLst/>
          </a:prstGeom>
          <a:noFill/>
          <a:ln w="9525">
            <a:solidFill>
              <a:srgbClr val="0000FF"/>
            </a:solidFill>
            <a:miter lim="800000"/>
            <a:headEnd/>
            <a:tailEnd/>
          </a:ln>
        </p:spPr>
        <p:txBody>
          <a:bodyPr wrap="none"/>
          <a:lstStyle/>
          <a:p>
            <a:endParaRPr lang="en-US"/>
          </a:p>
        </p:txBody>
      </p:sp>
      <p:sp>
        <p:nvSpPr>
          <p:cNvPr id="55315" name="Line 22"/>
          <p:cNvSpPr>
            <a:spLocks noChangeShapeType="1"/>
          </p:cNvSpPr>
          <p:nvPr/>
        </p:nvSpPr>
        <p:spPr bwMode="auto">
          <a:xfrm>
            <a:off x="609600" y="5105400"/>
            <a:ext cx="381000" cy="0"/>
          </a:xfrm>
          <a:prstGeom prst="line">
            <a:avLst/>
          </a:prstGeom>
          <a:noFill/>
          <a:ln w="9525">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05" charset="0"/>
              </a:rPr>
              <a:t>COP 3402 Systems Software</a:t>
            </a:r>
          </a:p>
        </p:txBody>
      </p:sp>
      <p:sp>
        <p:nvSpPr>
          <p:cNvPr id="57347" name="Text Box 3"/>
          <p:cNvSpPr txBox="1">
            <a:spLocks noChangeArrowheads="1"/>
          </p:cNvSpPr>
          <p:nvPr/>
        </p:nvSpPr>
        <p:spPr bwMode="auto">
          <a:xfrm>
            <a:off x="762000" y="12954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charset="0"/>
            </a:endParaRPr>
          </a:p>
          <a:p>
            <a:pPr marL="457200" indent="-457200" algn="ctr"/>
            <a:endParaRPr lang="en-US" sz="4400" b="1">
              <a:solidFill>
                <a:srgbClr val="3366FF"/>
              </a:solidFill>
              <a:latin typeface="Arial" charset="0"/>
            </a:endParaRPr>
          </a:p>
          <a:p>
            <a:pPr marL="457200" indent="-457200" algn="ctr"/>
            <a:r>
              <a:rPr lang="en-US" sz="4400" b="1">
                <a:solidFill>
                  <a:srgbClr val="3366FF"/>
                </a:solidFill>
                <a:latin typeface="Arial" charset="0"/>
              </a:rPr>
              <a:t> </a:t>
            </a:r>
          </a:p>
          <a:p>
            <a:pPr marL="457200" indent="-457200" algn="ctr"/>
            <a:r>
              <a:rPr lang="en-US" sz="4400" b="1">
                <a:solidFill>
                  <a:srgbClr val="3366FF"/>
                </a:solidFill>
                <a:latin typeface="Arial" charset="0"/>
              </a:rPr>
              <a:t>The end </a:t>
            </a:r>
          </a:p>
          <a:p>
            <a:pPr marL="457200" indent="-457200" algn="ctr">
              <a:lnSpc>
                <a:spcPct val="90000"/>
              </a:lnSpc>
              <a:spcBef>
                <a:spcPct val="20000"/>
              </a:spcBef>
            </a:pPr>
            <a:endParaRPr lang="en-US">
              <a:latin typeface="Times New Roman" pitchFamily="-105" charset="0"/>
            </a:endParaRPr>
          </a:p>
        </p:txBody>
      </p:sp>
      <p:sp>
        <p:nvSpPr>
          <p:cNvPr id="57348"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28600" y="1524000"/>
            <a:ext cx="4495800" cy="4525963"/>
          </a:xfrm>
        </p:spPr>
        <p:txBody>
          <a:bodyPr/>
          <a:lstStyle/>
          <a:p>
            <a:pPr eaLnBrk="1" hangingPunct="1">
              <a:lnSpc>
                <a:spcPct val="80000"/>
              </a:lnSpc>
              <a:buFont typeface="Wingdings" pitchFamily="-105" charset="2"/>
              <a:buNone/>
            </a:pPr>
            <a:r>
              <a:rPr lang="en-US" sz="1400" smtClean="0"/>
              <a:t>	</a:t>
            </a:r>
            <a:r>
              <a:rPr lang="en-US" sz="1400" b="1" u="sng" smtClean="0"/>
              <a:t>Label</a:t>
            </a:r>
            <a:r>
              <a:rPr lang="en-US" sz="1400" b="1" smtClean="0"/>
              <a:t>		</a:t>
            </a:r>
            <a:r>
              <a:rPr lang="en-US" sz="1400" b="1" u="sng" smtClean="0"/>
              <a:t>opcode</a:t>
            </a:r>
            <a:r>
              <a:rPr lang="en-US" sz="1400" b="1" smtClean="0"/>
              <a:t>   	   </a:t>
            </a:r>
            <a:r>
              <a:rPr lang="en-US" sz="1400" b="1" u="sng" smtClean="0"/>
              <a:t>address</a:t>
            </a:r>
          </a:p>
          <a:p>
            <a:pPr eaLnBrk="1" hangingPunct="1">
              <a:lnSpc>
                <a:spcPct val="80000"/>
              </a:lnSpc>
              <a:buFont typeface="Wingdings" pitchFamily="-105" charset="2"/>
              <a:buNone/>
            </a:pPr>
            <a:r>
              <a:rPr lang="en-US" sz="1400" b="1" smtClean="0"/>
              <a:t>01			; This is </a:t>
            </a:r>
          </a:p>
          <a:p>
            <a:pPr eaLnBrk="1" hangingPunct="1">
              <a:lnSpc>
                <a:spcPct val="80000"/>
              </a:lnSpc>
              <a:buFont typeface="Wingdings" pitchFamily="-105" charset="2"/>
              <a:buNone/>
            </a:pPr>
            <a:r>
              <a:rPr lang="en-US" sz="1400" b="1" smtClean="0"/>
              <a:t>02			; a comment</a:t>
            </a:r>
          </a:p>
          <a:p>
            <a:pPr eaLnBrk="1" hangingPunct="1">
              <a:lnSpc>
                <a:spcPct val="80000"/>
              </a:lnSpc>
              <a:buFont typeface="Wingdings" pitchFamily="-105" charset="2"/>
              <a:buNone/>
            </a:pPr>
            <a:r>
              <a:rPr lang="en-US" sz="1400" b="1" smtClean="0"/>
              <a:t>03	start		.begin	    x200</a:t>
            </a:r>
          </a:p>
          <a:p>
            <a:pPr eaLnBrk="1" hangingPunct="1">
              <a:lnSpc>
                <a:spcPct val="80000"/>
              </a:lnSpc>
              <a:buFont typeface="Wingdings" pitchFamily="-105" charset="2"/>
              <a:buNone/>
            </a:pPr>
            <a:r>
              <a:rPr lang="en-US" sz="1400" b="1" smtClean="0"/>
              <a:t>04	here		LOAD 	    sum</a:t>
            </a:r>
          </a:p>
          <a:p>
            <a:pPr eaLnBrk="1" hangingPunct="1">
              <a:lnSpc>
                <a:spcPct val="80000"/>
              </a:lnSpc>
              <a:buFont typeface="Wingdings" pitchFamily="-105" charset="2"/>
              <a:buNone/>
            </a:pPr>
            <a:r>
              <a:rPr lang="en-US" sz="1400" b="1" smtClean="0"/>
              <a:t>05			ADD	    a</a:t>
            </a:r>
          </a:p>
          <a:p>
            <a:pPr eaLnBrk="1" hangingPunct="1">
              <a:lnSpc>
                <a:spcPct val="80000"/>
              </a:lnSpc>
              <a:buFont typeface="Wingdings" pitchFamily="-105" charset="2"/>
              <a:buNone/>
            </a:pPr>
            <a:r>
              <a:rPr lang="en-US" sz="1400" b="1" smtClean="0"/>
              <a:t>06			STORE	    sum</a:t>
            </a:r>
          </a:p>
          <a:p>
            <a:pPr eaLnBrk="1" hangingPunct="1">
              <a:lnSpc>
                <a:spcPct val="80000"/>
              </a:lnSpc>
              <a:buFont typeface="Wingdings" pitchFamily="-105" charset="2"/>
              <a:buNone/>
            </a:pPr>
            <a:r>
              <a:rPr lang="en-US" sz="1400" b="1" smtClean="0"/>
              <a:t>07			LOAD 	    b</a:t>
            </a:r>
          </a:p>
          <a:p>
            <a:pPr eaLnBrk="1" hangingPunct="1">
              <a:lnSpc>
                <a:spcPct val="80000"/>
              </a:lnSpc>
              <a:buFont typeface="Wingdings" pitchFamily="-105" charset="2"/>
              <a:buNone/>
            </a:pPr>
            <a:r>
              <a:rPr lang="en-US" sz="1400" b="1" smtClean="0"/>
              <a:t>08			SUB	    one</a:t>
            </a:r>
          </a:p>
          <a:p>
            <a:pPr eaLnBrk="1" hangingPunct="1">
              <a:lnSpc>
                <a:spcPct val="80000"/>
              </a:lnSpc>
              <a:buFont typeface="Wingdings" pitchFamily="-105" charset="2"/>
              <a:buNone/>
            </a:pPr>
            <a:r>
              <a:rPr lang="en-US" sz="1400" b="1" smtClean="0"/>
              <a:t>09			STORE 	    b</a:t>
            </a:r>
          </a:p>
          <a:p>
            <a:pPr eaLnBrk="1" hangingPunct="1">
              <a:lnSpc>
                <a:spcPct val="80000"/>
              </a:lnSpc>
              <a:buFont typeface="Wingdings" pitchFamily="-105" charset="2"/>
              <a:buNone/>
            </a:pPr>
            <a:r>
              <a:rPr lang="en-US" sz="1400" b="1" smtClean="0"/>
              <a:t>0A			SKIPZ	     </a:t>
            </a:r>
          </a:p>
          <a:p>
            <a:pPr eaLnBrk="1" hangingPunct="1">
              <a:lnSpc>
                <a:spcPct val="80000"/>
              </a:lnSpc>
              <a:buFont typeface="Wingdings" pitchFamily="-105" charset="2"/>
              <a:buNone/>
            </a:pPr>
            <a:r>
              <a:rPr lang="en-US" sz="1400" b="1" smtClean="0"/>
              <a:t>0B			JMP	    here</a:t>
            </a:r>
          </a:p>
          <a:p>
            <a:pPr eaLnBrk="1" hangingPunct="1">
              <a:lnSpc>
                <a:spcPct val="80000"/>
              </a:lnSpc>
              <a:buFont typeface="Wingdings" pitchFamily="-105" charset="2"/>
              <a:buNone/>
            </a:pPr>
            <a:r>
              <a:rPr lang="en-US" sz="1400" b="1" smtClean="0"/>
              <a:t>0C			LOAD 	    sum</a:t>
            </a:r>
          </a:p>
          <a:p>
            <a:pPr eaLnBrk="1" hangingPunct="1">
              <a:lnSpc>
                <a:spcPct val="80000"/>
              </a:lnSpc>
              <a:buFont typeface="Wingdings" pitchFamily="-105" charset="2"/>
              <a:buNone/>
            </a:pPr>
            <a:r>
              <a:rPr lang="en-US" sz="1400" b="1" smtClean="0"/>
              <a:t>0D			HALT	    	</a:t>
            </a:r>
          </a:p>
          <a:p>
            <a:pPr eaLnBrk="1" hangingPunct="1">
              <a:lnSpc>
                <a:spcPct val="80000"/>
              </a:lnSpc>
              <a:buFont typeface="Wingdings" pitchFamily="-105" charset="2"/>
              <a:buNone/>
            </a:pPr>
            <a:r>
              <a:rPr lang="en-US" sz="1400" b="1" smtClean="0"/>
              <a:t>0E	sum		.data	    x000</a:t>
            </a:r>
          </a:p>
          <a:p>
            <a:pPr eaLnBrk="1" hangingPunct="1">
              <a:lnSpc>
                <a:spcPct val="80000"/>
              </a:lnSpc>
              <a:buFont typeface="Wingdings" pitchFamily="-105" charset="2"/>
              <a:buNone/>
            </a:pPr>
            <a:r>
              <a:rPr lang="en-US" sz="1400" b="1" smtClean="0"/>
              <a:t>0F	a		.data	    x005</a:t>
            </a:r>
          </a:p>
          <a:p>
            <a:pPr eaLnBrk="1" hangingPunct="1">
              <a:lnSpc>
                <a:spcPct val="80000"/>
              </a:lnSpc>
              <a:buFont typeface="Wingdings" pitchFamily="-105" charset="2"/>
              <a:buNone/>
            </a:pPr>
            <a:r>
              <a:rPr lang="en-US" sz="1400" b="1" smtClean="0"/>
              <a:t>10  b		.data	    x003</a:t>
            </a:r>
          </a:p>
          <a:p>
            <a:pPr eaLnBrk="1" hangingPunct="1">
              <a:lnSpc>
                <a:spcPct val="80000"/>
              </a:lnSpc>
              <a:buFont typeface="Wingdings" pitchFamily="-105" charset="2"/>
              <a:buNone/>
            </a:pPr>
            <a:r>
              <a:rPr lang="en-US" sz="1400" b="1" smtClean="0"/>
              <a:t>11	one		.data	    x001</a:t>
            </a:r>
          </a:p>
          <a:p>
            <a:pPr eaLnBrk="1" hangingPunct="1">
              <a:lnSpc>
                <a:spcPct val="80000"/>
              </a:lnSpc>
              <a:buFont typeface="Wingdings" pitchFamily="-105" charset="2"/>
              <a:buNone/>
            </a:pPr>
            <a:r>
              <a:rPr lang="en-US" sz="1400" b="1" smtClean="0"/>
              <a:t>12			.end	    start</a:t>
            </a:r>
          </a:p>
          <a:p>
            <a:pPr eaLnBrk="1" hangingPunct="1">
              <a:lnSpc>
                <a:spcPct val="80000"/>
              </a:lnSpc>
              <a:buFont typeface="Wingdings" pitchFamily="-105" charset="2"/>
              <a:buNone/>
            </a:pPr>
            <a:endParaRPr lang="en-US" sz="1400" b="1" smtClean="0"/>
          </a:p>
          <a:p>
            <a:pPr eaLnBrk="1" hangingPunct="1">
              <a:lnSpc>
                <a:spcPct val="80000"/>
              </a:lnSpc>
              <a:buFont typeface="Wingdings" pitchFamily="-105" charset="2"/>
              <a:buNone/>
            </a:pPr>
            <a:r>
              <a:rPr lang="en-US" sz="1400" smtClean="0"/>
              <a:t>			</a:t>
            </a:r>
          </a:p>
          <a:p>
            <a:pPr eaLnBrk="1" hangingPunct="1">
              <a:lnSpc>
                <a:spcPct val="80000"/>
              </a:lnSpc>
              <a:buFont typeface="Wingdings" pitchFamily="-105" charset="2"/>
              <a:buNone/>
            </a:pPr>
            <a:endParaRPr lang="en-US" sz="2000" smtClean="0"/>
          </a:p>
          <a:p>
            <a:pPr eaLnBrk="1" hangingPunct="1">
              <a:lnSpc>
                <a:spcPct val="80000"/>
              </a:lnSpc>
              <a:buFont typeface="Wingdings" pitchFamily="-105" charset="2"/>
              <a:buNone/>
            </a:pPr>
            <a:endParaRPr lang="en-US" sz="2000" smtClean="0"/>
          </a:p>
        </p:txBody>
      </p:sp>
      <p:sp>
        <p:nvSpPr>
          <p:cNvPr id="21507" name="Rectangle 4"/>
          <p:cNvSpPr>
            <a:spLocks noChangeArrowheads="1"/>
          </p:cNvSpPr>
          <p:nvPr/>
        </p:nvSpPr>
        <p:spPr bwMode="auto">
          <a:xfrm>
            <a:off x="2057400" y="4495800"/>
            <a:ext cx="2362200" cy="1066800"/>
          </a:xfrm>
          <a:prstGeom prst="rect">
            <a:avLst/>
          </a:prstGeom>
          <a:noFill/>
          <a:ln w="9525">
            <a:solidFill>
              <a:schemeClr val="tx1"/>
            </a:solidFill>
            <a:miter lim="800000"/>
            <a:headEnd/>
            <a:tailEnd/>
          </a:ln>
        </p:spPr>
        <p:txBody>
          <a:bodyPr wrap="none" anchor="ctr"/>
          <a:lstStyle/>
          <a:p>
            <a:endParaRPr lang="en-US"/>
          </a:p>
        </p:txBody>
      </p:sp>
      <p:sp>
        <p:nvSpPr>
          <p:cNvPr id="21508" name="Rectangle 5"/>
          <p:cNvSpPr>
            <a:spLocks noChangeArrowheads="1"/>
          </p:cNvSpPr>
          <p:nvPr/>
        </p:nvSpPr>
        <p:spPr bwMode="auto">
          <a:xfrm>
            <a:off x="2057400" y="2209800"/>
            <a:ext cx="2362200" cy="2286000"/>
          </a:xfrm>
          <a:prstGeom prst="rect">
            <a:avLst/>
          </a:prstGeom>
          <a:noFill/>
          <a:ln w="9525">
            <a:solidFill>
              <a:schemeClr val="tx1"/>
            </a:solidFill>
            <a:miter lim="800000"/>
            <a:headEnd/>
            <a:tailEnd/>
          </a:ln>
        </p:spPr>
        <p:txBody>
          <a:bodyPr wrap="none" anchor="ctr"/>
          <a:lstStyle/>
          <a:p>
            <a:endParaRPr lang="en-US"/>
          </a:p>
        </p:txBody>
      </p:sp>
      <p:sp>
        <p:nvSpPr>
          <p:cNvPr id="21509" name="Line 9"/>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1510" name="Text Box 10"/>
          <p:cNvSpPr txBox="1">
            <a:spLocks noChangeArrowheads="1"/>
          </p:cNvSpPr>
          <p:nvPr/>
        </p:nvSpPr>
        <p:spPr bwMode="auto">
          <a:xfrm>
            <a:off x="1066800" y="1066800"/>
            <a:ext cx="21209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05" charset="0"/>
              </a:rPr>
              <a:t> </a:t>
            </a:r>
            <a:r>
              <a:rPr lang="en-US" sz="1800" b="1">
                <a:solidFill>
                  <a:srgbClr val="0000FF"/>
                </a:solidFill>
                <a:latin typeface="Times New Roman" pitchFamily="-105" charset="0"/>
              </a:rPr>
              <a:t>Assembly program</a:t>
            </a:r>
          </a:p>
        </p:txBody>
      </p:sp>
      <p:sp>
        <p:nvSpPr>
          <p:cNvPr id="21511" name="Rectangle 11"/>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05" charset="0"/>
              </a:rPr>
              <a:t>COP 3402 System Software</a:t>
            </a:r>
          </a:p>
        </p:txBody>
      </p:sp>
      <p:sp>
        <p:nvSpPr>
          <p:cNvPr id="21512" name="Text Box 12"/>
          <p:cNvSpPr txBox="1">
            <a:spLocks noChangeArrowheads="1"/>
          </p:cNvSpPr>
          <p:nvPr/>
        </p:nvSpPr>
        <p:spPr bwMode="auto">
          <a:xfrm>
            <a:off x="6400800" y="1143000"/>
            <a:ext cx="1587500" cy="336550"/>
          </a:xfrm>
          <a:prstGeom prst="rect">
            <a:avLst/>
          </a:prstGeom>
          <a:noFill/>
          <a:ln w="9525">
            <a:noFill/>
            <a:miter lim="800000"/>
            <a:headEnd/>
            <a:tailEnd/>
          </a:ln>
        </p:spPr>
        <p:txBody>
          <a:bodyPr wrap="none">
            <a:spAutoFit/>
          </a:bodyPr>
          <a:lstStyle/>
          <a:p>
            <a:r>
              <a:rPr lang="en-US" sz="1600" b="1">
                <a:solidFill>
                  <a:srgbClr val="0000FF"/>
                </a:solidFill>
                <a:latin typeface="Times New Roman" pitchFamily="-105" charset="0"/>
              </a:rPr>
              <a:t>  object code file</a:t>
            </a:r>
          </a:p>
        </p:txBody>
      </p:sp>
      <p:sp>
        <p:nvSpPr>
          <p:cNvPr id="21513" name="Rectangle 13"/>
          <p:cNvSpPr>
            <a:spLocks noChangeArrowheads="1"/>
          </p:cNvSpPr>
          <p:nvPr/>
        </p:nvSpPr>
        <p:spPr bwMode="auto">
          <a:xfrm>
            <a:off x="5943600" y="1600200"/>
            <a:ext cx="25908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Program name: start</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text: x200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text in bytes: x14</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data: x20A</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data in bytes: 8</a:t>
            </a:r>
            <a:endParaRPr lang="en-US" sz="1400" b="1" u="sng">
              <a:latin typeface="Times New Roman" pitchFamily="-105" charset="0"/>
            </a:endParaRP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0001000000001001</a:t>
            </a:r>
            <a:r>
              <a:rPr lang="en-US" sz="1400" b="1">
                <a:solidFill>
                  <a:srgbClr val="FF0000"/>
                </a:solidFill>
                <a:latin typeface="Times New Roman" pitchFamily="-105" charset="0"/>
              </a:rPr>
              <a:t>  </a:t>
            </a:r>
            <a:r>
              <a:rPr lang="en-US" sz="1400" b="1">
                <a:latin typeface="Times New Roman" pitchFamily="-105" charset="0"/>
              </a:rPr>
              <a: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0010000000001001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0011000000000111</a:t>
            </a:r>
            <a:r>
              <a:rPr lang="en-US" sz="1400" b="1">
                <a:solidFill>
                  <a:srgbClr val="0000FF"/>
                </a:solidFill>
                <a:latin typeface="Times New Roman" pitchFamily="-105" charset="0"/>
              </a:rPr>
              <a: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0001000000001000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0100000000001000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0011000000000110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1001000000000000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1000111111111000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0001000000000001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0111000000000000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0000000000000000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0000000000000101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0000000000000011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0000000000000001</a:t>
            </a:r>
            <a:endParaRPr lang="en-US" sz="2000">
              <a:latin typeface="Times New Roman" pitchFamily="-105" charset="0"/>
            </a:endParaRPr>
          </a:p>
        </p:txBody>
      </p:sp>
      <p:sp>
        <p:nvSpPr>
          <p:cNvPr id="21514" name="Rectangle 14"/>
          <p:cNvSpPr>
            <a:spLocks noChangeArrowheads="1"/>
          </p:cNvSpPr>
          <p:nvPr/>
        </p:nvSpPr>
        <p:spPr bwMode="auto">
          <a:xfrm>
            <a:off x="5943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1515" name="Line 15"/>
          <p:cNvSpPr>
            <a:spLocks noChangeShapeType="1"/>
          </p:cNvSpPr>
          <p:nvPr/>
        </p:nvSpPr>
        <p:spPr bwMode="auto">
          <a:xfrm>
            <a:off x="5943600" y="2819400"/>
            <a:ext cx="2514600" cy="0"/>
          </a:xfrm>
          <a:prstGeom prst="line">
            <a:avLst/>
          </a:prstGeom>
          <a:noFill/>
          <a:ln w="9525">
            <a:solidFill>
              <a:schemeClr val="tx1"/>
            </a:solidFill>
            <a:round/>
            <a:headEnd/>
            <a:tailEnd/>
          </a:ln>
        </p:spPr>
        <p:txBody>
          <a:bodyPr/>
          <a:lstStyle/>
          <a:p>
            <a:endParaRPr lang="en-US"/>
          </a:p>
        </p:txBody>
      </p:sp>
      <p:sp>
        <p:nvSpPr>
          <p:cNvPr id="21516" name="Line 16"/>
          <p:cNvSpPr>
            <a:spLocks noChangeShapeType="1"/>
          </p:cNvSpPr>
          <p:nvPr/>
        </p:nvSpPr>
        <p:spPr bwMode="auto">
          <a:xfrm>
            <a:off x="5943600" y="5029200"/>
            <a:ext cx="2514600" cy="0"/>
          </a:xfrm>
          <a:prstGeom prst="line">
            <a:avLst/>
          </a:prstGeom>
          <a:noFill/>
          <a:ln w="9525">
            <a:solidFill>
              <a:schemeClr val="tx1"/>
            </a:solidFill>
            <a:round/>
            <a:headEnd/>
            <a:tailEnd/>
          </a:ln>
        </p:spPr>
        <p:txBody>
          <a:bodyPr/>
          <a:lstStyle/>
          <a:p>
            <a:endParaRPr lang="en-US"/>
          </a:p>
        </p:txBody>
      </p:sp>
      <p:sp>
        <p:nvSpPr>
          <p:cNvPr id="21517" name="Text Box 17"/>
          <p:cNvSpPr txBox="1">
            <a:spLocks noChangeArrowheads="1"/>
          </p:cNvSpPr>
          <p:nvPr/>
        </p:nvSpPr>
        <p:spPr bwMode="auto">
          <a:xfrm>
            <a:off x="8458200" y="1600200"/>
            <a:ext cx="533400" cy="1187450"/>
          </a:xfrm>
          <a:prstGeom prst="rect">
            <a:avLst/>
          </a:prstGeom>
          <a:noFill/>
          <a:ln w="9525">
            <a:noFill/>
            <a:miter lim="800000"/>
            <a:headEnd/>
            <a:tailEnd/>
          </a:ln>
        </p:spPr>
        <p:txBody>
          <a:bodyPr>
            <a:spAutoFit/>
          </a:bodyPr>
          <a:lstStyle/>
          <a:p>
            <a:pPr eaLnBrk="0" hangingPunct="0"/>
            <a:r>
              <a:rPr lang="en-US" sz="1200" b="1">
                <a:solidFill>
                  <a:srgbClr val="0000FF"/>
                </a:solidFill>
                <a:latin typeface="Arial" charset="0"/>
              </a:rPr>
              <a:t>H</a:t>
            </a:r>
          </a:p>
          <a:p>
            <a:pPr eaLnBrk="0" hangingPunct="0"/>
            <a:r>
              <a:rPr lang="en-US" sz="1200" b="1">
                <a:solidFill>
                  <a:srgbClr val="0000FF"/>
                </a:solidFill>
                <a:latin typeface="Arial" charset="0"/>
              </a:rPr>
              <a:t>e</a:t>
            </a:r>
          </a:p>
          <a:p>
            <a:pPr eaLnBrk="0" hangingPunct="0"/>
            <a:r>
              <a:rPr lang="en-US" sz="1200" b="1">
                <a:solidFill>
                  <a:srgbClr val="0000FF"/>
                </a:solidFill>
                <a:latin typeface="Arial" charset="0"/>
              </a:rPr>
              <a:t>a</a:t>
            </a:r>
          </a:p>
          <a:p>
            <a:pPr eaLnBrk="0" hangingPunct="0"/>
            <a:r>
              <a:rPr lang="en-US" sz="1200" b="1">
                <a:solidFill>
                  <a:srgbClr val="0000FF"/>
                </a:solidFill>
                <a:latin typeface="Arial" charset="0"/>
              </a:rPr>
              <a:t>d</a:t>
            </a:r>
          </a:p>
          <a:p>
            <a:pPr eaLnBrk="0" hangingPunct="0"/>
            <a:r>
              <a:rPr lang="en-US" sz="1200" b="1">
                <a:solidFill>
                  <a:srgbClr val="0000FF"/>
                </a:solidFill>
                <a:latin typeface="Arial" charset="0"/>
              </a:rPr>
              <a:t>e</a:t>
            </a:r>
          </a:p>
          <a:p>
            <a:pPr eaLnBrk="0" hangingPunct="0"/>
            <a:r>
              <a:rPr lang="en-US" sz="1200" b="1">
                <a:solidFill>
                  <a:srgbClr val="0000FF"/>
                </a:solidFill>
                <a:latin typeface="Arial" charset="0"/>
              </a:rPr>
              <a:t>r</a:t>
            </a:r>
          </a:p>
        </p:txBody>
      </p:sp>
      <p:sp>
        <p:nvSpPr>
          <p:cNvPr id="21518" name="Text Box 18"/>
          <p:cNvSpPr txBox="1">
            <a:spLocks noChangeArrowheads="1"/>
          </p:cNvSpPr>
          <p:nvPr/>
        </p:nvSpPr>
        <p:spPr bwMode="auto">
          <a:xfrm>
            <a:off x="8451850" y="3581400"/>
            <a:ext cx="665163" cy="366713"/>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charset="0"/>
              </a:rPr>
              <a:t>Text</a:t>
            </a:r>
            <a:r>
              <a:rPr lang="en-US" sz="1800">
                <a:latin typeface="Arial" charset="0"/>
              </a:rPr>
              <a:t> </a:t>
            </a:r>
          </a:p>
        </p:txBody>
      </p:sp>
      <p:sp>
        <p:nvSpPr>
          <p:cNvPr id="21519" name="Text Box 19"/>
          <p:cNvSpPr txBox="1">
            <a:spLocks noChangeArrowheads="1"/>
          </p:cNvSpPr>
          <p:nvPr/>
        </p:nvSpPr>
        <p:spPr bwMode="auto">
          <a:xfrm>
            <a:off x="8477250" y="5281613"/>
            <a:ext cx="623888" cy="336550"/>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charset="0"/>
              </a:rPr>
              <a:t>Data</a:t>
            </a:r>
          </a:p>
        </p:txBody>
      </p:sp>
      <p:sp>
        <p:nvSpPr>
          <p:cNvPr id="21520" name="Line 23"/>
          <p:cNvSpPr>
            <a:spLocks noChangeShapeType="1"/>
          </p:cNvSpPr>
          <p:nvPr/>
        </p:nvSpPr>
        <p:spPr bwMode="auto">
          <a:xfrm>
            <a:off x="4572000" y="3810000"/>
            <a:ext cx="1066800" cy="0"/>
          </a:xfrm>
          <a:prstGeom prst="line">
            <a:avLst/>
          </a:prstGeom>
          <a:noFill/>
          <a:ln w="28575">
            <a:solidFill>
              <a:schemeClr val="tx1"/>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05" charset="0"/>
              </a:rPr>
              <a:t>COP 3402 System Software</a:t>
            </a:r>
          </a:p>
        </p:txBody>
      </p:sp>
      <p:sp>
        <p:nvSpPr>
          <p:cNvPr id="22531"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2532" name="Text Box 4"/>
          <p:cNvSpPr txBox="1">
            <a:spLocks noChangeArrowheads="1"/>
          </p:cNvSpPr>
          <p:nvPr/>
        </p:nvSpPr>
        <p:spPr bwMode="auto">
          <a:xfrm>
            <a:off x="762000" y="1219200"/>
            <a:ext cx="3008313" cy="396875"/>
          </a:xfrm>
          <a:prstGeom prst="rect">
            <a:avLst/>
          </a:prstGeom>
          <a:noFill/>
          <a:ln w="9525">
            <a:noFill/>
            <a:miter lim="800000"/>
            <a:headEnd/>
            <a:tailEnd/>
          </a:ln>
        </p:spPr>
        <p:txBody>
          <a:bodyPr wrap="none">
            <a:spAutoFit/>
          </a:bodyPr>
          <a:lstStyle/>
          <a:p>
            <a:r>
              <a:rPr lang="en-US" sz="2000" b="1">
                <a:solidFill>
                  <a:srgbClr val="0000FF"/>
                </a:solidFill>
                <a:latin typeface="Times New Roman" pitchFamily="-105" charset="0"/>
              </a:rPr>
              <a:t>Assembler object code file</a:t>
            </a:r>
            <a:endParaRPr lang="en-US" b="1">
              <a:solidFill>
                <a:srgbClr val="0000FF"/>
              </a:solidFill>
              <a:latin typeface="Times New Roman" pitchFamily="-105" charset="0"/>
            </a:endParaRPr>
          </a:p>
        </p:txBody>
      </p:sp>
      <p:sp>
        <p:nvSpPr>
          <p:cNvPr id="22533" name="Rectangle 12"/>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Program name: start</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text: x200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text in bytes: x14</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Starting address data: x20A</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Length of data in bytes: 8</a:t>
            </a:r>
            <a:endParaRPr lang="en-US" sz="1400" b="1" u="sng">
              <a:latin typeface="Times New Roman" pitchFamily="-105" charset="0"/>
            </a:endParaRP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0001000000001001</a:t>
            </a:r>
            <a:r>
              <a:rPr lang="en-US" sz="1400" b="1">
                <a:solidFill>
                  <a:srgbClr val="FF0000"/>
                </a:solidFill>
                <a:latin typeface="Times New Roman" pitchFamily="-105" charset="0"/>
              </a:rPr>
              <a:t>  </a:t>
            </a:r>
            <a:r>
              <a:rPr lang="en-US" sz="1400" b="1">
                <a:latin typeface="Times New Roman" pitchFamily="-105" charset="0"/>
              </a:rPr>
              <a: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0010000000001001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0011000000000111</a:t>
            </a:r>
            <a:r>
              <a:rPr lang="en-US" sz="1400" b="1">
                <a:solidFill>
                  <a:srgbClr val="0000FF"/>
                </a:solidFill>
                <a:latin typeface="Times New Roman" pitchFamily="-105" charset="0"/>
              </a:rPr>
              <a:t>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0001000000001000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0100000000001000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0011000000000110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1001000000000000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1000111111111000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0001000000000001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0111000000000000     </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0000000000000000</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0000000000000101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0000000000000011</a:t>
            </a:r>
          </a:p>
          <a:p>
            <a:pPr marL="342900" indent="-342900">
              <a:lnSpc>
                <a:spcPct val="80000"/>
              </a:lnSpc>
              <a:spcBef>
                <a:spcPct val="20000"/>
              </a:spcBef>
              <a:buClr>
                <a:schemeClr val="folHlink"/>
              </a:buClr>
              <a:buSzPct val="75000"/>
              <a:buFont typeface="Wingdings" pitchFamily="-105" charset="2"/>
              <a:buNone/>
            </a:pPr>
            <a:r>
              <a:rPr lang="en-US" sz="1400" b="1">
                <a:latin typeface="Times New Roman" pitchFamily="-105" charset="0"/>
              </a:rPr>
              <a:t>0000000000000001</a:t>
            </a:r>
            <a:endParaRPr lang="en-US" sz="2000">
              <a:latin typeface="Times New Roman" pitchFamily="-105" charset="0"/>
            </a:endParaRPr>
          </a:p>
        </p:txBody>
      </p:sp>
      <p:sp>
        <p:nvSpPr>
          <p:cNvPr id="22534" name="Rectangle 13"/>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2535" name="Line 14"/>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2536" name="Line 15"/>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2537" name="Text Box 16"/>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charset="0"/>
              </a:rPr>
              <a:t>Header</a:t>
            </a:r>
          </a:p>
        </p:txBody>
      </p:sp>
      <p:sp>
        <p:nvSpPr>
          <p:cNvPr id="22538" name="Text Box 17"/>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charset="0"/>
              </a:rPr>
              <a:t>Text section</a:t>
            </a:r>
          </a:p>
        </p:txBody>
      </p:sp>
      <p:sp>
        <p:nvSpPr>
          <p:cNvPr id="22539" name="Text Box 18"/>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charset="0"/>
              </a:rPr>
              <a:t>Data section</a:t>
            </a:r>
          </a:p>
        </p:txBody>
      </p:sp>
      <p:sp>
        <p:nvSpPr>
          <p:cNvPr id="22540" name="Text Box 19"/>
          <p:cNvSpPr txBox="1">
            <a:spLocks noChangeArrowheads="1"/>
          </p:cNvSpPr>
          <p:nvPr/>
        </p:nvSpPr>
        <p:spPr bwMode="auto">
          <a:xfrm>
            <a:off x="5181600" y="1524000"/>
            <a:ext cx="3765550" cy="4760913"/>
          </a:xfrm>
          <a:prstGeom prst="rect">
            <a:avLst/>
          </a:prstGeom>
          <a:noFill/>
          <a:ln w="9525">
            <a:noFill/>
            <a:miter lim="800000"/>
            <a:headEnd/>
            <a:tailEnd/>
          </a:ln>
        </p:spPr>
        <p:txBody>
          <a:bodyPr wrap="none">
            <a:spAutoFit/>
          </a:bodyPr>
          <a:lstStyle/>
          <a:p>
            <a:r>
              <a:rPr lang="en-US" sz="1800" b="1" u="sng">
                <a:solidFill>
                  <a:srgbClr val="0000FF"/>
                </a:solidFill>
                <a:latin typeface="Times New Roman" pitchFamily="-105" charset="0"/>
              </a:rPr>
              <a:t>Absolute loader:</a:t>
            </a:r>
          </a:p>
          <a:p>
            <a:endParaRPr lang="en-US" sz="1800" b="1">
              <a:solidFill>
                <a:srgbClr val="0000FF"/>
              </a:solidFill>
              <a:latin typeface="Times New Roman" pitchFamily="-105" charset="0"/>
            </a:endParaRPr>
          </a:p>
          <a:p>
            <a:r>
              <a:rPr lang="en-US" sz="1800" b="1">
                <a:solidFill>
                  <a:srgbClr val="0000FF"/>
                </a:solidFill>
                <a:latin typeface="Times New Roman" pitchFamily="-105" charset="0"/>
              </a:rPr>
              <a:t>The absolute loader will load the</a:t>
            </a:r>
          </a:p>
          <a:p>
            <a:r>
              <a:rPr lang="en-US" sz="1800" b="1">
                <a:solidFill>
                  <a:srgbClr val="0000FF"/>
                </a:solidFill>
                <a:latin typeface="Times New Roman" pitchFamily="-105" charset="0"/>
              </a:rPr>
              <a:t>program at memory location x200:</a:t>
            </a:r>
          </a:p>
          <a:p>
            <a:endParaRPr lang="en-US" sz="1800" b="1">
              <a:solidFill>
                <a:srgbClr val="0000FF"/>
              </a:solidFill>
              <a:latin typeface="Times New Roman" pitchFamily="-105" charset="0"/>
            </a:endParaRPr>
          </a:p>
          <a:p>
            <a:r>
              <a:rPr lang="en-US" sz="1800" b="1">
                <a:solidFill>
                  <a:srgbClr val="0000FF"/>
                </a:solidFill>
                <a:latin typeface="Times New Roman" pitchFamily="-105" charset="0"/>
              </a:rPr>
              <a:t>1.- The header record is checked to</a:t>
            </a:r>
          </a:p>
          <a:p>
            <a:r>
              <a:rPr lang="en-US" sz="1800" b="1">
                <a:solidFill>
                  <a:srgbClr val="0000FF"/>
                </a:solidFill>
                <a:latin typeface="Times New Roman" pitchFamily="-105" charset="0"/>
              </a:rPr>
              <a:t>verify that the correct program has </a:t>
            </a:r>
          </a:p>
          <a:p>
            <a:r>
              <a:rPr lang="en-US" sz="1800" b="1">
                <a:solidFill>
                  <a:srgbClr val="0000FF"/>
                </a:solidFill>
                <a:latin typeface="Times New Roman" pitchFamily="-105" charset="0"/>
              </a:rPr>
              <a:t>been presented for loading.</a:t>
            </a:r>
          </a:p>
          <a:p>
            <a:endParaRPr lang="en-US" sz="1800" b="1">
              <a:solidFill>
                <a:srgbClr val="0000FF"/>
              </a:solidFill>
              <a:latin typeface="Times New Roman" pitchFamily="-105" charset="0"/>
            </a:endParaRPr>
          </a:p>
          <a:p>
            <a:r>
              <a:rPr lang="en-US" sz="1800" b="1">
                <a:solidFill>
                  <a:srgbClr val="0000FF"/>
                </a:solidFill>
                <a:latin typeface="Times New Roman" pitchFamily="-105" charset="0"/>
              </a:rPr>
              <a:t>2.- Each text record is read and </a:t>
            </a:r>
          </a:p>
          <a:p>
            <a:r>
              <a:rPr lang="en-US" sz="1800" b="1">
                <a:solidFill>
                  <a:srgbClr val="0000FF"/>
                </a:solidFill>
                <a:latin typeface="Times New Roman" pitchFamily="-105" charset="0"/>
              </a:rPr>
              <a:t>moved to the indicate address in </a:t>
            </a:r>
          </a:p>
          <a:p>
            <a:r>
              <a:rPr lang="en-US" sz="1800" b="1">
                <a:solidFill>
                  <a:srgbClr val="0000FF"/>
                </a:solidFill>
                <a:latin typeface="Times New Roman" pitchFamily="-105" charset="0"/>
              </a:rPr>
              <a:t>memory</a:t>
            </a:r>
          </a:p>
          <a:p>
            <a:endParaRPr lang="en-US" sz="1800" b="1">
              <a:solidFill>
                <a:srgbClr val="0000FF"/>
              </a:solidFill>
              <a:latin typeface="Times New Roman" pitchFamily="-105" charset="0"/>
            </a:endParaRPr>
          </a:p>
          <a:p>
            <a:r>
              <a:rPr lang="en-US" sz="1800" b="1">
                <a:solidFill>
                  <a:srgbClr val="0000FF"/>
                </a:solidFill>
                <a:latin typeface="Times New Roman" pitchFamily="-105" charset="0"/>
              </a:rPr>
              <a:t>3.- When the “end” record (EOF) is</a:t>
            </a:r>
          </a:p>
          <a:p>
            <a:r>
              <a:rPr lang="en-US" sz="1800" b="1">
                <a:solidFill>
                  <a:srgbClr val="0000FF"/>
                </a:solidFill>
                <a:latin typeface="Times New Roman" pitchFamily="-105" charset="0"/>
              </a:rPr>
              <a:t>encountered, the loader jumps to the</a:t>
            </a:r>
          </a:p>
          <a:p>
            <a:r>
              <a:rPr lang="en-US" sz="1800" b="1">
                <a:solidFill>
                  <a:srgbClr val="0000FF"/>
                </a:solidFill>
                <a:latin typeface="Times New Roman" pitchFamily="-105" charset="0"/>
              </a:rPr>
              <a:t>specified address to begin execution.</a:t>
            </a:r>
          </a:p>
          <a:p>
            <a:endParaRPr lang="en-US" sz="1800" b="1">
              <a:solidFill>
                <a:srgbClr val="0000FF"/>
              </a:solidFill>
              <a:latin typeface="Times New Roman" pitchFamily="-105"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0" y="228600"/>
            <a:ext cx="8162925" cy="641350"/>
          </a:xfrm>
        </p:spPr>
        <p:txBody>
          <a:bodyPr/>
          <a:lstStyle/>
          <a:p>
            <a:pPr algn="ctr" eaLnBrk="1" hangingPunct="1"/>
            <a:r>
              <a:rPr lang="en-US" sz="3600" b="1" smtClean="0">
                <a:solidFill>
                  <a:srgbClr val="0000FF"/>
                </a:solidFill>
                <a:latin typeface="Times New Roman" pitchFamily="-105" charset="0"/>
              </a:rPr>
              <a:t>Loading object code into memory</a:t>
            </a:r>
            <a:r>
              <a:rPr lang="en-US" sz="3600" b="1" smtClean="0">
                <a:solidFill>
                  <a:srgbClr val="0000FF"/>
                </a:solidFill>
              </a:rPr>
              <a:t> </a:t>
            </a:r>
            <a:endParaRPr lang="en-US" sz="3600" b="1" u="sng" smtClean="0">
              <a:solidFill>
                <a:srgbClr val="0000FF"/>
              </a:solidFill>
            </a:endParaRPr>
          </a:p>
        </p:txBody>
      </p:sp>
      <p:sp>
        <p:nvSpPr>
          <p:cNvPr id="24579" name="Rectangle 3"/>
          <p:cNvSpPr>
            <a:spLocks noGrp="1" noChangeArrowheads="1"/>
          </p:cNvSpPr>
          <p:nvPr>
            <p:ph type="body" idx="1"/>
          </p:nvPr>
        </p:nvSpPr>
        <p:spPr>
          <a:xfrm>
            <a:off x="990600" y="1676400"/>
            <a:ext cx="3886200" cy="4495800"/>
          </a:xfrm>
        </p:spPr>
        <p:txBody>
          <a:bodyPr/>
          <a:lstStyle/>
          <a:p>
            <a:pPr eaLnBrk="1" hangingPunct="1">
              <a:lnSpc>
                <a:spcPct val="80000"/>
              </a:lnSpc>
              <a:buFont typeface="Wingdings" pitchFamily="-105" charset="2"/>
              <a:buNone/>
            </a:pPr>
            <a:r>
              <a:rPr lang="en-US" sz="1400" b="1" smtClean="0">
                <a:latin typeface="Times New Roman" pitchFamily="-105" charset="0"/>
              </a:rPr>
              <a:t>Program name: start</a:t>
            </a:r>
          </a:p>
          <a:p>
            <a:pPr eaLnBrk="1" hangingPunct="1">
              <a:lnSpc>
                <a:spcPct val="80000"/>
              </a:lnSpc>
              <a:buFont typeface="Wingdings" pitchFamily="-105" charset="2"/>
              <a:buNone/>
            </a:pPr>
            <a:r>
              <a:rPr lang="en-US" sz="1400" b="1" smtClean="0">
                <a:latin typeface="Times New Roman" pitchFamily="-105" charset="0"/>
              </a:rPr>
              <a:t>Starting address text: x200</a:t>
            </a:r>
          </a:p>
          <a:p>
            <a:pPr eaLnBrk="1" hangingPunct="1">
              <a:lnSpc>
                <a:spcPct val="80000"/>
              </a:lnSpc>
              <a:buFont typeface="Wingdings" pitchFamily="-105" charset="2"/>
              <a:buNone/>
            </a:pPr>
            <a:r>
              <a:rPr lang="en-US" sz="1400" b="1" smtClean="0">
                <a:latin typeface="Times New Roman" pitchFamily="-105" charset="0"/>
              </a:rPr>
              <a:t>Length of text in bytes: x14</a:t>
            </a:r>
          </a:p>
          <a:p>
            <a:pPr eaLnBrk="1" hangingPunct="1">
              <a:lnSpc>
                <a:spcPct val="80000"/>
              </a:lnSpc>
              <a:buFont typeface="Wingdings" pitchFamily="-105" charset="2"/>
              <a:buNone/>
            </a:pPr>
            <a:r>
              <a:rPr lang="en-US" sz="1400" b="1" smtClean="0">
                <a:latin typeface="Times New Roman" pitchFamily="-105" charset="0"/>
              </a:rPr>
              <a:t>Starting address data: x20A</a:t>
            </a:r>
          </a:p>
          <a:p>
            <a:pPr eaLnBrk="1" hangingPunct="1">
              <a:lnSpc>
                <a:spcPct val="80000"/>
              </a:lnSpc>
              <a:buFont typeface="Wingdings" pitchFamily="-105" charset="2"/>
              <a:buNone/>
            </a:pPr>
            <a:r>
              <a:rPr lang="en-US" sz="1400" b="1" smtClean="0">
                <a:latin typeface="Times New Roman" pitchFamily="-105" charset="0"/>
              </a:rPr>
              <a:t>Length of data in bytes: 8</a:t>
            </a:r>
            <a:endParaRPr lang="en-US" sz="1400" b="1" u="sng" smtClean="0">
              <a:latin typeface="Times New Roman" pitchFamily="-105" charset="0"/>
            </a:endParaRPr>
          </a:p>
          <a:p>
            <a:pPr eaLnBrk="1" hangingPunct="1">
              <a:lnSpc>
                <a:spcPct val="80000"/>
              </a:lnSpc>
              <a:buFont typeface="Wingdings" pitchFamily="-105" charset="2"/>
              <a:buNone/>
            </a:pPr>
            <a:r>
              <a:rPr lang="en-US" sz="1400" b="1" smtClean="0">
                <a:latin typeface="Times New Roman" pitchFamily="-105" charset="0"/>
              </a:rPr>
              <a:t> 	</a:t>
            </a:r>
          </a:p>
          <a:p>
            <a:pPr eaLnBrk="1" hangingPunct="1">
              <a:lnSpc>
                <a:spcPct val="80000"/>
              </a:lnSpc>
              <a:buFont typeface="Wingdings" pitchFamily="-105" charset="2"/>
              <a:buNone/>
            </a:pPr>
            <a:r>
              <a:rPr lang="en-US" sz="1400" b="1" smtClean="0">
                <a:latin typeface="Times New Roman" pitchFamily="-105" charset="0"/>
              </a:rPr>
              <a:t>0001000000001001</a:t>
            </a:r>
            <a:r>
              <a:rPr lang="en-US" sz="1400" b="1" smtClean="0">
                <a:solidFill>
                  <a:srgbClr val="FF0000"/>
                </a:solidFill>
                <a:latin typeface="Times New Roman" pitchFamily="-105" charset="0"/>
              </a:rPr>
              <a:t>  </a:t>
            </a:r>
            <a:r>
              <a:rPr lang="en-US" sz="1400" b="1" smtClean="0">
                <a:latin typeface="Times New Roman" pitchFamily="-105" charset="0"/>
              </a:rPr>
              <a:t>   </a:t>
            </a:r>
          </a:p>
          <a:p>
            <a:pPr eaLnBrk="1" hangingPunct="1">
              <a:lnSpc>
                <a:spcPct val="80000"/>
              </a:lnSpc>
              <a:buFont typeface="Wingdings" pitchFamily="-105" charset="2"/>
              <a:buNone/>
            </a:pPr>
            <a:r>
              <a:rPr lang="en-US" sz="1400" b="1" smtClean="0">
                <a:latin typeface="Times New Roman" pitchFamily="-105" charset="0"/>
              </a:rPr>
              <a:t>0010000000001001</a:t>
            </a:r>
          </a:p>
          <a:p>
            <a:pPr eaLnBrk="1" hangingPunct="1">
              <a:lnSpc>
                <a:spcPct val="80000"/>
              </a:lnSpc>
              <a:buFont typeface="Wingdings" pitchFamily="-105" charset="2"/>
              <a:buNone/>
            </a:pPr>
            <a:r>
              <a:rPr lang="en-US" sz="1400" b="1" smtClean="0">
                <a:latin typeface="Times New Roman" pitchFamily="-105" charset="0"/>
              </a:rPr>
              <a:t>0011000000000111</a:t>
            </a:r>
            <a:r>
              <a:rPr lang="en-US" sz="1400" b="1" smtClean="0">
                <a:solidFill>
                  <a:srgbClr val="0000FF"/>
                </a:solidFill>
                <a:latin typeface="Times New Roman" pitchFamily="-105" charset="0"/>
              </a:rPr>
              <a:t>  </a:t>
            </a:r>
          </a:p>
          <a:p>
            <a:pPr eaLnBrk="1" hangingPunct="1">
              <a:lnSpc>
                <a:spcPct val="80000"/>
              </a:lnSpc>
              <a:buFont typeface="Wingdings" pitchFamily="-105" charset="2"/>
              <a:buNone/>
            </a:pPr>
            <a:r>
              <a:rPr lang="en-US" sz="1400" b="1" smtClean="0">
                <a:latin typeface="Times New Roman" pitchFamily="-105" charset="0"/>
              </a:rPr>
              <a:t>0001000000001000</a:t>
            </a:r>
          </a:p>
          <a:p>
            <a:pPr eaLnBrk="1" hangingPunct="1">
              <a:lnSpc>
                <a:spcPct val="80000"/>
              </a:lnSpc>
              <a:buFont typeface="Wingdings" pitchFamily="-105" charset="2"/>
              <a:buNone/>
            </a:pPr>
            <a:r>
              <a:rPr lang="en-US" sz="1400" b="1" smtClean="0">
                <a:latin typeface="Times New Roman" pitchFamily="-105" charset="0"/>
              </a:rPr>
              <a:t>0100000000001000</a:t>
            </a:r>
          </a:p>
          <a:p>
            <a:pPr eaLnBrk="1" hangingPunct="1">
              <a:lnSpc>
                <a:spcPct val="80000"/>
              </a:lnSpc>
              <a:buFont typeface="Wingdings" pitchFamily="-105" charset="2"/>
              <a:buNone/>
            </a:pPr>
            <a:r>
              <a:rPr lang="en-US" sz="1400" b="1" smtClean="0">
                <a:latin typeface="Times New Roman" pitchFamily="-105" charset="0"/>
              </a:rPr>
              <a:t>0011000000000110</a:t>
            </a:r>
          </a:p>
          <a:p>
            <a:pPr eaLnBrk="1" hangingPunct="1">
              <a:lnSpc>
                <a:spcPct val="80000"/>
              </a:lnSpc>
              <a:buFont typeface="Wingdings" pitchFamily="-105" charset="2"/>
              <a:buNone/>
            </a:pPr>
            <a:r>
              <a:rPr lang="en-US" sz="1400" b="1" smtClean="0">
                <a:latin typeface="Times New Roman" pitchFamily="-105" charset="0"/>
              </a:rPr>
              <a:t>1001000000000000	     </a:t>
            </a:r>
          </a:p>
          <a:p>
            <a:pPr eaLnBrk="1" hangingPunct="1">
              <a:lnSpc>
                <a:spcPct val="80000"/>
              </a:lnSpc>
              <a:buFont typeface="Wingdings" pitchFamily="-105" charset="2"/>
              <a:buNone/>
            </a:pPr>
            <a:r>
              <a:rPr lang="en-US" sz="1400" b="1" smtClean="0">
                <a:latin typeface="Times New Roman" pitchFamily="-105" charset="0"/>
              </a:rPr>
              <a:t>1000111111111000    </a:t>
            </a:r>
          </a:p>
          <a:p>
            <a:pPr eaLnBrk="1" hangingPunct="1">
              <a:lnSpc>
                <a:spcPct val="80000"/>
              </a:lnSpc>
              <a:buFont typeface="Wingdings" pitchFamily="-105" charset="2"/>
              <a:buNone/>
            </a:pPr>
            <a:r>
              <a:rPr lang="en-US" sz="1400" b="1" smtClean="0">
                <a:latin typeface="Times New Roman" pitchFamily="-105" charset="0"/>
              </a:rPr>
              <a:t>0001000000000001</a:t>
            </a:r>
          </a:p>
          <a:p>
            <a:pPr eaLnBrk="1" hangingPunct="1">
              <a:lnSpc>
                <a:spcPct val="80000"/>
              </a:lnSpc>
              <a:buFont typeface="Wingdings" pitchFamily="-105" charset="2"/>
              <a:buNone/>
            </a:pPr>
            <a:r>
              <a:rPr lang="en-US" sz="1400" b="1" smtClean="0">
                <a:latin typeface="Times New Roman" pitchFamily="-105" charset="0"/>
              </a:rPr>
              <a:t>0111000000000000     </a:t>
            </a:r>
          </a:p>
          <a:p>
            <a:pPr eaLnBrk="1" hangingPunct="1">
              <a:lnSpc>
                <a:spcPct val="80000"/>
              </a:lnSpc>
              <a:buFont typeface="Wingdings" pitchFamily="-105" charset="2"/>
              <a:buNone/>
            </a:pPr>
            <a:r>
              <a:rPr lang="en-US" sz="1400" b="1" smtClean="0">
                <a:latin typeface="Times New Roman" pitchFamily="-105" charset="0"/>
              </a:rPr>
              <a:t>0000000000000000</a:t>
            </a:r>
          </a:p>
          <a:p>
            <a:pPr eaLnBrk="1" hangingPunct="1">
              <a:lnSpc>
                <a:spcPct val="80000"/>
              </a:lnSpc>
              <a:buFont typeface="Wingdings" pitchFamily="-105" charset="2"/>
              <a:buNone/>
            </a:pPr>
            <a:r>
              <a:rPr lang="en-US" sz="1400" b="1" smtClean="0">
                <a:latin typeface="Times New Roman" pitchFamily="-105" charset="0"/>
              </a:rPr>
              <a:t>0000000000000101</a:t>
            </a:r>
          </a:p>
          <a:p>
            <a:pPr eaLnBrk="1" hangingPunct="1">
              <a:lnSpc>
                <a:spcPct val="80000"/>
              </a:lnSpc>
              <a:buFont typeface="Wingdings" pitchFamily="-105" charset="2"/>
              <a:buNone/>
            </a:pPr>
            <a:r>
              <a:rPr lang="en-US" sz="1400" b="1" smtClean="0">
                <a:latin typeface="Times New Roman" pitchFamily="-105" charset="0"/>
              </a:rPr>
              <a:t>0000000000000011</a:t>
            </a:r>
          </a:p>
          <a:p>
            <a:pPr eaLnBrk="1" hangingPunct="1">
              <a:lnSpc>
                <a:spcPct val="80000"/>
              </a:lnSpc>
              <a:buFont typeface="Wingdings" pitchFamily="-105" charset="2"/>
              <a:buNone/>
            </a:pPr>
            <a:r>
              <a:rPr lang="en-US" sz="1400" b="1" smtClean="0">
                <a:latin typeface="Times New Roman" pitchFamily="-105" charset="0"/>
              </a:rPr>
              <a:t>0000000000000001</a:t>
            </a:r>
            <a:endParaRPr lang="en-US" sz="2000" smtClean="0">
              <a:latin typeface="Times New Roman" pitchFamily="-105" charset="0"/>
            </a:endParaRPr>
          </a:p>
        </p:txBody>
      </p:sp>
      <p:sp>
        <p:nvSpPr>
          <p:cNvPr id="24580" name="Rectangle 4"/>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4581" name="Line 5"/>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4582" name="Line 6"/>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4583" name="Text Box 7"/>
          <p:cNvSpPr txBox="1">
            <a:spLocks noChangeArrowheads="1"/>
          </p:cNvSpPr>
          <p:nvPr/>
        </p:nvSpPr>
        <p:spPr bwMode="auto">
          <a:xfrm>
            <a:off x="3505200" y="1600200"/>
            <a:ext cx="933450" cy="366713"/>
          </a:xfrm>
          <a:prstGeom prst="rect">
            <a:avLst/>
          </a:prstGeom>
          <a:noFill/>
          <a:ln w="9525">
            <a:noFill/>
            <a:miter lim="800000"/>
            <a:headEnd/>
            <a:tailEnd/>
          </a:ln>
        </p:spPr>
        <p:txBody>
          <a:bodyPr wrap="none">
            <a:spAutoFit/>
          </a:bodyPr>
          <a:lstStyle/>
          <a:p>
            <a:pPr eaLnBrk="0" hangingPunct="0"/>
            <a:r>
              <a:rPr lang="en-US" sz="1800">
                <a:latin typeface="Arial" charset="0"/>
              </a:rPr>
              <a:t>Header</a:t>
            </a:r>
          </a:p>
        </p:txBody>
      </p:sp>
      <p:sp>
        <p:nvSpPr>
          <p:cNvPr id="24584" name="Text Box 8"/>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charset="0"/>
              </a:rPr>
              <a:t>Text section</a:t>
            </a:r>
          </a:p>
        </p:txBody>
      </p:sp>
      <p:sp>
        <p:nvSpPr>
          <p:cNvPr id="24585" name="Text Box 9"/>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charset="0"/>
              </a:rPr>
              <a:t>Data section</a:t>
            </a:r>
          </a:p>
        </p:txBody>
      </p:sp>
      <p:sp>
        <p:nvSpPr>
          <p:cNvPr id="24586" name="Rectangle 10"/>
          <p:cNvSpPr>
            <a:spLocks noChangeArrowheads="1"/>
          </p:cNvSpPr>
          <p:nvPr/>
        </p:nvSpPr>
        <p:spPr bwMode="auto">
          <a:xfrm>
            <a:off x="6096000" y="1524000"/>
            <a:ext cx="1828800" cy="4572000"/>
          </a:xfrm>
          <a:prstGeom prst="rect">
            <a:avLst/>
          </a:prstGeom>
          <a:noFill/>
          <a:ln w="9525">
            <a:solidFill>
              <a:schemeClr val="tx1"/>
            </a:solidFill>
            <a:miter lim="800000"/>
            <a:headEnd/>
            <a:tailEnd/>
          </a:ln>
        </p:spPr>
        <p:txBody>
          <a:bodyPr wrap="none" anchor="ctr"/>
          <a:lstStyle/>
          <a:p>
            <a:endParaRPr lang="en-US"/>
          </a:p>
        </p:txBody>
      </p:sp>
      <p:sp>
        <p:nvSpPr>
          <p:cNvPr id="24587" name="Text Box 11"/>
          <p:cNvSpPr txBox="1">
            <a:spLocks noChangeArrowheads="1"/>
          </p:cNvSpPr>
          <p:nvPr/>
        </p:nvSpPr>
        <p:spPr bwMode="auto">
          <a:xfrm>
            <a:off x="5943600" y="1066800"/>
            <a:ext cx="2419350" cy="366713"/>
          </a:xfrm>
          <a:prstGeom prst="rect">
            <a:avLst/>
          </a:prstGeom>
          <a:noFill/>
          <a:ln w="9525">
            <a:noFill/>
            <a:miter lim="800000"/>
            <a:headEnd/>
            <a:tailEnd/>
          </a:ln>
        </p:spPr>
        <p:txBody>
          <a:bodyPr wrap="none">
            <a:spAutoFit/>
          </a:bodyPr>
          <a:lstStyle/>
          <a:p>
            <a:pPr eaLnBrk="0" hangingPunct="0"/>
            <a:r>
              <a:rPr lang="en-US" sz="1800">
                <a:latin typeface="Arial" charset="0"/>
              </a:rPr>
              <a:t>Run time environment</a:t>
            </a:r>
          </a:p>
        </p:txBody>
      </p:sp>
      <p:sp>
        <p:nvSpPr>
          <p:cNvPr id="24588" name="Text Box 12"/>
          <p:cNvSpPr txBox="1">
            <a:spLocks noChangeArrowheads="1"/>
          </p:cNvSpPr>
          <p:nvPr/>
        </p:nvSpPr>
        <p:spPr bwMode="auto">
          <a:xfrm>
            <a:off x="6629400" y="1905000"/>
            <a:ext cx="755650" cy="366713"/>
          </a:xfrm>
          <a:prstGeom prst="rect">
            <a:avLst/>
          </a:prstGeom>
          <a:noFill/>
          <a:ln w="9525">
            <a:noFill/>
            <a:miter lim="800000"/>
            <a:headEnd/>
            <a:tailEnd/>
          </a:ln>
        </p:spPr>
        <p:txBody>
          <a:bodyPr wrap="none">
            <a:spAutoFit/>
          </a:bodyPr>
          <a:lstStyle/>
          <a:p>
            <a:pPr eaLnBrk="0" hangingPunct="0"/>
            <a:r>
              <a:rPr lang="en-US" sz="1800">
                <a:latin typeface="Arial" charset="0"/>
              </a:rPr>
              <a:t>Text  </a:t>
            </a:r>
          </a:p>
        </p:txBody>
      </p:sp>
      <p:sp>
        <p:nvSpPr>
          <p:cNvPr id="24589" name="Line 13"/>
          <p:cNvSpPr>
            <a:spLocks noChangeShapeType="1"/>
          </p:cNvSpPr>
          <p:nvPr/>
        </p:nvSpPr>
        <p:spPr bwMode="auto">
          <a:xfrm>
            <a:off x="6096000" y="2590800"/>
            <a:ext cx="1828800" cy="0"/>
          </a:xfrm>
          <a:prstGeom prst="line">
            <a:avLst/>
          </a:prstGeom>
          <a:noFill/>
          <a:ln w="9525">
            <a:solidFill>
              <a:schemeClr val="tx1"/>
            </a:solidFill>
            <a:round/>
            <a:headEnd/>
            <a:tailEnd/>
          </a:ln>
        </p:spPr>
        <p:txBody>
          <a:bodyPr/>
          <a:lstStyle/>
          <a:p>
            <a:endParaRPr lang="en-US"/>
          </a:p>
        </p:txBody>
      </p:sp>
      <p:sp>
        <p:nvSpPr>
          <p:cNvPr id="24590" name="Line 14"/>
          <p:cNvSpPr>
            <a:spLocks noChangeShapeType="1"/>
          </p:cNvSpPr>
          <p:nvPr/>
        </p:nvSpPr>
        <p:spPr bwMode="auto">
          <a:xfrm>
            <a:off x="6096000" y="3276600"/>
            <a:ext cx="1828800" cy="0"/>
          </a:xfrm>
          <a:prstGeom prst="line">
            <a:avLst/>
          </a:prstGeom>
          <a:noFill/>
          <a:ln w="9525">
            <a:solidFill>
              <a:schemeClr val="tx1"/>
            </a:solidFill>
            <a:round/>
            <a:headEnd/>
            <a:tailEnd/>
          </a:ln>
        </p:spPr>
        <p:txBody>
          <a:bodyPr/>
          <a:lstStyle/>
          <a:p>
            <a:endParaRPr lang="en-US"/>
          </a:p>
        </p:txBody>
      </p:sp>
      <p:sp>
        <p:nvSpPr>
          <p:cNvPr id="24591" name="Text Box 15"/>
          <p:cNvSpPr txBox="1">
            <a:spLocks noChangeArrowheads="1"/>
          </p:cNvSpPr>
          <p:nvPr/>
        </p:nvSpPr>
        <p:spPr bwMode="auto">
          <a:xfrm>
            <a:off x="6629400" y="2743200"/>
            <a:ext cx="793750" cy="366713"/>
          </a:xfrm>
          <a:prstGeom prst="rect">
            <a:avLst/>
          </a:prstGeom>
          <a:noFill/>
          <a:ln w="9525">
            <a:noFill/>
            <a:miter lim="800000"/>
            <a:headEnd/>
            <a:tailEnd/>
          </a:ln>
        </p:spPr>
        <p:txBody>
          <a:bodyPr wrap="none">
            <a:spAutoFit/>
          </a:bodyPr>
          <a:lstStyle/>
          <a:p>
            <a:pPr eaLnBrk="0" hangingPunct="0"/>
            <a:r>
              <a:rPr lang="en-US" sz="1800">
                <a:latin typeface="Arial" charset="0"/>
              </a:rPr>
              <a:t>Data  </a:t>
            </a:r>
          </a:p>
        </p:txBody>
      </p:sp>
      <p:sp>
        <p:nvSpPr>
          <p:cNvPr id="24592" name="Line 16"/>
          <p:cNvSpPr>
            <a:spLocks noChangeShapeType="1"/>
          </p:cNvSpPr>
          <p:nvPr/>
        </p:nvSpPr>
        <p:spPr bwMode="auto">
          <a:xfrm>
            <a:off x="6096000" y="5486400"/>
            <a:ext cx="1828800" cy="0"/>
          </a:xfrm>
          <a:prstGeom prst="line">
            <a:avLst/>
          </a:prstGeom>
          <a:noFill/>
          <a:ln w="9525">
            <a:solidFill>
              <a:schemeClr val="tx1"/>
            </a:solidFill>
            <a:round/>
            <a:headEnd/>
            <a:tailEnd/>
          </a:ln>
        </p:spPr>
        <p:txBody>
          <a:bodyPr/>
          <a:lstStyle/>
          <a:p>
            <a:endParaRPr lang="en-US"/>
          </a:p>
        </p:txBody>
      </p:sp>
      <p:sp>
        <p:nvSpPr>
          <p:cNvPr id="24593" name="Text Box 17"/>
          <p:cNvSpPr txBox="1">
            <a:spLocks noChangeArrowheads="1"/>
          </p:cNvSpPr>
          <p:nvPr/>
        </p:nvSpPr>
        <p:spPr bwMode="auto">
          <a:xfrm>
            <a:off x="6553200" y="5638800"/>
            <a:ext cx="882650" cy="366713"/>
          </a:xfrm>
          <a:prstGeom prst="rect">
            <a:avLst/>
          </a:prstGeom>
          <a:noFill/>
          <a:ln w="9525">
            <a:noFill/>
            <a:miter lim="800000"/>
            <a:headEnd/>
            <a:tailEnd/>
          </a:ln>
        </p:spPr>
        <p:txBody>
          <a:bodyPr wrap="none">
            <a:spAutoFit/>
          </a:bodyPr>
          <a:lstStyle/>
          <a:p>
            <a:pPr eaLnBrk="0" hangingPunct="0"/>
            <a:r>
              <a:rPr lang="en-US" sz="1800">
                <a:latin typeface="Arial" charset="0"/>
              </a:rPr>
              <a:t>Stack  </a:t>
            </a:r>
          </a:p>
        </p:txBody>
      </p:sp>
      <p:sp>
        <p:nvSpPr>
          <p:cNvPr id="24594" name="Text Box 18"/>
          <p:cNvSpPr txBox="1">
            <a:spLocks noChangeArrowheads="1"/>
          </p:cNvSpPr>
          <p:nvPr/>
        </p:nvSpPr>
        <p:spPr bwMode="auto">
          <a:xfrm>
            <a:off x="6629400" y="3429000"/>
            <a:ext cx="857250" cy="366713"/>
          </a:xfrm>
          <a:prstGeom prst="rect">
            <a:avLst/>
          </a:prstGeom>
          <a:noFill/>
          <a:ln w="9525">
            <a:noFill/>
            <a:miter lim="800000"/>
            <a:headEnd/>
            <a:tailEnd/>
          </a:ln>
        </p:spPr>
        <p:txBody>
          <a:bodyPr wrap="none">
            <a:spAutoFit/>
          </a:bodyPr>
          <a:lstStyle/>
          <a:p>
            <a:pPr eaLnBrk="0" hangingPunct="0"/>
            <a:r>
              <a:rPr lang="en-US" sz="1800">
                <a:latin typeface="Arial" charset="0"/>
              </a:rPr>
              <a:t>Heap  </a:t>
            </a:r>
          </a:p>
        </p:txBody>
      </p:sp>
      <p:sp>
        <p:nvSpPr>
          <p:cNvPr id="24595" name="Line 19"/>
          <p:cNvSpPr>
            <a:spLocks noChangeShapeType="1"/>
          </p:cNvSpPr>
          <p:nvPr/>
        </p:nvSpPr>
        <p:spPr bwMode="auto">
          <a:xfrm>
            <a:off x="6096000" y="3886200"/>
            <a:ext cx="1828800" cy="0"/>
          </a:xfrm>
          <a:prstGeom prst="line">
            <a:avLst/>
          </a:prstGeom>
          <a:noFill/>
          <a:ln w="9525">
            <a:solidFill>
              <a:schemeClr val="tx1"/>
            </a:solidFill>
            <a:round/>
            <a:headEnd/>
            <a:tailEnd/>
          </a:ln>
        </p:spPr>
        <p:txBody>
          <a:bodyPr/>
          <a:lstStyle/>
          <a:p>
            <a:endParaRPr lang="en-US"/>
          </a:p>
        </p:txBody>
      </p:sp>
      <p:sp>
        <p:nvSpPr>
          <p:cNvPr id="24596" name="Line 20"/>
          <p:cNvSpPr>
            <a:spLocks noChangeShapeType="1"/>
          </p:cNvSpPr>
          <p:nvPr/>
        </p:nvSpPr>
        <p:spPr bwMode="auto">
          <a:xfrm flipV="1">
            <a:off x="3505200" y="2057400"/>
            <a:ext cx="2590800" cy="1524000"/>
          </a:xfrm>
          <a:prstGeom prst="line">
            <a:avLst/>
          </a:prstGeom>
          <a:noFill/>
          <a:ln w="9525">
            <a:solidFill>
              <a:schemeClr val="tx1"/>
            </a:solidFill>
            <a:round/>
            <a:headEnd/>
            <a:tailEnd type="triangle" w="med" len="med"/>
          </a:ln>
        </p:spPr>
        <p:txBody>
          <a:bodyPr/>
          <a:lstStyle/>
          <a:p>
            <a:endParaRPr lang="en-US"/>
          </a:p>
        </p:txBody>
      </p:sp>
      <p:sp>
        <p:nvSpPr>
          <p:cNvPr id="24597" name="Line 21"/>
          <p:cNvSpPr>
            <a:spLocks noChangeShapeType="1"/>
          </p:cNvSpPr>
          <p:nvPr/>
        </p:nvSpPr>
        <p:spPr bwMode="auto">
          <a:xfrm flipV="1">
            <a:off x="3505200" y="2895600"/>
            <a:ext cx="2590800" cy="2514600"/>
          </a:xfrm>
          <a:prstGeom prst="line">
            <a:avLst/>
          </a:prstGeom>
          <a:noFill/>
          <a:ln w="9525">
            <a:solidFill>
              <a:schemeClr val="tx1"/>
            </a:solidFill>
            <a:round/>
            <a:headEnd/>
            <a:tailEnd type="triangle" w="med" len="med"/>
          </a:ln>
        </p:spPr>
        <p:txBody>
          <a:bodyPr/>
          <a:lstStyle/>
          <a:p>
            <a:endParaRPr lang="en-US"/>
          </a:p>
        </p:txBody>
      </p:sp>
      <p:sp>
        <p:nvSpPr>
          <p:cNvPr id="24598" name="Line 22"/>
          <p:cNvSpPr>
            <a:spLocks noChangeShapeType="1"/>
          </p:cNvSpPr>
          <p:nvPr/>
        </p:nvSpPr>
        <p:spPr bwMode="auto">
          <a:xfrm flipV="1">
            <a:off x="3200400" y="1524000"/>
            <a:ext cx="2895600" cy="685800"/>
          </a:xfrm>
          <a:prstGeom prst="line">
            <a:avLst/>
          </a:prstGeom>
          <a:noFill/>
          <a:ln w="9525">
            <a:solidFill>
              <a:srgbClr val="FF0000"/>
            </a:solidFill>
            <a:prstDash val="dash"/>
            <a:round/>
            <a:headEnd/>
            <a:tailEnd type="triangle" w="med" len="med"/>
          </a:ln>
        </p:spPr>
        <p:txBody>
          <a:bodyPr/>
          <a:lstStyle/>
          <a:p>
            <a:endParaRPr lang="en-US"/>
          </a:p>
        </p:txBody>
      </p:sp>
      <p:sp>
        <p:nvSpPr>
          <p:cNvPr id="24599" name="Line 23"/>
          <p:cNvSpPr>
            <a:spLocks noChangeShapeType="1"/>
          </p:cNvSpPr>
          <p:nvPr/>
        </p:nvSpPr>
        <p:spPr bwMode="auto">
          <a:xfrm>
            <a:off x="3200400" y="2209800"/>
            <a:ext cx="2895600" cy="381000"/>
          </a:xfrm>
          <a:prstGeom prst="line">
            <a:avLst/>
          </a:prstGeom>
          <a:noFill/>
          <a:ln w="9525">
            <a:solidFill>
              <a:srgbClr val="FF0000"/>
            </a:solidFill>
            <a:prstDash val="dash"/>
            <a:round/>
            <a:headEnd/>
            <a:tailEnd type="triangle" w="med" len="med"/>
          </a:ln>
        </p:spPr>
        <p:txBody>
          <a:bodyPr/>
          <a:lstStyle/>
          <a:p>
            <a:endParaRPr lang="en-US"/>
          </a:p>
        </p:txBody>
      </p:sp>
      <p:sp>
        <p:nvSpPr>
          <p:cNvPr id="24600" name="Line 24"/>
          <p:cNvSpPr>
            <a:spLocks noChangeShapeType="1"/>
          </p:cNvSpPr>
          <p:nvPr/>
        </p:nvSpPr>
        <p:spPr bwMode="auto">
          <a:xfrm>
            <a:off x="6934200" y="3886200"/>
            <a:ext cx="0" cy="304800"/>
          </a:xfrm>
          <a:prstGeom prst="line">
            <a:avLst/>
          </a:prstGeom>
          <a:noFill/>
          <a:ln w="19050">
            <a:solidFill>
              <a:schemeClr val="tx1"/>
            </a:solidFill>
            <a:round/>
            <a:headEnd/>
            <a:tailEnd type="triangle" w="med" len="med"/>
          </a:ln>
        </p:spPr>
        <p:txBody>
          <a:bodyPr/>
          <a:lstStyle/>
          <a:p>
            <a:endParaRPr lang="en-US"/>
          </a:p>
        </p:txBody>
      </p:sp>
      <p:sp>
        <p:nvSpPr>
          <p:cNvPr id="24601" name="Line 25"/>
          <p:cNvSpPr>
            <a:spLocks noChangeShapeType="1"/>
          </p:cNvSpPr>
          <p:nvPr/>
        </p:nvSpPr>
        <p:spPr bwMode="auto">
          <a:xfrm flipV="1">
            <a:off x="6934200" y="5181600"/>
            <a:ext cx="0" cy="304800"/>
          </a:xfrm>
          <a:prstGeom prst="line">
            <a:avLst/>
          </a:prstGeom>
          <a:noFill/>
          <a:ln w="19050">
            <a:solidFill>
              <a:schemeClr val="tx1"/>
            </a:solidFill>
            <a:round/>
            <a:headEnd/>
            <a:tailEnd type="triangle" w="med" len="med"/>
          </a:ln>
        </p:spPr>
        <p:txBody>
          <a:bodyPr/>
          <a:lstStyle/>
          <a:p>
            <a:endParaRPr lang="en-US"/>
          </a:p>
        </p:txBody>
      </p:sp>
      <p:sp>
        <p:nvSpPr>
          <p:cNvPr id="24602" name="Text Box 26"/>
          <p:cNvSpPr txBox="1">
            <a:spLocks noChangeArrowheads="1"/>
          </p:cNvSpPr>
          <p:nvPr/>
        </p:nvSpPr>
        <p:spPr bwMode="auto">
          <a:xfrm>
            <a:off x="1066800" y="1143000"/>
            <a:ext cx="2381250" cy="366713"/>
          </a:xfrm>
          <a:prstGeom prst="rect">
            <a:avLst/>
          </a:prstGeom>
          <a:noFill/>
          <a:ln w="9525">
            <a:noFill/>
            <a:miter lim="800000"/>
            <a:headEnd/>
            <a:tailEnd/>
          </a:ln>
        </p:spPr>
        <p:txBody>
          <a:bodyPr wrap="none">
            <a:spAutoFit/>
          </a:bodyPr>
          <a:lstStyle/>
          <a:p>
            <a:pPr eaLnBrk="0" hangingPunct="0"/>
            <a:r>
              <a:rPr lang="en-US" sz="1800">
                <a:latin typeface="Arial" charset="0"/>
              </a:rPr>
              <a:t>Object code file (disk)</a:t>
            </a:r>
          </a:p>
        </p:txBody>
      </p:sp>
      <p:sp>
        <p:nvSpPr>
          <p:cNvPr id="24603" name="Line 27"/>
          <p:cNvSpPr>
            <a:spLocks noChangeShapeType="1"/>
          </p:cNvSpPr>
          <p:nvPr/>
        </p:nvSpPr>
        <p:spPr bwMode="auto">
          <a:xfrm>
            <a:off x="457200" y="9906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033463" y="1905000"/>
            <a:ext cx="8110537" cy="4191000"/>
          </a:xfrm>
        </p:spPr>
        <p:txBody>
          <a:bodyPr/>
          <a:lstStyle/>
          <a:p>
            <a:pPr eaLnBrk="1" hangingPunct="1">
              <a:lnSpc>
                <a:spcPct val="90000"/>
              </a:lnSpc>
              <a:buFont typeface="Wingdings" pitchFamily="-105" charset="2"/>
              <a:buNone/>
            </a:pPr>
            <a:r>
              <a:rPr lang="en-US" smtClean="0">
                <a:latin typeface="Times New Roman" pitchFamily="-105" charset="0"/>
              </a:rPr>
              <a:t> </a:t>
            </a:r>
            <a:r>
              <a:rPr lang="en-US" smtClean="0">
                <a:solidFill>
                  <a:srgbClr val="0000FF"/>
                </a:solidFill>
                <a:latin typeface="Times New Roman" pitchFamily="-105" charset="0"/>
              </a:rPr>
              <a:t>Bootstrapping:</a:t>
            </a:r>
          </a:p>
          <a:p>
            <a:pPr eaLnBrk="1" hangingPunct="1">
              <a:lnSpc>
                <a:spcPct val="90000"/>
              </a:lnSpc>
              <a:buFont typeface="Wingdings" pitchFamily="-105" charset="2"/>
              <a:buNone/>
            </a:pPr>
            <a:r>
              <a:rPr lang="en-US" smtClean="0">
                <a:latin typeface="Times New Roman" pitchFamily="-105" charset="0"/>
              </a:rPr>
              <a:t>   </a:t>
            </a:r>
            <a:r>
              <a:rPr lang="en-US" sz="2400" smtClean="0">
                <a:latin typeface="Times New Roman" pitchFamily="-105" charset="0"/>
              </a:rPr>
              <a:t>Computers execute programs stored in main memory, and initially the operating system is on the hard disk. </a:t>
            </a:r>
          </a:p>
          <a:p>
            <a:pPr eaLnBrk="1" hangingPunct="1">
              <a:lnSpc>
                <a:spcPct val="90000"/>
              </a:lnSpc>
              <a:buFont typeface="Wingdings" pitchFamily="-105" charset="2"/>
              <a:buNone/>
            </a:pPr>
            <a:r>
              <a:rPr lang="en-US" sz="2400" smtClean="0">
                <a:latin typeface="Times New Roman" pitchFamily="-105" charset="0"/>
              </a:rPr>
              <a:t>            </a:t>
            </a:r>
          </a:p>
          <a:p>
            <a:pPr eaLnBrk="1" hangingPunct="1">
              <a:lnSpc>
                <a:spcPct val="90000"/>
              </a:lnSpc>
              <a:buFont typeface="Wingdings" pitchFamily="-105" charset="2"/>
              <a:buNone/>
            </a:pPr>
            <a:r>
              <a:rPr lang="en-US" sz="2400" smtClean="0">
                <a:latin typeface="Times New Roman" pitchFamily="-105" charset="0"/>
              </a:rPr>
              <a:t>	When the computer is turned on it does not have an operating system loaded in memory and the hardware alone cannot do the operations of an OS. To solve this paradox a special program called bootstrap loader is created. </a:t>
            </a:r>
          </a:p>
          <a:p>
            <a:pPr eaLnBrk="1" hangingPunct="1">
              <a:lnSpc>
                <a:spcPct val="90000"/>
              </a:lnSpc>
              <a:buFont typeface="Wingdings" pitchFamily="-105" charset="2"/>
              <a:buNone/>
            </a:pPr>
            <a:r>
              <a:rPr lang="en-US" smtClean="0"/>
              <a:t>            </a:t>
            </a:r>
          </a:p>
        </p:txBody>
      </p:sp>
      <p:sp>
        <p:nvSpPr>
          <p:cNvPr id="2560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5604" name="Rectangle 6"/>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05" charset="0"/>
              </a:rPr>
              <a:t>COP 3402 System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71538" y="1044575"/>
            <a:ext cx="8162925" cy="579438"/>
          </a:xfrm>
        </p:spPr>
        <p:txBody>
          <a:bodyPr/>
          <a:lstStyle/>
          <a:p>
            <a:pPr eaLnBrk="1" hangingPunct="1"/>
            <a:r>
              <a:rPr lang="en-US" sz="3200" smtClean="0">
                <a:solidFill>
                  <a:srgbClr val="0000FF"/>
                </a:solidFill>
                <a:latin typeface="Times New Roman" pitchFamily="-105" charset="0"/>
              </a:rPr>
              <a:t>Bootstrapping continued…</a:t>
            </a:r>
          </a:p>
        </p:txBody>
      </p:sp>
      <p:sp>
        <p:nvSpPr>
          <p:cNvPr id="26627" name="Rectangle 3"/>
          <p:cNvSpPr>
            <a:spLocks noGrp="1" noChangeArrowheads="1"/>
          </p:cNvSpPr>
          <p:nvPr>
            <p:ph type="body" idx="1"/>
          </p:nvPr>
        </p:nvSpPr>
        <p:spPr/>
        <p:txBody>
          <a:bodyPr/>
          <a:lstStyle/>
          <a:p>
            <a:pPr eaLnBrk="1" hangingPunct="1"/>
            <a:r>
              <a:rPr lang="en-US" sz="2800" smtClean="0">
                <a:latin typeface="Times New Roman" pitchFamily="-105" charset="0"/>
                <a:cs typeface="Times New Roman" pitchFamily="-105" charset="0"/>
              </a:rPr>
              <a:t>This program does not have the full functionality of an operating system, but it is capable of loading into memory a more elaborated software (i.e. loader2) which in its turn will load the operating system.</a:t>
            </a:r>
          </a:p>
          <a:p>
            <a:pPr eaLnBrk="1" hangingPunct="1">
              <a:buFont typeface="Wingdings" pitchFamily="-105" charset="2"/>
              <a:buNone/>
            </a:pPr>
            <a:r>
              <a:rPr lang="en-US" sz="2800" smtClean="0">
                <a:latin typeface="Times New Roman" pitchFamily="-105" charset="0"/>
                <a:cs typeface="Times New Roman" pitchFamily="-105" charset="0"/>
              </a:rPr>
              <a:t> </a:t>
            </a:r>
          </a:p>
          <a:p>
            <a:pPr eaLnBrk="1" hangingPunct="1"/>
            <a:r>
              <a:rPr lang="en-US" sz="2800" smtClean="0">
                <a:latin typeface="Times New Roman" pitchFamily="-105" charset="0"/>
                <a:cs typeface="Times New Roman" pitchFamily="-105" charset="0"/>
              </a:rPr>
              <a:t>Once the OS has been loaded the loader transfers the control of the computer system to the operating system.</a:t>
            </a:r>
            <a:r>
              <a:rPr lang="en-US" sz="2800" smtClean="0">
                <a:cs typeface="Times New Roman" pitchFamily="-105"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220788" y="714375"/>
            <a:ext cx="7770812" cy="581025"/>
          </a:xfrm>
        </p:spPr>
        <p:txBody>
          <a:bodyPr/>
          <a:lstStyle/>
          <a:p>
            <a:pPr eaLnBrk="1" hangingPunct="1"/>
            <a:r>
              <a:rPr lang="en-US" sz="3200" smtClean="0">
                <a:solidFill>
                  <a:srgbClr val="0000FF"/>
                </a:solidFill>
                <a:latin typeface="Times New Roman" pitchFamily="-105" charset="0"/>
              </a:rPr>
              <a:t>Bootstrapping continued…</a:t>
            </a:r>
          </a:p>
        </p:txBody>
      </p:sp>
      <p:sp>
        <p:nvSpPr>
          <p:cNvPr id="27651" name="Rectangle 3"/>
          <p:cNvSpPr>
            <a:spLocks noGrp="1" noChangeArrowheads="1"/>
          </p:cNvSpPr>
          <p:nvPr>
            <p:ph type="body" idx="1"/>
          </p:nvPr>
        </p:nvSpPr>
        <p:spPr/>
        <p:txBody>
          <a:bodyPr/>
          <a:lstStyle/>
          <a:p>
            <a:pPr eaLnBrk="1" hangingPunct="1">
              <a:lnSpc>
                <a:spcPct val="80000"/>
              </a:lnSpc>
            </a:pPr>
            <a:r>
              <a:rPr lang="en-US" sz="2800" smtClean="0">
                <a:latin typeface="Times New Roman" pitchFamily="-105" charset="0"/>
                <a:cs typeface="Times New Roman" pitchFamily="-105" charset="0"/>
              </a:rPr>
              <a:t>Early programmable computers had toggle switches on the front panel to allow the operator to place the bootloader into the program store before starting the CPU.</a:t>
            </a:r>
          </a:p>
          <a:p>
            <a:pPr eaLnBrk="1" hangingPunct="1">
              <a:lnSpc>
                <a:spcPct val="80000"/>
              </a:lnSpc>
              <a:buFont typeface="Wingdings" pitchFamily="-105" charset="2"/>
              <a:buNone/>
            </a:pPr>
            <a:endParaRPr lang="en-US" sz="2800" smtClean="0">
              <a:latin typeface="Times New Roman" pitchFamily="-105" charset="0"/>
              <a:cs typeface="Times New Roman" pitchFamily="-105" charset="0"/>
            </a:endParaRPr>
          </a:p>
          <a:p>
            <a:pPr eaLnBrk="1" hangingPunct="1">
              <a:lnSpc>
                <a:spcPct val="80000"/>
              </a:lnSpc>
            </a:pPr>
            <a:r>
              <a:rPr lang="en-US" sz="2800" smtClean="0">
                <a:latin typeface="Times New Roman" pitchFamily="-105" charset="0"/>
                <a:cs typeface="Times New Roman" pitchFamily="-105" charset="0"/>
              </a:rPr>
              <a:t>In modern computers the bootstrapping process begins with the CPU executing software contained in ROM at a predefined address whose elementary  functionality is to search for devices eligible to participate in booting, and load a small program from a special section of a device.</a:t>
            </a:r>
            <a:r>
              <a:rPr lang="en-US" sz="2800" smtClean="0">
                <a:cs typeface="Times New Roman" pitchFamily="-105"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6281</TotalTime>
  <Words>1301</Words>
  <Application>Microsoft Office PowerPoint</Application>
  <PresentationFormat>全屏显示(4:3)</PresentationFormat>
  <Paragraphs>484</Paragraphs>
  <Slides>31</Slides>
  <Notes>12</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38" baseType="lpstr">
      <vt:lpstr>Verdana</vt:lpstr>
      <vt:lpstr>ＭＳ Ｐゴシック</vt:lpstr>
      <vt:lpstr>Arial</vt:lpstr>
      <vt:lpstr>Wingdings</vt:lpstr>
      <vt:lpstr>Times New Roman</vt:lpstr>
      <vt:lpstr>Bold Stripes</vt:lpstr>
      <vt:lpstr>Bitmap Image</vt:lpstr>
      <vt:lpstr>COP 3402 System Software</vt:lpstr>
      <vt:lpstr>COP 3402 Systems Software</vt:lpstr>
      <vt:lpstr>COP 3402 System Software</vt:lpstr>
      <vt:lpstr>幻灯片 4</vt:lpstr>
      <vt:lpstr>COP 3402 System Software</vt:lpstr>
      <vt:lpstr>Loading object code into memory </vt:lpstr>
      <vt:lpstr>幻灯片 7</vt:lpstr>
      <vt:lpstr>Bootstrapping continued…</vt:lpstr>
      <vt:lpstr>Bootstrapping continued…</vt:lpstr>
      <vt:lpstr>Bootstrapping continued…</vt:lpstr>
      <vt:lpstr>幻灯片 11</vt:lpstr>
      <vt:lpstr>幻灯片 12</vt:lpstr>
      <vt:lpstr>幻灯片 13</vt:lpstr>
      <vt:lpstr>Bootstrapping continued…</vt:lpstr>
      <vt:lpstr>幻灯片 15</vt:lpstr>
      <vt:lpstr>Operating system</vt:lpstr>
      <vt:lpstr>COP 3402 Systems Software</vt:lpstr>
      <vt:lpstr>COP 3402 Systems Software</vt:lpstr>
      <vt:lpstr>Process</vt:lpstr>
      <vt:lpstr>COP 3402 Systems Software</vt:lpstr>
      <vt:lpstr>幻灯片 21</vt:lpstr>
      <vt:lpstr>幻灯片 22</vt:lpstr>
      <vt:lpstr>幻灯片 23</vt:lpstr>
      <vt:lpstr>幻灯片 24</vt:lpstr>
      <vt:lpstr>幻灯片 25</vt:lpstr>
      <vt:lpstr>COP 3402 Systems Software</vt:lpstr>
      <vt:lpstr>COP 3402 Systems Software</vt:lpstr>
      <vt:lpstr>幻灯片 28</vt:lpstr>
      <vt:lpstr>COP 3402 Systems Software</vt:lpstr>
      <vt:lpstr>COP 3402 System Software</vt:lpstr>
      <vt:lpstr>COP 3402 Systems Software</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Cuncong</cp:lastModifiedBy>
  <cp:revision>341</cp:revision>
  <cp:lastPrinted>2009-10-28T16:31:24Z</cp:lastPrinted>
  <dcterms:created xsi:type="dcterms:W3CDTF">2009-10-28T16:31:02Z</dcterms:created>
  <dcterms:modified xsi:type="dcterms:W3CDTF">2011-07-20T14:03:46Z</dcterms:modified>
</cp:coreProperties>
</file>