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CC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4B1834-08FD-4E91-858F-67BC9BAF71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4BE9CD-411C-4D28-8C6D-566C08A1A9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0B467D-F42D-4569-867C-E0060EEE098E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365E3-814B-4155-A135-DBFE7E270134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13B8B-6C14-42E5-842D-82F38C490767}" type="slidenum">
              <a:rPr lang="en-US"/>
              <a:pPr/>
              <a:t>20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46C04-CCB5-4779-AE11-06F7E6CCB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D82D8-2045-46F4-8EB6-FDF570064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A8612-B549-43E7-879A-D9D27B585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B07F7-CEEB-472C-BF23-C6522A01E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3242F-5250-43B8-8280-FAD59B775A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8EBAE-1497-4AFA-8341-0765AB5D28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5E2EC-5F2C-4494-8B4D-3FBD8C222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3CAF3-61C4-4DD4-BC1D-D92E9AE63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30A35-C417-4C23-9F31-517DB3E94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86F0E-F899-4627-80E5-90658640E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5E78-8129-446A-A8F3-0501BBFA6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0BB96A-D634-488D-B3D6-6A6D5D2CA7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COP 3402 Systems Software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000" b="1" dirty="0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 eaLnBrk="1" hangingPunct="1"/>
            <a:r>
              <a:rPr lang="en-US" sz="4000" b="1" dirty="0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(</a:t>
            </a:r>
            <a:r>
              <a:rPr lang="en-US" sz="4000" b="1" smtClean="0">
                <a:solidFill>
                  <a:srgbClr val="3366FF"/>
                </a:solidFill>
              </a:rPr>
              <a:t>Summer 2011)</a:t>
            </a:r>
            <a:endParaRPr lang="en-US" sz="4000" b="1">
              <a:solidFill>
                <a:srgbClr val="3366FF"/>
              </a:solidFill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4000" dirty="0">
              <a:latin typeface="Times New Roman" pitchFamily="-105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800" dirty="0">
              <a:latin typeface="Times New Roman" pitchFamily="-105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400" dirty="0">
              <a:latin typeface="Times New Roman" pitchFamily="-105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Assembly  language Programming Example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510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</a:t>
            </a:r>
            <a:r>
              <a:rPr lang="en-US" sz="1600" b="1" u="sng" smtClean="0"/>
              <a:t>Label</a:t>
            </a:r>
            <a:r>
              <a:rPr lang="en-US" sz="1600" b="1" smtClean="0"/>
              <a:t>		</a:t>
            </a:r>
            <a:r>
              <a:rPr lang="en-US" sz="1600" b="1" u="sng" smtClean="0"/>
              <a:t>opcode</a:t>
            </a:r>
            <a:r>
              <a:rPr lang="en-US" sz="1600" b="1" smtClean="0"/>
              <a:t>   </a:t>
            </a:r>
            <a:r>
              <a:rPr lang="en-US" sz="1600" b="1" u="sng" smtClean="0"/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start		.begin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in 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store 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in 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store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load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sub	    TWO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add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out	    x009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halt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a		.data	    0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b		.data	   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TWO		.data	   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		.end	   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429000" y="4495800"/>
            <a:ext cx="2362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429000" y="2057400"/>
            <a:ext cx="23622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019800" y="47244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FF"/>
                </a:solidFill>
              </a:rPr>
              <a:t>Data section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019800" y="28956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FF"/>
                </a:solidFill>
              </a:rPr>
              <a:t>Text section (code)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Assembly  language Programming Example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449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</a:t>
            </a:r>
            <a:r>
              <a:rPr lang="en-US" sz="1400" b="1" u="sng" smtClean="0"/>
              <a:t>Label</a:t>
            </a:r>
            <a:r>
              <a:rPr lang="en-US" sz="1400" b="1" smtClean="0"/>
              <a:t>		</a:t>
            </a:r>
            <a:r>
              <a:rPr lang="en-US" sz="1400" b="1" u="sng" smtClean="0"/>
              <a:t>opcode</a:t>
            </a:r>
            <a:r>
              <a:rPr lang="en-US" sz="1400" b="1" smtClean="0"/>
              <a:t>   	   </a:t>
            </a:r>
            <a:r>
              <a:rPr lang="en-US" sz="1400" b="1" u="sng" smtClean="0"/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02			; a comment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03	start		.begin	   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04	here		LOAD 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05			ADD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06			STORE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07			LOAD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08			SUB	    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09			STORE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0A			SKIPZ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0B			JMP	    here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0C			LOAD 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0D			HALT	   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0E	sum		.data	    x000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0F	a		.data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10   b		.data	    x003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11	one		.data	    x001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12			.end	   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57400" y="4495800"/>
            <a:ext cx="2362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057400" y="2209800"/>
            <a:ext cx="2362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5165725" y="3008313"/>
            <a:ext cx="287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program is computing</a:t>
            </a:r>
          </a:p>
          <a:p>
            <a:r>
              <a:rPr lang="en-US"/>
              <a:t>5 x 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</a:rPr>
            </a:br>
            <a:r>
              <a:rPr lang="en-US" sz="3200" b="1" smtClean="0">
                <a:solidFill>
                  <a:srgbClr val="0000FF"/>
                </a:solidFill>
              </a:rPr>
              <a:t>Pass 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5029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</a:t>
            </a:r>
            <a:r>
              <a:rPr lang="en-US" sz="1400" b="1" u="sng" smtClean="0"/>
              <a:t>Label</a:t>
            </a:r>
            <a:r>
              <a:rPr lang="en-US" sz="1400" b="1" smtClean="0"/>
              <a:t>		</a:t>
            </a:r>
            <a:r>
              <a:rPr lang="en-US" sz="1400" b="1" u="sng" smtClean="0"/>
              <a:t>opcode</a:t>
            </a:r>
            <a:r>
              <a:rPr lang="en-US" sz="1400" b="1" smtClean="0"/>
              <a:t>   	   </a:t>
            </a:r>
            <a:r>
              <a:rPr lang="en-US" sz="1400" b="1" u="sng" smtClean="0"/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01			; This is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02			; a comment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04	here		LOAD 	    sum	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05			ADD	    a	x201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06			STORE	    sum	x202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07			LOAD 	    b	x203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08			SUB	    one	x204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09			STORE 	    b	x205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0A			SKIPZ		x206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0B			JMP	    here	x207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0C			LOAD 	    sum	x208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0D			HALT	    	x209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0E	sum		.data	    x000	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0F	a		.data	    x005	x20B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10   b		.data	    x003	x20C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11	one		.data	    x001	x20D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12			.end	    start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638800" y="1676400"/>
            <a:ext cx="1828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Symbol Table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here	x200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sum	x20A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a	x20B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b	x20C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one	x20D	</a:t>
            </a:r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5638800" y="20574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11"/>
          <p:cNvSpPr>
            <a:spLocks noChangeShapeType="1"/>
          </p:cNvSpPr>
          <p:nvPr/>
        </p:nvSpPr>
        <p:spPr bwMode="auto">
          <a:xfrm>
            <a:off x="56388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>
            <a:off x="56388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>
            <a:off x="56388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4"/>
          <p:cNvSpPr>
            <a:spLocks noChangeShapeType="1"/>
          </p:cNvSpPr>
          <p:nvPr/>
        </p:nvSpPr>
        <p:spPr bwMode="auto">
          <a:xfrm>
            <a:off x="56388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5"/>
          <p:cNvSpPr>
            <a:spLocks noChangeShapeType="1"/>
          </p:cNvSpPr>
          <p:nvPr/>
        </p:nvSpPr>
        <p:spPr bwMode="auto">
          <a:xfrm>
            <a:off x="6324600" y="2057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Text Box 16"/>
          <p:cNvSpPr txBox="1">
            <a:spLocks noChangeArrowheads="1"/>
          </p:cNvSpPr>
          <p:nvPr/>
        </p:nvSpPr>
        <p:spPr bwMode="auto">
          <a:xfrm>
            <a:off x="5562600" y="3581400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symbol   address</a:t>
            </a:r>
          </a:p>
        </p:txBody>
      </p:sp>
      <p:sp>
        <p:nvSpPr>
          <p:cNvPr id="28686" name="Text Box 17"/>
          <p:cNvSpPr txBox="1">
            <a:spLocks noChangeArrowheads="1"/>
          </p:cNvSpPr>
          <p:nvPr/>
        </p:nvSpPr>
        <p:spPr bwMode="auto">
          <a:xfrm>
            <a:off x="4953000" y="4038600"/>
            <a:ext cx="3968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pass one the assembler examines </a:t>
            </a:r>
          </a:p>
          <a:p>
            <a:r>
              <a:rPr lang="en-US"/>
              <a:t>the program line by line in order to </a:t>
            </a:r>
          </a:p>
          <a:p>
            <a:r>
              <a:rPr lang="en-US"/>
              <a:t>built the symbol table.</a:t>
            </a:r>
          </a:p>
          <a:p>
            <a:endParaRPr lang="en-US"/>
          </a:p>
          <a:p>
            <a:r>
              <a:rPr lang="en-US"/>
              <a:t>There is an entry  in the symbol table</a:t>
            </a:r>
          </a:p>
          <a:p>
            <a:r>
              <a:rPr lang="en-US"/>
              <a:t>for each label found in the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</a:rPr>
              <a:t>Opcode  and Symbol Tables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2667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opcode	   mnemonic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0001	   LOAD 	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0010	   ADD 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0011</a:t>
            </a:r>
            <a:r>
              <a:rPr lang="en-US" sz="1800" smtClean="0"/>
              <a:t> 	   </a:t>
            </a:r>
            <a:r>
              <a:rPr lang="en-US" sz="1800" b="1" smtClean="0"/>
              <a:t>STOR	  </a:t>
            </a:r>
            <a:r>
              <a:rPr lang="en-US" sz="1800" smtClean="0"/>
              <a:t> </a:t>
            </a:r>
            <a:endParaRPr lang="en-US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0100</a:t>
            </a:r>
            <a:r>
              <a:rPr lang="en-US" sz="1800" smtClean="0"/>
              <a:t> 	   </a:t>
            </a:r>
            <a:r>
              <a:rPr lang="en-US" sz="1800" b="1" smtClean="0"/>
              <a:t>SUB 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0101 	   IN 	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0110 	   OUT 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0111 	   HALT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1000	   JMP 	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1001	   SKIPZ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1010</a:t>
            </a:r>
            <a:r>
              <a:rPr lang="en-US" sz="1800" b="1" smtClean="0">
                <a:sym typeface="Wingdings" pitchFamily="-105" charset="2"/>
              </a:rPr>
              <a:t> 	   SKIPG	</a:t>
            </a:r>
            <a:r>
              <a:rPr lang="en-US" sz="1800" b="1" smtClean="0"/>
              <a:t> </a:t>
            </a:r>
            <a:endParaRPr lang="en-US" sz="1800" b="1" smtClean="0">
              <a:sym typeface="Wingdings" pitchFamily="-105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1011 	   </a:t>
            </a:r>
            <a:r>
              <a:rPr lang="en-US" sz="1800" b="1" smtClean="0">
                <a:sym typeface="Wingdings" pitchFamily="-105" charset="2"/>
              </a:rPr>
              <a:t>SKIPN 			</a:t>
            </a:r>
            <a:r>
              <a:rPr lang="en-US" sz="1800" b="1" smtClean="0"/>
              <a:t> 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457200" y="1752600"/>
            <a:ext cx="2438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352800" y="1371600"/>
            <a:ext cx="1828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Symbol Table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here	x200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sum	x20A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a	x20B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b	x20C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one	x20D	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3352800" y="17526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33528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33528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33528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33528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>
            <a:off x="4038600" y="1752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3276600" y="3352800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symbol   address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5105400" y="1752600"/>
            <a:ext cx="34988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Using the symbol table and the</a:t>
            </a:r>
          </a:p>
          <a:p>
            <a:r>
              <a:rPr lang="en-US"/>
              <a:t>opcode table the assembler </a:t>
            </a:r>
          </a:p>
          <a:p>
            <a:r>
              <a:rPr lang="en-US"/>
              <a:t>translates the program to object </a:t>
            </a:r>
          </a:p>
          <a:p>
            <a:r>
              <a:rPr lang="en-US"/>
              <a:t>code.</a:t>
            </a:r>
          </a:p>
          <a:p>
            <a:endParaRPr lang="en-US"/>
          </a:p>
          <a:p>
            <a:r>
              <a:rPr lang="en-US"/>
              <a:t>As the program can be loaded</a:t>
            </a:r>
          </a:p>
          <a:p>
            <a:r>
              <a:rPr lang="en-US"/>
              <a:t>anywhere in memory PC-relative</a:t>
            </a:r>
          </a:p>
          <a:p>
            <a:r>
              <a:rPr lang="en-US"/>
              <a:t>addressing is used to resolve </a:t>
            </a:r>
          </a:p>
          <a:p>
            <a:r>
              <a:rPr lang="en-US"/>
              <a:t>the symbols.</a:t>
            </a:r>
          </a:p>
          <a:p>
            <a:endParaRPr lang="en-US"/>
          </a:p>
          <a:p>
            <a:r>
              <a:rPr lang="en-US"/>
              <a:t>    </a:t>
            </a:r>
          </a:p>
        </p:txBody>
      </p:sp>
      <p:sp>
        <p:nvSpPr>
          <p:cNvPr id="29710" name="Text Box 16"/>
          <p:cNvSpPr txBox="1">
            <a:spLocks noChangeArrowheads="1"/>
          </p:cNvSpPr>
          <p:nvPr/>
        </p:nvSpPr>
        <p:spPr bwMode="auto">
          <a:xfrm>
            <a:off x="914400" y="1371600"/>
            <a:ext cx="163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 table</a:t>
            </a:r>
          </a:p>
        </p:txBody>
      </p:sp>
      <p:sp>
        <p:nvSpPr>
          <p:cNvPr id="29711" name="Text Box 18"/>
          <p:cNvSpPr txBox="1">
            <a:spLocks noChangeArrowheads="1"/>
          </p:cNvSpPr>
          <p:nvPr/>
        </p:nvSpPr>
        <p:spPr bwMode="auto">
          <a:xfrm>
            <a:off x="3108325" y="4456113"/>
            <a:ext cx="5505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instance, the offset between </a:t>
            </a:r>
            <a:r>
              <a:rPr lang="en-US">
                <a:solidFill>
                  <a:srgbClr val="0000FF"/>
                </a:solidFill>
              </a:rPr>
              <a:t>LOAD sum</a:t>
            </a:r>
            <a:r>
              <a:rPr lang="en-US"/>
              <a:t> and the </a:t>
            </a:r>
          </a:p>
          <a:p>
            <a:r>
              <a:rPr lang="en-US"/>
              <a:t>declaration of </a:t>
            </a:r>
            <a:r>
              <a:rPr lang="en-US">
                <a:solidFill>
                  <a:srgbClr val="0000FF"/>
                </a:solidFill>
              </a:rPr>
              <a:t>sum</a:t>
            </a:r>
            <a:r>
              <a:rPr lang="en-US"/>
              <a:t> is 9, because when  </a:t>
            </a:r>
            <a:r>
              <a:rPr lang="en-US">
                <a:solidFill>
                  <a:srgbClr val="0000FF"/>
                </a:solidFill>
              </a:rPr>
              <a:t>LOAD sum</a:t>
            </a:r>
            <a:r>
              <a:rPr lang="en-US"/>
              <a:t> </a:t>
            </a:r>
          </a:p>
          <a:p>
            <a:r>
              <a:rPr lang="en-US"/>
              <a:t>is fetched for execution, the pc is pointing to the </a:t>
            </a:r>
          </a:p>
          <a:p>
            <a:r>
              <a:rPr lang="en-US"/>
              <a:t>instruction </a:t>
            </a:r>
            <a:r>
              <a:rPr lang="en-US">
                <a:solidFill>
                  <a:srgbClr val="0000FF"/>
                </a:solidFill>
              </a:rPr>
              <a:t>ADD a</a:t>
            </a:r>
            <a:r>
              <a:rPr lang="en-US"/>
              <a:t>. ( pc + offset = 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</a:rPr>
            </a:br>
            <a:r>
              <a:rPr lang="en-US" sz="3200" b="1" smtClean="0">
                <a:solidFill>
                  <a:srgbClr val="0000FF"/>
                </a:solidFill>
              </a:rPr>
              <a:t>Pass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</a:t>
            </a:r>
            <a:r>
              <a:rPr lang="en-US" sz="1400" b="1" u="sng" smtClean="0"/>
              <a:t>Label</a:t>
            </a:r>
            <a:r>
              <a:rPr lang="en-US" sz="1400" b="1" smtClean="0"/>
              <a:t>		</a:t>
            </a:r>
            <a:r>
              <a:rPr lang="en-US" sz="1400" b="1" u="sng" smtClean="0"/>
              <a:t>opcode</a:t>
            </a:r>
            <a:r>
              <a:rPr lang="en-US" sz="1400" b="1" smtClean="0"/>
              <a:t>   	   </a:t>
            </a:r>
            <a:r>
              <a:rPr lang="en-US" sz="1400" b="1" u="sng" smtClean="0"/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02			; a comment			</a:t>
            </a:r>
            <a:r>
              <a:rPr lang="en-US" sz="1400" b="1" u="sng" smtClean="0"/>
              <a:t>Object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04	here		LOAD 	    sum		x200     000100000000</a:t>
            </a:r>
            <a:r>
              <a:rPr lang="en-US" sz="1400" b="1" smtClean="0">
                <a:solidFill>
                  <a:srgbClr val="FF0000"/>
                </a:solidFill>
              </a:rPr>
              <a:t>1001 (9 is the offset)</a:t>
            </a:r>
            <a:r>
              <a:rPr lang="en-US" sz="1400" b="1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05			ADD	    a            	      </a:t>
            </a:r>
            <a:r>
              <a:rPr lang="en-US" sz="1400" b="1" smtClean="0">
                <a:solidFill>
                  <a:srgbClr val="FF0000"/>
                </a:solidFill>
              </a:rPr>
              <a:t>PC</a:t>
            </a:r>
            <a:r>
              <a:rPr lang="en-US" sz="1400" b="1" smtClean="0"/>
              <a:t>	x201     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06			STORE	    sum		x202     001100000000</a:t>
            </a:r>
            <a:r>
              <a:rPr lang="en-US" sz="1400" b="1" smtClean="0">
                <a:solidFill>
                  <a:srgbClr val="0000FF"/>
                </a:solidFill>
              </a:rPr>
              <a:t>0111 (7 is the offset)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07			LOAD 	    b		x203     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08			SUB	    one		x204     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09			STORE 	    b		x205     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0A			SKIPZ			x206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0B			JMP	    here		x207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0C			LOAD 	    sum		x208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0D			HALT	    		x209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0E	sum		.data	    x000		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0F	a		.data	    x005		x20B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10   b		.data	    x003		x20C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11	one		.data	    x001		x20D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12			.end	    start	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14"/>
          <p:cNvSpPr>
            <a:spLocks noChangeShapeType="1"/>
          </p:cNvSpPr>
          <p:nvPr/>
        </p:nvSpPr>
        <p:spPr bwMode="auto">
          <a:xfrm>
            <a:off x="4800600" y="2819400"/>
            <a:ext cx="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15"/>
          <p:cNvSpPr>
            <a:spLocks noChangeShapeType="1"/>
          </p:cNvSpPr>
          <p:nvPr/>
        </p:nvSpPr>
        <p:spPr bwMode="auto">
          <a:xfrm>
            <a:off x="5334000" y="3276600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Text Box 18"/>
          <p:cNvSpPr txBox="1">
            <a:spLocks noChangeArrowheads="1"/>
          </p:cNvSpPr>
          <p:nvPr/>
        </p:nvSpPr>
        <p:spPr bwMode="auto">
          <a:xfrm>
            <a:off x="5546725" y="3998913"/>
            <a:ext cx="3435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All addresses are   </a:t>
            </a:r>
          </a:p>
          <a:p>
            <a:r>
              <a:rPr lang="en-US"/>
              <a:t>pc-relative addresses.</a:t>
            </a:r>
          </a:p>
          <a:p>
            <a:r>
              <a:rPr lang="en-US"/>
              <a:t>(PC + offset)</a:t>
            </a:r>
          </a:p>
          <a:p>
            <a:endParaRPr lang="en-US"/>
          </a:p>
          <a:p>
            <a:r>
              <a:rPr lang="en-US"/>
              <a:t>Recall: PC is always pointing to </a:t>
            </a:r>
          </a:p>
          <a:p>
            <a:r>
              <a:rPr lang="en-US"/>
              <a:t>the next instruction to be fetch. </a:t>
            </a:r>
          </a:p>
        </p:txBody>
      </p:sp>
      <p:sp>
        <p:nvSpPr>
          <p:cNvPr id="30729" name="Line 19"/>
          <p:cNvSpPr>
            <a:spLocks noChangeShapeType="1"/>
          </p:cNvSpPr>
          <p:nvPr/>
        </p:nvSpPr>
        <p:spPr bwMode="auto">
          <a:xfrm>
            <a:off x="4572000" y="2743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Text Box 21"/>
          <p:cNvSpPr txBox="1">
            <a:spLocks noChangeArrowheads="1"/>
          </p:cNvSpPr>
          <p:nvPr/>
        </p:nvSpPr>
        <p:spPr bwMode="auto">
          <a:xfrm>
            <a:off x="4495800" y="3124200"/>
            <a:ext cx="2921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s</a:t>
            </a:r>
          </a:p>
          <a:p>
            <a:r>
              <a:rPr lang="en-US" sz="1400" b="1">
                <a:solidFill>
                  <a:srgbClr val="FF0000"/>
                </a:solidFill>
              </a:rPr>
              <a:t>e</a:t>
            </a:r>
          </a:p>
          <a:p>
            <a:r>
              <a:rPr lang="en-US" sz="1400" b="1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Assembly  language Programming </a:t>
            </a:r>
            <a:br>
              <a:rPr lang="en-US" sz="3200" b="1" smtClean="0">
                <a:solidFill>
                  <a:srgbClr val="0000FF"/>
                </a:solidFill>
              </a:rPr>
            </a:br>
            <a:r>
              <a:rPr lang="en-US" sz="3200" b="1" smtClean="0">
                <a:solidFill>
                  <a:srgbClr val="0000FF"/>
                </a:solidFill>
              </a:rPr>
              <a:t>object code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</a:t>
            </a:r>
            <a:r>
              <a:rPr lang="en-US" sz="1400" b="1" u="sng" smtClean="0"/>
              <a:t>Label</a:t>
            </a:r>
            <a:r>
              <a:rPr lang="en-US" sz="1400" b="1" smtClean="0"/>
              <a:t>		</a:t>
            </a:r>
            <a:r>
              <a:rPr lang="en-US" sz="1400" b="1" u="sng" smtClean="0"/>
              <a:t>opcode</a:t>
            </a:r>
            <a:r>
              <a:rPr lang="en-US" sz="1400" b="1" smtClean="0"/>
              <a:t>   	   </a:t>
            </a:r>
            <a:r>
              <a:rPr lang="en-US" sz="1400" b="1" u="sng" smtClean="0"/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02			; a comment			</a:t>
            </a:r>
            <a:r>
              <a:rPr lang="en-US" sz="1400" b="1" u="sng" smtClean="0"/>
              <a:t>Object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04	here		LOAD 	    sum		x200     000100000000</a:t>
            </a:r>
            <a:r>
              <a:rPr lang="en-US" sz="1400" b="1" smtClean="0">
                <a:solidFill>
                  <a:srgbClr val="FF0000"/>
                </a:solidFill>
              </a:rPr>
              <a:t>1001 (9 is the offset)</a:t>
            </a:r>
            <a:r>
              <a:rPr lang="en-US" sz="1400" b="1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05			ADD	    a            	      </a:t>
            </a:r>
            <a:r>
              <a:rPr lang="en-US" sz="1400" b="1" smtClean="0">
                <a:solidFill>
                  <a:srgbClr val="FF0000"/>
                </a:solidFill>
              </a:rPr>
              <a:t>PC</a:t>
            </a:r>
            <a:r>
              <a:rPr lang="en-US" sz="1400" b="1" smtClean="0"/>
              <a:t>	x201     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06			STORE	    sum		x202     001100000000</a:t>
            </a:r>
            <a:r>
              <a:rPr lang="en-US" sz="1400" b="1" smtClean="0">
                <a:solidFill>
                  <a:srgbClr val="0000FF"/>
                </a:solidFill>
              </a:rPr>
              <a:t>0111 (7 is the offset)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07			LOAD 	    b		x203     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08			SUB	    one		x204     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09			STORE 	    b		x205     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0A			SKIPZ			x206     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0B			JMP	    here		x207     1000111111111000  (-7)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0C			LOAD 	    sum		x208     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0D			HALT	    		x209     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0E	sum		.data	    x000		x20A    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0F	a		.data	    x005		x20B    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10   b		.data	    x003		x20C    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11	one		.data	    x001		x20D    0000000000000001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12			.end	    start	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800600" y="2819400"/>
            <a:ext cx="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5334000" y="3276600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4572000" y="2743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4495800" y="3124200"/>
            <a:ext cx="2921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s</a:t>
            </a:r>
          </a:p>
          <a:p>
            <a:r>
              <a:rPr lang="en-US" sz="1400" b="1">
                <a:solidFill>
                  <a:srgbClr val="FF0000"/>
                </a:solidFill>
              </a:rPr>
              <a:t>e</a:t>
            </a:r>
          </a:p>
          <a:p>
            <a:r>
              <a:rPr lang="en-US" sz="1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6994525" y="6019800"/>
            <a:ext cx="177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One’s complement</a:t>
            </a:r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 flipV="1">
            <a:off x="7315200" y="411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</a:rPr>
            </a:br>
            <a:r>
              <a:rPr lang="en-US" sz="3200" b="1" smtClean="0">
                <a:solidFill>
                  <a:srgbClr val="0000FF"/>
                </a:solidFill>
              </a:rPr>
              <a:t>object code</a:t>
            </a:r>
          </a:p>
        </p:txBody>
      </p:sp>
      <p:sp>
        <p:nvSpPr>
          <p:cNvPr id="32771" name="Text Box 13"/>
          <p:cNvSpPr txBox="1">
            <a:spLocks noChangeArrowheads="1"/>
          </p:cNvSpPr>
          <p:nvPr/>
        </p:nvSpPr>
        <p:spPr bwMode="auto">
          <a:xfrm>
            <a:off x="974725" y="1484313"/>
            <a:ext cx="77279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object code file has several sections:</a:t>
            </a:r>
          </a:p>
          <a:p>
            <a:r>
              <a:rPr lang="en-US"/>
              <a:t> </a:t>
            </a:r>
          </a:p>
          <a:p>
            <a:r>
              <a:rPr lang="en-US" u="sng"/>
              <a:t>Header section</a:t>
            </a:r>
            <a:r>
              <a:rPr lang="en-US"/>
              <a:t>: Size of code, name source file, size of data</a:t>
            </a:r>
          </a:p>
          <a:p>
            <a:endParaRPr lang="en-US"/>
          </a:p>
          <a:p>
            <a:r>
              <a:rPr lang="en-US" u="sng"/>
              <a:t>Text section (code)</a:t>
            </a:r>
            <a:r>
              <a:rPr lang="en-US"/>
              <a:t>: Object code</a:t>
            </a:r>
          </a:p>
          <a:p>
            <a:endParaRPr lang="en-US"/>
          </a:p>
          <a:p>
            <a:r>
              <a:rPr lang="en-US" u="sng"/>
              <a:t>Data section</a:t>
            </a:r>
            <a:r>
              <a:rPr lang="en-US"/>
              <a:t>: Data (in binary)</a:t>
            </a:r>
          </a:p>
          <a:p>
            <a:endParaRPr lang="en-US"/>
          </a:p>
          <a:p>
            <a:r>
              <a:rPr lang="en-US" u="sng"/>
              <a:t>Relocation information section</a:t>
            </a:r>
            <a:r>
              <a:rPr lang="en-US"/>
              <a:t>: Addresses to be fixed up by the linker</a:t>
            </a:r>
          </a:p>
          <a:p>
            <a:r>
              <a:rPr lang="en-US"/>
              <a:t> </a:t>
            </a:r>
          </a:p>
          <a:p>
            <a:r>
              <a:rPr lang="en-US" u="sng"/>
              <a:t>Symbol table section</a:t>
            </a:r>
            <a:r>
              <a:rPr lang="en-US"/>
              <a:t>: Global symbols in the program, Imported symbols</a:t>
            </a:r>
          </a:p>
          <a:p>
            <a:endParaRPr lang="en-US"/>
          </a:p>
          <a:p>
            <a:r>
              <a:rPr lang="en-US" u="sng"/>
              <a:t>Debugging section</a:t>
            </a:r>
            <a:r>
              <a:rPr lang="en-US"/>
              <a:t>: Source file and line number information, description of </a:t>
            </a:r>
          </a:p>
          <a:p>
            <a:r>
              <a:rPr lang="en-US"/>
              <a:t>		   data structures.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</a:rPr>
            </a:br>
            <a:r>
              <a:rPr lang="en-US" sz="3200" b="1" u="sng" smtClean="0">
                <a:solidFill>
                  <a:srgbClr val="0000FF"/>
                </a:solidFill>
              </a:rPr>
              <a:t>object code file for the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Program name: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Starting address text: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Length of text in bytes: x14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Starting address data: 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Length of data in bytes: 8</a:t>
            </a:r>
            <a:endParaRPr lang="en-US" sz="14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0001000000001001</a:t>
            </a:r>
            <a:r>
              <a:rPr lang="en-US" sz="1400" b="1" smtClean="0">
                <a:solidFill>
                  <a:srgbClr val="FF0000"/>
                </a:solidFill>
              </a:rPr>
              <a:t>  </a:t>
            </a:r>
            <a:r>
              <a:rPr lang="en-US" sz="1400" b="1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0011000000000111</a:t>
            </a:r>
            <a:r>
              <a:rPr lang="en-US" sz="1400" b="1" smtClean="0">
                <a:solidFill>
                  <a:srgbClr val="0000FF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1000111111111000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0000000000000001</a:t>
            </a:r>
            <a:endParaRPr lang="en-US" sz="2000" smtClean="0"/>
          </a:p>
        </p:txBody>
      </p:sp>
      <p:sp>
        <p:nvSpPr>
          <p:cNvPr id="33796" name="Rectangle 13"/>
          <p:cNvSpPr>
            <a:spLocks noChangeArrowheads="1"/>
          </p:cNvSpPr>
          <p:nvPr/>
        </p:nvSpPr>
        <p:spPr bwMode="auto">
          <a:xfrm>
            <a:off x="990600" y="1600200"/>
            <a:ext cx="25146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14"/>
          <p:cNvSpPr>
            <a:spLocks noChangeShapeType="1"/>
          </p:cNvSpPr>
          <p:nvPr/>
        </p:nvSpPr>
        <p:spPr bwMode="auto">
          <a:xfrm>
            <a:off x="990600" y="2819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15"/>
          <p:cNvSpPr>
            <a:spLocks noChangeShapeType="1"/>
          </p:cNvSpPr>
          <p:nvPr/>
        </p:nvSpPr>
        <p:spPr bwMode="auto">
          <a:xfrm>
            <a:off x="9906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Text Box 16"/>
          <p:cNvSpPr txBox="1">
            <a:spLocks noChangeArrowheads="1"/>
          </p:cNvSpPr>
          <p:nvPr/>
        </p:nvSpPr>
        <p:spPr bwMode="auto">
          <a:xfrm>
            <a:off x="3505200" y="1981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33800" name="Text Box 17"/>
          <p:cNvSpPr txBox="1">
            <a:spLocks noChangeArrowheads="1"/>
          </p:cNvSpPr>
          <p:nvPr/>
        </p:nvSpPr>
        <p:spPr bwMode="auto">
          <a:xfrm>
            <a:off x="3505200" y="36576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section</a:t>
            </a:r>
          </a:p>
        </p:txBody>
      </p:sp>
      <p:sp>
        <p:nvSpPr>
          <p:cNvPr id="33801" name="Text Box 18"/>
          <p:cNvSpPr txBox="1">
            <a:spLocks noChangeArrowheads="1"/>
          </p:cNvSpPr>
          <p:nvPr/>
        </p:nvSpPr>
        <p:spPr bwMode="auto">
          <a:xfrm>
            <a:off x="3505200" y="53340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Loading Object code in Memory </a:t>
            </a:r>
            <a:endParaRPr lang="en-US" sz="3600" b="1" u="sng" smtClean="0">
              <a:solidFill>
                <a:srgbClr val="0000FF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Program name: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Starting address text: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Length of text in bytes: x14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Starting address data: 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Length of data in bytes: 8</a:t>
            </a:r>
            <a:endParaRPr lang="en-US" sz="14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0001000000001001</a:t>
            </a:r>
            <a:r>
              <a:rPr lang="en-US" sz="1400" b="1" smtClean="0">
                <a:solidFill>
                  <a:srgbClr val="FF0000"/>
                </a:solidFill>
              </a:rPr>
              <a:t>  </a:t>
            </a:r>
            <a:r>
              <a:rPr lang="en-US" sz="1400" b="1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0011000000000111</a:t>
            </a:r>
            <a:r>
              <a:rPr lang="en-US" sz="1400" b="1" smtClean="0">
                <a:solidFill>
                  <a:srgbClr val="0000FF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1000111111111000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0000000000000001</a:t>
            </a:r>
            <a:endParaRPr lang="en-US" sz="2000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90600" y="1600200"/>
            <a:ext cx="25146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990600" y="2819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9906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505200" y="1600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505200" y="36576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section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505200" y="53340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section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096000" y="1524000"/>
            <a:ext cx="18288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5943600" y="1066800"/>
            <a:ext cx="241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 time environment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629400" y="19050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 </a:t>
            </a: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6096000" y="2590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60960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629400" y="27432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 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096000" y="5486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553200" y="56388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Stack  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629400" y="34290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Heap  </a:t>
            </a: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6096000" y="3886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21"/>
          <p:cNvSpPr>
            <a:spLocks noChangeShapeType="1"/>
          </p:cNvSpPr>
          <p:nvPr/>
        </p:nvSpPr>
        <p:spPr bwMode="auto">
          <a:xfrm flipV="1">
            <a:off x="3505200" y="2057400"/>
            <a:ext cx="2590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22"/>
          <p:cNvSpPr>
            <a:spLocks noChangeShapeType="1"/>
          </p:cNvSpPr>
          <p:nvPr/>
        </p:nvSpPr>
        <p:spPr bwMode="auto">
          <a:xfrm flipV="1">
            <a:off x="3505200" y="2895600"/>
            <a:ext cx="2590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3"/>
          <p:cNvSpPr>
            <a:spLocks noChangeShapeType="1"/>
          </p:cNvSpPr>
          <p:nvPr/>
        </p:nvSpPr>
        <p:spPr bwMode="auto">
          <a:xfrm>
            <a:off x="3505200" y="2209800"/>
            <a:ext cx="259080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4"/>
          <p:cNvSpPr>
            <a:spLocks noChangeShapeType="1"/>
          </p:cNvSpPr>
          <p:nvPr/>
        </p:nvSpPr>
        <p:spPr bwMode="auto">
          <a:xfrm>
            <a:off x="3505200" y="2667000"/>
            <a:ext cx="25908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25"/>
          <p:cNvSpPr>
            <a:spLocks noChangeShapeType="1"/>
          </p:cNvSpPr>
          <p:nvPr/>
        </p:nvSpPr>
        <p:spPr bwMode="auto">
          <a:xfrm>
            <a:off x="6934200" y="3886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Line 26"/>
          <p:cNvSpPr>
            <a:spLocks noChangeShapeType="1"/>
          </p:cNvSpPr>
          <p:nvPr/>
        </p:nvSpPr>
        <p:spPr bwMode="auto">
          <a:xfrm flipV="1">
            <a:off x="6934200" y="5181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Text Box 27"/>
          <p:cNvSpPr txBox="1">
            <a:spLocks noChangeArrowheads="1"/>
          </p:cNvSpPr>
          <p:nvPr/>
        </p:nvSpPr>
        <p:spPr bwMode="auto">
          <a:xfrm>
            <a:off x="1066800" y="114300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Object code file (disk)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UNIX a.out format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74725" y="1484313"/>
            <a:ext cx="2660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header</a:t>
            </a:r>
          </a:p>
          <a:p>
            <a:r>
              <a:rPr lang="en-US"/>
              <a:t>text section</a:t>
            </a:r>
          </a:p>
          <a:p>
            <a:r>
              <a:rPr lang="en-US"/>
              <a:t>data section</a:t>
            </a:r>
          </a:p>
          <a:p>
            <a:r>
              <a:rPr lang="en-US"/>
              <a:t>symbol table information</a:t>
            </a:r>
          </a:p>
          <a:p>
            <a:r>
              <a:rPr lang="en-US"/>
              <a:t>relocation Information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914400" y="1524000"/>
            <a:ext cx="2895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914400" y="182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914400" y="2133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914400" y="2362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914400" y="2667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5181600" y="1524000"/>
            <a:ext cx="28638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header</a:t>
            </a:r>
          </a:p>
          <a:p>
            <a:r>
              <a:rPr lang="en-US">
                <a:solidFill>
                  <a:srgbClr val="FF0000"/>
                </a:solidFill>
              </a:rPr>
              <a:t>magic number</a:t>
            </a:r>
          </a:p>
          <a:p>
            <a:r>
              <a:rPr lang="en-US"/>
              <a:t>text segment size</a:t>
            </a:r>
          </a:p>
          <a:p>
            <a:r>
              <a:rPr lang="en-US"/>
              <a:t>initialized data size(data)</a:t>
            </a:r>
          </a:p>
          <a:p>
            <a:r>
              <a:rPr lang="en-US"/>
              <a:t>uninitialized data size(</a:t>
            </a:r>
            <a:r>
              <a:rPr lang="en-US">
                <a:solidFill>
                  <a:srgbClr val="0000FF"/>
                </a:solidFill>
              </a:rPr>
              <a:t>bss</a:t>
            </a:r>
            <a:r>
              <a:rPr lang="en-US"/>
              <a:t>)</a:t>
            </a:r>
          </a:p>
          <a:p>
            <a:r>
              <a:rPr lang="en-US"/>
              <a:t>symbol table size</a:t>
            </a:r>
          </a:p>
          <a:p>
            <a:r>
              <a:rPr lang="en-US">
                <a:solidFill>
                  <a:srgbClr val="00CC00"/>
                </a:solidFill>
              </a:rPr>
              <a:t>entry point</a:t>
            </a:r>
          </a:p>
          <a:p>
            <a:r>
              <a:rPr lang="en-US"/>
              <a:t>text relocation size</a:t>
            </a:r>
          </a:p>
          <a:p>
            <a:r>
              <a:rPr lang="en-US"/>
              <a:t>data relocation size</a:t>
            </a:r>
          </a:p>
        </p:txBody>
      </p:sp>
      <p:sp>
        <p:nvSpPr>
          <p:cNvPr id="35850" name="Rectangle 11"/>
          <p:cNvSpPr>
            <a:spLocks noChangeArrowheads="1"/>
          </p:cNvSpPr>
          <p:nvPr/>
        </p:nvSpPr>
        <p:spPr bwMode="auto">
          <a:xfrm>
            <a:off x="5181600" y="1828800"/>
            <a:ext cx="2971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2"/>
          <p:cNvSpPr>
            <a:spLocks noChangeShapeType="1"/>
          </p:cNvSpPr>
          <p:nvPr/>
        </p:nvSpPr>
        <p:spPr bwMode="auto">
          <a:xfrm>
            <a:off x="3810000" y="1524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Line 13"/>
          <p:cNvSpPr>
            <a:spLocks noChangeShapeType="1"/>
          </p:cNvSpPr>
          <p:nvPr/>
        </p:nvSpPr>
        <p:spPr bwMode="auto">
          <a:xfrm>
            <a:off x="3810000" y="1828800"/>
            <a:ext cx="137160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Text Box 14"/>
          <p:cNvSpPr txBox="1">
            <a:spLocks noChangeArrowheads="1"/>
          </p:cNvSpPr>
          <p:nvPr/>
        </p:nvSpPr>
        <p:spPr bwMode="auto">
          <a:xfrm>
            <a:off x="822325" y="1179513"/>
            <a:ext cx="263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object code format</a:t>
            </a:r>
          </a:p>
        </p:txBody>
      </p: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2667000" y="4343400"/>
            <a:ext cx="47513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FF0000"/>
                </a:solidFill>
              </a:rPr>
              <a:t>magic number</a:t>
            </a:r>
            <a:r>
              <a:rPr lang="en-US" sz="1600" b="1">
                <a:solidFill>
                  <a:srgbClr val="FF0000"/>
                </a:solidFill>
              </a:rPr>
              <a:t> indicates type of executable file.</a:t>
            </a:r>
          </a:p>
          <a:p>
            <a:endParaRPr lang="en-US" sz="1600" b="1"/>
          </a:p>
          <a:p>
            <a:r>
              <a:rPr lang="en-US" sz="1600" b="1" u="sng">
                <a:solidFill>
                  <a:srgbClr val="0000FF"/>
                </a:solidFill>
              </a:rPr>
              <a:t>bss</a:t>
            </a:r>
            <a:r>
              <a:rPr lang="en-US" sz="1600" b="1">
                <a:solidFill>
                  <a:srgbClr val="0000FF"/>
                </a:solidFill>
              </a:rPr>
              <a:t> is an acronym for block storage start.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 u="sng">
                <a:solidFill>
                  <a:srgbClr val="00CC00"/>
                </a:solidFill>
              </a:rPr>
              <a:t>entry point</a:t>
            </a:r>
            <a:r>
              <a:rPr lang="en-US" sz="1600" b="1">
                <a:solidFill>
                  <a:srgbClr val="00CC00"/>
                </a:solidFill>
              </a:rPr>
              <a:t>: starting address of the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COP 3402 Systems Software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400" b="1">
                <a:solidFill>
                  <a:srgbClr val="3366FF"/>
                </a:solidFill>
              </a:rPr>
              <a:t>Assemblers</a:t>
            </a:r>
          </a:p>
          <a:p>
            <a:pPr marL="457200" indent="-457200" algn="ctr" eaLnBrk="1" hangingPunct="1"/>
            <a:r>
              <a:rPr lang="en-US" sz="4400" b="1">
                <a:solidFill>
                  <a:srgbClr val="3366FF"/>
                </a:solidFill>
              </a:rPr>
              <a:t> </a:t>
            </a:r>
          </a:p>
          <a:p>
            <a:pPr marL="457200" indent="-457200"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-105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COP 3402 Systems Software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THE END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 eaLnBrk="1" hangingPunct="1">
              <a:spcBef>
                <a:spcPct val="50000"/>
              </a:spcBef>
            </a:pPr>
            <a:endParaRPr lang="en-US" sz="4000">
              <a:latin typeface="Times New Roman" pitchFamily="-105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800">
              <a:latin typeface="Times New Roman" pitchFamily="-105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400">
              <a:latin typeface="Times New Roman" pitchFamily="-105" charset="0"/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</a:rPr>
              <a:t>ISA </a:t>
            </a:r>
            <a:br>
              <a:rPr lang="en-US" sz="4000" b="1" smtClean="0">
                <a:solidFill>
                  <a:srgbClr val="0000FF"/>
                </a:solidFill>
              </a:rPr>
            </a:br>
            <a:r>
              <a:rPr lang="en-US" sz="4000" b="1" smtClean="0">
                <a:solidFill>
                  <a:srgbClr val="0000FF"/>
                </a:solidFill>
              </a:rPr>
              <a:t>Instruction descriptions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opcode		mnemonic		meaning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0001		LOAD &lt;x&gt;		A </a:t>
            </a:r>
            <a:r>
              <a:rPr lang="en-US" sz="2000" b="1" smtClean="0">
                <a:sym typeface="Wingdings" pitchFamily="-105" charset="2"/>
              </a:rPr>
              <a:t> Mem[x]</a:t>
            </a:r>
            <a:r>
              <a:rPr lang="en-US" sz="2000" b="1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0010	 	ADD &lt;x&gt;		A </a:t>
            </a:r>
            <a:r>
              <a:rPr lang="en-US" sz="2000" b="1" smtClean="0">
                <a:sym typeface="Wingdings" pitchFamily="-105" charset="2"/>
              </a:rPr>
              <a:t> A + Mem[x]</a:t>
            </a:r>
            <a:r>
              <a:rPr lang="en-US" sz="2000" b="1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0011</a:t>
            </a:r>
            <a:r>
              <a:rPr lang="en-US" sz="2000" smtClean="0"/>
              <a:t> 		</a:t>
            </a:r>
            <a:r>
              <a:rPr lang="en-US" sz="2000" b="1" smtClean="0"/>
              <a:t>STORE &lt;x&gt;		Mem[x] </a:t>
            </a:r>
            <a:r>
              <a:rPr lang="en-US" sz="2000" b="1" smtClean="0">
                <a:sym typeface="Wingdings" pitchFamily="-105" charset="2"/>
              </a:rPr>
              <a:t> A</a:t>
            </a:r>
            <a:r>
              <a:rPr lang="en-US" sz="2000" b="1" smtClean="0"/>
              <a:t> </a:t>
            </a:r>
            <a:r>
              <a:rPr lang="en-US" sz="2000" smtClean="0"/>
              <a:t> </a:t>
            </a:r>
            <a:endParaRPr lang="en-US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0100</a:t>
            </a:r>
            <a:r>
              <a:rPr lang="en-US" sz="2000" smtClean="0"/>
              <a:t> 		</a:t>
            </a:r>
            <a:r>
              <a:rPr lang="en-US" sz="2000" b="1" smtClean="0"/>
              <a:t>SUB &lt;x&gt;		A </a:t>
            </a:r>
            <a:r>
              <a:rPr lang="en-US" sz="2000" b="1" smtClean="0">
                <a:sym typeface="Wingdings" pitchFamily="-105" charset="2"/>
              </a:rPr>
              <a:t> A – Mem[x]</a:t>
            </a:r>
            <a:r>
              <a:rPr lang="en-US" sz="20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0101 		IN &lt;Device_#&gt;		A </a:t>
            </a:r>
            <a:r>
              <a:rPr lang="en-US" sz="2000" b="1" smtClean="0">
                <a:sym typeface="Wingdings" pitchFamily="-105" charset="2"/>
              </a:rPr>
              <a:t> read from Device</a:t>
            </a:r>
            <a:r>
              <a:rPr lang="en-US" sz="2000" b="1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0110 		OUT &lt;Device_#&gt;	A </a:t>
            </a:r>
            <a:r>
              <a:rPr lang="en-US" sz="2000" b="1" smtClean="0">
                <a:sym typeface="Wingdings" pitchFamily="-105" charset="2"/>
              </a:rPr>
              <a:t> output to Device</a:t>
            </a:r>
            <a:r>
              <a:rPr lang="en-US" sz="20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0111 		HALT			Stop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1000		JMP &lt;x&gt;		PC </a:t>
            </a:r>
            <a:r>
              <a:rPr lang="en-US" sz="2000" b="1" smtClean="0">
                <a:sym typeface="Wingdings" pitchFamily="-105" charset="2"/>
              </a:rPr>
              <a:t> x</a:t>
            </a:r>
            <a:r>
              <a:rPr lang="en-US" sz="2000" b="1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1001		SKIPZ			If Z = 1 Skip next instruction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1010</a:t>
            </a:r>
            <a:r>
              <a:rPr lang="en-US" sz="2000" b="1" smtClean="0">
                <a:sym typeface="Wingdings" pitchFamily="-105" charset="2"/>
              </a:rPr>
              <a:t> 		SKIPG			</a:t>
            </a:r>
            <a:r>
              <a:rPr lang="en-US" sz="2000" b="1" smtClean="0"/>
              <a:t>If G = 1 Skip next instruction</a:t>
            </a:r>
            <a:endParaRPr lang="en-US" sz="2000" b="1" smtClean="0">
              <a:sym typeface="Wingdings" pitchFamily="-105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1011 		</a:t>
            </a:r>
            <a:r>
              <a:rPr lang="en-US" sz="2000" b="1" smtClean="0">
                <a:sym typeface="Wingdings" pitchFamily="-105" charset="2"/>
              </a:rPr>
              <a:t>SKIPN 			</a:t>
            </a:r>
            <a:r>
              <a:rPr lang="en-US" sz="2000" b="1" smtClean="0"/>
              <a:t>If L = 1 Skip next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</a:rPr>
              <a:t>Assembly  language </a:t>
            </a:r>
            <a:br>
              <a:rPr lang="en-US" sz="4000" b="1" smtClean="0">
                <a:solidFill>
                  <a:srgbClr val="0000FF"/>
                </a:solidFill>
              </a:rPr>
            </a:br>
            <a:r>
              <a:rPr lang="en-US" sz="4000" b="1" smtClean="0">
                <a:solidFill>
                  <a:srgbClr val="0000FF"/>
                </a:solidFill>
              </a:rPr>
              <a:t>Programming 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Assign a memory location to each variable:</a:t>
            </a:r>
          </a:p>
          <a:p>
            <a:pPr algn="ctr" eaLnBrk="1" hangingPunct="1">
              <a:buFontTx/>
              <a:buNone/>
            </a:pPr>
            <a:r>
              <a:rPr lang="en-US" sz="2800" smtClean="0"/>
              <a:t>C </a:t>
            </a:r>
            <a:r>
              <a:rPr lang="en-US" sz="2800" smtClean="0">
                <a:sym typeface="Wingdings" pitchFamily="-105" charset="2"/>
              </a:rPr>
              <a:t> X + Y;</a:t>
            </a:r>
          </a:p>
          <a:p>
            <a:pPr eaLnBrk="1" hangingPunct="1">
              <a:buFontTx/>
              <a:buNone/>
            </a:pPr>
            <a:r>
              <a:rPr lang="en-US" sz="3600" smtClean="0"/>
              <a:t> 		</a:t>
            </a:r>
          </a:p>
          <a:p>
            <a:pPr eaLnBrk="1" hangingPunct="1">
              <a:buFontTx/>
              <a:buNone/>
            </a:pPr>
            <a:r>
              <a:rPr lang="en-US" sz="3600" smtClean="0"/>
              <a:t>			</a:t>
            </a:r>
            <a:r>
              <a:rPr lang="en-US" sz="2800" smtClean="0"/>
              <a:t>&lt;000&gt;         &lt;001&gt;      &lt;002&gt;</a:t>
            </a:r>
          </a:p>
          <a:p>
            <a:pPr eaLnBrk="1" hangingPunct="1">
              <a:buFontTx/>
              <a:buNone/>
            </a:pPr>
            <a:r>
              <a:rPr lang="en-US" sz="2800" smtClean="0"/>
              <a:t>If necessary to use temporary memory locations,</a:t>
            </a:r>
          </a:p>
          <a:p>
            <a:pPr eaLnBrk="1" hangingPunct="1">
              <a:buFontTx/>
              <a:buNone/>
            </a:pPr>
            <a:r>
              <a:rPr lang="en-US" sz="2800" smtClean="0"/>
              <a:t>assign labels (names) to them.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3200400" y="2590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 flipV="1">
            <a:off x="4648200" y="2667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</a:rPr>
              <a:t>Assembly  language</a:t>
            </a:r>
            <a:br>
              <a:rPr lang="en-US" sz="4000" b="1" smtClean="0">
                <a:solidFill>
                  <a:srgbClr val="0000FF"/>
                </a:solidFill>
              </a:rPr>
            </a:br>
            <a:r>
              <a:rPr lang="en-US" sz="4000" b="1" smtClean="0">
                <a:solidFill>
                  <a:srgbClr val="0000FF"/>
                </a:solidFill>
              </a:rPr>
              <a:t>Programming examples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101975" cy="45259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Memory		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000	1245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001	1755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002	0000  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-105" charset="2"/>
              <a:buNone/>
            </a:pPr>
            <a:r>
              <a:rPr lang="en-US" sz="2800" smtClean="0"/>
              <a:t>003	Load &lt;000&gt;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004	Add  &lt;001&gt;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005	Store &lt;002&gt;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006	Halt			 	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638800" y="1752600"/>
            <a:ext cx="305911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Memory		 </a:t>
            </a:r>
          </a:p>
          <a:p>
            <a:pPr eaLnBrk="1" hangingPunct="1"/>
            <a:r>
              <a:rPr lang="en-US" sz="2800"/>
              <a:t>000	1245</a:t>
            </a:r>
          </a:p>
          <a:p>
            <a:pPr eaLnBrk="1" hangingPunct="1"/>
            <a:r>
              <a:rPr lang="en-US" sz="2800"/>
              <a:t>001	1755</a:t>
            </a:r>
          </a:p>
          <a:p>
            <a:pPr eaLnBrk="1" hangingPunct="1"/>
            <a:r>
              <a:rPr lang="en-US" sz="2800"/>
              <a:t>002	3000  </a:t>
            </a:r>
          </a:p>
          <a:p>
            <a:pPr eaLnBrk="1" hangingPunct="1"/>
            <a:r>
              <a:rPr lang="en-US" sz="2800"/>
              <a:t>003	Load &lt;000&gt;</a:t>
            </a:r>
          </a:p>
          <a:p>
            <a:pPr eaLnBrk="1" hangingPunct="1"/>
            <a:r>
              <a:rPr lang="en-US" sz="2800"/>
              <a:t>004	Add  &lt;001&gt;</a:t>
            </a:r>
          </a:p>
          <a:p>
            <a:pPr eaLnBrk="1" hangingPunct="1"/>
            <a:r>
              <a:rPr lang="en-US" sz="2800"/>
              <a:t>005	Store &lt;002&gt;</a:t>
            </a:r>
          </a:p>
          <a:p>
            <a:pPr eaLnBrk="1" hangingPunct="1"/>
            <a:r>
              <a:rPr lang="en-US" sz="2800"/>
              <a:t>006	Halt</a:t>
            </a:r>
            <a:r>
              <a:rPr lang="en-US" sz="2800">
                <a:latin typeface="Times New Roman" pitchFamily="-105" charset="0"/>
              </a:rPr>
              <a:t>	</a:t>
            </a:r>
            <a:r>
              <a:rPr lang="en-US" sz="2400">
                <a:latin typeface="Times New Roman" pitchFamily="-105" charset="0"/>
              </a:rPr>
              <a:t>	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667000" y="3276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124200" y="2743200"/>
            <a:ext cx="208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-105" charset="0"/>
              </a:rPr>
              <a:t>After 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One Address Architecture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58138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instruction format of this one-address architecture consists of 16 bits: 4 bits to represent instructions and 12 bits for addresses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143000" y="4419600"/>
            <a:ext cx="6400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2766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05000" y="3810000"/>
            <a:ext cx="677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-105" charset="0"/>
              </a:rPr>
              <a:t>OP</a:t>
            </a:r>
          </a:p>
          <a:p>
            <a:pPr eaLnBrk="1" hangingPunct="1"/>
            <a:endParaRPr lang="en-US" sz="2800" b="1">
              <a:latin typeface="Times New Roman" pitchFamily="-105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495800" y="3810000"/>
            <a:ext cx="184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-105" charset="0"/>
              </a:rPr>
              <a:t>ADDRESS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600200" y="4702175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/>
              <a:t>0001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429000" y="4724400"/>
            <a:ext cx="348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/>
              <a:t>0000 0001 0001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</a:rPr>
              <a:t>Assembler: translate Symbolic code to object code(binary)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/>
              <a:t> </a:t>
            </a:r>
          </a:p>
          <a:p>
            <a:pPr eaLnBrk="1" hangingPunct="1">
              <a:buFontTx/>
              <a:buNone/>
            </a:pPr>
            <a:endParaRPr lang="en-US" sz="360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0895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-105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2679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-105" charset="0"/>
              </a:rPr>
              <a:t>Assembly Language</a:t>
            </a:r>
          </a:p>
          <a:p>
            <a:pPr eaLnBrk="1" hangingPunct="1"/>
            <a:r>
              <a:rPr lang="en-US" sz="2400">
                <a:latin typeface="Times New Roman" pitchFamily="-105" charset="0"/>
              </a:rPr>
              <a:t>003 </a:t>
            </a:r>
            <a:r>
              <a:rPr lang="en-US" sz="2400" b="1">
                <a:solidFill>
                  <a:srgbClr val="0000FF"/>
                </a:solidFill>
                <a:latin typeface="Times New Roman" pitchFamily="-105" charset="0"/>
              </a:rPr>
              <a:t>Load &lt;000&gt;</a:t>
            </a:r>
          </a:p>
          <a:p>
            <a:pPr eaLnBrk="1" hangingPunct="1"/>
            <a:r>
              <a:rPr lang="en-US" sz="2400">
                <a:latin typeface="Times New Roman" pitchFamily="-105" charset="0"/>
              </a:rPr>
              <a:t>004 Add  &lt;001&gt;</a:t>
            </a:r>
          </a:p>
          <a:p>
            <a:pPr eaLnBrk="1" hangingPunct="1"/>
            <a:r>
              <a:rPr lang="en-US" sz="2400">
                <a:latin typeface="Times New Roman" pitchFamily="-105" charset="0"/>
              </a:rPr>
              <a:t>005 Store &lt;002&gt;</a:t>
            </a:r>
          </a:p>
          <a:p>
            <a:pPr eaLnBrk="1" hangingPunct="1"/>
            <a:r>
              <a:rPr lang="en-US" sz="2400">
                <a:latin typeface="Times New Roman" pitchFamily="-105" charset="0"/>
              </a:rPr>
              <a:t>006 Halt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191000" y="4419600"/>
            <a:ext cx="419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-105" charset="0"/>
              </a:rPr>
              <a:t>003	</a:t>
            </a:r>
            <a:r>
              <a:rPr lang="en-US" sz="2400" b="1">
                <a:solidFill>
                  <a:srgbClr val="0000FF"/>
                </a:solidFill>
                <a:latin typeface="Times New Roman" pitchFamily="-105" charset="0"/>
              </a:rPr>
              <a:t>0001  0000 0000 0000</a:t>
            </a:r>
          </a:p>
          <a:p>
            <a:pPr eaLnBrk="1" hangingPunct="1"/>
            <a:r>
              <a:rPr lang="en-US" sz="2400">
                <a:latin typeface="Times New Roman" pitchFamily="-105" charset="0"/>
              </a:rPr>
              <a:t>004	0010  0000 0000 0001</a:t>
            </a:r>
          </a:p>
          <a:p>
            <a:pPr eaLnBrk="1" hangingPunct="1"/>
            <a:r>
              <a:rPr lang="en-US" sz="2400">
                <a:latin typeface="Times New Roman" pitchFamily="-105" charset="0"/>
              </a:rPr>
              <a:t>005	0011  0000000000011</a:t>
            </a:r>
          </a:p>
          <a:p>
            <a:pPr eaLnBrk="1" hangingPunct="1"/>
            <a:r>
              <a:rPr lang="en-US" sz="2400">
                <a:latin typeface="Times New Roman" pitchFamily="-105" charset="0"/>
              </a:rPr>
              <a:t>006	0111  0000000000000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105400" y="4419600"/>
            <a:ext cx="3124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105400" y="39624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-105" charset="0"/>
              </a:rPr>
              <a:t>In binary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572000" y="1752600"/>
            <a:ext cx="38417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Times New Roman" pitchFamily="-105" charset="0"/>
              </a:rPr>
              <a:t>01 </a:t>
            </a:r>
            <a:r>
              <a:rPr lang="en-US" sz="2000" b="1">
                <a:latin typeface="Times New Roman" pitchFamily="-105" charset="0"/>
                <a:sym typeface="Wingdings" pitchFamily="-105" charset="2"/>
              </a:rPr>
              <a:t></a:t>
            </a:r>
            <a:r>
              <a:rPr lang="en-US" sz="2000" b="1">
                <a:latin typeface="Times New Roman" pitchFamily="-105" charset="0"/>
              </a:rPr>
              <a:t> LOAD 	 </a:t>
            </a:r>
            <a:r>
              <a:rPr lang="en-US" b="1"/>
              <a:t>06 </a:t>
            </a:r>
            <a:r>
              <a:rPr lang="en-US" b="1">
                <a:sym typeface="Wingdings" pitchFamily="-105" charset="2"/>
              </a:rPr>
              <a:t></a:t>
            </a:r>
            <a:r>
              <a:rPr lang="en-US" b="1"/>
              <a:t> OUT</a:t>
            </a:r>
            <a:r>
              <a:rPr lang="en-US" sz="2000" b="1">
                <a:latin typeface="Times New Roman" pitchFamily="-105" charset="0"/>
              </a:rPr>
              <a:t> 	</a:t>
            </a:r>
          </a:p>
          <a:p>
            <a:pPr eaLnBrk="1" hangingPunct="1"/>
            <a:r>
              <a:rPr lang="en-US" sz="2000" b="1">
                <a:latin typeface="Times New Roman" pitchFamily="-105" charset="0"/>
              </a:rPr>
              <a:t>02 </a:t>
            </a:r>
            <a:r>
              <a:rPr lang="en-US" sz="2000" b="1">
                <a:latin typeface="Times New Roman" pitchFamily="-105" charset="0"/>
                <a:sym typeface="Wingdings" pitchFamily="-105" charset="2"/>
              </a:rPr>
              <a:t></a:t>
            </a:r>
            <a:r>
              <a:rPr lang="en-US" sz="2000" b="1">
                <a:latin typeface="Times New Roman" pitchFamily="-105" charset="0"/>
              </a:rPr>
              <a:t> ADD	 </a:t>
            </a:r>
            <a:r>
              <a:rPr lang="en-US" b="1"/>
              <a:t>07 </a:t>
            </a:r>
            <a:r>
              <a:rPr lang="en-US" b="1">
                <a:sym typeface="Wingdings" pitchFamily="-105" charset="2"/>
              </a:rPr>
              <a:t></a:t>
            </a:r>
            <a:r>
              <a:rPr lang="en-US" b="1"/>
              <a:t> HALT</a:t>
            </a:r>
            <a:r>
              <a:rPr lang="en-US" sz="2000" b="1">
                <a:latin typeface="Times New Roman" pitchFamily="-105" charset="0"/>
              </a:rPr>
              <a:t> </a:t>
            </a:r>
          </a:p>
          <a:p>
            <a:pPr eaLnBrk="1" hangingPunct="1"/>
            <a:r>
              <a:rPr lang="en-US" sz="2000" b="1">
                <a:latin typeface="Times New Roman" pitchFamily="-105" charset="0"/>
              </a:rPr>
              <a:t>03</a:t>
            </a:r>
            <a:r>
              <a:rPr lang="en-US" sz="2000">
                <a:latin typeface="Times New Roman" pitchFamily="-105" charset="0"/>
              </a:rPr>
              <a:t> </a:t>
            </a:r>
            <a:r>
              <a:rPr lang="en-US" sz="2000">
                <a:latin typeface="Times New Roman" pitchFamily="-105" charset="0"/>
                <a:sym typeface="Wingdings" pitchFamily="-105" charset="2"/>
              </a:rPr>
              <a:t></a:t>
            </a:r>
            <a:r>
              <a:rPr lang="en-US" sz="2000">
                <a:latin typeface="Times New Roman" pitchFamily="-105" charset="0"/>
              </a:rPr>
              <a:t> </a:t>
            </a:r>
            <a:r>
              <a:rPr lang="en-US" sz="2000" b="1">
                <a:latin typeface="Times New Roman" pitchFamily="-105" charset="0"/>
              </a:rPr>
              <a:t>STORE	 </a:t>
            </a:r>
            <a:r>
              <a:rPr lang="en-US" b="1"/>
              <a:t>08 </a:t>
            </a:r>
            <a:r>
              <a:rPr lang="en-US" b="1">
                <a:sym typeface="Wingdings" pitchFamily="-105" charset="2"/>
              </a:rPr>
              <a:t></a:t>
            </a:r>
            <a:r>
              <a:rPr lang="en-US" b="1"/>
              <a:t> JMP</a:t>
            </a:r>
            <a:r>
              <a:rPr lang="en-US" sz="2000">
                <a:latin typeface="Times New Roman" pitchFamily="-105" charset="0"/>
              </a:rPr>
              <a:t> </a:t>
            </a:r>
            <a:endParaRPr lang="en-US" sz="2000" b="1">
              <a:latin typeface="Times New Roman" pitchFamily="-105" charset="0"/>
            </a:endParaRPr>
          </a:p>
          <a:p>
            <a:pPr eaLnBrk="1" hangingPunct="1"/>
            <a:r>
              <a:rPr lang="en-US" sz="2000" b="1">
                <a:latin typeface="Times New Roman" pitchFamily="-105" charset="0"/>
              </a:rPr>
              <a:t>04</a:t>
            </a:r>
            <a:r>
              <a:rPr lang="en-US" sz="2000">
                <a:latin typeface="Times New Roman" pitchFamily="-105" charset="0"/>
              </a:rPr>
              <a:t> </a:t>
            </a:r>
            <a:r>
              <a:rPr lang="en-US" sz="2000">
                <a:latin typeface="Times New Roman" pitchFamily="-105" charset="0"/>
                <a:sym typeface="Wingdings" pitchFamily="-105" charset="2"/>
              </a:rPr>
              <a:t></a:t>
            </a:r>
            <a:r>
              <a:rPr lang="en-US" sz="2000">
                <a:latin typeface="Times New Roman" pitchFamily="-105" charset="0"/>
              </a:rPr>
              <a:t> </a:t>
            </a:r>
            <a:r>
              <a:rPr lang="en-US" sz="2000" b="1">
                <a:latin typeface="Times New Roman" pitchFamily="-105" charset="0"/>
              </a:rPr>
              <a:t>SUB	 </a:t>
            </a:r>
            <a:r>
              <a:rPr lang="en-US" b="1"/>
              <a:t>09 </a:t>
            </a:r>
            <a:r>
              <a:rPr lang="en-US" b="1">
                <a:sym typeface="Wingdings" pitchFamily="-105" charset="2"/>
              </a:rPr>
              <a:t></a:t>
            </a:r>
            <a:r>
              <a:rPr lang="en-US" b="1"/>
              <a:t> SKIPZ</a:t>
            </a:r>
            <a:r>
              <a:rPr lang="en-US" sz="2000" b="1">
                <a:latin typeface="Times New Roman" pitchFamily="-105" charset="0"/>
              </a:rPr>
              <a:t> 	</a:t>
            </a:r>
          </a:p>
          <a:p>
            <a:pPr eaLnBrk="1" hangingPunct="1"/>
            <a:r>
              <a:rPr lang="en-US" sz="2000" b="1">
                <a:latin typeface="Times New Roman" pitchFamily="-105" charset="0"/>
              </a:rPr>
              <a:t>05 </a:t>
            </a:r>
            <a:r>
              <a:rPr lang="en-US" sz="2000" b="1">
                <a:latin typeface="Times New Roman" pitchFamily="-105" charset="0"/>
                <a:sym typeface="Wingdings" pitchFamily="-105" charset="2"/>
              </a:rPr>
              <a:t></a:t>
            </a:r>
            <a:r>
              <a:rPr lang="en-US" sz="2000" b="1">
                <a:latin typeface="Times New Roman" pitchFamily="-105" charset="0"/>
              </a:rPr>
              <a:t> IN  </a:t>
            </a:r>
          </a:p>
          <a:p>
            <a:pPr eaLnBrk="1" hangingPunct="1"/>
            <a:r>
              <a:rPr lang="en-US" sz="2000" b="1">
                <a:latin typeface="Times New Roman" pitchFamily="-105" charset="0"/>
              </a:rPr>
              <a:t>	</a:t>
            </a:r>
          </a:p>
          <a:p>
            <a:pPr eaLnBrk="1" hangingPunct="1"/>
            <a:endParaRPr lang="en-US" sz="2000" b="1">
              <a:latin typeface="Times New Roman" pitchFamily="-105" charset="0"/>
            </a:endParaRPr>
          </a:p>
          <a:p>
            <a:pPr eaLnBrk="1" hangingPunct="1"/>
            <a:endParaRPr lang="en-US" sz="2000" b="1">
              <a:latin typeface="Times New Roman" pitchFamily="-105" charset="0"/>
            </a:endParaRPr>
          </a:p>
          <a:p>
            <a:pPr eaLnBrk="1" hangingPunct="1"/>
            <a:endParaRPr lang="en-US" sz="2400">
              <a:latin typeface="Times New Roman" pitchFamily="-105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62000" y="1676400"/>
            <a:ext cx="2590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914400" y="4267200"/>
            <a:ext cx="2209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371600" y="49530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Assembler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9812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124200" y="5181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Assembler Directives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581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next step to improve our assembly language is the incorporation of </a:t>
            </a:r>
            <a:r>
              <a:rPr lang="en-US" sz="2000" i="1" u="sng" smtClean="0"/>
              <a:t>pseudo-ops (assembler directives)</a:t>
            </a:r>
            <a:r>
              <a:rPr lang="en-US" sz="2000" i="1" smtClean="0"/>
              <a:t> </a:t>
            </a:r>
            <a:r>
              <a:rPr lang="en-US" sz="2000" smtClean="0"/>
              <a:t>to invoke</a:t>
            </a:r>
            <a:r>
              <a:rPr lang="en-US" sz="2000" i="1" smtClean="0"/>
              <a:t> a special service from the assembler (pseudo-operations do not generate code)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00FF"/>
                </a:solidFill>
              </a:rPr>
              <a:t>.begin</a:t>
            </a:r>
            <a:r>
              <a:rPr lang="en-US" sz="2000" smtClean="0"/>
              <a:t>  </a:t>
            </a:r>
            <a:r>
              <a:rPr lang="en-US" sz="2000" smtClean="0">
                <a:solidFill>
                  <a:srgbClr val="0000FF"/>
                </a:solidFill>
                <a:sym typeface="Wingdings" pitchFamily="-105" charset="2"/>
              </a:rPr>
              <a:t></a:t>
            </a:r>
            <a:r>
              <a:rPr lang="en-US" sz="2000" smtClean="0"/>
              <a:t>	tells the assembler where the program starts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00FF"/>
                </a:solidFill>
              </a:rPr>
              <a:t>.data	   </a:t>
            </a:r>
            <a:r>
              <a:rPr lang="en-US" sz="2000" smtClean="0">
                <a:solidFill>
                  <a:srgbClr val="0000FF"/>
                </a:solidFill>
                <a:sym typeface="Wingdings" pitchFamily="-105" charset="2"/>
              </a:rPr>
              <a:t></a:t>
            </a:r>
            <a:r>
              <a:rPr lang="en-US" sz="2000" smtClean="0"/>
              <a:t>	to reserve a memory location.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</a:rPr>
              <a:t>	.end    </a:t>
            </a:r>
            <a:r>
              <a:rPr lang="en-US" sz="2000" smtClean="0">
                <a:solidFill>
                  <a:srgbClr val="0000FF"/>
                </a:solidFill>
                <a:sym typeface="Wingdings" pitchFamily="-105" charset="2"/>
              </a:rPr>
              <a:t></a:t>
            </a:r>
            <a:r>
              <a:rPr lang="en-US" sz="2000" smtClean="0">
                <a:solidFill>
                  <a:srgbClr val="0000FF"/>
                </a:solidFill>
              </a:rPr>
              <a:t> 	</a:t>
            </a:r>
            <a:r>
              <a:rPr lang="en-US" sz="2000" smtClean="0"/>
              <a:t>tells the assembler where the program ends.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b="1" u="sng" smtClean="0"/>
              <a:t>Labels</a:t>
            </a:r>
            <a:r>
              <a:rPr lang="en-US" sz="2400" smtClean="0"/>
              <a:t>  are symbolic names used to identify memory locations.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Assembler Directives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581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This is an example of the usage of assembler directives</a:t>
            </a:r>
            <a:endParaRPr lang="en-US" sz="18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</a:t>
            </a:r>
            <a:r>
              <a:rPr lang="en-US" sz="1800" b="1" smtClean="0">
                <a:solidFill>
                  <a:srgbClr val="0000FF"/>
                </a:solidFill>
              </a:rPr>
              <a:t>.begin</a:t>
            </a:r>
            <a:r>
              <a:rPr lang="en-US" sz="18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	“</a:t>
            </a:r>
            <a:r>
              <a:rPr lang="en-US" sz="1800" b="1" i="1" smtClean="0"/>
              <a:t>Assembly language instructions”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halt    </a:t>
            </a:r>
            <a:r>
              <a:rPr lang="en-US" sz="1800" i="1" smtClean="0"/>
              <a:t>(return to OS)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</a:t>
            </a:r>
            <a:r>
              <a:rPr lang="en-US" sz="1800" b="1" smtClean="0">
                <a:solidFill>
                  <a:srgbClr val="0000FF"/>
                </a:solidFill>
              </a:rPr>
              <a:t>.data</a:t>
            </a:r>
            <a:r>
              <a:rPr lang="en-US" sz="1800" b="1" smtClean="0"/>
              <a:t>  </a:t>
            </a:r>
            <a:r>
              <a:rPr lang="en-US" sz="1800" i="1" smtClean="0"/>
              <a:t>(to reserve a memory location)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</a:t>
            </a:r>
            <a:r>
              <a:rPr lang="en-US" sz="1800" b="1" smtClean="0">
                <a:solidFill>
                  <a:srgbClr val="0000FF"/>
                </a:solidFill>
              </a:rPr>
              <a:t>.end </a:t>
            </a:r>
            <a:r>
              <a:rPr lang="en-US" sz="1800" b="1" smtClean="0"/>
              <a:t> (</a:t>
            </a:r>
            <a:r>
              <a:rPr lang="en-US" sz="1800" i="1" smtClean="0"/>
              <a:t> tells the assembler where the program ends)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u="sng" smtClean="0"/>
              <a:t>note</a:t>
            </a:r>
            <a:r>
              <a:rPr lang="en-US" sz="1800" b="1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the directive .end can be used to indicate where the  program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Starts (for eample: “.end &lt;insert label here&gt;”	</a:t>
            </a:r>
            <a:r>
              <a:rPr lang="en-US" sz="1800" b="1" u="sng" smtClean="0"/>
              <a:t> </a:t>
            </a:r>
            <a:endParaRPr lang="en-US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601</Words>
  <Application>Microsoft Office PowerPoint</Application>
  <PresentationFormat>全屏显示(4:3)</PresentationFormat>
  <Paragraphs>383</Paragraphs>
  <Slides>20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Arial</vt:lpstr>
      <vt:lpstr>ＭＳ Ｐゴシック</vt:lpstr>
      <vt:lpstr>Times New Roman</vt:lpstr>
      <vt:lpstr>Wingdings</vt:lpstr>
      <vt:lpstr>Default Design</vt:lpstr>
      <vt:lpstr>COP 3402 Systems Software</vt:lpstr>
      <vt:lpstr>COP 3402 Systems Software</vt:lpstr>
      <vt:lpstr>ISA  Instruction descriptions</vt:lpstr>
      <vt:lpstr>Assembly  language  Programming examples</vt:lpstr>
      <vt:lpstr>Assembly  language Programming examples</vt:lpstr>
      <vt:lpstr>One Address Architecture</vt:lpstr>
      <vt:lpstr>Assembler: translate Symbolic code to object code(binary)</vt:lpstr>
      <vt:lpstr>Assembler Directives</vt:lpstr>
      <vt:lpstr>Assembler Directives</vt:lpstr>
      <vt:lpstr>Assembly  language Programming Example 1</vt:lpstr>
      <vt:lpstr>Assembly  language Programming Example 2</vt:lpstr>
      <vt:lpstr>ASSEMBLER  Pass 1</vt:lpstr>
      <vt:lpstr>Opcode  and Symbol Tables</vt:lpstr>
      <vt:lpstr>ASSEMBLER  Pass 2</vt:lpstr>
      <vt:lpstr>Assembly  language Programming  object code</vt:lpstr>
      <vt:lpstr>ASSEMBLER  object code</vt:lpstr>
      <vt:lpstr>ASSEMBLER  object code file for the example</vt:lpstr>
      <vt:lpstr>Loading Object code in Memory </vt:lpstr>
      <vt:lpstr>UNIX a.out format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Cuncong</dc:creator>
  <cp:lastModifiedBy>Cuncong</cp:lastModifiedBy>
  <cp:revision>59</cp:revision>
  <cp:lastPrinted>2010-03-23T16:04:26Z</cp:lastPrinted>
  <dcterms:created xsi:type="dcterms:W3CDTF">1601-01-01T00:00:00Z</dcterms:created>
  <dcterms:modified xsi:type="dcterms:W3CDTF">2011-07-20T14:03:09Z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