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urip@cs.ucf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f.edu/courses/cop3402/fall2009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ha@knights.ucf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xaroth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(Summer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Text editor: 	</a:t>
            </a:r>
            <a:r>
              <a:rPr lang="en-US" sz="2000" b="1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Compiler:	</a:t>
            </a:r>
            <a:r>
              <a:rPr lang="en-US" sz="2000" b="1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language to object code or machine code.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Assembler:	</a:t>
            </a:r>
            <a:r>
              <a:rPr lang="en-US" sz="2000" b="1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object code or machine code.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Static Linker:	</a:t>
            </a:r>
            <a:r>
              <a:rPr lang="en-US" sz="2000" b="1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 			programs and creates the executable code. </a:t>
            </a:r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Debugger	</a:t>
            </a:r>
            <a:r>
              <a:rPr lang="en-US" sz="2000" b="1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Executable</a:t>
            </a:r>
          </a:p>
          <a:p>
            <a:r>
              <a:rPr lang="en-US" sz="1200" b="1"/>
              <a:t>      File</a:t>
            </a:r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3429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0292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13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Instructor:</a:t>
            </a:r>
            <a:r>
              <a:rPr lang="en-US"/>
              <a:t>  </a:t>
            </a:r>
            <a:r>
              <a:rPr lang="en-US" b="1">
                <a:solidFill>
                  <a:srgbClr val="0000FF"/>
                </a:solidFill>
              </a:rPr>
              <a:t>Euripides Montagne</a:t>
            </a:r>
            <a:r>
              <a:rPr lang="en-US" b="1"/>
              <a:t>	</a:t>
            </a:r>
          </a:p>
          <a:p>
            <a:endParaRPr lang="en-US"/>
          </a:p>
          <a:p>
            <a:r>
              <a:rPr lang="en-US" b="1"/>
              <a:t>Tele.: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(407)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823-2684</a:t>
            </a:r>
            <a:r>
              <a:rPr lang="en-US"/>
              <a:t>	</a:t>
            </a:r>
          </a:p>
          <a:p>
            <a:endParaRPr lang="en-US"/>
          </a:p>
          <a:p>
            <a:r>
              <a:rPr lang="en-US" b="1"/>
              <a:t>email</a:t>
            </a:r>
            <a:r>
              <a:rPr lang="en-US"/>
              <a:t>: </a:t>
            </a:r>
            <a:r>
              <a:rPr lang="en-US">
                <a:hlinkClick r:id="rId3"/>
              </a:rPr>
              <a:t>eurip@eecs.ucf.edu</a:t>
            </a:r>
            <a:endParaRPr lang="en-US"/>
          </a:p>
          <a:p>
            <a:r>
              <a:rPr lang="en-US" b="1"/>
              <a:t> </a:t>
            </a:r>
          </a:p>
          <a:p>
            <a:r>
              <a:rPr lang="en-US" b="1"/>
              <a:t>Office hours:	</a:t>
            </a:r>
            <a:r>
              <a:rPr lang="en-US">
                <a:solidFill>
                  <a:srgbClr val="0000FF"/>
                </a:solidFill>
              </a:rPr>
              <a:t>MW  from    4:00 p.m.  to   5:00 p.m.     (HEC 217)</a:t>
            </a:r>
          </a:p>
          <a:p>
            <a:r>
              <a:rPr lang="en-US">
                <a:solidFill>
                  <a:srgbClr val="0000FF"/>
                </a:solidFill>
              </a:rPr>
              <a:t>		T      from    2:00 p.m.  to   4:00 p.m.     (HEC 217)</a:t>
            </a:r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Lecture meetings: </a:t>
            </a:r>
            <a:r>
              <a:rPr lang="en-US" sz="2000">
                <a:solidFill>
                  <a:srgbClr val="0000FF"/>
                </a:solidFill>
              </a:rPr>
              <a:t>MW	 2:00 p.m. – 3:50 p.m. (ENG2 203 )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endParaRPr lang="en-US" sz="2000" b="1"/>
          </a:p>
          <a:p>
            <a:r>
              <a:rPr lang="en-US" sz="2000" b="1"/>
              <a:t>Recitations: 	</a:t>
            </a:r>
            <a:r>
              <a:rPr lang="en-US" sz="2000">
                <a:solidFill>
                  <a:srgbClr val="0000FF"/>
                </a:solidFill>
              </a:rPr>
              <a:t>W  12:00  p.m. –   12:50 p.m.  (BA 209) </a:t>
            </a:r>
          </a:p>
          <a:p>
            <a:r>
              <a:rPr lang="en-US" sz="2000">
                <a:solidFill>
                  <a:srgbClr val="0000FF"/>
                </a:solidFill>
              </a:rPr>
              <a:t>		W    1:00  p.m. –     1:50 p.m.  (BA 209) </a:t>
            </a:r>
          </a:p>
          <a:p>
            <a:r>
              <a:rPr lang="en-US" sz="2000">
                <a:solidFill>
                  <a:srgbClr val="0000FF"/>
                </a:solidFill>
              </a:rPr>
              <a:t>		 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2000" b="1"/>
              <a:t>Web page:</a:t>
            </a:r>
            <a:r>
              <a:rPr lang="en-US"/>
              <a:t> </a:t>
            </a:r>
            <a:r>
              <a:rPr lang="en-US" b="1">
                <a:hlinkClick r:id="rId3"/>
              </a:rPr>
              <a:t>http://www.cs.ucf.edu/courses/cop3402/sum2011/</a:t>
            </a:r>
            <a:endParaRPr lang="en-US" b="1"/>
          </a:p>
          <a:p>
            <a:endParaRPr lang="en-US" b="1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Grading Policy:</a:t>
            </a:r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(20%) </a:t>
            </a:r>
            <a:r>
              <a:rPr lang="en-US" b="1">
                <a:solidFill>
                  <a:srgbClr val="0000FF"/>
                </a:solidFill>
              </a:rPr>
              <a:t>Exam #1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(20%) </a:t>
            </a:r>
            <a:r>
              <a:rPr lang="en-US" b="1">
                <a:solidFill>
                  <a:srgbClr val="0000FF"/>
                </a:solidFill>
              </a:rPr>
              <a:t>Exam #2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(25%) </a:t>
            </a:r>
            <a:r>
              <a:rPr lang="en-US" b="1">
                <a:solidFill>
                  <a:srgbClr val="0000FF"/>
                </a:solidFill>
              </a:rPr>
              <a:t>Final Exam</a:t>
            </a:r>
            <a:r>
              <a:rPr lang="en-US">
                <a:solidFill>
                  <a:srgbClr val="0000FF"/>
                </a:solidFill>
              </a:rPr>
              <a:t>   </a:t>
            </a:r>
            <a:r>
              <a:rPr lang="en-US" b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(30%) </a:t>
            </a:r>
            <a:r>
              <a:rPr lang="en-US" b="1">
                <a:solidFill>
                  <a:srgbClr val="0000FF"/>
                </a:solidFill>
              </a:rPr>
              <a:t>Programming project.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 (5%)  </a:t>
            </a:r>
            <a:r>
              <a:rPr lang="en-US" b="1">
                <a:solidFill>
                  <a:srgbClr val="0000FF"/>
                </a:solidFill>
              </a:rPr>
              <a:t>Recitations</a:t>
            </a:r>
          </a:p>
          <a:p>
            <a:endParaRPr lang="en-US" u="sng">
              <a:solidFill>
                <a:srgbClr val="FF0000"/>
              </a:solidFill>
            </a:endParaRPr>
          </a:p>
          <a:p>
            <a:endParaRPr lang="en-US" u="sng">
              <a:solidFill>
                <a:srgbClr val="FF0000"/>
              </a:solidFill>
            </a:endParaRPr>
          </a:p>
          <a:p>
            <a:r>
              <a:rPr lang="en-US" b="1" u="sng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>
                <a:solidFill>
                  <a:srgbClr val="FF0000"/>
                </a:solidFill>
              </a:rPr>
              <a:t>“</a:t>
            </a:r>
            <a:r>
              <a:rPr lang="en-US" altLang="ja-JP" b="1" u="sng">
                <a:solidFill>
                  <a:srgbClr val="FF0000"/>
                </a:solidFill>
              </a:rPr>
              <a:t>0</a:t>
            </a:r>
            <a:r>
              <a:rPr lang="ja-JP" altLang="en-US" b="1" u="sng">
                <a:solidFill>
                  <a:srgbClr val="FF0000"/>
                </a:solidFill>
              </a:rPr>
              <a:t>”</a:t>
            </a:r>
            <a:r>
              <a:rPr lang="en-US" altLang="ja-JP" b="1" u="sng">
                <a:solidFill>
                  <a:srgbClr val="FF0000"/>
                </a:solidFill>
              </a:rPr>
              <a:t> for that program).  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Material</a:t>
            </a:r>
            <a:r>
              <a:rPr lang="en-US" b="1"/>
              <a:t>:</a:t>
            </a:r>
          </a:p>
          <a:p>
            <a:r>
              <a:rPr lang="en-US" b="1"/>
              <a:t>Lecture notes: </a:t>
            </a:r>
            <a:r>
              <a:rPr lang="en-US" b="1">
                <a:solidFill>
                  <a:srgbClr val="0000FF"/>
                </a:solidFill>
              </a:rPr>
              <a:t>On website.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Textbook: </a:t>
            </a:r>
            <a:r>
              <a:rPr lang="en-US" b="1" i="1">
                <a:solidFill>
                  <a:srgbClr val="0000FF"/>
                </a:solidFill>
              </a:rPr>
              <a:t>System Software Knights</a:t>
            </a:r>
            <a:r>
              <a:rPr lang="en-US" b="1">
                <a:solidFill>
                  <a:srgbClr val="0000FF"/>
                </a:solidFill>
              </a:rPr>
              <a:t>, University of Central Florida Custom Edition, Pearson Custom Publishing 2008, ISBN 978-0-555-04647-0. Taken from:</a:t>
            </a:r>
          </a:p>
          <a:p>
            <a:r>
              <a:rPr lang="en-US" b="1"/>
              <a:t> </a:t>
            </a:r>
            <a:endParaRPr lang="en-US" b="1" i="1"/>
          </a:p>
          <a:p>
            <a:r>
              <a:rPr lang="en-US" sz="1600" b="1" i="1"/>
              <a:t>System Software: An Introduction to Systems Programming, </a:t>
            </a:r>
            <a:r>
              <a:rPr lang="en-US" sz="1600" b="1"/>
              <a:t>Third Edition</a:t>
            </a:r>
            <a:r>
              <a:rPr lang="en-US" sz="1600" b="1" i="1"/>
              <a:t> </a:t>
            </a:r>
            <a:r>
              <a:rPr lang="en-US" sz="1600" b="1"/>
              <a:t>by Leland Beck.</a:t>
            </a:r>
          </a:p>
          <a:p>
            <a:endParaRPr lang="en-US" sz="1600" b="1" i="1"/>
          </a:p>
          <a:p>
            <a:r>
              <a:rPr lang="en-US" sz="1600" b="1" i="1"/>
              <a:t>Concepts of Programming Languages, </a:t>
            </a:r>
            <a:r>
              <a:rPr lang="en-US" sz="1600" b="1"/>
              <a:t>Eighth Edition by Robert W. Sebesta.</a:t>
            </a:r>
          </a:p>
          <a:p>
            <a:endParaRPr lang="en-US" sz="1600" b="1" i="1"/>
          </a:p>
          <a:p>
            <a:r>
              <a:rPr lang="en-US" sz="1600" b="1" i="1"/>
              <a:t>Compilers: Principles, Techniques, &amp; Tools, </a:t>
            </a:r>
            <a:r>
              <a:rPr lang="en-US" sz="1600" b="1"/>
              <a:t>Second Edition by Alfred V. Aho, Monica S. Lam, Ravi Sethi, and Jeffrey D. Ullman.</a:t>
            </a:r>
          </a:p>
          <a:p>
            <a:endParaRPr lang="en-US" sz="1600" b="1" i="1"/>
          </a:p>
          <a:p>
            <a:r>
              <a:rPr lang="en-US" sz="1600" b="1" i="1"/>
              <a:t>Operating Systems: Internals and Design Principles, </a:t>
            </a:r>
            <a:r>
              <a:rPr lang="en-US" sz="1600" b="1"/>
              <a:t>Sixth Edition by William Stallings.</a:t>
            </a:r>
            <a:endParaRPr lang="en-US" sz="1600"/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52705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/>
              <a:t>TA:  Cuncong Zhong</a:t>
            </a:r>
          </a:p>
          <a:p>
            <a:r>
              <a:rPr lang="fr-FR" sz="1600" dirty="0"/>
              <a:t>email: </a:t>
            </a:r>
            <a:r>
              <a:rPr lang="fr-FR" sz="1600" u="sng" dirty="0">
                <a:hlinkClick r:id="rId3"/>
              </a:rPr>
              <a:t>cczhong@knights.ucf.edu</a:t>
            </a:r>
            <a:endParaRPr lang="fr-FR" sz="1600" u="sng" dirty="0"/>
          </a:p>
          <a:p>
            <a:endParaRPr lang="en-US" sz="1600" dirty="0"/>
          </a:p>
          <a:p>
            <a:r>
              <a:rPr lang="en-US" sz="1600" b="1" dirty="0"/>
              <a:t>Office hours:   </a:t>
            </a:r>
            <a:r>
              <a:rPr lang="en-US" sz="1600" dirty="0" err="1"/>
              <a:t>Th</a:t>
            </a:r>
            <a:r>
              <a:rPr lang="en-US" sz="1600" dirty="0"/>
              <a:t>    from   10:00 a.m.  to   12:00 (noon)</a:t>
            </a:r>
          </a:p>
          <a:p>
            <a:r>
              <a:rPr lang="nb-NO" sz="1600" b="1" dirty="0"/>
              <a:t>Office:</a:t>
            </a:r>
            <a:r>
              <a:rPr lang="en-US" sz="1600"/>
              <a:t> HEC </a:t>
            </a:r>
            <a:r>
              <a:rPr lang="en-US" sz="1600" smtClean="0"/>
              <a:t>238</a:t>
            </a:r>
            <a:endParaRPr lang="en-US" sz="1600"/>
          </a:p>
          <a:p>
            <a:endParaRPr lang="nb-NO" sz="1600" b="1" dirty="0"/>
          </a:p>
          <a:p>
            <a:endParaRPr lang="nb-NO" sz="1600" b="1" dirty="0"/>
          </a:p>
          <a:p>
            <a:r>
              <a:rPr lang="nb-NO" sz="1600" b="1" dirty="0"/>
              <a:t>Grader: </a:t>
            </a:r>
            <a:r>
              <a:rPr lang="nb-NO" sz="1600" dirty="0">
                <a:solidFill>
                  <a:srgbClr val="000000"/>
                </a:solidFill>
              </a:rPr>
              <a:t>Justin Pug</a:t>
            </a:r>
          </a:p>
          <a:p>
            <a:r>
              <a:rPr lang="fr-FR" sz="1600" dirty="0"/>
              <a:t>email: </a:t>
            </a:r>
            <a:r>
              <a:rPr lang="fr-FR" sz="1600" dirty="0">
                <a:hlinkClick r:id="rId4"/>
              </a:rPr>
              <a:t>xaroth@knights.ucf.edu</a:t>
            </a:r>
            <a:endParaRPr lang="fr-FR" sz="1600" dirty="0"/>
          </a:p>
          <a:p>
            <a:endParaRPr lang="fr-FR" dirty="0"/>
          </a:p>
          <a:p>
            <a:r>
              <a:rPr lang="en-US" sz="1600" b="1" dirty="0"/>
              <a:t>Office hours:   </a:t>
            </a:r>
            <a:r>
              <a:rPr lang="en-US" sz="1600" dirty="0"/>
              <a:t>M   from   4:00 a.m.  to   5:00 p.m.</a:t>
            </a:r>
          </a:p>
          <a:p>
            <a:r>
              <a:rPr lang="nb-NO" sz="1600" b="1" dirty="0"/>
              <a:t>Office:</a:t>
            </a:r>
            <a:r>
              <a:rPr lang="en-US" sz="1600" dirty="0"/>
              <a:t> TBA</a:t>
            </a:r>
            <a:endParaRPr lang="nb-NO" dirty="0"/>
          </a:p>
          <a:p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12422</TotalTime>
  <Words>497</Words>
  <Application>Microsoft Office PowerPoint</Application>
  <PresentationFormat>全屏显示(4:3)</PresentationFormat>
  <Paragraphs>227</Paragraphs>
  <Slides>15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236</cp:revision>
  <cp:lastPrinted>2010-01-12T16:52:57Z</cp:lastPrinted>
  <dcterms:created xsi:type="dcterms:W3CDTF">2010-01-12T16:06:39Z</dcterms:created>
  <dcterms:modified xsi:type="dcterms:W3CDTF">2011-05-17T20:23:33Z</dcterms:modified>
</cp:coreProperties>
</file>