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8" r:id="rId5"/>
    <p:sldId id="258" r:id="rId6"/>
    <p:sldId id="259" r:id="rId7"/>
    <p:sldId id="262" r:id="rId8"/>
    <p:sldId id="271" r:id="rId9"/>
    <p:sldId id="263" r:id="rId10"/>
    <p:sldId id="264" r:id="rId11"/>
    <p:sldId id="265" r:id="rId12"/>
    <p:sldId id="268" r:id="rId13"/>
    <p:sldId id="269" r:id="rId14"/>
    <p:sldId id="266" r:id="rId15"/>
    <p:sldId id="272" r:id="rId16"/>
    <p:sldId id="274" r:id="rId17"/>
    <p:sldId id="277" r:id="rId18"/>
    <p:sldId id="275" r:id="rId19"/>
    <p:sldId id="276" r:id="rId20"/>
    <p:sldId id="273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94660"/>
  </p:normalViewPr>
  <p:slideViewPr>
    <p:cSldViewPr>
      <p:cViewPr varScale="1">
        <p:scale>
          <a:sx n="68" d="100"/>
          <a:sy n="68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5566B-E543-46BB-B2C7-84A030806FE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Parameter Passing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 3402 Software Systems</a:t>
            </a:r>
          </a:p>
          <a:p>
            <a:r>
              <a:rPr lang="en-US" dirty="0" smtClean="0"/>
              <a:t>Spring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PROC-DECL Procedure</a:t>
            </a:r>
            <a:endParaRPr lang="en-US" dirty="0"/>
          </a:p>
        </p:txBody>
      </p:sp>
      <p:sp>
        <p:nvSpPr>
          <p:cNvPr id="19" name="2 Marcador de contenido"/>
          <p:cNvSpPr txBox="1">
            <a:spLocks/>
          </p:cNvSpPr>
          <p:nvPr/>
        </p:nvSpPr>
        <p:spPr>
          <a:xfrm>
            <a:off x="457200" y="2198132"/>
            <a:ext cx="8229600" cy="5040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procedure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PROC-DECL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(level);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while TOKEN = "procedure" do begin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GET_TOKEN();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if TOKEN &lt;&gt; IDENT then ERROR (missing procedure declaration);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GET_TOKEN();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num_params</a:t>
            </a:r>
            <a:r>
              <a:rPr lang="en-US" sz="1600" dirty="0" smtClean="0">
                <a:solidFill>
                  <a:srgbClr val="0070C0"/>
                </a:solidFill>
              </a:rPr>
              <a:t> = PARAM-BLOCK(level);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ENTER(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procedure, </a:t>
            </a: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num_params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if TOKEN &lt;&gt; ";" then ERROR (procedure declaration must end with ;);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GET_TOKEN();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BLOCK(level+1,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num_params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if TOKEN &lt;&gt; ";" then ERROR (no ; at the end of block);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GET_TOKEN();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end;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228600" y="1524000"/>
            <a:ext cx="838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procedure-declaration ::= {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procedure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param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-block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block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}.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PARAM-BLOCK Procedure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17526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1600" dirty="0" smtClean="0"/>
              <a:t>procedure </a:t>
            </a:r>
            <a:r>
              <a:rPr lang="en-US" sz="1600" b="1" dirty="0" smtClean="0"/>
              <a:t>PARAM-BLOCK</a:t>
            </a:r>
            <a:r>
              <a:rPr lang="en-US" sz="1600" dirty="0" smtClean="0"/>
              <a:t>(level);</a:t>
            </a:r>
          </a:p>
          <a:p>
            <a:r>
              <a:rPr lang="en-US" sz="1600" dirty="0" smtClean="0"/>
              <a:t>begin</a:t>
            </a:r>
          </a:p>
          <a:p>
            <a:r>
              <a:rPr lang="en-US" sz="1600" dirty="0" smtClean="0"/>
              <a:t>	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params</a:t>
            </a:r>
            <a:r>
              <a:rPr lang="en-US" sz="1600" dirty="0" smtClean="0"/>
              <a:t> = 0;</a:t>
            </a:r>
          </a:p>
          <a:p>
            <a:r>
              <a:rPr lang="en-US" sz="1600" dirty="0" smtClean="0"/>
              <a:t>	if TOKEN &lt;&gt; "("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	if TOKEN == IDENT then begin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/>
              <a:t>params</a:t>
            </a:r>
            <a:r>
              <a:rPr lang="en-US" sz="1600" dirty="0" smtClean="0"/>
              <a:t>++;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/>
              <a:t>param_addr</a:t>
            </a:r>
            <a:r>
              <a:rPr lang="en-US" sz="1600" dirty="0" smtClean="0"/>
              <a:t> = 4 + </a:t>
            </a:r>
            <a:r>
              <a:rPr lang="en-US" sz="1600" dirty="0" err="1" smtClean="0"/>
              <a:t>params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		</a:t>
            </a:r>
            <a:r>
              <a:rPr lang="en-US" sz="1600" b="1" dirty="0" smtClean="0"/>
              <a:t>ENTER(</a:t>
            </a:r>
            <a:r>
              <a:rPr lang="en-US" sz="1600" b="1" dirty="0" err="1" smtClean="0"/>
              <a:t>int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param_addr</a:t>
            </a:r>
            <a:r>
              <a:rPr lang="en-US" sz="1600" b="1" dirty="0" smtClean="0"/>
              <a:t>);</a:t>
            </a:r>
          </a:p>
          <a:p>
            <a:r>
              <a:rPr lang="en-US" sz="1600" dirty="0" smtClean="0"/>
              <a:t>		GET_TOKEN();</a:t>
            </a:r>
          </a:p>
          <a:p>
            <a:r>
              <a:rPr lang="en-US" sz="1600" dirty="0" smtClean="0"/>
              <a:t>		while TOKEN == "," do begin</a:t>
            </a:r>
          </a:p>
          <a:p>
            <a:r>
              <a:rPr lang="en-US" sz="1600" dirty="0" smtClean="0"/>
              <a:t>			GET_TOKEN();</a:t>
            </a:r>
          </a:p>
          <a:p>
            <a:r>
              <a:rPr lang="en-US" sz="1600" dirty="0" smtClean="0"/>
              <a:t>			 if TOKEN &lt;&gt; IDENT then ERROR();</a:t>
            </a:r>
          </a:p>
          <a:p>
            <a:r>
              <a:rPr lang="en-US" sz="1600" dirty="0" smtClean="0"/>
              <a:t>			</a:t>
            </a:r>
            <a:r>
              <a:rPr lang="en-US" sz="1600" dirty="0" err="1" smtClean="0"/>
              <a:t>params</a:t>
            </a:r>
            <a:r>
              <a:rPr lang="en-US" sz="1600" dirty="0" smtClean="0"/>
              <a:t>++;</a:t>
            </a:r>
          </a:p>
          <a:p>
            <a:r>
              <a:rPr lang="en-US" sz="1600" dirty="0" smtClean="0"/>
              <a:t>			</a:t>
            </a:r>
            <a:r>
              <a:rPr lang="en-US" sz="1600" dirty="0" err="1" smtClean="0"/>
              <a:t>param_addr</a:t>
            </a:r>
            <a:r>
              <a:rPr lang="en-US" sz="1600" dirty="0" smtClean="0"/>
              <a:t> = 4 + </a:t>
            </a:r>
            <a:r>
              <a:rPr lang="en-US" sz="1600" dirty="0" err="1" smtClean="0"/>
              <a:t>params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			</a:t>
            </a:r>
            <a:r>
              <a:rPr lang="en-US" sz="1600" b="1" dirty="0" smtClean="0"/>
              <a:t>ENTER(</a:t>
            </a:r>
            <a:r>
              <a:rPr lang="en-US" sz="1600" b="1" dirty="0" err="1" smtClean="0"/>
              <a:t>int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param_addr</a:t>
            </a:r>
            <a:r>
              <a:rPr lang="en-US" sz="1600" b="1" dirty="0" smtClean="0"/>
              <a:t>);</a:t>
            </a:r>
          </a:p>
          <a:p>
            <a:r>
              <a:rPr lang="en-US" sz="1600" dirty="0" smtClean="0"/>
              <a:t>			GET_TOKEN();</a:t>
            </a:r>
          </a:p>
          <a:p>
            <a:r>
              <a:rPr lang="en-US" sz="1600" dirty="0" smtClean="0"/>
              <a:t>		end</a:t>
            </a:r>
          </a:p>
          <a:p>
            <a:r>
              <a:rPr lang="en-US" sz="1600" dirty="0" smtClean="0"/>
              <a:t>	end</a:t>
            </a:r>
          </a:p>
          <a:p>
            <a:r>
              <a:rPr lang="en-US" sz="1600" dirty="0" smtClean="0"/>
              <a:t>	if TOKEN &lt;&gt; ")"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 	return </a:t>
            </a:r>
            <a:r>
              <a:rPr lang="en-US" sz="1600" dirty="0" err="1" smtClean="0"/>
              <a:t>params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end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43400" y="1371600"/>
            <a:ext cx="48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param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-block ::=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[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 {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,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} ]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)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STATEMENT Procedure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1828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 smtClean="0"/>
              <a:t>procedure </a:t>
            </a:r>
            <a:r>
              <a:rPr lang="en-US" sz="1600" b="1" dirty="0" smtClean="0"/>
              <a:t>STATEMENT</a:t>
            </a:r>
            <a:r>
              <a:rPr lang="en-US" sz="1600" dirty="0" smtClean="0"/>
              <a:t>(level);</a:t>
            </a:r>
          </a:p>
          <a:p>
            <a:r>
              <a:rPr lang="en-US" sz="1600" dirty="0" smtClean="0"/>
              <a:t>…</a:t>
            </a:r>
          </a:p>
          <a:p>
            <a:r>
              <a:rPr lang="en-US" sz="1600" dirty="0" smtClean="0"/>
              <a:t>	else if TOKEN == "call" then begin</a:t>
            </a:r>
          </a:p>
          <a:p>
            <a:r>
              <a:rPr lang="en-US" sz="1600" dirty="0" smtClean="0"/>
              <a:t>		GET_TOKEN();</a:t>
            </a:r>
          </a:p>
          <a:p>
            <a:r>
              <a:rPr lang="en-US" sz="1600" dirty="0" smtClean="0"/>
              <a:t>		IF TOKEN &lt;&gt; IDENT then ERROR();</a:t>
            </a:r>
          </a:p>
          <a:p>
            <a:r>
              <a:rPr lang="en-US" sz="1600" dirty="0" smtClean="0"/>
              <a:t>		GET_TOKEN();</a:t>
            </a:r>
          </a:p>
          <a:p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end</a:t>
            </a:r>
          </a:p>
          <a:p>
            <a:r>
              <a:rPr lang="en-US" sz="1600" dirty="0" smtClean="0"/>
              <a:t>…</a:t>
            </a:r>
          </a:p>
          <a:p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352800" y="1371600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statement ::= … |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call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 |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STATEMENT Procedure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1828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 smtClean="0"/>
              <a:t>procedure </a:t>
            </a:r>
            <a:r>
              <a:rPr lang="en-US" sz="1600" b="1" dirty="0" smtClean="0"/>
              <a:t>STATEMENT</a:t>
            </a:r>
            <a:r>
              <a:rPr lang="en-US" sz="1600" dirty="0" smtClean="0"/>
              <a:t>(level, </a:t>
            </a:r>
            <a:r>
              <a:rPr lang="en-US" sz="1600" dirty="0" err="1" smtClean="0">
                <a:solidFill>
                  <a:srgbClr val="0070C0"/>
                </a:solidFill>
              </a:rPr>
              <a:t>ar_size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…</a:t>
            </a:r>
          </a:p>
          <a:p>
            <a:r>
              <a:rPr lang="en-US" sz="1600" dirty="0" smtClean="0"/>
              <a:t>	else if TOKEN == "call" then begin</a:t>
            </a:r>
          </a:p>
          <a:p>
            <a:r>
              <a:rPr lang="en-US" sz="1600" dirty="0" smtClean="0"/>
              <a:t>		GET_TOKEN();</a:t>
            </a:r>
          </a:p>
          <a:p>
            <a:r>
              <a:rPr lang="en-US" sz="1600" dirty="0" smtClean="0"/>
              <a:t>		IF TOKEN &lt;&gt; IDENT then ERROR();</a:t>
            </a:r>
          </a:p>
          <a:p>
            <a:r>
              <a:rPr lang="en-US" sz="1600" dirty="0" smtClean="0"/>
              <a:t>		GET_TOKEN();</a:t>
            </a:r>
            <a:endParaRPr lang="en-US" sz="1600" dirty="0" smtClean="0">
              <a:solidFill>
                <a:srgbClr val="0070C0"/>
              </a:solidFill>
            </a:endParaRPr>
          </a:p>
          <a:p>
            <a:r>
              <a:rPr lang="en-US" sz="1600" dirty="0" smtClean="0">
                <a:solidFill>
                  <a:srgbClr val="0070C0"/>
                </a:solidFill>
              </a:rPr>
              <a:t>		PARAM-LIST(level, </a:t>
            </a:r>
            <a:r>
              <a:rPr lang="en-US" sz="1600" dirty="0" err="1" smtClean="0">
                <a:solidFill>
                  <a:srgbClr val="0070C0"/>
                </a:solidFill>
              </a:rPr>
              <a:t>ar_size</a:t>
            </a:r>
            <a:r>
              <a:rPr lang="en-US" sz="1600" dirty="0" smtClean="0">
                <a:solidFill>
                  <a:srgbClr val="0070C0"/>
                </a:solidFill>
              </a:rPr>
              <a:t>);</a:t>
            </a:r>
          </a:p>
          <a:p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end</a:t>
            </a:r>
          </a:p>
          <a:p>
            <a:r>
              <a:rPr lang="en-US" sz="1600" dirty="0" smtClean="0"/>
              <a:t>…</a:t>
            </a:r>
          </a:p>
          <a:p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352800" y="1371600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statement ::= … |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call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param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-list  |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PARAM-LIST Procedure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1828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 smtClean="0"/>
              <a:t>procedure </a:t>
            </a:r>
            <a:r>
              <a:rPr lang="en-US" sz="1600" b="1" dirty="0" smtClean="0"/>
              <a:t>PARAM-LIST</a:t>
            </a:r>
            <a:r>
              <a:rPr lang="en-US" sz="1600" dirty="0" smtClean="0"/>
              <a:t>(level, </a:t>
            </a:r>
            <a:r>
              <a:rPr lang="en-US" sz="1600" dirty="0" err="1" smtClean="0"/>
              <a:t>ar_size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begin</a:t>
            </a:r>
          </a:p>
          <a:p>
            <a:r>
              <a:rPr lang="en-US" sz="1600" dirty="0" smtClean="0"/>
              <a:t>	if TOKEN &lt;&gt; "("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	if TOKEN &lt;&gt; ")" then begin</a:t>
            </a:r>
          </a:p>
          <a:p>
            <a:r>
              <a:rPr lang="en-US" sz="1600" dirty="0" smtClean="0"/>
              <a:t>		EXPRESSION();</a:t>
            </a:r>
            <a:endParaRPr lang="en-US" sz="1600" b="1" dirty="0" smtClean="0"/>
          </a:p>
          <a:p>
            <a:r>
              <a:rPr lang="en-US" sz="1600" dirty="0" smtClean="0"/>
              <a:t>		while TOKEN == "," do begin</a:t>
            </a:r>
          </a:p>
          <a:p>
            <a:r>
              <a:rPr lang="en-US" sz="1600" dirty="0" smtClean="0"/>
              <a:t>			GET_TOKEN();</a:t>
            </a:r>
          </a:p>
          <a:p>
            <a:r>
              <a:rPr lang="en-US" sz="1600" dirty="0" smtClean="0"/>
              <a:t>			 EXPRESSION();</a:t>
            </a:r>
          </a:p>
          <a:p>
            <a:r>
              <a:rPr lang="en-US" sz="1600" dirty="0" smtClean="0"/>
              <a:t>		end</a:t>
            </a:r>
          </a:p>
          <a:p>
            <a:r>
              <a:rPr lang="en-US" sz="1600" dirty="0" smtClean="0"/>
              <a:t>	end</a:t>
            </a:r>
          </a:p>
          <a:p>
            <a:r>
              <a:rPr lang="en-US" sz="1600" dirty="0" smtClean="0"/>
              <a:t>	if TOKEN &lt;&gt; ")"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end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352800" y="1371600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param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-list ::=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[ expression {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,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expression} ]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)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 Changes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BLOCK Procedure</a:t>
            </a:r>
            <a:endParaRPr lang="en-US" dirty="0"/>
          </a:p>
        </p:txBody>
      </p:sp>
      <p:sp>
        <p:nvSpPr>
          <p:cNvPr id="19" name="2 Marcador de contenido"/>
          <p:cNvSpPr txBox="1">
            <a:spLocks/>
          </p:cNvSpPr>
          <p:nvPr/>
        </p:nvSpPr>
        <p:spPr>
          <a:xfrm>
            <a:off x="457200" y="2198132"/>
            <a:ext cx="8229600" cy="5040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1600" dirty="0" smtClean="0"/>
              <a:t>procedure BLOCK(level, </a:t>
            </a:r>
            <a:r>
              <a:rPr lang="en-US" sz="1600" dirty="0" err="1" smtClean="0">
                <a:solidFill>
                  <a:srgbClr val="0070C0"/>
                </a:solidFill>
              </a:rPr>
              <a:t>num_params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b="1" dirty="0" err="1" smtClean="0">
                <a:solidFill>
                  <a:srgbClr val="0070C0"/>
                </a:solidFill>
              </a:rPr>
              <a:t>ar_size</a:t>
            </a:r>
            <a:r>
              <a:rPr lang="en-US" sz="1600" b="1" dirty="0" smtClean="0">
                <a:solidFill>
                  <a:srgbClr val="0070C0"/>
                </a:solidFill>
              </a:rPr>
              <a:t> = 4 + </a:t>
            </a:r>
            <a:r>
              <a:rPr lang="en-US" sz="1600" b="1" dirty="0" err="1" smtClean="0">
                <a:solidFill>
                  <a:srgbClr val="0070C0"/>
                </a:solidFill>
              </a:rPr>
              <a:t>num_params</a:t>
            </a:r>
            <a:r>
              <a:rPr lang="en-US" sz="1600" b="1" dirty="0" smtClean="0">
                <a:solidFill>
                  <a:srgbClr val="0070C0"/>
                </a:solidFill>
              </a:rPr>
              <a:t>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err="1" smtClean="0"/>
              <a:t>jmpaddr</a:t>
            </a:r>
            <a:r>
              <a:rPr lang="en-US" sz="1600" dirty="0" smtClean="0"/>
              <a:t> = gen(JMP, 0, 0); </a:t>
            </a:r>
          </a:p>
          <a:p>
            <a:pPr>
              <a:buNone/>
            </a:pPr>
            <a:r>
              <a:rPr lang="en-US" sz="1600" dirty="0" smtClean="0"/>
              <a:t>	if TOKEN = “const” then CONST-DECL(level);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VAR-DECL(level, &amp;</a:t>
            </a:r>
            <a:r>
              <a:rPr lang="en-US" sz="1600" dirty="0" err="1" smtClean="0"/>
              <a:t>ar_size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if TOKEN = “procedure” then  PROC-DECL(level);</a:t>
            </a:r>
          </a:p>
          <a:p>
            <a:pPr>
              <a:buNone/>
            </a:pPr>
            <a:r>
              <a:rPr lang="en-US" sz="1600" dirty="0" smtClean="0"/>
              <a:t>	code[</a:t>
            </a:r>
            <a:r>
              <a:rPr lang="en-US" sz="1600" dirty="0" err="1" smtClean="0"/>
              <a:t>jmpaddr</a:t>
            </a:r>
            <a:r>
              <a:rPr lang="en-US" sz="1600" dirty="0" smtClean="0"/>
              <a:t>].</a:t>
            </a:r>
            <a:r>
              <a:rPr lang="en-US" sz="1600" dirty="0" err="1" smtClean="0"/>
              <a:t>addr</a:t>
            </a:r>
            <a:r>
              <a:rPr lang="en-US" sz="1600" dirty="0" smtClean="0"/>
              <a:t> = NEXT_CODE_ADDR;</a:t>
            </a:r>
          </a:p>
          <a:p>
            <a:pPr>
              <a:buNone/>
            </a:pPr>
            <a:r>
              <a:rPr lang="en-US" sz="1600" dirty="0" smtClean="0"/>
              <a:t>	gen(INC, 0, </a:t>
            </a:r>
            <a:r>
              <a:rPr lang="en-US" sz="1600" dirty="0" err="1" smtClean="0"/>
              <a:t>ar_size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b="1" dirty="0" smtClean="0">
                <a:solidFill>
                  <a:srgbClr val="0070C0"/>
                </a:solidFill>
              </a:rPr>
              <a:t>STATEMENT(level, </a:t>
            </a:r>
            <a:r>
              <a:rPr lang="en-US" sz="1600" b="1" dirty="0" err="1" smtClean="0">
                <a:solidFill>
                  <a:srgbClr val="0070C0"/>
                </a:solidFill>
              </a:rPr>
              <a:t>ar_size</a:t>
            </a:r>
            <a:r>
              <a:rPr lang="en-US" sz="1600" b="1" dirty="0" smtClean="0">
                <a:solidFill>
                  <a:srgbClr val="0070C0"/>
                </a:solidFill>
              </a:rPr>
              <a:t>);</a:t>
            </a:r>
          </a:p>
          <a:p>
            <a:pPr>
              <a:buNone/>
            </a:pPr>
            <a:r>
              <a:rPr lang="en-US" sz="1600" dirty="0" smtClean="0"/>
              <a:t>	gen(OPR, 0, 0);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PARAM-LIST Procedure</a:t>
            </a:r>
            <a:endParaRPr lang="en-US" dirty="0"/>
          </a:p>
        </p:txBody>
      </p:sp>
      <p:sp>
        <p:nvSpPr>
          <p:cNvPr id="41" name="2 Marcador de contenido"/>
          <p:cNvSpPr txBox="1">
            <a:spLocks/>
          </p:cNvSpPr>
          <p:nvPr/>
        </p:nvSpPr>
        <p:spPr>
          <a:xfrm>
            <a:off x="457200" y="1447800"/>
            <a:ext cx="8229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 smtClean="0"/>
              <a:t>procedure </a:t>
            </a:r>
            <a:r>
              <a:rPr lang="en-US" sz="1600" b="1" dirty="0" smtClean="0"/>
              <a:t>PARAM-LIST</a:t>
            </a:r>
            <a:r>
              <a:rPr lang="en-US" sz="1600" dirty="0" smtClean="0"/>
              <a:t>(level, </a:t>
            </a:r>
            <a:r>
              <a:rPr lang="en-US" sz="1600" dirty="0" err="1" smtClean="0"/>
              <a:t>ar_size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Begin</a:t>
            </a:r>
          </a:p>
          <a:p>
            <a:r>
              <a:rPr lang="en-US" sz="1600" dirty="0" smtClean="0"/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int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 = 0;</a:t>
            </a:r>
          </a:p>
          <a:p>
            <a:r>
              <a:rPr lang="en-US" sz="1600" dirty="0" smtClean="0"/>
              <a:t>	if TOKEN &lt;&gt; "("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	if TOKEN &lt;&gt; ")" then begin</a:t>
            </a:r>
          </a:p>
          <a:p>
            <a:r>
              <a:rPr lang="en-US" sz="1600" dirty="0" smtClean="0"/>
              <a:t>		EXPRESSION();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US" sz="1600" b="1" dirty="0" smtClean="0"/>
              <a:t>		</a:t>
            </a:r>
            <a:r>
              <a:rPr lang="en-US" sz="1600" b="1" dirty="0" smtClean="0">
                <a:solidFill>
                  <a:srgbClr val="0070C0"/>
                </a:solidFill>
              </a:rPr>
              <a:t>gen(STO, 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, 0, ar_size+4+param_count);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		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--;</a:t>
            </a:r>
          </a:p>
          <a:p>
            <a:r>
              <a:rPr lang="en-US" sz="1600" dirty="0" smtClean="0"/>
              <a:t>		while TOKEN == "," do begin</a:t>
            </a:r>
          </a:p>
          <a:p>
            <a:r>
              <a:rPr lang="en-US" sz="1600" dirty="0" smtClean="0"/>
              <a:t>			GET_TOKEN();</a:t>
            </a:r>
          </a:p>
          <a:p>
            <a:r>
              <a:rPr lang="en-US" sz="1600" dirty="0" smtClean="0"/>
              <a:t>			 EXPRESSION();</a:t>
            </a:r>
          </a:p>
          <a:p>
            <a:r>
              <a:rPr lang="en-US" sz="1600" dirty="0" smtClean="0"/>
              <a:t>			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US" sz="1600" b="1" dirty="0" smtClean="0"/>
              <a:t>			</a:t>
            </a:r>
            <a:r>
              <a:rPr lang="en-US" sz="1600" b="1" dirty="0" smtClean="0">
                <a:solidFill>
                  <a:srgbClr val="0070C0"/>
                </a:solidFill>
              </a:rPr>
              <a:t>gen(STO, 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, 0, ar_size+4+param_count);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			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--;</a:t>
            </a:r>
            <a:endParaRPr lang="en-US" sz="1600" dirty="0" smtClean="0"/>
          </a:p>
          <a:p>
            <a:r>
              <a:rPr lang="en-US" sz="1600" dirty="0" smtClean="0"/>
              <a:t>		end</a:t>
            </a:r>
          </a:p>
          <a:p>
            <a:r>
              <a:rPr lang="en-US" sz="1600" dirty="0" smtClean="0"/>
              <a:t>	end</a:t>
            </a:r>
          </a:p>
          <a:p>
            <a:r>
              <a:rPr lang="en-US" sz="1600" dirty="0" smtClean="0"/>
              <a:t>	if TOKEN &lt;&gt; ")"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return 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;</a:t>
            </a:r>
          </a:p>
          <a:p>
            <a:r>
              <a:rPr lang="en-US" sz="1600" dirty="0" smtClean="0"/>
              <a:t>end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4572000" y="1524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PARAM-LIST must initialize the parameters before we call the procedure.</a:t>
            </a:r>
            <a:endParaRPr lang="en-U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5867400" y="24384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EXPRESSION() gets the value for the parameter…</a:t>
            </a:r>
            <a:endParaRPr lang="en-U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6096000" y="3352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…and here we store the value in the parameter.</a:t>
            </a:r>
            <a:endParaRPr lang="en-US" dirty="0"/>
          </a:p>
        </p:txBody>
      </p:sp>
      <p:cxnSp>
        <p:nvCxnSpPr>
          <p:cNvPr id="43" name="42 Conector recto de flecha"/>
          <p:cNvCxnSpPr>
            <a:endCxn id="39" idx="1"/>
          </p:cNvCxnSpPr>
          <p:nvPr/>
        </p:nvCxnSpPr>
        <p:spPr>
          <a:xfrm flipV="1">
            <a:off x="3581400" y="2761566"/>
            <a:ext cx="2286000" cy="286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PARAM-LIST Procedure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6553200" y="3048000"/>
            <a:ext cx="449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Why???</a:t>
            </a:r>
            <a:endParaRPr lang="en-US" sz="6000" dirty="0"/>
          </a:p>
        </p:txBody>
      </p:sp>
      <p:cxnSp>
        <p:nvCxnSpPr>
          <p:cNvPr id="9" name="8 Conector recto de flecha"/>
          <p:cNvCxnSpPr>
            <a:stCxn id="7" idx="1"/>
          </p:cNvCxnSpPr>
          <p:nvPr/>
        </p:nvCxnSpPr>
        <p:spPr>
          <a:xfrm flipH="1">
            <a:off x="6248400" y="3555832"/>
            <a:ext cx="304800" cy="255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2 Marcador de contenido"/>
          <p:cNvSpPr txBox="1">
            <a:spLocks/>
          </p:cNvSpPr>
          <p:nvPr/>
        </p:nvSpPr>
        <p:spPr>
          <a:xfrm>
            <a:off x="457200" y="1447800"/>
            <a:ext cx="8229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 smtClean="0"/>
              <a:t>procedure </a:t>
            </a:r>
            <a:r>
              <a:rPr lang="en-US" sz="1600" b="1" dirty="0" smtClean="0"/>
              <a:t>PARAM-LIST</a:t>
            </a:r>
            <a:r>
              <a:rPr lang="en-US" sz="1600" dirty="0" smtClean="0"/>
              <a:t>(level, </a:t>
            </a:r>
            <a:r>
              <a:rPr lang="en-US" sz="1600" dirty="0" err="1" smtClean="0"/>
              <a:t>ar_size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Begin</a:t>
            </a:r>
          </a:p>
          <a:p>
            <a:r>
              <a:rPr lang="en-US" sz="1600" dirty="0" smtClean="0"/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int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 = 0;</a:t>
            </a:r>
          </a:p>
          <a:p>
            <a:r>
              <a:rPr lang="en-US" sz="1600" dirty="0" smtClean="0"/>
              <a:t>	if TOKEN &lt;&gt; "("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	if TOKEN &lt;&gt; ")" then begin</a:t>
            </a:r>
          </a:p>
          <a:p>
            <a:r>
              <a:rPr lang="en-US" sz="1600" dirty="0" smtClean="0"/>
              <a:t>		EXPRESSION();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US" sz="1600" b="1" dirty="0" smtClean="0"/>
              <a:t>		</a:t>
            </a:r>
            <a:r>
              <a:rPr lang="en-US" sz="1600" b="1" dirty="0" smtClean="0">
                <a:solidFill>
                  <a:srgbClr val="0070C0"/>
                </a:solidFill>
              </a:rPr>
              <a:t>gen(STO, 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, 0, ar_size+4+param_count);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		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--;</a:t>
            </a:r>
          </a:p>
          <a:p>
            <a:r>
              <a:rPr lang="en-US" sz="1600" dirty="0" smtClean="0"/>
              <a:t>		while TOKEN == "," do begin</a:t>
            </a:r>
          </a:p>
          <a:p>
            <a:r>
              <a:rPr lang="en-US" sz="1600" dirty="0" smtClean="0"/>
              <a:t>			GET_TOKEN();</a:t>
            </a:r>
          </a:p>
          <a:p>
            <a:r>
              <a:rPr lang="en-US" sz="1600" dirty="0" smtClean="0"/>
              <a:t>			 EXPRESSION();</a:t>
            </a:r>
          </a:p>
          <a:p>
            <a:r>
              <a:rPr lang="en-US" sz="1600" dirty="0" smtClean="0"/>
              <a:t>			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US" sz="1600" b="1" dirty="0" smtClean="0"/>
              <a:t>			</a:t>
            </a:r>
            <a:r>
              <a:rPr lang="en-US" sz="1600" b="1" dirty="0" smtClean="0">
                <a:solidFill>
                  <a:srgbClr val="0070C0"/>
                </a:solidFill>
              </a:rPr>
              <a:t>gen(STO, 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, 0, ar_size+4+param_count);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			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--;</a:t>
            </a:r>
            <a:endParaRPr lang="en-US" sz="1600" dirty="0" smtClean="0"/>
          </a:p>
          <a:p>
            <a:r>
              <a:rPr lang="en-US" sz="1600" dirty="0" smtClean="0"/>
              <a:t>		end</a:t>
            </a:r>
          </a:p>
          <a:p>
            <a:r>
              <a:rPr lang="en-US" sz="1600" dirty="0" smtClean="0"/>
              <a:t>	end</a:t>
            </a:r>
          </a:p>
          <a:p>
            <a:r>
              <a:rPr lang="en-US" sz="1600" dirty="0" smtClean="0"/>
              <a:t>	if TOKEN &lt;&gt; ")"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return 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;</a:t>
            </a:r>
          </a:p>
          <a:p>
            <a:r>
              <a:rPr lang="en-US" sz="1600" dirty="0" smtClean="0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PARAM-LIST Procedure</a:t>
            </a:r>
            <a:endParaRPr lang="en-US" dirty="0"/>
          </a:p>
        </p:txBody>
      </p:sp>
      <p:grpSp>
        <p:nvGrpSpPr>
          <p:cNvPr id="15" name="14 Grupo"/>
          <p:cNvGrpSpPr/>
          <p:nvPr/>
        </p:nvGrpSpPr>
        <p:grpSpPr>
          <a:xfrm>
            <a:off x="7502525" y="2286000"/>
            <a:ext cx="1565275" cy="2209800"/>
            <a:chOff x="5638800" y="2971800"/>
            <a:chExt cx="2590800" cy="3657600"/>
          </a:xfrm>
        </p:grpSpPr>
        <p:sp>
          <p:nvSpPr>
            <p:cNvPr id="7" name="6 Rectángulo"/>
            <p:cNvSpPr/>
            <p:nvPr/>
          </p:nvSpPr>
          <p:spPr>
            <a:xfrm>
              <a:off x="5638800" y="29718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Return Value</a:t>
              </a:r>
              <a:endParaRPr lang="en-US" sz="1400" dirty="0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5638800" y="34290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Static Link</a:t>
              </a:r>
              <a:endParaRPr lang="en-US" sz="1400" dirty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638800" y="38862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Dynamic Link</a:t>
              </a:r>
              <a:endParaRPr lang="en-US" sz="1400" dirty="0"/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5638800" y="43434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Return Address</a:t>
              </a:r>
              <a:endParaRPr lang="en-US" sz="1400" dirty="0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5638800" y="48006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Param</a:t>
              </a:r>
              <a:r>
                <a:rPr lang="en-US" sz="1400" dirty="0" smtClean="0"/>
                <a:t> Slots</a:t>
              </a:r>
              <a:endParaRPr lang="en-US" sz="1400" dirty="0"/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5638800" y="52578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…</a:t>
              </a:r>
              <a:endParaRPr lang="en-US" sz="1400" dirty="0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5638800" y="57150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Int</a:t>
              </a:r>
              <a:r>
                <a:rPr lang="en-US" sz="1400" dirty="0" smtClean="0"/>
                <a:t> Slots</a:t>
              </a:r>
              <a:endParaRPr lang="en-US" sz="1400" dirty="0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5638800" y="61722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…</a:t>
              </a:r>
              <a:endParaRPr lang="en-US" sz="1400" dirty="0"/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7502525" y="4495800"/>
            <a:ext cx="1565275" cy="2209800"/>
            <a:chOff x="5638800" y="2971800"/>
            <a:chExt cx="2590800" cy="3657600"/>
          </a:xfrm>
        </p:grpSpPr>
        <p:sp>
          <p:nvSpPr>
            <p:cNvPr id="25" name="24 Rectángulo"/>
            <p:cNvSpPr/>
            <p:nvPr/>
          </p:nvSpPr>
          <p:spPr>
            <a:xfrm>
              <a:off x="5638800" y="29718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Return Value</a:t>
              </a:r>
              <a:endParaRPr lang="en-US" sz="1400" dirty="0"/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5638800" y="34290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Static Link</a:t>
              </a:r>
              <a:endParaRPr lang="en-US" sz="1400" dirty="0"/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5638800" y="38862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Dynamic Link</a:t>
              </a:r>
              <a:endParaRPr lang="en-US" sz="1400" dirty="0"/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5638800" y="43434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Return Address</a:t>
              </a:r>
              <a:endParaRPr lang="en-US" sz="1400" dirty="0"/>
            </a:p>
          </p:txBody>
        </p:sp>
        <p:sp>
          <p:nvSpPr>
            <p:cNvPr id="29" name="28 Rectángulo"/>
            <p:cNvSpPr/>
            <p:nvPr/>
          </p:nvSpPr>
          <p:spPr>
            <a:xfrm>
              <a:off x="5638800" y="48006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Param</a:t>
              </a:r>
              <a:r>
                <a:rPr lang="en-US" sz="1400" dirty="0" smtClean="0"/>
                <a:t> Slots</a:t>
              </a:r>
              <a:endParaRPr lang="en-US" sz="1400" dirty="0"/>
            </a:p>
          </p:txBody>
        </p:sp>
        <p:sp>
          <p:nvSpPr>
            <p:cNvPr id="30" name="29 Rectángulo"/>
            <p:cNvSpPr/>
            <p:nvPr/>
          </p:nvSpPr>
          <p:spPr>
            <a:xfrm>
              <a:off x="5638800" y="52578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…</a:t>
              </a:r>
              <a:endParaRPr lang="en-US" sz="1400" dirty="0"/>
            </a:p>
          </p:txBody>
        </p:sp>
        <p:sp>
          <p:nvSpPr>
            <p:cNvPr id="31" name="30 Rectángulo"/>
            <p:cNvSpPr/>
            <p:nvPr/>
          </p:nvSpPr>
          <p:spPr>
            <a:xfrm>
              <a:off x="5638800" y="57150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Int</a:t>
              </a:r>
              <a:r>
                <a:rPr lang="en-US" sz="1400" dirty="0" smtClean="0"/>
                <a:t> Slots</a:t>
              </a:r>
              <a:endParaRPr lang="en-US" sz="1400" dirty="0"/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5638800" y="6172200"/>
              <a:ext cx="2590800" cy="4572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…</a:t>
              </a:r>
              <a:endParaRPr lang="en-US" sz="1400" dirty="0"/>
            </a:p>
          </p:txBody>
        </p:sp>
      </p:grpSp>
      <p:sp>
        <p:nvSpPr>
          <p:cNvPr id="33" name="32 CuadroTexto"/>
          <p:cNvSpPr txBox="1"/>
          <p:nvPr/>
        </p:nvSpPr>
        <p:spPr>
          <a:xfrm>
            <a:off x="5978525" y="3200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AR</a:t>
            </a:r>
            <a:endParaRPr lang="en-US" dirty="0"/>
          </a:p>
        </p:txBody>
      </p:sp>
      <p:sp>
        <p:nvSpPr>
          <p:cNvPr id="34" name="33 Abrir llave"/>
          <p:cNvSpPr/>
          <p:nvPr/>
        </p:nvSpPr>
        <p:spPr>
          <a:xfrm>
            <a:off x="7121525" y="2286000"/>
            <a:ext cx="304800" cy="2133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CuadroTexto"/>
          <p:cNvSpPr txBox="1"/>
          <p:nvPr/>
        </p:nvSpPr>
        <p:spPr>
          <a:xfrm>
            <a:off x="5292725" y="5410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Next AR</a:t>
            </a:r>
          </a:p>
          <a:p>
            <a:pPr algn="r"/>
            <a:r>
              <a:rPr lang="en-US" dirty="0" smtClean="0"/>
              <a:t>(not created yet!)</a:t>
            </a:r>
            <a:endParaRPr lang="en-US" dirty="0"/>
          </a:p>
        </p:txBody>
      </p:sp>
      <p:sp>
        <p:nvSpPr>
          <p:cNvPr id="36" name="35 Abrir llave"/>
          <p:cNvSpPr/>
          <p:nvPr/>
        </p:nvSpPr>
        <p:spPr>
          <a:xfrm>
            <a:off x="7121525" y="4495800"/>
            <a:ext cx="304800" cy="2133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36 Conector recto de flecha"/>
          <p:cNvCxnSpPr>
            <a:endCxn id="29" idx="1"/>
          </p:cNvCxnSpPr>
          <p:nvPr/>
        </p:nvCxnSpPr>
        <p:spPr>
          <a:xfrm>
            <a:off x="5867400" y="3733800"/>
            <a:ext cx="1635125" cy="20050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2 Marcador de contenido"/>
          <p:cNvSpPr txBox="1">
            <a:spLocks/>
          </p:cNvSpPr>
          <p:nvPr/>
        </p:nvSpPr>
        <p:spPr>
          <a:xfrm>
            <a:off x="457200" y="1447800"/>
            <a:ext cx="8229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 smtClean="0"/>
              <a:t>procedure </a:t>
            </a:r>
            <a:r>
              <a:rPr lang="en-US" sz="1600" b="1" dirty="0" smtClean="0"/>
              <a:t>PARAM-LIST</a:t>
            </a:r>
            <a:r>
              <a:rPr lang="en-US" sz="1600" dirty="0" smtClean="0"/>
              <a:t>(level, </a:t>
            </a:r>
            <a:r>
              <a:rPr lang="en-US" sz="1600" dirty="0" err="1" smtClean="0"/>
              <a:t>ar_size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Begin</a:t>
            </a:r>
          </a:p>
          <a:p>
            <a:r>
              <a:rPr lang="en-US" sz="1600" dirty="0" smtClean="0"/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int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 = 0;</a:t>
            </a:r>
          </a:p>
          <a:p>
            <a:r>
              <a:rPr lang="en-US" sz="1600" dirty="0" smtClean="0"/>
              <a:t>	if TOKEN &lt;&gt; "("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	if TOKEN &lt;&gt; ")" then begin</a:t>
            </a:r>
          </a:p>
          <a:p>
            <a:r>
              <a:rPr lang="en-US" sz="1600" dirty="0" smtClean="0"/>
              <a:t>		EXPRESSION();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US" sz="1600" b="1" dirty="0" smtClean="0"/>
              <a:t>		</a:t>
            </a:r>
            <a:r>
              <a:rPr lang="en-US" sz="1600" b="1" dirty="0" smtClean="0">
                <a:solidFill>
                  <a:srgbClr val="0070C0"/>
                </a:solidFill>
              </a:rPr>
              <a:t>gen(STO, 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, 0, ar_size+4+param_count);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		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--;</a:t>
            </a:r>
          </a:p>
          <a:p>
            <a:r>
              <a:rPr lang="en-US" sz="1600" dirty="0" smtClean="0"/>
              <a:t>		while TOKEN == "," do begin</a:t>
            </a:r>
          </a:p>
          <a:p>
            <a:r>
              <a:rPr lang="en-US" sz="1600" dirty="0" smtClean="0"/>
              <a:t>			GET_TOKEN();</a:t>
            </a:r>
          </a:p>
          <a:p>
            <a:r>
              <a:rPr lang="en-US" sz="1600" dirty="0" smtClean="0"/>
              <a:t>			 EXPRESSION();</a:t>
            </a:r>
          </a:p>
          <a:p>
            <a:r>
              <a:rPr lang="en-US" sz="1600" dirty="0" smtClean="0"/>
              <a:t>			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US" sz="1600" b="1" dirty="0" smtClean="0"/>
              <a:t>			</a:t>
            </a:r>
            <a:r>
              <a:rPr lang="en-US" sz="1600" b="1" dirty="0" smtClean="0">
                <a:solidFill>
                  <a:srgbClr val="0070C0"/>
                </a:solidFill>
              </a:rPr>
              <a:t>gen(STO, 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, 0, ar_size+4+param_count);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			</a:t>
            </a:r>
            <a:r>
              <a:rPr lang="en-US" sz="1600" b="1" dirty="0" err="1" smtClean="0">
                <a:solidFill>
                  <a:srgbClr val="0070C0"/>
                </a:solidFill>
              </a:rPr>
              <a:t>curreg</a:t>
            </a:r>
            <a:r>
              <a:rPr lang="en-US" sz="1600" b="1" dirty="0" smtClean="0">
                <a:solidFill>
                  <a:srgbClr val="0070C0"/>
                </a:solidFill>
              </a:rPr>
              <a:t>--;</a:t>
            </a:r>
            <a:endParaRPr lang="en-US" sz="1600" dirty="0" smtClean="0"/>
          </a:p>
          <a:p>
            <a:r>
              <a:rPr lang="en-US" sz="1600" dirty="0" smtClean="0"/>
              <a:t>		end</a:t>
            </a:r>
          </a:p>
          <a:p>
            <a:r>
              <a:rPr lang="en-US" sz="1600" dirty="0" smtClean="0"/>
              <a:t>	end</a:t>
            </a:r>
          </a:p>
          <a:p>
            <a:r>
              <a:rPr lang="en-US" sz="1600" dirty="0" smtClean="0"/>
              <a:t>	if TOKEN &lt;&gt; ")" then ERROR();</a:t>
            </a:r>
          </a:p>
          <a:p>
            <a:r>
              <a:rPr lang="en-US" sz="1600" dirty="0" smtClean="0"/>
              <a:t>	GET_TOKEN();</a:t>
            </a:r>
          </a:p>
          <a:p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return </a:t>
            </a:r>
            <a:r>
              <a:rPr lang="en-US" sz="1600" dirty="0" err="1" smtClean="0">
                <a:solidFill>
                  <a:srgbClr val="0070C0"/>
                </a:solidFill>
              </a:rPr>
              <a:t>param_count</a:t>
            </a:r>
            <a:r>
              <a:rPr lang="en-US" sz="1600" dirty="0" smtClean="0">
                <a:solidFill>
                  <a:srgbClr val="0070C0"/>
                </a:solidFill>
              </a:rPr>
              <a:t>;</a:t>
            </a:r>
          </a:p>
          <a:p>
            <a:r>
              <a:rPr lang="en-US" sz="1600" dirty="0" smtClean="0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Parameter Passing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1782763"/>
          </a:xfrm>
        </p:spPr>
        <p:txBody>
          <a:bodyPr/>
          <a:lstStyle/>
          <a:p>
            <a:r>
              <a:rPr lang="en-US" dirty="0" smtClean="0"/>
              <a:t>Passing parameter to procedures (instead of using variables) simplifies some types of programs, i.e., recursive procedures.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457200" y="3505201"/>
            <a:ext cx="3962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procedure sum;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 := a + b;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write c;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end;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a = 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b = 3;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call sum;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4724400" y="3534013"/>
            <a:ext cx="3962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 := a + b;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write c;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end;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call sum(2,3);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7" name="6 Flecha derecha"/>
          <p:cNvSpPr/>
          <p:nvPr/>
        </p:nvSpPr>
        <p:spPr>
          <a:xfrm>
            <a:off x="3429000" y="4191000"/>
            <a:ext cx="1143000" cy="1066800"/>
          </a:xfrm>
          <a:prstGeom prst="rightArrow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Call Code Generation</a:t>
            </a:r>
            <a:endParaRPr lang="en-US" dirty="0"/>
          </a:p>
        </p:txBody>
      </p:sp>
      <p:sp>
        <p:nvSpPr>
          <p:cNvPr id="19" name="2 Marcador de contenido"/>
          <p:cNvSpPr txBox="1">
            <a:spLocks/>
          </p:cNvSpPr>
          <p:nvPr/>
        </p:nvSpPr>
        <p:spPr>
          <a:xfrm>
            <a:off x="457200" y="2198132"/>
            <a:ext cx="8229600" cy="5040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 procedure </a:t>
            </a:r>
            <a:r>
              <a:rPr lang="en-US" sz="1600" b="1" dirty="0" smtClean="0">
                <a:ea typeface="ＭＳ Ｐゴシック" pitchFamily="34" charset="-128"/>
              </a:rPr>
              <a:t>STATEMENT</a:t>
            </a:r>
            <a:r>
              <a:rPr lang="en-US" sz="1600" dirty="0" smtClean="0">
                <a:ea typeface="ＭＳ Ｐゴシック" pitchFamily="34" charset="-128"/>
              </a:rPr>
              <a:t>(level, </a:t>
            </a:r>
            <a:r>
              <a:rPr lang="en-US" sz="1600" dirty="0" err="1" smtClean="0">
                <a:ea typeface="ＭＳ Ｐゴシック" pitchFamily="34" charset="-128"/>
              </a:rPr>
              <a:t>ar_size</a:t>
            </a:r>
            <a:r>
              <a:rPr lang="en-US" sz="1600" dirty="0" smtClean="0">
                <a:ea typeface="ＭＳ Ｐゴシック" pitchFamily="34" charset="-128"/>
              </a:rPr>
              <a:t>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begin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	…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	else if TOKEN = "call" then begin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			GET_TOKEN();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			if TOKEN &lt;&gt; IDENT then ERROR (missing identifier);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		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 = find(TOKEN);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600" dirty="0" smtClean="0">
                <a:solidFill>
                  <a:schemeClr val="accent1"/>
                </a:solidFill>
                <a:ea typeface="ＭＳ Ｐゴシック" pitchFamily="34" charset="-128"/>
              </a:rPr>
              <a:t>	   	if </a:t>
            </a:r>
            <a:r>
              <a:rPr lang="en-US" sz="1600" dirty="0" err="1" smtClean="0">
                <a:solidFill>
                  <a:schemeClr val="accent1"/>
                </a:solidFill>
                <a:ea typeface="ＭＳ Ｐゴシック" pitchFamily="34" charset="-128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ea typeface="ＭＳ Ｐゴシック" pitchFamily="34" charset="-128"/>
              </a:rPr>
              <a:t> == 0 then ERROR ();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   	if </a:t>
            </a:r>
            <a:r>
              <a:rPr lang="en-US" sz="1600" dirty="0" err="1" smtClean="0">
                <a:solidFill>
                  <a:schemeClr val="accent1"/>
                </a:solidFill>
              </a:rPr>
              <a:t>symboltype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) &lt;&gt; PROCEDURE then ERROR();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		</a:t>
            </a:r>
            <a:r>
              <a:rPr lang="en-US" sz="1600" dirty="0" err="1" smtClean="0"/>
              <a:t>param_count</a:t>
            </a:r>
            <a:r>
              <a:rPr lang="en-US" sz="1600" dirty="0" smtClean="0"/>
              <a:t> = PARAM-LIST(level, </a:t>
            </a:r>
            <a:r>
              <a:rPr lang="en-US" sz="1600" dirty="0" err="1" smtClean="0"/>
              <a:t>ar_size</a:t>
            </a:r>
            <a:r>
              <a:rPr lang="en-US" sz="1600" dirty="0" smtClean="0"/>
              <a:t>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		if </a:t>
            </a:r>
            <a:r>
              <a:rPr lang="en-US" sz="1600" dirty="0" err="1" smtClean="0">
                <a:solidFill>
                  <a:schemeClr val="accent1"/>
                </a:solidFill>
              </a:rPr>
              <a:t>param_count</a:t>
            </a:r>
            <a:r>
              <a:rPr lang="en-US" sz="1600" dirty="0" smtClean="0">
                <a:solidFill>
                  <a:schemeClr val="accent1"/>
                </a:solidFill>
              </a:rPr>
              <a:t> &lt;&gt; </a:t>
            </a:r>
            <a:r>
              <a:rPr lang="en-US" sz="1600" dirty="0" err="1" smtClean="0">
                <a:solidFill>
                  <a:schemeClr val="accent1"/>
                </a:solidFill>
              </a:rPr>
              <a:t>symbolparams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) then ERROR();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		gen(CAL, 0, 0, </a:t>
            </a:r>
            <a:r>
              <a:rPr lang="en-US" sz="1600" dirty="0" err="1" smtClean="0">
                <a:solidFill>
                  <a:schemeClr val="accent1"/>
                </a:solidFill>
              </a:rPr>
              <a:t>symboladdr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 smtClean="0">
                <a:ea typeface="ＭＳ Ｐゴシック" pitchFamily="34" charset="-128"/>
              </a:rPr>
              <a:t>		GET_TOKEN();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 smtClean="0">
                <a:ea typeface="ＭＳ Ｐゴシック" pitchFamily="34" charset="-128"/>
              </a:rPr>
              <a:t>	end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…</a:t>
            </a:r>
            <a:endParaRPr lang="en-US" sz="3200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Call Code Generation</a:t>
            </a:r>
            <a:endParaRPr lang="en-US" dirty="0"/>
          </a:p>
        </p:txBody>
      </p:sp>
      <p:sp>
        <p:nvSpPr>
          <p:cNvPr id="19" name="2 Marcador de contenido"/>
          <p:cNvSpPr txBox="1">
            <a:spLocks/>
          </p:cNvSpPr>
          <p:nvPr/>
        </p:nvSpPr>
        <p:spPr>
          <a:xfrm>
            <a:off x="457200" y="2198132"/>
            <a:ext cx="8229600" cy="5040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 procedure </a:t>
            </a:r>
            <a:r>
              <a:rPr lang="en-US" sz="1600" b="1" dirty="0" smtClean="0">
                <a:ea typeface="ＭＳ Ｐゴシック" pitchFamily="34" charset="-128"/>
              </a:rPr>
              <a:t>STATEMENT</a:t>
            </a:r>
            <a:r>
              <a:rPr lang="en-US" sz="1600" dirty="0" smtClean="0">
                <a:ea typeface="ＭＳ Ｐゴシック" pitchFamily="34" charset="-128"/>
              </a:rPr>
              <a:t>(level, </a:t>
            </a:r>
            <a:r>
              <a:rPr lang="en-US" sz="1600" dirty="0" err="1" smtClean="0">
                <a:ea typeface="ＭＳ Ｐゴシック" pitchFamily="34" charset="-128"/>
              </a:rPr>
              <a:t>ar_size</a:t>
            </a:r>
            <a:r>
              <a:rPr lang="en-US" sz="1600" dirty="0" smtClean="0">
                <a:ea typeface="ＭＳ Ｐゴシック" pitchFamily="34" charset="-128"/>
              </a:rPr>
              <a:t>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begin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	…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	else if TOKEN = "call" then begin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			GET_TOKEN();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			if TOKEN &lt;&gt; IDENT then ERROR (missing identifier);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		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 = find(TOKEN);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600" dirty="0" smtClean="0">
                <a:solidFill>
                  <a:schemeClr val="accent1"/>
                </a:solidFill>
                <a:ea typeface="ＭＳ Ｐゴシック" pitchFamily="34" charset="-128"/>
              </a:rPr>
              <a:t>	   	if </a:t>
            </a:r>
            <a:r>
              <a:rPr lang="en-US" sz="1600" dirty="0" err="1" smtClean="0">
                <a:solidFill>
                  <a:schemeClr val="accent1"/>
                </a:solidFill>
                <a:ea typeface="ＭＳ Ｐゴシック" pitchFamily="34" charset="-128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ea typeface="ＭＳ Ｐゴシック" pitchFamily="34" charset="-128"/>
              </a:rPr>
              <a:t> == 0 then ERROR ();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   	if </a:t>
            </a:r>
            <a:r>
              <a:rPr lang="en-US" sz="1600" dirty="0" err="1" smtClean="0">
                <a:solidFill>
                  <a:schemeClr val="accent1"/>
                </a:solidFill>
              </a:rPr>
              <a:t>symboltype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) &lt;&gt; PROCEDURE then ERROR();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		</a:t>
            </a:r>
            <a:r>
              <a:rPr lang="en-US" sz="1600" dirty="0" err="1" smtClean="0"/>
              <a:t>param_count</a:t>
            </a:r>
            <a:r>
              <a:rPr lang="en-US" sz="1600" dirty="0" smtClean="0"/>
              <a:t> = PARAM-LIST(level, </a:t>
            </a:r>
            <a:r>
              <a:rPr lang="en-US" sz="1600" dirty="0" err="1" smtClean="0"/>
              <a:t>ar_size</a:t>
            </a:r>
            <a:r>
              <a:rPr lang="en-US" sz="1600" dirty="0" smtClean="0"/>
              <a:t>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		if </a:t>
            </a:r>
            <a:r>
              <a:rPr lang="en-US" sz="1600" dirty="0" err="1" smtClean="0">
                <a:solidFill>
                  <a:schemeClr val="accent1"/>
                </a:solidFill>
              </a:rPr>
              <a:t>param_count</a:t>
            </a:r>
            <a:r>
              <a:rPr lang="en-US" sz="1600" dirty="0" smtClean="0">
                <a:solidFill>
                  <a:schemeClr val="accent1"/>
                </a:solidFill>
              </a:rPr>
              <a:t> &lt;&gt; </a:t>
            </a:r>
            <a:r>
              <a:rPr lang="en-US" sz="1600" dirty="0" err="1" smtClean="0">
                <a:solidFill>
                  <a:schemeClr val="accent1"/>
                </a:solidFill>
              </a:rPr>
              <a:t>symbolparams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) then ERROR();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		gen(CAL, 0, 0, </a:t>
            </a:r>
            <a:r>
              <a:rPr lang="en-US" sz="1600" dirty="0" err="1" smtClean="0">
                <a:solidFill>
                  <a:schemeClr val="accent1"/>
                </a:solidFill>
              </a:rPr>
              <a:t>symboladdr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 smtClean="0">
                <a:ea typeface="ＭＳ Ｐゴシック" pitchFamily="34" charset="-128"/>
              </a:rPr>
              <a:t>		GET_TOKEN();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 smtClean="0">
                <a:ea typeface="ＭＳ Ｐゴシック" pitchFamily="34" charset="-128"/>
              </a:rPr>
              <a:t>	end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dirty="0" smtClean="0">
                <a:ea typeface="ＭＳ Ｐゴシック" pitchFamily="34" charset="-128"/>
              </a:rPr>
              <a:t>…</a:t>
            </a:r>
            <a:endParaRPr lang="en-US" sz="3200" dirty="0">
              <a:ea typeface="ＭＳ Ｐゴシック" pitchFamily="34" charset="-128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72200" y="54864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must verify that the amount of parameters is exactly the same amount that the procedure declared.</a:t>
            </a:r>
            <a:endParaRPr lang="en-US" dirty="0"/>
          </a:p>
        </p:txBody>
      </p:sp>
      <p:cxnSp>
        <p:nvCxnSpPr>
          <p:cNvPr id="6" name="5 Conector recto de flecha"/>
          <p:cNvCxnSpPr/>
          <p:nvPr/>
        </p:nvCxnSpPr>
        <p:spPr>
          <a:xfrm flipH="1" flipV="1">
            <a:off x="5638800" y="53340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Parameter Passing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To implement parameter passing we must modify:</a:t>
            </a:r>
          </a:p>
          <a:p>
            <a:pPr lvl="1"/>
            <a:r>
              <a:rPr lang="en-US" dirty="0" smtClean="0"/>
              <a:t>Grammar</a:t>
            </a:r>
          </a:p>
          <a:p>
            <a:pPr lvl="1"/>
            <a:r>
              <a:rPr lang="en-US" dirty="0" smtClean="0"/>
              <a:t>Activation Record</a:t>
            </a:r>
          </a:p>
          <a:p>
            <a:pPr lvl="1"/>
            <a:r>
              <a:rPr lang="en-US" dirty="0" smtClean="0"/>
              <a:t>Parsing</a:t>
            </a:r>
          </a:p>
          <a:p>
            <a:pPr lvl="1"/>
            <a:r>
              <a:rPr lang="en-US" dirty="0" smtClean="0"/>
              <a:t>Code generation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Changes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Grammar Changes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399" y="1600200"/>
            <a:ext cx="876300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program ::= block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.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.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block ::= const-declaration 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-declaration  procedure-declaration statement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.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const-declaration ::= [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const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"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=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number {"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,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=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number}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"]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.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</a:t>
            </a:r>
          </a:p>
          <a:p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var-declaration  ::= [ "</a:t>
            </a:r>
            <a:r>
              <a:rPr lang="nb-NO" sz="2000" b="1" dirty="0" smtClean="0">
                <a:latin typeface="Arial Narrow" pitchFamily="34" charset="0"/>
                <a:cs typeface="Courier New" pitchFamily="49" charset="0"/>
              </a:rPr>
              <a:t>int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 "ident {"</a:t>
            </a:r>
            <a:r>
              <a:rPr lang="nb-NO" sz="2000" b="1" dirty="0" smtClean="0">
                <a:latin typeface="Arial Narrow" pitchFamily="34" charset="0"/>
                <a:cs typeface="Courier New" pitchFamily="49" charset="0"/>
              </a:rPr>
              <a:t>,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" ident} “</a:t>
            </a:r>
            <a:r>
              <a:rPr lang="nb-NO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]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.</a:t>
            </a:r>
            <a:endParaRPr lang="en-US" sz="2000" dirty="0" smtClean="0">
              <a:latin typeface="Arial Narrow" pitchFamily="34" charset="0"/>
              <a:cs typeface="Courier New" pitchFamily="49" charset="0"/>
            </a:endParaRP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procedure-declaration ::= {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block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}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statement   ::= [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:=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expression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call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endParaRPr lang="en-US" sz="2000" dirty="0" smtClean="0">
              <a:latin typeface="Arial Narrow" pitchFamily="34" charset="0"/>
              <a:cs typeface="Courier New" pitchFamily="49" charset="0"/>
            </a:endParaRP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begin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statement {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statement }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end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if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condition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then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statement ["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else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statement]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 "</a:t>
            </a:r>
            <a:r>
              <a:rPr lang="fr-FR" sz="2000" b="1" dirty="0" err="1" smtClean="0">
                <a:latin typeface="Arial Narrow" pitchFamily="34" charset="0"/>
                <a:cs typeface="Courier New" pitchFamily="49" charset="0"/>
              </a:rPr>
              <a:t>while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" condition "</a:t>
            </a:r>
            <a:r>
              <a:rPr lang="fr-FR" sz="2000" b="1" dirty="0" smtClean="0">
                <a:latin typeface="Arial Narrow" pitchFamily="34" charset="0"/>
                <a:cs typeface="Courier New" pitchFamily="49" charset="0"/>
              </a:rPr>
              <a:t>do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fr-FR" sz="2000" dirty="0" err="1" smtClean="0">
                <a:latin typeface="Arial Narrow" pitchFamily="34" charset="0"/>
                <a:cs typeface="Courier New" pitchFamily="49" charset="0"/>
              </a:rPr>
              <a:t>statement</a:t>
            </a:r>
            <a:endParaRPr lang="en-US" sz="2000" dirty="0" smtClean="0">
              <a:latin typeface="Arial Narrow" pitchFamily="34" charset="0"/>
              <a:cs typeface="Courier New" pitchFamily="49" charset="0"/>
            </a:endParaRPr>
          </a:p>
          <a:p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fr-FR" sz="2000" b="1" dirty="0" err="1" smtClean="0">
                <a:latin typeface="Arial Narrow" pitchFamily="34" charset="0"/>
                <a:cs typeface="Courier New" pitchFamily="49" charset="0"/>
              </a:rPr>
              <a:t>read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endParaRPr lang="en-US" sz="2000" dirty="0" smtClean="0">
              <a:latin typeface="Arial Narrow" pitchFamily="34" charset="0"/>
              <a:cs typeface="Courier New" pitchFamily="49" charset="0"/>
            </a:endParaRPr>
          </a:p>
          <a:p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fr-FR" sz="2000" b="1" dirty="0" err="1" smtClean="0">
                <a:latin typeface="Arial Narrow" pitchFamily="34" charset="0"/>
                <a:cs typeface="Courier New" pitchFamily="49" charset="0"/>
              </a:rPr>
              <a:t>write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"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expression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 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e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]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 .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 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419600" y="2895600"/>
            <a:ext cx="1219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2286000" y="4114800"/>
            <a:ext cx="1066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228600" y="3200400"/>
            <a:ext cx="4648200" cy="609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Grammar Changes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399" y="1600200"/>
            <a:ext cx="8763001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program ::= block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.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. 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block ::= const-declaration 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-declaration  procedure-declaration statement.	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const-declaration ::= [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const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"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=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number {"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,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=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number}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"].	</a:t>
            </a:r>
          </a:p>
          <a:p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var-declaration  ::= [ "</a:t>
            </a:r>
            <a:r>
              <a:rPr lang="nb-NO" sz="2000" b="1" dirty="0" smtClean="0">
                <a:latin typeface="Arial Narrow" pitchFamily="34" charset="0"/>
                <a:cs typeface="Courier New" pitchFamily="49" charset="0"/>
              </a:rPr>
              <a:t>int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 "ident {"</a:t>
            </a:r>
            <a:r>
              <a:rPr lang="nb-NO" sz="2000" b="1" dirty="0" smtClean="0">
                <a:latin typeface="Arial Narrow" pitchFamily="34" charset="0"/>
                <a:cs typeface="Courier New" pitchFamily="49" charset="0"/>
              </a:rPr>
              <a:t>,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" ident} “</a:t>
            </a:r>
            <a:r>
              <a:rPr lang="nb-NO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</a:t>
            </a:r>
            <a:r>
              <a:rPr lang="nb-NO" sz="2000" dirty="0" smtClean="0">
                <a:latin typeface="Arial Narrow" pitchFamily="34" charset="0"/>
                <a:cs typeface="Courier New" pitchFamily="49" charset="0"/>
              </a:rPr>
              <a:t>]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.</a:t>
            </a:r>
            <a:endParaRPr lang="en-US" sz="2000" dirty="0" smtClean="0">
              <a:latin typeface="Arial Narrow" pitchFamily="34" charset="0"/>
              <a:cs typeface="Courier New" pitchFamily="49" charset="0"/>
            </a:endParaRP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procedure-declaration ::= {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param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-block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block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}.</a:t>
            </a:r>
          </a:p>
          <a:p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param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-block ::=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(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[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{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,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} ]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)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".</a:t>
            </a:r>
          </a:p>
          <a:p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param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-list ::=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(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[ expression {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,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expression} ]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)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".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statement   ::= [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:=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expression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call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param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-list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begin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statement {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statement }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end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if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condition 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then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statement ["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else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" statement]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 "</a:t>
            </a:r>
            <a:r>
              <a:rPr lang="fr-FR" sz="2000" b="1" dirty="0" err="1" smtClean="0">
                <a:latin typeface="Arial Narrow" pitchFamily="34" charset="0"/>
                <a:cs typeface="Courier New" pitchFamily="49" charset="0"/>
              </a:rPr>
              <a:t>while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" condition "</a:t>
            </a:r>
            <a:r>
              <a:rPr lang="fr-FR" sz="2000" b="1" dirty="0" smtClean="0">
                <a:latin typeface="Arial Narrow" pitchFamily="34" charset="0"/>
                <a:cs typeface="Courier New" pitchFamily="49" charset="0"/>
              </a:rPr>
              <a:t>do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fr-FR" sz="2000" dirty="0" err="1" smtClean="0">
                <a:latin typeface="Arial Narrow" pitchFamily="34" charset="0"/>
                <a:cs typeface="Courier New" pitchFamily="49" charset="0"/>
              </a:rPr>
              <a:t>statement</a:t>
            </a:r>
            <a:endParaRPr lang="en-US" sz="2000" dirty="0" smtClean="0">
              <a:latin typeface="Arial Narrow" pitchFamily="34" charset="0"/>
              <a:cs typeface="Courier New" pitchFamily="49" charset="0"/>
            </a:endParaRPr>
          </a:p>
          <a:p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fr-FR" sz="2000" b="1" dirty="0" err="1" smtClean="0">
                <a:latin typeface="Arial Narrow" pitchFamily="34" charset="0"/>
                <a:cs typeface="Courier New" pitchFamily="49" charset="0"/>
              </a:rPr>
              <a:t>read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000" dirty="0" err="1" smtClean="0">
                <a:latin typeface="Arial Narrow" pitchFamily="34" charset="0"/>
                <a:cs typeface="Courier New" pitchFamily="49" charset="0"/>
              </a:rPr>
              <a:t>ident</a:t>
            </a:r>
            <a:endParaRPr lang="en-US" sz="2000" dirty="0" smtClean="0">
              <a:latin typeface="Arial Narrow" pitchFamily="34" charset="0"/>
              <a:cs typeface="Courier New" pitchFamily="49" charset="0"/>
            </a:endParaRPr>
          </a:p>
          <a:p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	| "</a:t>
            </a:r>
            <a:r>
              <a:rPr lang="fr-FR" sz="2000" b="1" dirty="0" err="1" smtClean="0">
                <a:latin typeface="Arial Narrow" pitchFamily="34" charset="0"/>
                <a:cs typeface="Courier New" pitchFamily="49" charset="0"/>
              </a:rPr>
              <a:t>write</a:t>
            </a:r>
            <a:r>
              <a:rPr lang="fr-FR" sz="2000" dirty="0" smtClean="0">
                <a:latin typeface="Arial Narrow" pitchFamily="34" charset="0"/>
                <a:cs typeface="Courier New" pitchFamily="49" charset="0"/>
              </a:rPr>
              <a:t>"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expression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	| 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e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 ]</a:t>
            </a:r>
            <a:r>
              <a:rPr lang="en-US" sz="2000" b="1" dirty="0" smtClean="0">
                <a:latin typeface="Arial Narrow" pitchFamily="34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.  </a:t>
            </a:r>
          </a:p>
          <a:p>
            <a:r>
              <a:rPr lang="en-US" sz="2000" dirty="0" smtClean="0">
                <a:latin typeface="Arial Narrow" pitchFamily="34" charset="0"/>
                <a:cs typeface="Courier New" pitchFamily="49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Activation Record Changes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The AR must be expanded to include the Parameter Slots.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609600" y="29718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Value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609600" y="34290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 Link</a:t>
            </a:r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609600" y="38862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 Link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09600" y="43434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Address</a:t>
            </a:r>
            <a:endParaRPr lang="en-US" dirty="0"/>
          </a:p>
        </p:txBody>
      </p:sp>
      <p:sp>
        <p:nvSpPr>
          <p:cNvPr id="8" name="7 Rectángulo"/>
          <p:cNvSpPr/>
          <p:nvPr/>
        </p:nvSpPr>
        <p:spPr>
          <a:xfrm>
            <a:off x="609600" y="48006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 Slots</a:t>
            </a:r>
            <a:endParaRPr lang="en-US" dirty="0"/>
          </a:p>
        </p:txBody>
      </p:sp>
      <p:sp>
        <p:nvSpPr>
          <p:cNvPr id="9" name="8 Rectángulo"/>
          <p:cNvSpPr/>
          <p:nvPr/>
        </p:nvSpPr>
        <p:spPr>
          <a:xfrm>
            <a:off x="609600" y="52578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5638800" y="29718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Value</a:t>
            </a:r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5638800" y="34290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 Link</a:t>
            </a:r>
            <a:endParaRPr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638800" y="38862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 Link</a:t>
            </a:r>
            <a:endParaRPr lang="en-US" dirty="0"/>
          </a:p>
        </p:txBody>
      </p:sp>
      <p:sp>
        <p:nvSpPr>
          <p:cNvPr id="13" name="12 Rectángulo"/>
          <p:cNvSpPr/>
          <p:nvPr/>
        </p:nvSpPr>
        <p:spPr>
          <a:xfrm>
            <a:off x="5638800" y="43434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Address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5638800" y="48006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Param</a:t>
            </a:r>
            <a:r>
              <a:rPr lang="en-US" dirty="0" smtClean="0"/>
              <a:t> Slots</a:t>
            </a:r>
            <a:endParaRPr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5638800" y="52578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5638800" y="57150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 Slots</a:t>
            </a:r>
            <a:endParaRPr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5638800" y="6172200"/>
            <a:ext cx="2590800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8" name="17 Flecha derecha"/>
          <p:cNvSpPr/>
          <p:nvPr/>
        </p:nvSpPr>
        <p:spPr>
          <a:xfrm>
            <a:off x="3886200" y="4191000"/>
            <a:ext cx="1143000" cy="1066800"/>
          </a:xfrm>
          <a:prstGeom prst="rightArrow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Changes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PROC-DECL Procedure</a:t>
            </a:r>
            <a:endParaRPr lang="en-US" dirty="0"/>
          </a:p>
        </p:txBody>
      </p:sp>
      <p:sp>
        <p:nvSpPr>
          <p:cNvPr id="19" name="2 Marcador de contenido"/>
          <p:cNvSpPr txBox="1">
            <a:spLocks/>
          </p:cNvSpPr>
          <p:nvPr/>
        </p:nvSpPr>
        <p:spPr>
          <a:xfrm>
            <a:off x="457200" y="2198132"/>
            <a:ext cx="8229600" cy="5040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procedure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PROC-DECL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(level);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while TOKEN = "procedure" do begin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GET_TOKEN();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if TOKEN &lt;&gt; IDENT then ERROR (missing procedure declaration);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ENTER(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procedure, </a:t>
            </a: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GET_TOKEN();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if TOKEN &lt;&gt; ";" then ERROR (procedure declaration must end with ;);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GET_TOKEN();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BLOCK(level+1);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if TOKEN &lt;&gt; ";" then ERROR (no ; at the end of block);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GET_TOKEN();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end;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228600" y="1524000"/>
            <a:ext cx="838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procedure-declaration ::= {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procedure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ident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block "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;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Courier New" pitchFamily="49" charset="0"/>
              </a:rPr>
              <a:t>" }.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</Template>
  <TotalTime>341</TotalTime>
  <Words>410</Words>
  <Application>Microsoft Office PowerPoint</Application>
  <PresentationFormat>Presentación en pantalla (4:3)</PresentationFormat>
  <Paragraphs>316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Plantilla</vt:lpstr>
      <vt:lpstr>Parameter Passing</vt:lpstr>
      <vt:lpstr>Parameter Passing</vt:lpstr>
      <vt:lpstr>Parameter Passing</vt:lpstr>
      <vt:lpstr>GRAMMAR Changes</vt:lpstr>
      <vt:lpstr>Grammar Changes</vt:lpstr>
      <vt:lpstr>Grammar Changes</vt:lpstr>
      <vt:lpstr>Activation Record Changes</vt:lpstr>
      <vt:lpstr>Parsing Changes</vt:lpstr>
      <vt:lpstr>PROC-DECL Procedure</vt:lpstr>
      <vt:lpstr>PROC-DECL Procedure</vt:lpstr>
      <vt:lpstr>PARAM-BLOCK Procedure</vt:lpstr>
      <vt:lpstr>STATEMENT Procedure</vt:lpstr>
      <vt:lpstr>STATEMENT Procedure</vt:lpstr>
      <vt:lpstr>PARAM-LIST Procedure</vt:lpstr>
      <vt:lpstr>CODE GENERATION Changes</vt:lpstr>
      <vt:lpstr>BLOCK Procedure</vt:lpstr>
      <vt:lpstr>PARAM-LIST Procedure</vt:lpstr>
      <vt:lpstr>PARAM-LIST Procedure</vt:lpstr>
      <vt:lpstr>PARAM-LIST Procedure</vt:lpstr>
      <vt:lpstr>Call Code Generation</vt:lpstr>
      <vt:lpstr>Call Code Generation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Parameter Passing</dc:title>
  <dc:creator>Edward Aymerich Sanchez</dc:creator>
  <cp:lastModifiedBy>Edward Aymerich Sanchez</cp:lastModifiedBy>
  <cp:revision>35</cp:revision>
  <dcterms:created xsi:type="dcterms:W3CDTF">2014-04-09T21:42:00Z</dcterms:created>
  <dcterms:modified xsi:type="dcterms:W3CDTF">2014-04-10T14:39:20Z</dcterms:modified>
</cp:coreProperties>
</file>