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3"/>
  </p:notesMasterIdLst>
  <p:handoutMasterIdLst>
    <p:handoutMasterId r:id="rId54"/>
  </p:handoutMasterIdLst>
  <p:sldIdLst>
    <p:sldId id="256" r:id="rId2"/>
    <p:sldId id="303" r:id="rId3"/>
    <p:sldId id="304" r:id="rId4"/>
    <p:sldId id="305" r:id="rId5"/>
    <p:sldId id="261" r:id="rId6"/>
    <p:sldId id="257" r:id="rId7"/>
    <p:sldId id="258" r:id="rId8"/>
    <p:sldId id="259" r:id="rId9"/>
    <p:sldId id="260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307" r:id="rId22"/>
    <p:sldId id="273" r:id="rId23"/>
    <p:sldId id="274" r:id="rId24"/>
    <p:sldId id="276" r:id="rId25"/>
    <p:sldId id="275" r:id="rId26"/>
    <p:sldId id="277" r:id="rId27"/>
    <p:sldId id="279" r:id="rId28"/>
    <p:sldId id="282" r:id="rId29"/>
    <p:sldId id="280" r:id="rId30"/>
    <p:sldId id="281" r:id="rId31"/>
    <p:sldId id="283" r:id="rId32"/>
    <p:sldId id="284" r:id="rId33"/>
    <p:sldId id="285" r:id="rId34"/>
    <p:sldId id="286" r:id="rId35"/>
    <p:sldId id="287" r:id="rId36"/>
    <p:sldId id="295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6" r:id="rId45"/>
    <p:sldId id="297" r:id="rId46"/>
    <p:sldId id="298" r:id="rId47"/>
    <p:sldId id="299" r:id="rId48"/>
    <p:sldId id="300" r:id="rId49"/>
    <p:sldId id="301" r:id="rId50"/>
    <p:sldId id="302" r:id="rId51"/>
    <p:sldId id="306" r:id="rId52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FF33FA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Estilo medio 4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505E3EF-67EA-436B-97B2-0124C06EBD24}" styleName="Estilo medio 4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>
        <p:scale>
          <a:sx n="80" d="100"/>
          <a:sy n="80" d="100"/>
        </p:scale>
        <p:origin x="-1074" y="4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964A7F8B-DD54-400E-94AD-F2EC64C5FAFC}" type="datetime1">
              <a:rPr lang="en-US"/>
              <a:pPr/>
              <a:t>3/27/2014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5D6615A1-89EE-40C2-A110-C51F7C266825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A6CDE91D-0604-4C25-B90F-D2E39AAF94FE}" type="datetime1">
              <a:rPr lang="en-US"/>
              <a:pPr/>
              <a:t>3/27/2014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2E89B195-44CF-4F38-B6A7-51CECA03909C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gen_weblike_COV01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45EA1DA-4391-4504-93E7-3D080FF938EF}" type="datetime1">
              <a:rPr lang="en-US"/>
              <a:pPr/>
              <a:t>3/27/2014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024E14-8E8C-4ED6-A7B6-FB5F4BE87EA7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3183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BFBC0FA-471E-4823-A724-EB44FC1320EB}" type="datetime1">
              <a:rPr lang="en-US"/>
              <a:pPr/>
              <a:t>3/27/2014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6118F4-170E-4735-8170-3BCCB32C35E7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5800"/>
            <a:ext cx="2057400" cy="5440363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0"/>
            <a:ext cx="6019800" cy="5440363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DA3BDCA-7FDA-432E-93E5-E6960FAFA321}" type="datetime1">
              <a:rPr lang="en-US"/>
              <a:pPr/>
              <a:t>3/27/2014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4EC25B-9964-4719-9074-41D009D9A0D1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8382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E1D8651-6C73-49B3-BAAB-72FA1B7E513D}" type="datetime1">
              <a:rPr lang="en-US"/>
              <a:pPr/>
              <a:t>3/27/2014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FC3604-B448-4FB6-83B3-E1D2F8DE7989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FE42332-0E74-4CAE-AC31-0815E64EF4D7}" type="datetime1">
              <a:rPr lang="en-US"/>
              <a:pPr/>
              <a:t>3/27/2014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11477F-2491-456F-9D6E-94271F36F363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A83CB11-ADE9-4D7B-81FB-93A9CF5755CB}" type="datetime1">
              <a:rPr lang="en-US"/>
              <a:pPr/>
              <a:t>3/27/2014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1F9E7D-7B81-42AE-A694-4412AE657BA7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3183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B2F224E-3599-4964-820E-DD30783F8589}" type="datetime1">
              <a:rPr lang="en-US"/>
              <a:pPr/>
              <a:t>3/27/2014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23B69C-F107-44C9-9415-877AC49A48F7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64BC20-21EE-4324-8A57-827CA64A106B}" type="datetime1">
              <a:rPr lang="en-US"/>
              <a:pPr/>
              <a:t>3/27/2014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7E2E51-1F51-40B1-AB8A-62F05F892511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37ABCD1-E379-4FE1-B4FA-623DFC6FFD02}" type="datetime1">
              <a:rPr lang="en-US"/>
              <a:pPr/>
              <a:t>3/27/2014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5073BA-AD2B-4BE8-8CB1-3C1D82073794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3008313" cy="749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85800"/>
            <a:ext cx="5111750" cy="5440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C0BF941-8B6C-471D-85D4-26327316FF12}" type="datetime1">
              <a:rPr lang="en-US"/>
              <a:pPr/>
              <a:t>3/27/2014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09BC7A-C837-4BB7-B12D-99625FB6FFC3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38199"/>
            <a:ext cx="5486400" cy="38893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2421B6-BC33-4335-903E-016F33C7E9AE}" type="datetime1">
              <a:rPr lang="en-US"/>
              <a:pPr/>
              <a:t>3/27/2014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3B62D2-DAD9-436A-B85B-BC9BFE6213C3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0E2AB926-61C7-4DEA-B683-533D3E46EAE6}" type="datetime1">
              <a:rPr lang="en-US"/>
              <a:pPr/>
              <a:t>3/27/2014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9A71711E-F7AC-416C-B3C3-D2C10DD4ADC4}" type="slidenum">
              <a:rPr lang="en-US"/>
              <a:pPr/>
              <a:t>‹Nº›</a:t>
            </a:fld>
            <a:endParaRPr lang="en-US"/>
          </a:p>
        </p:txBody>
      </p:sp>
      <p:pic>
        <p:nvPicPr>
          <p:cNvPr id="1031" name="Picture 8" descr="gen_weblike_INT01.jpg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34" charset="-128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ctrTitle"/>
          </p:nvPr>
        </p:nvSpPr>
        <p:spPr>
          <a:xfrm>
            <a:off x="685800" y="2865438"/>
            <a:ext cx="7772400" cy="1470025"/>
          </a:xfrm>
        </p:spPr>
        <p:txBody>
          <a:bodyPr/>
          <a:lstStyle/>
          <a:p>
            <a:r>
              <a:rPr lang="en-US" dirty="0" smtClean="0">
                <a:latin typeface="Gotham-Black" charset="0"/>
              </a:rPr>
              <a:t>Predictive Parsing Tables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697413"/>
            <a:ext cx="6400800" cy="104775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Gotham XNarrow Book Italic" charset="0"/>
              </a:rPr>
              <a:t>COP 3402 Software Systems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Gotham XNarrow Book Italic" charset="0"/>
              </a:rPr>
              <a:t>Spring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1: Fix grammar</a:t>
            </a:r>
            <a:endParaRPr lang="en-US" dirty="0"/>
          </a:p>
        </p:txBody>
      </p:sp>
      <p:sp>
        <p:nvSpPr>
          <p:cNvPr id="5" name="4 Rectángulo"/>
          <p:cNvSpPr/>
          <p:nvPr/>
        </p:nvSpPr>
        <p:spPr>
          <a:xfrm>
            <a:off x="1295400" y="3013502"/>
            <a:ext cx="3429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 smtClean="0"/>
              <a:t>S </a:t>
            </a:r>
            <a:r>
              <a:rPr lang="en-US" sz="2400" dirty="0" smtClean="0">
                <a:sym typeface="Wingdings"/>
              </a:rPr>
              <a:t> </a:t>
            </a:r>
            <a:r>
              <a:rPr lang="en-US" sz="2400" dirty="0" err="1" smtClean="0">
                <a:sym typeface="Wingdings"/>
              </a:rPr>
              <a:t>aS</a:t>
            </a:r>
            <a:r>
              <a:rPr lang="en-US" sz="2400" dirty="0" smtClean="0">
                <a:sym typeface="Wingdings"/>
              </a:rPr>
              <a:t>’</a:t>
            </a:r>
            <a:endParaRPr lang="en-US" sz="2400" dirty="0" smtClean="0"/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S+S’</a:t>
            </a:r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S*S’</a:t>
            </a:r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</a:t>
            </a:r>
            <a:r>
              <a:rPr lang="el-GR" sz="2400" dirty="0" smtClean="0">
                <a:sym typeface="Wingdings"/>
              </a:rPr>
              <a:t>ε</a:t>
            </a:r>
            <a:endParaRPr lang="en-US" sz="2400" dirty="0" smtClean="0">
              <a:sym typeface="Wingdings"/>
            </a:endParaRPr>
          </a:p>
        </p:txBody>
      </p:sp>
      <p:sp>
        <p:nvSpPr>
          <p:cNvPr id="6" name="5 Flecha derecha"/>
          <p:cNvSpPr/>
          <p:nvPr/>
        </p:nvSpPr>
        <p:spPr>
          <a:xfrm>
            <a:off x="3733800" y="3188732"/>
            <a:ext cx="1143000" cy="1066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CuadroTexto"/>
          <p:cNvSpPr txBox="1"/>
          <p:nvPr/>
        </p:nvSpPr>
        <p:spPr>
          <a:xfrm>
            <a:off x="3429000" y="4282826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Left factoring</a:t>
            </a:r>
            <a:endParaRPr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4876800" y="2895600"/>
            <a:ext cx="3429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 smtClean="0"/>
              <a:t>S </a:t>
            </a:r>
            <a:r>
              <a:rPr lang="en-US" sz="2400" dirty="0" smtClean="0">
                <a:sym typeface="Wingdings"/>
              </a:rPr>
              <a:t> </a:t>
            </a:r>
            <a:r>
              <a:rPr lang="en-US" sz="2400" dirty="0" err="1" smtClean="0">
                <a:sym typeface="Wingdings"/>
              </a:rPr>
              <a:t>aS</a:t>
            </a:r>
            <a:r>
              <a:rPr lang="en-US" sz="2400" dirty="0" smtClean="0">
                <a:sym typeface="Wingdings"/>
              </a:rPr>
              <a:t>’</a:t>
            </a:r>
            <a:endParaRPr lang="en-US" sz="2400" dirty="0" smtClean="0"/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SF</a:t>
            </a:r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</a:t>
            </a:r>
            <a:r>
              <a:rPr lang="el-GR" sz="2400" dirty="0" smtClean="0">
                <a:sym typeface="Wingdings"/>
              </a:rPr>
              <a:t>ε</a:t>
            </a:r>
            <a:endParaRPr lang="en-US" sz="2400" dirty="0" smtClean="0">
              <a:sym typeface="Wingdings"/>
            </a:endParaRPr>
          </a:p>
          <a:p>
            <a:pPr lvl="1"/>
            <a:r>
              <a:rPr lang="en-US" sz="2400" dirty="0" smtClean="0">
                <a:sym typeface="Wingdings"/>
              </a:rPr>
              <a:t>F  +S’</a:t>
            </a:r>
          </a:p>
          <a:p>
            <a:pPr lvl="1"/>
            <a:r>
              <a:rPr lang="en-US" sz="2400" dirty="0" smtClean="0"/>
              <a:t>F </a:t>
            </a:r>
            <a:r>
              <a:rPr lang="en-US" sz="2400" dirty="0" smtClean="0">
                <a:sym typeface="Wingdings"/>
              </a:rPr>
              <a:t> *S’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1: First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4800600"/>
          <a:ext cx="8229600" cy="148336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381000" y="1447800"/>
            <a:ext cx="3429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 smtClean="0"/>
              <a:t>S </a:t>
            </a:r>
            <a:r>
              <a:rPr lang="en-US" sz="2400" dirty="0" smtClean="0">
                <a:sym typeface="Wingdings"/>
              </a:rPr>
              <a:t> </a:t>
            </a:r>
            <a:r>
              <a:rPr lang="en-US" sz="2400" dirty="0" err="1" smtClean="0">
                <a:sym typeface="Wingdings"/>
              </a:rPr>
              <a:t>aS</a:t>
            </a:r>
            <a:r>
              <a:rPr lang="en-US" sz="2400" dirty="0" smtClean="0">
                <a:sym typeface="Wingdings"/>
              </a:rPr>
              <a:t>’</a:t>
            </a:r>
            <a:endParaRPr lang="en-US" sz="2400" dirty="0" smtClean="0"/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SF</a:t>
            </a:r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</a:t>
            </a:r>
            <a:r>
              <a:rPr lang="el-GR" sz="2400" dirty="0" smtClean="0">
                <a:sym typeface="Wingdings"/>
              </a:rPr>
              <a:t>ε</a:t>
            </a:r>
            <a:endParaRPr lang="en-US" sz="2400" dirty="0" smtClean="0">
              <a:sym typeface="Wingdings"/>
            </a:endParaRPr>
          </a:p>
          <a:p>
            <a:pPr lvl="1"/>
            <a:r>
              <a:rPr lang="en-US" sz="2400" dirty="0" smtClean="0">
                <a:sym typeface="Wingdings"/>
              </a:rPr>
              <a:t>F  +S’</a:t>
            </a:r>
          </a:p>
          <a:p>
            <a:pPr lvl="1"/>
            <a:r>
              <a:rPr lang="en-US" sz="2400" dirty="0" smtClean="0"/>
              <a:t>F </a:t>
            </a:r>
            <a:r>
              <a:rPr lang="en-US" sz="2400" dirty="0" smtClean="0">
                <a:sym typeface="Wingdings"/>
              </a:rPr>
              <a:t> *S’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1: First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4800600"/>
          <a:ext cx="8229600" cy="148336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{a}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381000" y="1447800"/>
            <a:ext cx="3429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 smtClean="0"/>
              <a:t>S </a:t>
            </a:r>
            <a:r>
              <a:rPr lang="en-US" sz="2400" dirty="0" smtClean="0">
                <a:sym typeface="Wingdings"/>
              </a:rPr>
              <a:t> </a:t>
            </a:r>
            <a:r>
              <a:rPr lang="en-US" sz="2400" dirty="0" err="1" smtClean="0">
                <a:sym typeface="Wingdings"/>
              </a:rPr>
              <a:t>aS</a:t>
            </a:r>
            <a:r>
              <a:rPr lang="en-US" sz="2400" dirty="0" smtClean="0">
                <a:sym typeface="Wingdings"/>
              </a:rPr>
              <a:t>’</a:t>
            </a:r>
            <a:endParaRPr lang="en-US" sz="2400" dirty="0" smtClean="0"/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SF</a:t>
            </a:r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</a:t>
            </a:r>
            <a:r>
              <a:rPr lang="el-GR" sz="2400" dirty="0" smtClean="0">
                <a:sym typeface="Wingdings"/>
              </a:rPr>
              <a:t>ε</a:t>
            </a:r>
            <a:endParaRPr lang="en-US" sz="2400" dirty="0" smtClean="0">
              <a:sym typeface="Wingdings"/>
            </a:endParaRPr>
          </a:p>
          <a:p>
            <a:pPr lvl="1"/>
            <a:r>
              <a:rPr lang="en-US" sz="2400" dirty="0" smtClean="0">
                <a:sym typeface="Wingdings"/>
              </a:rPr>
              <a:t>F  +S’</a:t>
            </a:r>
          </a:p>
          <a:p>
            <a:pPr lvl="1"/>
            <a:r>
              <a:rPr lang="en-US" sz="2400" dirty="0" smtClean="0"/>
              <a:t>F </a:t>
            </a:r>
            <a:r>
              <a:rPr lang="en-US" sz="2400" dirty="0" smtClean="0">
                <a:sym typeface="Wingdings"/>
              </a:rPr>
              <a:t> *S’</a:t>
            </a:r>
          </a:p>
        </p:txBody>
      </p:sp>
      <p:sp>
        <p:nvSpPr>
          <p:cNvPr id="6" name="5 Flecha derecha"/>
          <p:cNvSpPr/>
          <p:nvPr/>
        </p:nvSpPr>
        <p:spPr>
          <a:xfrm flipH="1">
            <a:off x="2057400" y="1524000"/>
            <a:ext cx="4572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CuadroTexto"/>
          <p:cNvSpPr txBox="1"/>
          <p:nvPr/>
        </p:nvSpPr>
        <p:spPr>
          <a:xfrm>
            <a:off x="3276600" y="1828800"/>
            <a:ext cx="44196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FIRST(</a:t>
            </a:r>
            <a:r>
              <a:rPr lang="en-US" dirty="0" err="1" smtClean="0"/>
              <a:t>aS</a:t>
            </a:r>
            <a:r>
              <a:rPr lang="en-US" dirty="0" smtClean="0"/>
              <a:t>’) = FIRST(a) = 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1: First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4800600"/>
          <a:ext cx="8229600" cy="148336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{a}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{a}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381000" y="1447800"/>
            <a:ext cx="3429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 smtClean="0"/>
              <a:t>S </a:t>
            </a:r>
            <a:r>
              <a:rPr lang="en-US" sz="2400" dirty="0" smtClean="0">
                <a:sym typeface="Wingdings"/>
              </a:rPr>
              <a:t> </a:t>
            </a:r>
            <a:r>
              <a:rPr lang="en-US" sz="2400" dirty="0" err="1" smtClean="0">
                <a:sym typeface="Wingdings"/>
              </a:rPr>
              <a:t>aS</a:t>
            </a:r>
            <a:r>
              <a:rPr lang="en-US" sz="2400" dirty="0" smtClean="0">
                <a:sym typeface="Wingdings"/>
              </a:rPr>
              <a:t>’</a:t>
            </a:r>
            <a:endParaRPr lang="en-US" sz="2400" dirty="0" smtClean="0"/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SF</a:t>
            </a:r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</a:t>
            </a:r>
            <a:r>
              <a:rPr lang="el-GR" sz="2400" dirty="0" smtClean="0">
                <a:sym typeface="Wingdings"/>
              </a:rPr>
              <a:t>ε</a:t>
            </a:r>
            <a:endParaRPr lang="en-US" sz="2400" dirty="0" smtClean="0">
              <a:sym typeface="Wingdings"/>
            </a:endParaRPr>
          </a:p>
          <a:p>
            <a:pPr lvl="1"/>
            <a:r>
              <a:rPr lang="en-US" sz="2400" dirty="0" smtClean="0">
                <a:sym typeface="Wingdings"/>
              </a:rPr>
              <a:t>F  +S’</a:t>
            </a:r>
          </a:p>
          <a:p>
            <a:pPr lvl="1"/>
            <a:r>
              <a:rPr lang="en-US" sz="2400" dirty="0" smtClean="0"/>
              <a:t>F </a:t>
            </a:r>
            <a:r>
              <a:rPr lang="en-US" sz="2400" dirty="0" smtClean="0">
                <a:sym typeface="Wingdings"/>
              </a:rPr>
              <a:t> *S’</a:t>
            </a:r>
          </a:p>
        </p:txBody>
      </p:sp>
      <p:sp>
        <p:nvSpPr>
          <p:cNvPr id="6" name="5 Flecha derecha"/>
          <p:cNvSpPr/>
          <p:nvPr/>
        </p:nvSpPr>
        <p:spPr>
          <a:xfrm flipH="1">
            <a:off x="2057400" y="1905000"/>
            <a:ext cx="4572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CuadroTexto"/>
          <p:cNvSpPr txBox="1"/>
          <p:nvPr/>
        </p:nvSpPr>
        <p:spPr>
          <a:xfrm>
            <a:off x="3276600" y="1828800"/>
            <a:ext cx="44196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FIRST(SF) = FIRST(S) = 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1: First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4800600"/>
          <a:ext cx="8229600" cy="148336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{a}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{a,</a:t>
                      </a:r>
                      <a:r>
                        <a:rPr lang="el-GR" sz="1800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381000" y="1447800"/>
            <a:ext cx="3429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 smtClean="0"/>
              <a:t>S </a:t>
            </a:r>
            <a:r>
              <a:rPr lang="en-US" sz="2400" dirty="0" smtClean="0">
                <a:sym typeface="Wingdings"/>
              </a:rPr>
              <a:t> </a:t>
            </a:r>
            <a:r>
              <a:rPr lang="en-US" sz="2400" dirty="0" err="1" smtClean="0">
                <a:sym typeface="Wingdings"/>
              </a:rPr>
              <a:t>aS</a:t>
            </a:r>
            <a:r>
              <a:rPr lang="en-US" sz="2400" dirty="0" smtClean="0">
                <a:sym typeface="Wingdings"/>
              </a:rPr>
              <a:t>’</a:t>
            </a:r>
            <a:endParaRPr lang="en-US" sz="2400" dirty="0" smtClean="0"/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SF</a:t>
            </a:r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</a:t>
            </a:r>
            <a:r>
              <a:rPr lang="el-GR" sz="2400" dirty="0" smtClean="0">
                <a:sym typeface="Wingdings"/>
              </a:rPr>
              <a:t>ε</a:t>
            </a:r>
            <a:endParaRPr lang="en-US" sz="2400" dirty="0" smtClean="0">
              <a:sym typeface="Wingdings"/>
            </a:endParaRPr>
          </a:p>
          <a:p>
            <a:pPr lvl="1"/>
            <a:r>
              <a:rPr lang="en-US" sz="2400" dirty="0" smtClean="0">
                <a:sym typeface="Wingdings"/>
              </a:rPr>
              <a:t>F  +S’</a:t>
            </a:r>
          </a:p>
          <a:p>
            <a:pPr lvl="1"/>
            <a:r>
              <a:rPr lang="en-US" sz="2400" dirty="0" smtClean="0"/>
              <a:t>F </a:t>
            </a:r>
            <a:r>
              <a:rPr lang="en-US" sz="2400" dirty="0" smtClean="0">
                <a:sym typeface="Wingdings"/>
              </a:rPr>
              <a:t> *S’</a:t>
            </a:r>
          </a:p>
        </p:txBody>
      </p:sp>
      <p:sp>
        <p:nvSpPr>
          <p:cNvPr id="6" name="5 Flecha derecha"/>
          <p:cNvSpPr/>
          <p:nvPr/>
        </p:nvSpPr>
        <p:spPr>
          <a:xfrm flipH="1">
            <a:off x="2057400" y="2286000"/>
            <a:ext cx="4572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CuadroTexto"/>
          <p:cNvSpPr txBox="1"/>
          <p:nvPr/>
        </p:nvSpPr>
        <p:spPr>
          <a:xfrm>
            <a:off x="3276600" y="1828800"/>
            <a:ext cx="44196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FIRST(SF) = FIRST(S) = a</a:t>
            </a:r>
          </a:p>
          <a:p>
            <a:r>
              <a:rPr lang="en-US" dirty="0" smtClean="0"/>
              <a:t>FIRST(</a:t>
            </a:r>
            <a:r>
              <a:rPr lang="el-GR" dirty="0" smtClean="0">
                <a:sym typeface="Wingdings"/>
              </a:rPr>
              <a:t>ε</a:t>
            </a:r>
            <a:r>
              <a:rPr lang="en-US" dirty="0" smtClean="0"/>
              <a:t>) = </a:t>
            </a:r>
            <a:r>
              <a:rPr lang="el-GR" dirty="0" smtClean="0">
                <a:sym typeface="Wingdings"/>
              </a:rPr>
              <a:t>ε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1: First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4800600"/>
          <a:ext cx="8229600" cy="148336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{a}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{a,</a:t>
                      </a:r>
                      <a:r>
                        <a:rPr lang="el-GR" sz="1800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{+,*}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381000" y="1447800"/>
            <a:ext cx="3429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 smtClean="0"/>
              <a:t>S </a:t>
            </a:r>
            <a:r>
              <a:rPr lang="en-US" sz="2400" dirty="0" smtClean="0">
                <a:sym typeface="Wingdings"/>
              </a:rPr>
              <a:t> </a:t>
            </a:r>
            <a:r>
              <a:rPr lang="en-US" sz="2400" dirty="0" err="1" smtClean="0">
                <a:sym typeface="Wingdings"/>
              </a:rPr>
              <a:t>aS</a:t>
            </a:r>
            <a:r>
              <a:rPr lang="en-US" sz="2400" dirty="0" smtClean="0">
                <a:sym typeface="Wingdings"/>
              </a:rPr>
              <a:t>’</a:t>
            </a:r>
            <a:endParaRPr lang="en-US" sz="2400" dirty="0" smtClean="0"/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SF</a:t>
            </a:r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</a:t>
            </a:r>
            <a:r>
              <a:rPr lang="el-GR" sz="2400" dirty="0" smtClean="0">
                <a:sym typeface="Wingdings"/>
              </a:rPr>
              <a:t>ε</a:t>
            </a:r>
            <a:endParaRPr lang="en-US" sz="2400" dirty="0" smtClean="0">
              <a:sym typeface="Wingdings"/>
            </a:endParaRPr>
          </a:p>
          <a:p>
            <a:pPr lvl="1"/>
            <a:r>
              <a:rPr lang="en-US" sz="2400" dirty="0" smtClean="0">
                <a:sym typeface="Wingdings"/>
              </a:rPr>
              <a:t>F  +S’</a:t>
            </a:r>
          </a:p>
          <a:p>
            <a:pPr lvl="1"/>
            <a:r>
              <a:rPr lang="en-US" sz="2400" dirty="0" smtClean="0"/>
              <a:t>F </a:t>
            </a:r>
            <a:r>
              <a:rPr lang="en-US" sz="2400" dirty="0" smtClean="0">
                <a:sym typeface="Wingdings"/>
              </a:rPr>
              <a:t> *S’</a:t>
            </a:r>
          </a:p>
        </p:txBody>
      </p:sp>
      <p:sp>
        <p:nvSpPr>
          <p:cNvPr id="6" name="5 Flecha derecha"/>
          <p:cNvSpPr/>
          <p:nvPr/>
        </p:nvSpPr>
        <p:spPr>
          <a:xfrm flipH="1">
            <a:off x="2057400" y="2590800"/>
            <a:ext cx="4572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CuadroTexto"/>
          <p:cNvSpPr txBox="1"/>
          <p:nvPr/>
        </p:nvSpPr>
        <p:spPr>
          <a:xfrm>
            <a:off x="3276600" y="1828800"/>
            <a:ext cx="44196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FIRST(+S’) = FIRST(+) = +</a:t>
            </a:r>
          </a:p>
          <a:p>
            <a:r>
              <a:rPr lang="en-US" dirty="0" smtClean="0"/>
              <a:t>FIRST(</a:t>
            </a:r>
            <a:r>
              <a:rPr lang="en-US" dirty="0" smtClean="0">
                <a:sym typeface="Wingdings"/>
              </a:rPr>
              <a:t>*S’</a:t>
            </a:r>
            <a:r>
              <a:rPr lang="en-US" dirty="0" smtClean="0"/>
              <a:t>) = </a:t>
            </a:r>
            <a:r>
              <a:rPr lang="en-US" dirty="0" smtClean="0">
                <a:sym typeface="Wingdings"/>
              </a:rPr>
              <a:t>FIRST(*) = *</a:t>
            </a:r>
            <a:endParaRPr lang="en-US" dirty="0"/>
          </a:p>
        </p:txBody>
      </p:sp>
      <p:sp>
        <p:nvSpPr>
          <p:cNvPr id="8" name="7 Flecha derecha"/>
          <p:cNvSpPr/>
          <p:nvPr/>
        </p:nvSpPr>
        <p:spPr>
          <a:xfrm flipH="1">
            <a:off x="2057400" y="2971800"/>
            <a:ext cx="4572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1: Follow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4800600"/>
          <a:ext cx="8229600" cy="148336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{a}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{$}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{a,</a:t>
                      </a:r>
                      <a:r>
                        <a:rPr lang="el-GR" sz="1800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{+,*}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381000" y="1447800"/>
            <a:ext cx="3429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 smtClean="0"/>
              <a:t>S </a:t>
            </a:r>
            <a:r>
              <a:rPr lang="en-US" sz="2400" dirty="0" smtClean="0">
                <a:sym typeface="Wingdings"/>
              </a:rPr>
              <a:t> </a:t>
            </a:r>
            <a:r>
              <a:rPr lang="en-US" sz="2400" dirty="0" err="1" smtClean="0">
                <a:sym typeface="Wingdings"/>
              </a:rPr>
              <a:t>aS</a:t>
            </a:r>
            <a:r>
              <a:rPr lang="en-US" sz="2400" dirty="0" smtClean="0">
                <a:sym typeface="Wingdings"/>
              </a:rPr>
              <a:t>’</a:t>
            </a:r>
            <a:endParaRPr lang="en-US" sz="2400" dirty="0" smtClean="0"/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SF</a:t>
            </a:r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</a:t>
            </a:r>
            <a:r>
              <a:rPr lang="el-GR" sz="2400" dirty="0" smtClean="0">
                <a:sym typeface="Wingdings"/>
              </a:rPr>
              <a:t>ε</a:t>
            </a:r>
            <a:endParaRPr lang="en-US" sz="2400" dirty="0" smtClean="0">
              <a:sym typeface="Wingdings"/>
            </a:endParaRPr>
          </a:p>
          <a:p>
            <a:pPr lvl="1"/>
            <a:r>
              <a:rPr lang="en-US" sz="2400" dirty="0" smtClean="0">
                <a:sym typeface="Wingdings"/>
              </a:rPr>
              <a:t>F  +S’</a:t>
            </a:r>
          </a:p>
          <a:p>
            <a:pPr lvl="1"/>
            <a:r>
              <a:rPr lang="en-US" sz="2400" dirty="0" smtClean="0"/>
              <a:t>F </a:t>
            </a:r>
            <a:r>
              <a:rPr lang="en-US" sz="2400" dirty="0" smtClean="0">
                <a:sym typeface="Wingdings"/>
              </a:rPr>
              <a:t> *S’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276600" y="1828800"/>
            <a:ext cx="44196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First Step: place $ in FOLLOW(S), S being the start symbol.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1: Follow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4800600"/>
          <a:ext cx="8229600" cy="148336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{a}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{+,*,$}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{a,</a:t>
                      </a:r>
                      <a:r>
                        <a:rPr lang="el-GR" sz="1800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{+,*}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381000" y="1447800"/>
            <a:ext cx="3429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 smtClean="0"/>
              <a:t>S </a:t>
            </a:r>
            <a:r>
              <a:rPr lang="en-US" sz="2400" dirty="0" smtClean="0">
                <a:sym typeface="Wingdings"/>
              </a:rPr>
              <a:t> </a:t>
            </a:r>
            <a:r>
              <a:rPr lang="en-US" sz="2400" dirty="0" err="1" smtClean="0">
                <a:sym typeface="Wingdings"/>
              </a:rPr>
              <a:t>aS</a:t>
            </a:r>
            <a:r>
              <a:rPr lang="en-US" sz="2400" dirty="0" smtClean="0">
                <a:sym typeface="Wingdings"/>
              </a:rPr>
              <a:t>’</a:t>
            </a:r>
            <a:endParaRPr lang="en-US" sz="2400" dirty="0" smtClean="0"/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SF</a:t>
            </a:r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</a:t>
            </a:r>
            <a:r>
              <a:rPr lang="el-GR" sz="2400" dirty="0" smtClean="0">
                <a:sym typeface="Wingdings"/>
              </a:rPr>
              <a:t>ε</a:t>
            </a:r>
            <a:endParaRPr lang="en-US" sz="2400" dirty="0" smtClean="0">
              <a:sym typeface="Wingdings"/>
            </a:endParaRPr>
          </a:p>
          <a:p>
            <a:pPr lvl="1"/>
            <a:r>
              <a:rPr lang="en-US" sz="2400" dirty="0" smtClean="0">
                <a:sym typeface="Wingdings"/>
              </a:rPr>
              <a:t>F  +S’</a:t>
            </a:r>
          </a:p>
          <a:p>
            <a:pPr lvl="1"/>
            <a:r>
              <a:rPr lang="en-US" sz="2400" dirty="0" smtClean="0"/>
              <a:t>F </a:t>
            </a:r>
            <a:r>
              <a:rPr lang="en-US" sz="2400" dirty="0" smtClean="0">
                <a:sym typeface="Wingdings"/>
              </a:rPr>
              <a:t> *S’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276600" y="1828800"/>
            <a:ext cx="44196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FOLLOW(S) = FIRST(F)</a:t>
            </a:r>
            <a:endParaRPr lang="en-US" dirty="0"/>
          </a:p>
        </p:txBody>
      </p:sp>
      <p:sp>
        <p:nvSpPr>
          <p:cNvPr id="6" name="5 Flecha derecha"/>
          <p:cNvSpPr/>
          <p:nvPr/>
        </p:nvSpPr>
        <p:spPr>
          <a:xfrm flipH="1">
            <a:off x="2057400" y="1905000"/>
            <a:ext cx="4572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1: Follow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4800600"/>
          <a:ext cx="8229600" cy="148336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{a}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{+,*,$}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{a,</a:t>
                      </a:r>
                      <a:r>
                        <a:rPr lang="el-GR" sz="1800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{+,*,$}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{+,*}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381000" y="1447800"/>
            <a:ext cx="3429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 smtClean="0"/>
              <a:t>S </a:t>
            </a:r>
            <a:r>
              <a:rPr lang="en-US" sz="2400" dirty="0" smtClean="0">
                <a:sym typeface="Wingdings"/>
              </a:rPr>
              <a:t> </a:t>
            </a:r>
            <a:r>
              <a:rPr lang="en-US" sz="2400" dirty="0" err="1" smtClean="0">
                <a:sym typeface="Wingdings"/>
              </a:rPr>
              <a:t>aS</a:t>
            </a:r>
            <a:r>
              <a:rPr lang="en-US" sz="2400" dirty="0" smtClean="0">
                <a:sym typeface="Wingdings"/>
              </a:rPr>
              <a:t>’</a:t>
            </a:r>
            <a:endParaRPr lang="en-US" sz="2400" dirty="0" smtClean="0"/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SF</a:t>
            </a:r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</a:t>
            </a:r>
            <a:r>
              <a:rPr lang="el-GR" sz="2400" dirty="0" smtClean="0">
                <a:sym typeface="Wingdings"/>
              </a:rPr>
              <a:t>ε</a:t>
            </a:r>
            <a:endParaRPr lang="en-US" sz="2400" dirty="0" smtClean="0">
              <a:sym typeface="Wingdings"/>
            </a:endParaRPr>
          </a:p>
          <a:p>
            <a:pPr lvl="1"/>
            <a:r>
              <a:rPr lang="en-US" sz="2400" dirty="0" smtClean="0">
                <a:sym typeface="Wingdings"/>
              </a:rPr>
              <a:t>F  +S’</a:t>
            </a:r>
          </a:p>
          <a:p>
            <a:pPr lvl="1"/>
            <a:r>
              <a:rPr lang="en-US" sz="2400" dirty="0" smtClean="0"/>
              <a:t>F </a:t>
            </a:r>
            <a:r>
              <a:rPr lang="en-US" sz="2400" dirty="0" smtClean="0">
                <a:sym typeface="Wingdings"/>
              </a:rPr>
              <a:t> *S’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276600" y="1828800"/>
            <a:ext cx="48768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FOLLOW(S’) = FOLLOW(S) U FOLLOW(F)</a:t>
            </a:r>
          </a:p>
          <a:p>
            <a:r>
              <a:rPr lang="en-US" dirty="0" smtClean="0"/>
              <a:t>FOLLOW(S’) = {+,*,$} U FOLLOW(F)</a:t>
            </a:r>
          </a:p>
        </p:txBody>
      </p:sp>
      <p:sp>
        <p:nvSpPr>
          <p:cNvPr id="6" name="5 Flecha derecha"/>
          <p:cNvSpPr/>
          <p:nvPr/>
        </p:nvSpPr>
        <p:spPr>
          <a:xfrm flipH="1">
            <a:off x="2057400" y="2590800"/>
            <a:ext cx="4572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Flecha derecha"/>
          <p:cNvSpPr/>
          <p:nvPr/>
        </p:nvSpPr>
        <p:spPr>
          <a:xfrm flipH="1">
            <a:off x="2057400" y="2971800"/>
            <a:ext cx="4572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Flecha derecha"/>
          <p:cNvSpPr/>
          <p:nvPr/>
        </p:nvSpPr>
        <p:spPr>
          <a:xfrm flipH="1">
            <a:off x="2057400" y="1524000"/>
            <a:ext cx="4572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CuadroTexto"/>
          <p:cNvSpPr txBox="1"/>
          <p:nvPr/>
        </p:nvSpPr>
        <p:spPr>
          <a:xfrm>
            <a:off x="5943600" y="3585865"/>
            <a:ext cx="1828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We don’t know this one yet. Resolve later.</a:t>
            </a:r>
            <a:endParaRPr lang="en-US" dirty="0"/>
          </a:p>
        </p:txBody>
      </p:sp>
      <p:cxnSp>
        <p:nvCxnSpPr>
          <p:cNvPr id="12" name="11 Conector recto de flecha"/>
          <p:cNvCxnSpPr>
            <a:stCxn id="10" idx="0"/>
          </p:cNvCxnSpPr>
          <p:nvPr/>
        </p:nvCxnSpPr>
        <p:spPr>
          <a:xfrm flipH="1" flipV="1">
            <a:off x="6477000" y="2590800"/>
            <a:ext cx="381000" cy="99506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1: Follow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4800600"/>
          <a:ext cx="8229600" cy="148336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{a}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{+,*,$}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{a,</a:t>
                      </a:r>
                      <a:r>
                        <a:rPr lang="el-GR" sz="1800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{+,*,$}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{+,*}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{+,*,$}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381000" y="1447800"/>
            <a:ext cx="3429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 smtClean="0"/>
              <a:t>S </a:t>
            </a:r>
            <a:r>
              <a:rPr lang="en-US" sz="2400" dirty="0" smtClean="0">
                <a:sym typeface="Wingdings"/>
              </a:rPr>
              <a:t> </a:t>
            </a:r>
            <a:r>
              <a:rPr lang="en-US" sz="2400" dirty="0" err="1" smtClean="0">
                <a:sym typeface="Wingdings"/>
              </a:rPr>
              <a:t>aS</a:t>
            </a:r>
            <a:r>
              <a:rPr lang="en-US" sz="2400" dirty="0" smtClean="0">
                <a:sym typeface="Wingdings"/>
              </a:rPr>
              <a:t>’</a:t>
            </a:r>
            <a:endParaRPr lang="en-US" sz="2400" dirty="0" smtClean="0"/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SF</a:t>
            </a:r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</a:t>
            </a:r>
            <a:r>
              <a:rPr lang="el-GR" sz="2400" dirty="0" smtClean="0">
                <a:sym typeface="Wingdings"/>
              </a:rPr>
              <a:t>ε</a:t>
            </a:r>
            <a:endParaRPr lang="en-US" sz="2400" dirty="0" smtClean="0">
              <a:sym typeface="Wingdings"/>
            </a:endParaRPr>
          </a:p>
          <a:p>
            <a:pPr lvl="1"/>
            <a:r>
              <a:rPr lang="en-US" sz="2400" dirty="0" smtClean="0">
                <a:sym typeface="Wingdings"/>
              </a:rPr>
              <a:t>F  +S’</a:t>
            </a:r>
          </a:p>
          <a:p>
            <a:pPr lvl="1"/>
            <a:r>
              <a:rPr lang="en-US" sz="2400" dirty="0" smtClean="0"/>
              <a:t>F </a:t>
            </a:r>
            <a:r>
              <a:rPr lang="en-US" sz="2400" dirty="0" smtClean="0">
                <a:sym typeface="Wingdings"/>
              </a:rPr>
              <a:t> *S’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276600" y="1828800"/>
            <a:ext cx="48768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FOLLOW(F) = FOLLOW(S’) = {+,*,$}</a:t>
            </a:r>
          </a:p>
        </p:txBody>
      </p:sp>
      <p:sp>
        <p:nvSpPr>
          <p:cNvPr id="9" name="8 Flecha derecha"/>
          <p:cNvSpPr/>
          <p:nvPr/>
        </p:nvSpPr>
        <p:spPr>
          <a:xfrm flipH="1">
            <a:off x="2057400" y="1905000"/>
            <a:ext cx="4572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to compute FIRST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If </a:t>
            </a:r>
            <a:r>
              <a:rPr lang="el-GR" dirty="0" smtClean="0"/>
              <a:t>α </a:t>
            </a:r>
            <a:r>
              <a:rPr lang="en-US" dirty="0" smtClean="0"/>
              <a:t>is a terminal, FIRST(</a:t>
            </a:r>
            <a:r>
              <a:rPr lang="el-GR" dirty="0" smtClean="0"/>
              <a:t>α</a:t>
            </a:r>
            <a:r>
              <a:rPr lang="en-US" dirty="0" smtClean="0"/>
              <a:t>) = {</a:t>
            </a:r>
            <a:r>
              <a:rPr lang="el-GR" dirty="0" smtClean="0"/>
              <a:t>α</a:t>
            </a:r>
            <a:r>
              <a:rPr lang="en-US" dirty="0" smtClean="0"/>
              <a:t>}.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ym typeface="Wingdings"/>
              </a:rPr>
              <a:t>If XAB then:</a:t>
            </a:r>
          </a:p>
          <a:p>
            <a:pPr marL="971550" lvl="1" indent="-514350"/>
            <a:r>
              <a:rPr lang="en-US" b="1" dirty="0" smtClean="0">
                <a:sym typeface="Wingdings"/>
              </a:rPr>
              <a:t>FIRST(X)</a:t>
            </a:r>
            <a:r>
              <a:rPr lang="en-US" dirty="0" smtClean="0">
                <a:sym typeface="Wingdings"/>
              </a:rPr>
              <a:t>=FIRST(AB)=</a:t>
            </a:r>
            <a:r>
              <a:rPr lang="en-US" b="1" dirty="0" smtClean="0">
                <a:sym typeface="Wingdings"/>
              </a:rPr>
              <a:t>FIRST(A)</a:t>
            </a:r>
            <a:r>
              <a:rPr lang="en-US" dirty="0" smtClean="0">
                <a:sym typeface="Wingdings"/>
              </a:rPr>
              <a:t>, if FIRST(A) doesn’t contain </a:t>
            </a:r>
            <a:r>
              <a:rPr lang="el-GR" dirty="0" smtClean="0">
                <a:sym typeface="Wingdings"/>
              </a:rPr>
              <a:t>ε</a:t>
            </a:r>
            <a:r>
              <a:rPr lang="en-US" dirty="0" smtClean="0">
                <a:sym typeface="Wingdings"/>
              </a:rPr>
              <a:t>.</a:t>
            </a:r>
          </a:p>
          <a:p>
            <a:pPr marL="971550" lvl="1" indent="-514350"/>
            <a:r>
              <a:rPr lang="en-US" b="1" dirty="0" smtClean="0">
                <a:sym typeface="Wingdings"/>
              </a:rPr>
              <a:t>FIRST(X)</a:t>
            </a:r>
            <a:r>
              <a:rPr lang="en-US" dirty="0" smtClean="0">
                <a:sym typeface="Wingdings"/>
              </a:rPr>
              <a:t>=FIRST(AB)=</a:t>
            </a:r>
            <a:r>
              <a:rPr lang="en-US" b="1" dirty="0" smtClean="0">
                <a:sym typeface="Wingdings"/>
              </a:rPr>
              <a:t>FIRST(A)-{</a:t>
            </a:r>
            <a:r>
              <a:rPr lang="el-GR" b="1" dirty="0" smtClean="0">
                <a:sym typeface="Wingdings"/>
              </a:rPr>
              <a:t>ε</a:t>
            </a:r>
            <a:r>
              <a:rPr lang="en-US" b="1" dirty="0" smtClean="0">
                <a:sym typeface="Wingdings"/>
              </a:rPr>
              <a:t>} U FIRST(B)</a:t>
            </a:r>
            <a:r>
              <a:rPr lang="en-US" dirty="0" smtClean="0">
                <a:sym typeface="Wingdings"/>
              </a:rPr>
              <a:t>, if FIRST(A) does contain </a:t>
            </a:r>
            <a:r>
              <a:rPr lang="el-GR" dirty="0" smtClean="0">
                <a:sym typeface="Wingdings"/>
              </a:rPr>
              <a:t>ε</a:t>
            </a:r>
            <a:r>
              <a:rPr lang="en-US" dirty="0" smtClean="0">
                <a:sym typeface="Wingdings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If X</a:t>
            </a:r>
            <a:r>
              <a:rPr lang="en-US" dirty="0" smtClean="0">
                <a:sym typeface="Wingdings"/>
              </a:rPr>
              <a:t></a:t>
            </a:r>
            <a:r>
              <a:rPr lang="el-GR" dirty="0" smtClean="0">
                <a:sym typeface="Wingdings"/>
              </a:rPr>
              <a:t>ε</a:t>
            </a:r>
            <a:r>
              <a:rPr lang="en-US" dirty="0" smtClean="0">
                <a:sym typeface="Wingdings"/>
              </a:rPr>
              <a:t>, then add </a:t>
            </a:r>
            <a:r>
              <a:rPr lang="el-GR" dirty="0" smtClean="0">
                <a:sym typeface="Wingdings"/>
              </a:rPr>
              <a:t>ε</a:t>
            </a:r>
            <a:r>
              <a:rPr lang="en-US" dirty="0" smtClean="0">
                <a:sym typeface="Wingdings"/>
              </a:rPr>
              <a:t> to FIRST(X).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1: Follow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4800600"/>
          <a:ext cx="8229600" cy="148336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{a}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{+,*,$}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{a,</a:t>
                      </a:r>
                      <a:r>
                        <a:rPr lang="el-GR" sz="1800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{+,*,$}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{+,*}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{+,*,$}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381000" y="1447800"/>
            <a:ext cx="3429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 smtClean="0"/>
              <a:t>S </a:t>
            </a:r>
            <a:r>
              <a:rPr lang="en-US" sz="2400" dirty="0" smtClean="0">
                <a:sym typeface="Wingdings"/>
              </a:rPr>
              <a:t> </a:t>
            </a:r>
            <a:r>
              <a:rPr lang="en-US" sz="2400" dirty="0" err="1" smtClean="0">
                <a:sym typeface="Wingdings"/>
              </a:rPr>
              <a:t>aS</a:t>
            </a:r>
            <a:r>
              <a:rPr lang="en-US" sz="2400" dirty="0" smtClean="0">
                <a:sym typeface="Wingdings"/>
              </a:rPr>
              <a:t>’</a:t>
            </a:r>
            <a:endParaRPr lang="en-US" sz="2400" dirty="0" smtClean="0"/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SF</a:t>
            </a:r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</a:t>
            </a:r>
            <a:r>
              <a:rPr lang="el-GR" sz="2400" dirty="0" smtClean="0">
                <a:sym typeface="Wingdings"/>
              </a:rPr>
              <a:t>ε</a:t>
            </a:r>
            <a:endParaRPr lang="en-US" sz="2400" dirty="0" smtClean="0">
              <a:sym typeface="Wingdings"/>
            </a:endParaRPr>
          </a:p>
          <a:p>
            <a:pPr lvl="1"/>
            <a:r>
              <a:rPr lang="en-US" sz="2400" dirty="0" smtClean="0">
                <a:sym typeface="Wingdings"/>
              </a:rPr>
              <a:t>F  +S’</a:t>
            </a:r>
          </a:p>
          <a:p>
            <a:pPr lvl="1"/>
            <a:r>
              <a:rPr lang="en-US" sz="2400" dirty="0" smtClean="0"/>
              <a:t>F </a:t>
            </a:r>
            <a:r>
              <a:rPr lang="en-US" sz="2400" dirty="0" smtClean="0">
                <a:sym typeface="Wingdings"/>
              </a:rPr>
              <a:t> *S’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276600" y="1828800"/>
            <a:ext cx="48768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FOLLOW(S’) = FOLLOW(S) U FOLLOW(F)</a:t>
            </a:r>
          </a:p>
          <a:p>
            <a:r>
              <a:rPr lang="en-US" dirty="0" smtClean="0"/>
              <a:t>FOLLOW(S’) = {+,*,$} U FOLLOW(F)</a:t>
            </a:r>
          </a:p>
          <a:p>
            <a:r>
              <a:rPr lang="en-US" dirty="0" smtClean="0"/>
              <a:t>FOLLOW(S’) = {+,*,$} U {+,*,$} </a:t>
            </a:r>
          </a:p>
          <a:p>
            <a:r>
              <a:rPr lang="en-US" dirty="0" smtClean="0"/>
              <a:t>FOLLOW(S’) = {+,*,$}</a:t>
            </a:r>
          </a:p>
        </p:txBody>
      </p:sp>
      <p:sp>
        <p:nvSpPr>
          <p:cNvPr id="6" name="5 Flecha derecha"/>
          <p:cNvSpPr/>
          <p:nvPr/>
        </p:nvSpPr>
        <p:spPr>
          <a:xfrm flipH="1">
            <a:off x="2057400" y="2590800"/>
            <a:ext cx="4572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Flecha derecha"/>
          <p:cNvSpPr/>
          <p:nvPr/>
        </p:nvSpPr>
        <p:spPr>
          <a:xfrm flipH="1">
            <a:off x="2057400" y="2971800"/>
            <a:ext cx="4572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Flecha derecha"/>
          <p:cNvSpPr/>
          <p:nvPr/>
        </p:nvSpPr>
        <p:spPr>
          <a:xfrm flipH="1">
            <a:off x="2057400" y="1524000"/>
            <a:ext cx="4572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CuadroTexto"/>
          <p:cNvSpPr txBox="1"/>
          <p:nvPr/>
        </p:nvSpPr>
        <p:spPr>
          <a:xfrm>
            <a:off x="7239000" y="4154269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Now we know this.</a:t>
            </a:r>
            <a:endParaRPr lang="en-US" dirty="0"/>
          </a:p>
        </p:txBody>
      </p:sp>
      <p:cxnSp>
        <p:nvCxnSpPr>
          <p:cNvPr id="12" name="11 Conector recto de flecha"/>
          <p:cNvCxnSpPr>
            <a:stCxn id="10" idx="0"/>
          </p:cNvCxnSpPr>
          <p:nvPr/>
        </p:nvCxnSpPr>
        <p:spPr>
          <a:xfrm flipH="1" flipV="1">
            <a:off x="7086600" y="2438400"/>
            <a:ext cx="1066800" cy="171586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14 CuadroTexto"/>
          <p:cNvSpPr txBox="1"/>
          <p:nvPr/>
        </p:nvSpPr>
        <p:spPr>
          <a:xfrm>
            <a:off x="838200" y="4154269"/>
            <a:ext cx="335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 this is NOT the predictive parsing table.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fill the Parsing Table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each symbol in FIRST, we place the corresponding production rule that starts with that symbol.</a:t>
            </a:r>
          </a:p>
          <a:p>
            <a:r>
              <a:rPr lang="en-US" dirty="0" smtClean="0"/>
              <a:t>If FIRST contains empty, then for each symbol in FOLLOW we place a production rule that produces empty.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1: Parsing table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266700" y="1752600"/>
          <a:ext cx="5067300" cy="148336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266825"/>
                <a:gridCol w="1266825"/>
                <a:gridCol w="1266825"/>
                <a:gridCol w="1266825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{a}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{+,*,$}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{a,</a:t>
                      </a:r>
                      <a:r>
                        <a:rPr lang="el-GR" sz="1800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{+,*,$}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{+,*}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{+,*,$}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5334000" y="1752600"/>
            <a:ext cx="3429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 smtClean="0"/>
              <a:t>S </a:t>
            </a:r>
            <a:r>
              <a:rPr lang="en-US" sz="2400" dirty="0" smtClean="0">
                <a:sym typeface="Wingdings"/>
              </a:rPr>
              <a:t> </a:t>
            </a:r>
            <a:r>
              <a:rPr lang="en-US" sz="2400" dirty="0" err="1" smtClean="0">
                <a:sym typeface="Wingdings"/>
              </a:rPr>
              <a:t>aS</a:t>
            </a:r>
            <a:r>
              <a:rPr lang="en-US" sz="2400" dirty="0" smtClean="0">
                <a:sym typeface="Wingdings"/>
              </a:rPr>
              <a:t>’</a:t>
            </a:r>
            <a:endParaRPr lang="en-US" sz="2400" dirty="0" smtClean="0"/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SF</a:t>
            </a:r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</a:t>
            </a:r>
            <a:r>
              <a:rPr lang="el-GR" sz="2400" dirty="0" smtClean="0">
                <a:sym typeface="Wingdings"/>
              </a:rPr>
              <a:t>ε</a:t>
            </a:r>
            <a:endParaRPr lang="en-US" sz="2400" dirty="0" smtClean="0">
              <a:sym typeface="Wingdings"/>
            </a:endParaRPr>
          </a:p>
          <a:p>
            <a:pPr lvl="1"/>
            <a:r>
              <a:rPr lang="en-US" sz="2400" dirty="0" smtClean="0">
                <a:sym typeface="Wingdings"/>
              </a:rPr>
              <a:t>F  +S’</a:t>
            </a:r>
          </a:p>
          <a:p>
            <a:pPr lvl="1"/>
            <a:r>
              <a:rPr lang="en-US" sz="2400" dirty="0" smtClean="0"/>
              <a:t>F </a:t>
            </a:r>
            <a:r>
              <a:rPr lang="en-US" sz="2400" dirty="0" smtClean="0">
                <a:sym typeface="Wingdings"/>
              </a:rPr>
              <a:t> *S’</a:t>
            </a:r>
          </a:p>
        </p:txBody>
      </p:sp>
      <p:sp>
        <p:nvSpPr>
          <p:cNvPr id="9" name="8 Flecha derecha"/>
          <p:cNvSpPr/>
          <p:nvPr/>
        </p:nvSpPr>
        <p:spPr>
          <a:xfrm flipH="1">
            <a:off x="7010400" y="1828800"/>
            <a:ext cx="4572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CuadroTexto"/>
          <p:cNvSpPr txBox="1"/>
          <p:nvPr/>
        </p:nvSpPr>
        <p:spPr>
          <a:xfrm>
            <a:off x="266700" y="3506926"/>
            <a:ext cx="48768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lvl="1"/>
            <a:r>
              <a:rPr lang="en-US" dirty="0" smtClean="0"/>
              <a:t>FIRST(</a:t>
            </a:r>
            <a:r>
              <a:rPr lang="en-US" dirty="0" err="1" smtClean="0"/>
              <a:t>aS</a:t>
            </a:r>
            <a:r>
              <a:rPr lang="en-US" dirty="0" smtClean="0"/>
              <a:t>’) = {a} </a:t>
            </a:r>
            <a:r>
              <a:rPr lang="en-US" dirty="0" smtClean="0">
                <a:sym typeface="Wingdings"/>
              </a:rPr>
              <a:t> M[</a:t>
            </a:r>
            <a:r>
              <a:rPr lang="en-US" dirty="0" err="1" smtClean="0">
                <a:sym typeface="Wingdings"/>
              </a:rPr>
              <a:t>S,a</a:t>
            </a:r>
            <a:r>
              <a:rPr lang="en-US" dirty="0" smtClean="0">
                <a:sym typeface="Wingdings"/>
              </a:rPr>
              <a:t>] = </a:t>
            </a:r>
            <a:r>
              <a:rPr lang="en-US" dirty="0" smtClean="0"/>
              <a:t>S </a:t>
            </a:r>
            <a:r>
              <a:rPr lang="en-US" dirty="0" smtClean="0">
                <a:sym typeface="Wingdings"/>
              </a:rPr>
              <a:t> </a:t>
            </a:r>
            <a:r>
              <a:rPr lang="en-US" dirty="0" err="1" smtClean="0">
                <a:sym typeface="Wingdings"/>
              </a:rPr>
              <a:t>aS</a:t>
            </a:r>
            <a:r>
              <a:rPr lang="en-US" dirty="0" smtClean="0">
                <a:sym typeface="Wingdings"/>
              </a:rPr>
              <a:t>’</a:t>
            </a:r>
            <a:endParaRPr lang="en-US" dirty="0" smtClean="0"/>
          </a:p>
        </p:txBody>
      </p:sp>
      <p:graphicFrame>
        <p:nvGraphicFramePr>
          <p:cNvPr id="16" name="15 Tabla"/>
          <p:cNvGraphicFramePr>
            <a:graphicFrameLocks noGrp="1"/>
          </p:cNvGraphicFramePr>
          <p:nvPr/>
        </p:nvGraphicFramePr>
        <p:xfrm>
          <a:off x="457200" y="4917440"/>
          <a:ext cx="8229600" cy="148336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 </a:t>
                      </a:r>
                      <a:r>
                        <a:rPr lang="en-US" dirty="0" smtClean="0">
                          <a:sym typeface="Wingdings"/>
                        </a:rPr>
                        <a:t></a:t>
                      </a:r>
                      <a:r>
                        <a:rPr lang="en-US" dirty="0" err="1" smtClean="0"/>
                        <a:t>aS</a:t>
                      </a:r>
                      <a:r>
                        <a:rPr lang="en-US" dirty="0" smtClean="0"/>
                        <a:t>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1: Parsing table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266700" y="1752600"/>
          <a:ext cx="5067300" cy="148336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266825"/>
                <a:gridCol w="1266825"/>
                <a:gridCol w="1266825"/>
                <a:gridCol w="1266825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{a}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{+,*,$}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{a,</a:t>
                      </a:r>
                      <a:r>
                        <a:rPr lang="el-GR" sz="1800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{+,*,$}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{+,*}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{+,*,$}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5334000" y="1752600"/>
            <a:ext cx="3429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 smtClean="0"/>
              <a:t>S </a:t>
            </a:r>
            <a:r>
              <a:rPr lang="en-US" sz="2400" dirty="0" smtClean="0">
                <a:sym typeface="Wingdings"/>
              </a:rPr>
              <a:t> </a:t>
            </a:r>
            <a:r>
              <a:rPr lang="en-US" sz="2400" dirty="0" err="1" smtClean="0">
                <a:sym typeface="Wingdings"/>
              </a:rPr>
              <a:t>aS</a:t>
            </a:r>
            <a:r>
              <a:rPr lang="en-US" sz="2400" dirty="0" smtClean="0">
                <a:sym typeface="Wingdings"/>
              </a:rPr>
              <a:t>’</a:t>
            </a:r>
            <a:endParaRPr lang="en-US" sz="2400" dirty="0" smtClean="0"/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SF</a:t>
            </a:r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</a:t>
            </a:r>
            <a:r>
              <a:rPr lang="el-GR" sz="2400" dirty="0" smtClean="0">
                <a:sym typeface="Wingdings"/>
              </a:rPr>
              <a:t>ε</a:t>
            </a:r>
            <a:endParaRPr lang="en-US" sz="2400" dirty="0" smtClean="0">
              <a:sym typeface="Wingdings"/>
            </a:endParaRPr>
          </a:p>
          <a:p>
            <a:pPr lvl="1"/>
            <a:r>
              <a:rPr lang="en-US" sz="2400" dirty="0" smtClean="0">
                <a:sym typeface="Wingdings"/>
              </a:rPr>
              <a:t>F  +S’</a:t>
            </a:r>
          </a:p>
          <a:p>
            <a:pPr lvl="1"/>
            <a:r>
              <a:rPr lang="en-US" sz="2400" dirty="0" smtClean="0"/>
              <a:t>F </a:t>
            </a:r>
            <a:r>
              <a:rPr lang="en-US" sz="2400" dirty="0" smtClean="0">
                <a:sym typeface="Wingdings"/>
              </a:rPr>
              <a:t> *S’</a:t>
            </a:r>
          </a:p>
        </p:txBody>
      </p:sp>
      <p:sp>
        <p:nvSpPr>
          <p:cNvPr id="9" name="8 Flecha derecha"/>
          <p:cNvSpPr/>
          <p:nvPr/>
        </p:nvSpPr>
        <p:spPr>
          <a:xfrm flipH="1">
            <a:off x="7010400" y="2209800"/>
            <a:ext cx="4572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3" name="12 Tabla"/>
          <p:cNvGraphicFramePr>
            <a:graphicFrameLocks noGrp="1"/>
          </p:cNvGraphicFramePr>
          <p:nvPr/>
        </p:nvGraphicFramePr>
        <p:xfrm>
          <a:off x="457200" y="4917440"/>
          <a:ext cx="8229600" cy="148336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 </a:t>
                      </a:r>
                      <a:r>
                        <a:rPr lang="en-US" dirty="0" smtClean="0">
                          <a:sym typeface="Wingdings"/>
                        </a:rPr>
                        <a:t></a:t>
                      </a:r>
                      <a:r>
                        <a:rPr lang="en-US" dirty="0" err="1" smtClean="0"/>
                        <a:t>aS</a:t>
                      </a:r>
                      <a:r>
                        <a:rPr lang="en-US" dirty="0" smtClean="0"/>
                        <a:t>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S’ </a:t>
                      </a:r>
                      <a:r>
                        <a:rPr lang="en-US" dirty="0" smtClean="0">
                          <a:sym typeface="Wingdings"/>
                        </a:rPr>
                        <a:t> SF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13 CuadroTexto"/>
          <p:cNvSpPr txBox="1"/>
          <p:nvPr/>
        </p:nvSpPr>
        <p:spPr>
          <a:xfrm>
            <a:off x="266700" y="3506926"/>
            <a:ext cx="48768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lvl="1"/>
            <a:r>
              <a:rPr lang="en-US" dirty="0" smtClean="0"/>
              <a:t>FIRST(SF) = FIRST(S) = {a}</a:t>
            </a:r>
          </a:p>
          <a:p>
            <a:pPr marL="0" lvl="1">
              <a:buFont typeface="Wingdings" pitchFamily="2" charset="2"/>
              <a:buChar char="ð"/>
            </a:pPr>
            <a:r>
              <a:rPr lang="en-US" dirty="0" smtClean="0">
                <a:sym typeface="Wingdings"/>
              </a:rPr>
              <a:t>M[</a:t>
            </a:r>
            <a:r>
              <a:rPr lang="en-US" dirty="0" err="1" smtClean="0">
                <a:sym typeface="Wingdings"/>
              </a:rPr>
              <a:t>S’,a</a:t>
            </a:r>
            <a:r>
              <a:rPr lang="en-US" dirty="0" smtClean="0">
                <a:sym typeface="Wingdings"/>
              </a:rPr>
              <a:t>] = </a:t>
            </a:r>
            <a:r>
              <a:rPr lang="en-US" dirty="0" smtClean="0"/>
              <a:t>S’ </a:t>
            </a:r>
            <a:r>
              <a:rPr lang="en-US" dirty="0" smtClean="0">
                <a:sym typeface="Wingdings"/>
              </a:rPr>
              <a:t> SF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1: Parsing table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266700" y="1752600"/>
          <a:ext cx="5067300" cy="148336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266825"/>
                <a:gridCol w="1266825"/>
                <a:gridCol w="1266825"/>
                <a:gridCol w="1266825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{a}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{+,*,$}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{a,</a:t>
                      </a:r>
                      <a:r>
                        <a:rPr lang="el-GR" sz="1800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{+,*,$}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{+,*}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{+,*,$}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5334000" y="1752600"/>
            <a:ext cx="3429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 smtClean="0"/>
              <a:t>S </a:t>
            </a:r>
            <a:r>
              <a:rPr lang="en-US" sz="2400" dirty="0" smtClean="0">
                <a:sym typeface="Wingdings"/>
              </a:rPr>
              <a:t> </a:t>
            </a:r>
            <a:r>
              <a:rPr lang="en-US" sz="2400" dirty="0" err="1" smtClean="0">
                <a:sym typeface="Wingdings"/>
              </a:rPr>
              <a:t>aS</a:t>
            </a:r>
            <a:r>
              <a:rPr lang="en-US" sz="2400" dirty="0" smtClean="0">
                <a:sym typeface="Wingdings"/>
              </a:rPr>
              <a:t>’</a:t>
            </a:r>
            <a:endParaRPr lang="en-US" sz="2400" dirty="0" smtClean="0"/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SF</a:t>
            </a:r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</a:t>
            </a:r>
            <a:r>
              <a:rPr lang="el-GR" sz="2400" dirty="0" smtClean="0">
                <a:sym typeface="Wingdings"/>
              </a:rPr>
              <a:t>ε</a:t>
            </a:r>
            <a:endParaRPr lang="en-US" sz="2400" dirty="0" smtClean="0">
              <a:sym typeface="Wingdings"/>
            </a:endParaRPr>
          </a:p>
          <a:p>
            <a:pPr lvl="1"/>
            <a:r>
              <a:rPr lang="en-US" sz="2400" dirty="0" smtClean="0">
                <a:sym typeface="Wingdings"/>
              </a:rPr>
              <a:t>F  +S’</a:t>
            </a:r>
          </a:p>
          <a:p>
            <a:pPr lvl="1"/>
            <a:r>
              <a:rPr lang="en-US" sz="2400" dirty="0" smtClean="0"/>
              <a:t>F </a:t>
            </a:r>
            <a:r>
              <a:rPr lang="en-US" sz="2400" dirty="0" smtClean="0">
                <a:sym typeface="Wingdings"/>
              </a:rPr>
              <a:t> *S’</a:t>
            </a:r>
          </a:p>
        </p:txBody>
      </p:sp>
      <p:graphicFrame>
        <p:nvGraphicFramePr>
          <p:cNvPr id="13" name="12 Tabla"/>
          <p:cNvGraphicFramePr>
            <a:graphicFrameLocks noGrp="1"/>
          </p:cNvGraphicFramePr>
          <p:nvPr/>
        </p:nvGraphicFramePr>
        <p:xfrm>
          <a:off x="457200" y="4917440"/>
          <a:ext cx="8229600" cy="148336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 </a:t>
                      </a:r>
                      <a:r>
                        <a:rPr lang="en-US" dirty="0" smtClean="0">
                          <a:sym typeface="Wingdings"/>
                        </a:rPr>
                        <a:t></a:t>
                      </a:r>
                      <a:r>
                        <a:rPr lang="en-US" dirty="0" err="1" smtClean="0"/>
                        <a:t>aS</a:t>
                      </a:r>
                      <a:r>
                        <a:rPr lang="en-US" dirty="0" smtClean="0"/>
                        <a:t>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S’ </a:t>
                      </a:r>
                      <a:r>
                        <a:rPr lang="en-US" dirty="0" smtClean="0">
                          <a:sym typeface="Wingdings"/>
                        </a:rPr>
                        <a:t> SF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S’ </a:t>
                      </a:r>
                      <a:r>
                        <a:rPr lang="en-US" dirty="0" smtClean="0">
                          <a:sym typeface="Wingdings"/>
                        </a:rPr>
                        <a:t> </a:t>
                      </a:r>
                      <a:r>
                        <a:rPr lang="el-GR" sz="1800" dirty="0" smtClean="0">
                          <a:sym typeface="Wingdings"/>
                        </a:rPr>
                        <a:t>ε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S’ </a:t>
                      </a:r>
                      <a:r>
                        <a:rPr lang="en-US" dirty="0" smtClean="0">
                          <a:sym typeface="Wingdings"/>
                        </a:rPr>
                        <a:t> </a:t>
                      </a:r>
                      <a:r>
                        <a:rPr lang="el-GR" sz="1800" dirty="0" smtClean="0">
                          <a:sym typeface="Wingdings"/>
                        </a:rPr>
                        <a:t>ε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S’ </a:t>
                      </a:r>
                      <a:r>
                        <a:rPr lang="en-US" dirty="0" smtClean="0">
                          <a:sym typeface="Wingdings"/>
                        </a:rPr>
                        <a:t> </a:t>
                      </a:r>
                      <a:r>
                        <a:rPr lang="el-GR" sz="1800" dirty="0" smtClean="0">
                          <a:sym typeface="Wingdings"/>
                        </a:rPr>
                        <a:t>ε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13 CuadroTexto"/>
          <p:cNvSpPr txBox="1"/>
          <p:nvPr/>
        </p:nvSpPr>
        <p:spPr>
          <a:xfrm>
            <a:off x="266700" y="3506926"/>
            <a:ext cx="48768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lvl="1"/>
            <a:r>
              <a:rPr lang="en-US" dirty="0" smtClean="0"/>
              <a:t>FOLLOW(S’) = {+,*,$}</a:t>
            </a:r>
          </a:p>
          <a:p>
            <a:pPr marL="0" lvl="1"/>
            <a:r>
              <a:rPr lang="en-US" dirty="0" smtClean="0">
                <a:sym typeface="Wingdings"/>
              </a:rPr>
              <a:t>M[S’,</a:t>
            </a:r>
            <a:r>
              <a:rPr lang="en-US" dirty="0" smtClean="0"/>
              <a:t> {+,*,$}</a:t>
            </a:r>
            <a:r>
              <a:rPr lang="en-US" dirty="0" smtClean="0">
                <a:sym typeface="Wingdings"/>
              </a:rPr>
              <a:t>] = </a:t>
            </a:r>
            <a:r>
              <a:rPr lang="en-US" dirty="0" smtClean="0"/>
              <a:t>S’ </a:t>
            </a:r>
            <a:r>
              <a:rPr lang="en-US" dirty="0" smtClean="0">
                <a:sym typeface="Wingdings"/>
              </a:rPr>
              <a:t> </a:t>
            </a:r>
            <a:r>
              <a:rPr lang="el-GR" sz="1800" dirty="0" smtClean="0">
                <a:sym typeface="Wingdings"/>
              </a:rPr>
              <a:t>ε</a:t>
            </a:r>
            <a:endParaRPr lang="en-US" dirty="0" smtClean="0">
              <a:sym typeface="Wingdings"/>
            </a:endParaRPr>
          </a:p>
        </p:txBody>
      </p:sp>
      <p:sp>
        <p:nvSpPr>
          <p:cNvPr id="8" name="7 Flecha derecha"/>
          <p:cNvSpPr/>
          <p:nvPr/>
        </p:nvSpPr>
        <p:spPr>
          <a:xfrm flipH="1">
            <a:off x="7010400" y="2590800"/>
            <a:ext cx="4572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1: Parsing table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266700" y="1752600"/>
          <a:ext cx="5067300" cy="148336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266825"/>
                <a:gridCol w="1266825"/>
                <a:gridCol w="1266825"/>
                <a:gridCol w="1266825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{a}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{+,*,$}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{a,</a:t>
                      </a:r>
                      <a:r>
                        <a:rPr lang="el-GR" sz="1800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{+,*,$}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{+,*}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{+,*,$}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5334000" y="1752600"/>
            <a:ext cx="3429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 smtClean="0"/>
              <a:t>S </a:t>
            </a:r>
            <a:r>
              <a:rPr lang="en-US" sz="2400" dirty="0" smtClean="0">
                <a:sym typeface="Wingdings"/>
              </a:rPr>
              <a:t> </a:t>
            </a:r>
            <a:r>
              <a:rPr lang="en-US" sz="2400" dirty="0" err="1" smtClean="0">
                <a:sym typeface="Wingdings"/>
              </a:rPr>
              <a:t>aS</a:t>
            </a:r>
            <a:r>
              <a:rPr lang="en-US" sz="2400" dirty="0" smtClean="0">
                <a:sym typeface="Wingdings"/>
              </a:rPr>
              <a:t>’</a:t>
            </a:r>
            <a:endParaRPr lang="en-US" sz="2400" dirty="0" smtClean="0"/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SF</a:t>
            </a:r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</a:t>
            </a:r>
            <a:r>
              <a:rPr lang="el-GR" sz="2400" dirty="0" smtClean="0">
                <a:sym typeface="Wingdings"/>
              </a:rPr>
              <a:t>ε</a:t>
            </a:r>
            <a:endParaRPr lang="en-US" sz="2400" dirty="0" smtClean="0">
              <a:sym typeface="Wingdings"/>
            </a:endParaRPr>
          </a:p>
          <a:p>
            <a:pPr lvl="1"/>
            <a:r>
              <a:rPr lang="en-US" sz="2400" dirty="0" smtClean="0">
                <a:sym typeface="Wingdings"/>
              </a:rPr>
              <a:t>F  +S’</a:t>
            </a:r>
          </a:p>
          <a:p>
            <a:pPr lvl="1"/>
            <a:r>
              <a:rPr lang="en-US" sz="2400" dirty="0" smtClean="0"/>
              <a:t>F </a:t>
            </a:r>
            <a:r>
              <a:rPr lang="en-US" sz="2400" dirty="0" smtClean="0">
                <a:sym typeface="Wingdings"/>
              </a:rPr>
              <a:t> *S’</a:t>
            </a:r>
          </a:p>
        </p:txBody>
      </p:sp>
      <p:graphicFrame>
        <p:nvGraphicFramePr>
          <p:cNvPr id="13" name="12 Tabla"/>
          <p:cNvGraphicFramePr>
            <a:graphicFrameLocks noGrp="1"/>
          </p:cNvGraphicFramePr>
          <p:nvPr/>
        </p:nvGraphicFramePr>
        <p:xfrm>
          <a:off x="457200" y="4917440"/>
          <a:ext cx="8229600" cy="148336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 </a:t>
                      </a:r>
                      <a:r>
                        <a:rPr lang="en-US" dirty="0" smtClean="0">
                          <a:sym typeface="Wingdings"/>
                        </a:rPr>
                        <a:t></a:t>
                      </a:r>
                      <a:r>
                        <a:rPr lang="en-US" dirty="0" err="1" smtClean="0"/>
                        <a:t>aS</a:t>
                      </a:r>
                      <a:r>
                        <a:rPr lang="en-US" dirty="0" smtClean="0"/>
                        <a:t>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S’ </a:t>
                      </a:r>
                      <a:r>
                        <a:rPr lang="en-US" dirty="0" smtClean="0">
                          <a:sym typeface="Wingdings"/>
                        </a:rPr>
                        <a:t> SF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S’ </a:t>
                      </a:r>
                      <a:r>
                        <a:rPr lang="en-US" dirty="0" smtClean="0">
                          <a:sym typeface="Wingdings"/>
                        </a:rPr>
                        <a:t> </a:t>
                      </a:r>
                      <a:r>
                        <a:rPr lang="el-GR" sz="1800" dirty="0" smtClean="0">
                          <a:sym typeface="Wingdings"/>
                        </a:rPr>
                        <a:t>ε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S’ </a:t>
                      </a:r>
                      <a:r>
                        <a:rPr lang="en-US" dirty="0" smtClean="0">
                          <a:sym typeface="Wingdings"/>
                        </a:rPr>
                        <a:t> </a:t>
                      </a:r>
                      <a:r>
                        <a:rPr lang="el-GR" sz="1800" dirty="0" smtClean="0">
                          <a:sym typeface="Wingdings"/>
                        </a:rPr>
                        <a:t>ε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S’ </a:t>
                      </a:r>
                      <a:r>
                        <a:rPr lang="en-US" dirty="0" smtClean="0">
                          <a:sym typeface="Wingdings"/>
                        </a:rPr>
                        <a:t> </a:t>
                      </a:r>
                      <a:r>
                        <a:rPr lang="el-GR" sz="1800" dirty="0" smtClean="0">
                          <a:sym typeface="Wingdings"/>
                        </a:rPr>
                        <a:t>ε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F </a:t>
                      </a:r>
                      <a:r>
                        <a:rPr lang="en-US" dirty="0" smtClean="0">
                          <a:sym typeface="Wingdings"/>
                        </a:rPr>
                        <a:t> +S’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13 CuadroTexto"/>
          <p:cNvSpPr txBox="1"/>
          <p:nvPr/>
        </p:nvSpPr>
        <p:spPr>
          <a:xfrm>
            <a:off x="266700" y="3506926"/>
            <a:ext cx="48768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lvl="1"/>
            <a:r>
              <a:rPr lang="en-US" dirty="0" smtClean="0"/>
              <a:t>FIRST(+S’) = {+}</a:t>
            </a:r>
            <a:endParaRPr lang="en-US" dirty="0" smtClean="0">
              <a:sym typeface="Wingdings"/>
            </a:endParaRPr>
          </a:p>
          <a:p>
            <a:pPr marL="0" lvl="1"/>
            <a:r>
              <a:rPr lang="en-US" dirty="0" smtClean="0">
                <a:sym typeface="Wingdings"/>
              </a:rPr>
              <a:t>M[F,+] = </a:t>
            </a:r>
            <a:r>
              <a:rPr lang="en-US" dirty="0" smtClean="0"/>
              <a:t>F </a:t>
            </a:r>
            <a:r>
              <a:rPr lang="en-US" dirty="0" smtClean="0">
                <a:sym typeface="Wingdings"/>
              </a:rPr>
              <a:t> +S’</a:t>
            </a:r>
          </a:p>
        </p:txBody>
      </p:sp>
      <p:sp>
        <p:nvSpPr>
          <p:cNvPr id="8" name="7 Flecha derecha"/>
          <p:cNvSpPr/>
          <p:nvPr/>
        </p:nvSpPr>
        <p:spPr>
          <a:xfrm flipH="1">
            <a:off x="7010400" y="2895600"/>
            <a:ext cx="4572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1: Parsing table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266700" y="1752600"/>
          <a:ext cx="5067300" cy="148336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266825"/>
                <a:gridCol w="1266825"/>
                <a:gridCol w="1266825"/>
                <a:gridCol w="1266825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{a}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{+,*,$}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{a,</a:t>
                      </a:r>
                      <a:r>
                        <a:rPr lang="el-GR" sz="1800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{+,*,$}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{+,*}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{+,*,$}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5334000" y="1752600"/>
            <a:ext cx="3429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 smtClean="0"/>
              <a:t>S </a:t>
            </a:r>
            <a:r>
              <a:rPr lang="en-US" sz="2400" dirty="0" smtClean="0">
                <a:sym typeface="Wingdings"/>
              </a:rPr>
              <a:t> </a:t>
            </a:r>
            <a:r>
              <a:rPr lang="en-US" sz="2400" dirty="0" err="1" smtClean="0">
                <a:sym typeface="Wingdings"/>
              </a:rPr>
              <a:t>aS</a:t>
            </a:r>
            <a:r>
              <a:rPr lang="en-US" sz="2400" dirty="0" smtClean="0">
                <a:sym typeface="Wingdings"/>
              </a:rPr>
              <a:t>’</a:t>
            </a:r>
            <a:endParaRPr lang="en-US" sz="2400" dirty="0" smtClean="0"/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SF</a:t>
            </a:r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</a:t>
            </a:r>
            <a:r>
              <a:rPr lang="el-GR" sz="2400" dirty="0" smtClean="0">
                <a:sym typeface="Wingdings"/>
              </a:rPr>
              <a:t>ε</a:t>
            </a:r>
            <a:endParaRPr lang="en-US" sz="2400" dirty="0" smtClean="0">
              <a:sym typeface="Wingdings"/>
            </a:endParaRPr>
          </a:p>
          <a:p>
            <a:pPr lvl="1"/>
            <a:r>
              <a:rPr lang="en-US" sz="2400" dirty="0" smtClean="0">
                <a:sym typeface="Wingdings"/>
              </a:rPr>
              <a:t>F  +S’</a:t>
            </a:r>
          </a:p>
          <a:p>
            <a:pPr lvl="1"/>
            <a:r>
              <a:rPr lang="en-US" sz="2400" dirty="0" smtClean="0"/>
              <a:t>F </a:t>
            </a:r>
            <a:r>
              <a:rPr lang="en-US" sz="2400" dirty="0" smtClean="0">
                <a:sym typeface="Wingdings"/>
              </a:rPr>
              <a:t> *S’</a:t>
            </a:r>
          </a:p>
        </p:txBody>
      </p:sp>
      <p:graphicFrame>
        <p:nvGraphicFramePr>
          <p:cNvPr id="13" name="12 Tabla"/>
          <p:cNvGraphicFramePr>
            <a:graphicFrameLocks noGrp="1"/>
          </p:cNvGraphicFramePr>
          <p:nvPr/>
        </p:nvGraphicFramePr>
        <p:xfrm>
          <a:off x="457200" y="4917440"/>
          <a:ext cx="8229600" cy="148336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 </a:t>
                      </a:r>
                      <a:r>
                        <a:rPr lang="en-US" dirty="0" smtClean="0">
                          <a:sym typeface="Wingdings"/>
                        </a:rPr>
                        <a:t></a:t>
                      </a:r>
                      <a:r>
                        <a:rPr lang="en-US" dirty="0" err="1" smtClean="0"/>
                        <a:t>aS</a:t>
                      </a:r>
                      <a:r>
                        <a:rPr lang="en-US" dirty="0" smtClean="0"/>
                        <a:t>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S’ </a:t>
                      </a:r>
                      <a:r>
                        <a:rPr lang="en-US" dirty="0" smtClean="0">
                          <a:sym typeface="Wingdings"/>
                        </a:rPr>
                        <a:t> SF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S’ </a:t>
                      </a:r>
                      <a:r>
                        <a:rPr lang="en-US" dirty="0" smtClean="0">
                          <a:sym typeface="Wingdings"/>
                        </a:rPr>
                        <a:t> </a:t>
                      </a:r>
                      <a:r>
                        <a:rPr lang="el-GR" sz="1800" dirty="0" smtClean="0">
                          <a:sym typeface="Wingdings"/>
                        </a:rPr>
                        <a:t>ε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S’ </a:t>
                      </a:r>
                      <a:r>
                        <a:rPr lang="en-US" dirty="0" smtClean="0">
                          <a:sym typeface="Wingdings"/>
                        </a:rPr>
                        <a:t> </a:t>
                      </a:r>
                      <a:r>
                        <a:rPr lang="el-GR" sz="1800" dirty="0" smtClean="0">
                          <a:sym typeface="Wingdings"/>
                        </a:rPr>
                        <a:t>ε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S’ </a:t>
                      </a:r>
                      <a:r>
                        <a:rPr lang="en-US" dirty="0" smtClean="0">
                          <a:sym typeface="Wingdings"/>
                        </a:rPr>
                        <a:t> </a:t>
                      </a:r>
                      <a:r>
                        <a:rPr lang="el-GR" sz="1800" dirty="0" smtClean="0">
                          <a:sym typeface="Wingdings"/>
                        </a:rPr>
                        <a:t>ε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F </a:t>
                      </a:r>
                      <a:r>
                        <a:rPr lang="en-US" dirty="0" smtClean="0">
                          <a:sym typeface="Wingdings"/>
                        </a:rPr>
                        <a:t> +S’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F </a:t>
                      </a:r>
                      <a:r>
                        <a:rPr lang="en-US" dirty="0" smtClean="0">
                          <a:sym typeface="Wingdings"/>
                        </a:rPr>
                        <a:t> </a:t>
                      </a:r>
                      <a:r>
                        <a:rPr lang="en-US" dirty="0" smtClean="0">
                          <a:sym typeface="Wingdings"/>
                        </a:rPr>
                        <a:t>*S</a:t>
                      </a:r>
                      <a:r>
                        <a:rPr lang="en-US" dirty="0" smtClean="0">
                          <a:sym typeface="Wingdings"/>
                        </a:rPr>
                        <a:t>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13 CuadroTexto"/>
          <p:cNvSpPr txBox="1"/>
          <p:nvPr/>
        </p:nvSpPr>
        <p:spPr>
          <a:xfrm>
            <a:off x="266700" y="3506926"/>
            <a:ext cx="48768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lvl="1"/>
            <a:r>
              <a:rPr lang="en-US" dirty="0" smtClean="0"/>
              <a:t>FIRST(*S’) = {*}</a:t>
            </a:r>
            <a:endParaRPr lang="en-US" dirty="0" smtClean="0">
              <a:sym typeface="Wingdings"/>
            </a:endParaRPr>
          </a:p>
          <a:p>
            <a:pPr marL="0" lvl="1"/>
            <a:r>
              <a:rPr lang="en-US" dirty="0" smtClean="0">
                <a:sym typeface="Wingdings"/>
              </a:rPr>
              <a:t>M[F,*] = </a:t>
            </a:r>
            <a:r>
              <a:rPr lang="en-US" dirty="0" smtClean="0"/>
              <a:t>F </a:t>
            </a:r>
            <a:r>
              <a:rPr lang="en-US" dirty="0" smtClean="0">
                <a:sym typeface="Wingdings"/>
              </a:rPr>
              <a:t> +S’</a:t>
            </a:r>
          </a:p>
        </p:txBody>
      </p:sp>
      <p:sp>
        <p:nvSpPr>
          <p:cNvPr id="8" name="7 Flecha derecha"/>
          <p:cNvSpPr/>
          <p:nvPr/>
        </p:nvSpPr>
        <p:spPr>
          <a:xfrm flipH="1">
            <a:off x="7010400" y="3276600"/>
            <a:ext cx="4572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Build the predictive parsing table for the following grammar:</a:t>
            </a:r>
          </a:p>
          <a:p>
            <a:pPr lvl="1"/>
            <a:endParaRPr lang="en-US" dirty="0" smtClean="0">
              <a:sym typeface="Wingdings"/>
            </a:endParaRPr>
          </a:p>
          <a:p>
            <a:pPr lvl="1"/>
            <a:endParaRPr lang="en-US" dirty="0" smtClean="0">
              <a:sym typeface="Wingdings"/>
            </a:endParaRPr>
          </a:p>
          <a:p>
            <a:pPr lvl="1"/>
            <a:endParaRPr lang="en-US" dirty="0" smtClean="0">
              <a:sym typeface="Wingdings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124200" y="3276600"/>
            <a:ext cx="2971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400" dirty="0" smtClean="0"/>
              <a:t>S </a:t>
            </a:r>
            <a:r>
              <a:rPr lang="en-US" sz="2400" dirty="0" smtClean="0">
                <a:sym typeface="Wingdings"/>
              </a:rPr>
              <a:t> TE</a:t>
            </a:r>
          </a:p>
          <a:p>
            <a:pPr lvl="1"/>
            <a:r>
              <a:rPr lang="en-US" sz="2400" dirty="0" smtClean="0"/>
              <a:t>E </a:t>
            </a:r>
            <a:r>
              <a:rPr lang="en-US" sz="2400" dirty="0" smtClean="0">
                <a:sym typeface="Wingdings"/>
              </a:rPr>
              <a:t> +S |</a:t>
            </a:r>
            <a:r>
              <a:rPr lang="el-GR" sz="2400" dirty="0" smtClean="0">
                <a:sym typeface="Wingdings"/>
              </a:rPr>
              <a:t> ε</a:t>
            </a:r>
            <a:endParaRPr lang="en-US" sz="2400" dirty="0" smtClean="0">
              <a:sym typeface="Wingdings"/>
            </a:endParaRPr>
          </a:p>
          <a:p>
            <a:pPr lvl="1"/>
            <a:r>
              <a:rPr lang="en-US" sz="2400" dirty="0" smtClean="0"/>
              <a:t>T </a:t>
            </a:r>
            <a:r>
              <a:rPr lang="en-US" sz="2400" dirty="0" smtClean="0">
                <a:sym typeface="Wingdings"/>
              </a:rPr>
              <a:t> FT’</a:t>
            </a:r>
          </a:p>
          <a:p>
            <a:pPr lvl="1"/>
            <a:r>
              <a:rPr lang="en-US" sz="2400" dirty="0" smtClean="0"/>
              <a:t>T’ </a:t>
            </a:r>
            <a:r>
              <a:rPr lang="en-US" sz="2400" dirty="0" smtClean="0">
                <a:sym typeface="Wingdings"/>
              </a:rPr>
              <a:t> T |</a:t>
            </a:r>
            <a:r>
              <a:rPr lang="el-GR" sz="2400" dirty="0" smtClean="0">
                <a:sym typeface="Wingdings"/>
              </a:rPr>
              <a:t> ε</a:t>
            </a:r>
            <a:endParaRPr lang="en-US" sz="2400" dirty="0" smtClean="0">
              <a:sym typeface="Wingdings"/>
            </a:endParaRPr>
          </a:p>
          <a:p>
            <a:pPr lvl="1"/>
            <a:r>
              <a:rPr lang="en-US" sz="2400" dirty="0" smtClean="0">
                <a:sym typeface="Wingdings"/>
              </a:rPr>
              <a:t>F  PF’</a:t>
            </a:r>
          </a:p>
          <a:p>
            <a:pPr lvl="1"/>
            <a:r>
              <a:rPr lang="en-US" sz="2400" dirty="0" smtClean="0">
                <a:sym typeface="Wingdings"/>
              </a:rPr>
              <a:t>F’*F’ |</a:t>
            </a:r>
            <a:r>
              <a:rPr lang="el-GR" sz="2400" dirty="0" smtClean="0">
                <a:sym typeface="Wingdings"/>
              </a:rPr>
              <a:t> ε</a:t>
            </a:r>
            <a:endParaRPr lang="en-US" sz="2400" dirty="0" smtClean="0">
              <a:sym typeface="Wingdings"/>
            </a:endParaRPr>
          </a:p>
          <a:p>
            <a:pPr lvl="1"/>
            <a:r>
              <a:rPr lang="en-US" sz="2400" dirty="0" smtClean="0">
                <a:sym typeface="Wingdings"/>
              </a:rPr>
              <a:t>P  (E)|</a:t>
            </a:r>
            <a:r>
              <a:rPr lang="en-US" sz="2400" dirty="0" err="1" smtClean="0">
                <a:sym typeface="Wingdings"/>
              </a:rPr>
              <a:t>a|b|c</a:t>
            </a:r>
            <a:endParaRPr lang="en-US" sz="2400" dirty="0" smtClean="0">
              <a:sym typeface="Wingding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876300" y="1600200"/>
            <a:ext cx="2971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000" dirty="0" smtClean="0"/>
              <a:t>S </a:t>
            </a:r>
            <a:r>
              <a:rPr lang="en-US" sz="2000" dirty="0" smtClean="0">
                <a:sym typeface="Wingdings"/>
              </a:rPr>
              <a:t> TE</a:t>
            </a:r>
          </a:p>
          <a:p>
            <a:pPr lvl="1"/>
            <a:r>
              <a:rPr lang="en-US" sz="2000" dirty="0" smtClean="0"/>
              <a:t>E </a:t>
            </a:r>
            <a:r>
              <a:rPr lang="en-US" sz="2000" dirty="0" smtClean="0">
                <a:sym typeface="Wingdings"/>
              </a:rPr>
              <a:t> +S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/>
              <a:t>T </a:t>
            </a:r>
            <a:r>
              <a:rPr lang="en-US" sz="2000" dirty="0" smtClean="0">
                <a:sym typeface="Wingdings"/>
              </a:rPr>
              <a:t> FT’</a:t>
            </a:r>
          </a:p>
          <a:p>
            <a:pPr lvl="1"/>
            <a:r>
              <a:rPr lang="en-US" sz="2000" dirty="0" smtClean="0"/>
              <a:t>T’ </a:t>
            </a:r>
            <a:r>
              <a:rPr lang="en-US" sz="2000" dirty="0" smtClean="0">
                <a:sym typeface="Wingdings"/>
              </a:rPr>
              <a:t> T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F  PF’</a:t>
            </a:r>
          </a:p>
          <a:p>
            <a:pPr lvl="1"/>
            <a:r>
              <a:rPr lang="en-US" sz="2000" dirty="0" smtClean="0">
                <a:sym typeface="Wingdings"/>
              </a:rPr>
              <a:t>F’*F’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P  (E)|</a:t>
            </a:r>
            <a:r>
              <a:rPr lang="en-US" sz="2000" dirty="0" err="1" smtClean="0">
                <a:sym typeface="Wingdings"/>
              </a:rPr>
              <a:t>a|b|c</a:t>
            </a:r>
            <a:endParaRPr lang="en-US" sz="2000" dirty="0" smtClean="0">
              <a:sym typeface="Wingdings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2: First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609600" y="3931920"/>
          <a:ext cx="8229600" cy="292608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4287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876300" y="1600200"/>
            <a:ext cx="2971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000" dirty="0" smtClean="0"/>
              <a:t>S </a:t>
            </a:r>
            <a:r>
              <a:rPr lang="en-US" sz="2000" dirty="0" smtClean="0">
                <a:sym typeface="Wingdings"/>
              </a:rPr>
              <a:t> TE</a:t>
            </a:r>
          </a:p>
          <a:p>
            <a:pPr lvl="1"/>
            <a:r>
              <a:rPr lang="en-US" sz="2000" dirty="0" smtClean="0"/>
              <a:t>E </a:t>
            </a:r>
            <a:r>
              <a:rPr lang="en-US" sz="2000" dirty="0" smtClean="0">
                <a:sym typeface="Wingdings"/>
              </a:rPr>
              <a:t> +S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/>
              <a:t>T </a:t>
            </a:r>
            <a:r>
              <a:rPr lang="en-US" sz="2000" dirty="0" smtClean="0">
                <a:sym typeface="Wingdings"/>
              </a:rPr>
              <a:t> FT’</a:t>
            </a:r>
          </a:p>
          <a:p>
            <a:pPr lvl="1"/>
            <a:r>
              <a:rPr lang="en-US" sz="2000" dirty="0" smtClean="0"/>
              <a:t>T’ </a:t>
            </a:r>
            <a:r>
              <a:rPr lang="en-US" sz="2000" dirty="0" smtClean="0">
                <a:sym typeface="Wingdings"/>
              </a:rPr>
              <a:t> T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F  PF’</a:t>
            </a:r>
          </a:p>
          <a:p>
            <a:pPr lvl="1"/>
            <a:r>
              <a:rPr lang="en-US" sz="2000" dirty="0" smtClean="0">
                <a:sym typeface="Wingdings"/>
              </a:rPr>
              <a:t>F’*F’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P  (E)|</a:t>
            </a:r>
            <a:r>
              <a:rPr lang="en-US" sz="2000" dirty="0" err="1" smtClean="0">
                <a:sym typeface="Wingdings"/>
              </a:rPr>
              <a:t>a|b|c</a:t>
            </a:r>
            <a:endParaRPr lang="en-US" sz="2000" dirty="0" smtClean="0">
              <a:sym typeface="Wingdings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2: First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609600" y="3931920"/>
          <a:ext cx="8229600" cy="292608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4287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5 Flecha derecha"/>
          <p:cNvSpPr/>
          <p:nvPr/>
        </p:nvSpPr>
        <p:spPr>
          <a:xfrm>
            <a:off x="990600" y="3429000"/>
            <a:ext cx="3810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CuadroTexto"/>
          <p:cNvSpPr txBox="1"/>
          <p:nvPr/>
        </p:nvSpPr>
        <p:spPr>
          <a:xfrm>
            <a:off x="4419600" y="1644134"/>
            <a:ext cx="44196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FIRST((E)) = FIRST(() = (</a:t>
            </a:r>
          </a:p>
          <a:p>
            <a:r>
              <a:rPr lang="en-US" dirty="0" smtClean="0"/>
              <a:t>FIRST(a) = a</a:t>
            </a:r>
          </a:p>
          <a:p>
            <a:r>
              <a:rPr lang="en-US" dirty="0" smtClean="0"/>
              <a:t>FIRST(b) = b</a:t>
            </a:r>
          </a:p>
          <a:p>
            <a:r>
              <a:rPr lang="en-US" dirty="0" smtClean="0"/>
              <a:t>FIRST(c) = 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to compute FOLLOW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Place $ in FOLLOW(S), being S the start symbol.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If there is a production X</a:t>
            </a:r>
            <a:r>
              <a:rPr lang="en-US" dirty="0" smtClean="0">
                <a:sym typeface="Wingdings"/>
              </a:rPr>
              <a:t>ABC</a:t>
            </a:r>
          </a:p>
          <a:p>
            <a:pPr lvl="1"/>
            <a:r>
              <a:rPr lang="en-US" dirty="0" smtClean="0">
                <a:sym typeface="Wingdings"/>
              </a:rPr>
              <a:t>FOLLOW(B) = FIRST(C) – {</a:t>
            </a:r>
            <a:r>
              <a:rPr lang="el-GR" dirty="0" smtClean="0">
                <a:sym typeface="Wingdings"/>
              </a:rPr>
              <a:t>ε</a:t>
            </a:r>
            <a:r>
              <a:rPr lang="en-US" dirty="0" smtClean="0">
                <a:sym typeface="Wingdings"/>
              </a:rPr>
              <a:t>}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ym typeface="Wingdings"/>
              </a:rPr>
              <a:t>If there is a production </a:t>
            </a:r>
            <a:r>
              <a:rPr lang="en-US" dirty="0" smtClean="0"/>
              <a:t>X</a:t>
            </a:r>
            <a:r>
              <a:rPr lang="en-US" dirty="0" smtClean="0">
                <a:sym typeface="Wingdings"/>
              </a:rPr>
              <a:t>AB, or </a:t>
            </a:r>
            <a:r>
              <a:rPr lang="en-US" dirty="0" smtClean="0"/>
              <a:t>X</a:t>
            </a:r>
            <a:r>
              <a:rPr lang="en-US" dirty="0" smtClean="0">
                <a:sym typeface="Wingdings"/>
              </a:rPr>
              <a:t>ABC with </a:t>
            </a:r>
            <a:r>
              <a:rPr lang="el-GR" dirty="0" smtClean="0">
                <a:sym typeface="Wingdings"/>
              </a:rPr>
              <a:t>ε</a:t>
            </a:r>
            <a:r>
              <a:rPr lang="en-US" dirty="0" smtClean="0">
                <a:sym typeface="Wingdings"/>
              </a:rPr>
              <a:t> in FIRST(C)</a:t>
            </a:r>
          </a:p>
          <a:p>
            <a:pPr lvl="1"/>
            <a:r>
              <a:rPr lang="en-US" dirty="0" smtClean="0">
                <a:sym typeface="Wingdings"/>
              </a:rPr>
              <a:t>FOLLOW(B) = FOLLOW(X)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876300" y="1600200"/>
            <a:ext cx="2971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000" dirty="0" smtClean="0"/>
              <a:t>S </a:t>
            </a:r>
            <a:r>
              <a:rPr lang="en-US" sz="2000" dirty="0" smtClean="0">
                <a:sym typeface="Wingdings"/>
              </a:rPr>
              <a:t> TE</a:t>
            </a:r>
          </a:p>
          <a:p>
            <a:pPr lvl="1"/>
            <a:r>
              <a:rPr lang="en-US" sz="2000" dirty="0" smtClean="0"/>
              <a:t>E </a:t>
            </a:r>
            <a:r>
              <a:rPr lang="en-US" sz="2000" dirty="0" smtClean="0">
                <a:sym typeface="Wingdings"/>
              </a:rPr>
              <a:t> +S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/>
              <a:t>T </a:t>
            </a:r>
            <a:r>
              <a:rPr lang="en-US" sz="2000" dirty="0" smtClean="0">
                <a:sym typeface="Wingdings"/>
              </a:rPr>
              <a:t> FT’</a:t>
            </a:r>
          </a:p>
          <a:p>
            <a:pPr lvl="1"/>
            <a:r>
              <a:rPr lang="en-US" sz="2000" dirty="0" smtClean="0"/>
              <a:t>T’ </a:t>
            </a:r>
            <a:r>
              <a:rPr lang="en-US" sz="2000" dirty="0" smtClean="0">
                <a:sym typeface="Wingdings"/>
              </a:rPr>
              <a:t> T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F  PF’</a:t>
            </a:r>
          </a:p>
          <a:p>
            <a:pPr lvl="1"/>
            <a:r>
              <a:rPr lang="en-US" sz="2000" dirty="0" smtClean="0">
                <a:sym typeface="Wingdings"/>
              </a:rPr>
              <a:t>F’*F’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P  (E)|</a:t>
            </a:r>
            <a:r>
              <a:rPr lang="en-US" sz="2000" dirty="0" err="1" smtClean="0">
                <a:sym typeface="Wingdings"/>
              </a:rPr>
              <a:t>a|b|c</a:t>
            </a:r>
            <a:endParaRPr lang="en-US" sz="2000" dirty="0" smtClean="0">
              <a:sym typeface="Wingdings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2: First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609600" y="3931920"/>
          <a:ext cx="8229600" cy="292608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4287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{*,</a:t>
                      </a:r>
                      <a:r>
                        <a:rPr lang="el-GR" sz="1800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5 Flecha derecha"/>
          <p:cNvSpPr/>
          <p:nvPr/>
        </p:nvSpPr>
        <p:spPr>
          <a:xfrm>
            <a:off x="990600" y="3124200"/>
            <a:ext cx="3810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CuadroTexto"/>
          <p:cNvSpPr txBox="1"/>
          <p:nvPr/>
        </p:nvSpPr>
        <p:spPr>
          <a:xfrm>
            <a:off x="4419600" y="1644134"/>
            <a:ext cx="44196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FIRST(*F’) = FIRST(*) = *</a:t>
            </a:r>
          </a:p>
          <a:p>
            <a:r>
              <a:rPr lang="en-US" dirty="0" smtClean="0"/>
              <a:t>FIRST(</a:t>
            </a:r>
            <a:r>
              <a:rPr lang="el-GR" dirty="0" smtClean="0">
                <a:sym typeface="Wingdings"/>
              </a:rPr>
              <a:t>ε</a:t>
            </a:r>
            <a:r>
              <a:rPr lang="en-US" dirty="0" smtClean="0"/>
              <a:t>) = </a:t>
            </a:r>
            <a:r>
              <a:rPr lang="el-GR" dirty="0" smtClean="0">
                <a:sym typeface="Wingdings"/>
              </a:rPr>
              <a:t>ε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876300" y="1600200"/>
            <a:ext cx="2971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000" dirty="0" smtClean="0"/>
              <a:t>S </a:t>
            </a:r>
            <a:r>
              <a:rPr lang="en-US" sz="2000" dirty="0" smtClean="0">
                <a:sym typeface="Wingdings"/>
              </a:rPr>
              <a:t> TE</a:t>
            </a:r>
          </a:p>
          <a:p>
            <a:pPr lvl="1"/>
            <a:r>
              <a:rPr lang="en-US" sz="2000" dirty="0" smtClean="0"/>
              <a:t>E </a:t>
            </a:r>
            <a:r>
              <a:rPr lang="en-US" sz="2000" dirty="0" smtClean="0">
                <a:sym typeface="Wingdings"/>
              </a:rPr>
              <a:t> +S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/>
              <a:t>T </a:t>
            </a:r>
            <a:r>
              <a:rPr lang="en-US" sz="2000" dirty="0" smtClean="0">
                <a:sym typeface="Wingdings"/>
              </a:rPr>
              <a:t> FT’</a:t>
            </a:r>
          </a:p>
          <a:p>
            <a:pPr lvl="1"/>
            <a:r>
              <a:rPr lang="en-US" sz="2000" dirty="0" smtClean="0"/>
              <a:t>T’ </a:t>
            </a:r>
            <a:r>
              <a:rPr lang="en-US" sz="2000" dirty="0" smtClean="0">
                <a:sym typeface="Wingdings"/>
              </a:rPr>
              <a:t> T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F  PF’</a:t>
            </a:r>
          </a:p>
          <a:p>
            <a:pPr lvl="1"/>
            <a:r>
              <a:rPr lang="en-US" sz="2000" dirty="0" smtClean="0">
                <a:sym typeface="Wingdings"/>
              </a:rPr>
              <a:t>F’*F’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P  (E)|</a:t>
            </a:r>
            <a:r>
              <a:rPr lang="en-US" sz="2000" dirty="0" err="1" smtClean="0">
                <a:sym typeface="Wingdings"/>
              </a:rPr>
              <a:t>a|b|c</a:t>
            </a:r>
            <a:endParaRPr lang="en-US" sz="2000" dirty="0" smtClean="0">
              <a:sym typeface="Wingdings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2: First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609600" y="3931920"/>
          <a:ext cx="8229600" cy="292608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4287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</a:t>
                      </a:r>
                      <a:r>
                        <a:rPr lang="el-GR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{*,</a:t>
                      </a:r>
                      <a:r>
                        <a:rPr lang="el-GR" sz="1800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5 Flecha derecha"/>
          <p:cNvSpPr/>
          <p:nvPr/>
        </p:nvSpPr>
        <p:spPr>
          <a:xfrm>
            <a:off x="990600" y="1985665"/>
            <a:ext cx="3810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CuadroTexto"/>
          <p:cNvSpPr txBox="1"/>
          <p:nvPr/>
        </p:nvSpPr>
        <p:spPr>
          <a:xfrm>
            <a:off x="4419600" y="1644134"/>
            <a:ext cx="44196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FIRST(+S) = FIRST(+) = +</a:t>
            </a:r>
          </a:p>
          <a:p>
            <a:r>
              <a:rPr lang="en-US" dirty="0" smtClean="0"/>
              <a:t>FIRST(</a:t>
            </a:r>
            <a:r>
              <a:rPr lang="el-GR" dirty="0" smtClean="0">
                <a:sym typeface="Wingdings"/>
              </a:rPr>
              <a:t>ε</a:t>
            </a:r>
            <a:r>
              <a:rPr lang="en-US" dirty="0" smtClean="0"/>
              <a:t>) = </a:t>
            </a:r>
            <a:r>
              <a:rPr lang="el-GR" dirty="0" smtClean="0">
                <a:sym typeface="Wingdings"/>
              </a:rPr>
              <a:t>ε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876300" y="1600200"/>
            <a:ext cx="2971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000" dirty="0" smtClean="0"/>
              <a:t>S </a:t>
            </a:r>
            <a:r>
              <a:rPr lang="en-US" sz="2000" dirty="0" smtClean="0">
                <a:sym typeface="Wingdings"/>
              </a:rPr>
              <a:t> TE</a:t>
            </a:r>
          </a:p>
          <a:p>
            <a:pPr lvl="1"/>
            <a:r>
              <a:rPr lang="en-US" sz="2000" dirty="0" smtClean="0"/>
              <a:t>E </a:t>
            </a:r>
            <a:r>
              <a:rPr lang="en-US" sz="2000" dirty="0" smtClean="0">
                <a:sym typeface="Wingdings"/>
              </a:rPr>
              <a:t> +S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/>
              <a:t>T </a:t>
            </a:r>
            <a:r>
              <a:rPr lang="en-US" sz="2000" dirty="0" smtClean="0">
                <a:sym typeface="Wingdings"/>
              </a:rPr>
              <a:t> FT’</a:t>
            </a:r>
          </a:p>
          <a:p>
            <a:pPr lvl="1"/>
            <a:r>
              <a:rPr lang="en-US" sz="2000" dirty="0" smtClean="0"/>
              <a:t>T’ </a:t>
            </a:r>
            <a:r>
              <a:rPr lang="en-US" sz="2000" dirty="0" smtClean="0">
                <a:sym typeface="Wingdings"/>
              </a:rPr>
              <a:t> T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F  PF’</a:t>
            </a:r>
          </a:p>
          <a:p>
            <a:pPr lvl="1"/>
            <a:r>
              <a:rPr lang="en-US" sz="2000" dirty="0" smtClean="0">
                <a:sym typeface="Wingdings"/>
              </a:rPr>
              <a:t>F’*F’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P  (E)|</a:t>
            </a:r>
            <a:r>
              <a:rPr lang="en-US" sz="2000" dirty="0" err="1" smtClean="0">
                <a:sym typeface="Wingdings"/>
              </a:rPr>
              <a:t>a|b|c</a:t>
            </a:r>
            <a:endParaRPr lang="en-US" sz="2000" dirty="0" smtClean="0">
              <a:sym typeface="Wingdings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2: First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609600" y="3931920"/>
          <a:ext cx="8229600" cy="292608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4287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</a:t>
                      </a:r>
                      <a:r>
                        <a:rPr lang="el-GR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{*,</a:t>
                      </a:r>
                      <a:r>
                        <a:rPr lang="el-GR" sz="1800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5 Flecha derecha"/>
          <p:cNvSpPr/>
          <p:nvPr/>
        </p:nvSpPr>
        <p:spPr>
          <a:xfrm>
            <a:off x="990600" y="2819400"/>
            <a:ext cx="3810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CuadroTexto"/>
          <p:cNvSpPr txBox="1"/>
          <p:nvPr/>
        </p:nvSpPr>
        <p:spPr>
          <a:xfrm>
            <a:off x="4419600" y="1644134"/>
            <a:ext cx="44196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FIRST(PF’) = FIRST(P) = {</a:t>
            </a:r>
            <a:r>
              <a:rPr lang="en-US" dirty="0" err="1" smtClean="0"/>
              <a:t>a,b,c</a:t>
            </a:r>
            <a:r>
              <a:rPr lang="en-US" dirty="0" smtClean="0"/>
              <a:t>,(}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876300" y="1600200"/>
            <a:ext cx="2971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000" dirty="0" smtClean="0"/>
              <a:t>S </a:t>
            </a:r>
            <a:r>
              <a:rPr lang="en-US" sz="2000" dirty="0" smtClean="0">
                <a:sym typeface="Wingdings"/>
              </a:rPr>
              <a:t> TE</a:t>
            </a:r>
          </a:p>
          <a:p>
            <a:pPr lvl="1"/>
            <a:r>
              <a:rPr lang="en-US" sz="2000" dirty="0" smtClean="0"/>
              <a:t>E </a:t>
            </a:r>
            <a:r>
              <a:rPr lang="en-US" sz="2000" dirty="0" smtClean="0">
                <a:sym typeface="Wingdings"/>
              </a:rPr>
              <a:t> +S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/>
              <a:t>T </a:t>
            </a:r>
            <a:r>
              <a:rPr lang="en-US" sz="2000" dirty="0" smtClean="0">
                <a:sym typeface="Wingdings"/>
              </a:rPr>
              <a:t> FT’</a:t>
            </a:r>
          </a:p>
          <a:p>
            <a:pPr lvl="1"/>
            <a:r>
              <a:rPr lang="en-US" sz="2000" dirty="0" smtClean="0"/>
              <a:t>T’ </a:t>
            </a:r>
            <a:r>
              <a:rPr lang="en-US" sz="2000" dirty="0" smtClean="0">
                <a:sym typeface="Wingdings"/>
              </a:rPr>
              <a:t> T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F  PF’</a:t>
            </a:r>
          </a:p>
          <a:p>
            <a:pPr lvl="1"/>
            <a:r>
              <a:rPr lang="en-US" sz="2000" dirty="0" smtClean="0">
                <a:sym typeface="Wingdings"/>
              </a:rPr>
              <a:t>F’*F’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P  (E)|</a:t>
            </a:r>
            <a:r>
              <a:rPr lang="en-US" sz="2000" dirty="0" err="1" smtClean="0">
                <a:sym typeface="Wingdings"/>
              </a:rPr>
              <a:t>a|b|c</a:t>
            </a:r>
            <a:endParaRPr lang="en-US" sz="2000" dirty="0" smtClean="0">
              <a:sym typeface="Wingdings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2: First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609600" y="3931920"/>
          <a:ext cx="8229600" cy="292608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4287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</a:t>
                      </a:r>
                      <a:r>
                        <a:rPr lang="el-GR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{*,</a:t>
                      </a:r>
                      <a:r>
                        <a:rPr lang="el-GR" sz="1800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5 Flecha derecha"/>
          <p:cNvSpPr/>
          <p:nvPr/>
        </p:nvSpPr>
        <p:spPr>
          <a:xfrm>
            <a:off x="990600" y="2286000"/>
            <a:ext cx="3810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CuadroTexto"/>
          <p:cNvSpPr txBox="1"/>
          <p:nvPr/>
        </p:nvSpPr>
        <p:spPr>
          <a:xfrm>
            <a:off x="4419600" y="1644134"/>
            <a:ext cx="44196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FIRST(FT’) = FIRST(F) = {</a:t>
            </a:r>
            <a:r>
              <a:rPr lang="en-US" dirty="0" err="1" smtClean="0"/>
              <a:t>a,b,c</a:t>
            </a:r>
            <a:r>
              <a:rPr lang="en-US" dirty="0" smtClean="0"/>
              <a:t>,(}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876300" y="1600200"/>
            <a:ext cx="2971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000" dirty="0" smtClean="0"/>
              <a:t>S </a:t>
            </a:r>
            <a:r>
              <a:rPr lang="en-US" sz="2000" dirty="0" smtClean="0">
                <a:sym typeface="Wingdings"/>
              </a:rPr>
              <a:t> TE</a:t>
            </a:r>
          </a:p>
          <a:p>
            <a:pPr lvl="1"/>
            <a:r>
              <a:rPr lang="en-US" sz="2000" dirty="0" smtClean="0"/>
              <a:t>E </a:t>
            </a:r>
            <a:r>
              <a:rPr lang="en-US" sz="2000" dirty="0" smtClean="0">
                <a:sym typeface="Wingdings"/>
              </a:rPr>
              <a:t> +S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/>
              <a:t>T </a:t>
            </a:r>
            <a:r>
              <a:rPr lang="en-US" sz="2000" dirty="0" smtClean="0">
                <a:sym typeface="Wingdings"/>
              </a:rPr>
              <a:t> FT’</a:t>
            </a:r>
          </a:p>
          <a:p>
            <a:pPr lvl="1"/>
            <a:r>
              <a:rPr lang="en-US" sz="2000" dirty="0" smtClean="0"/>
              <a:t>T’ </a:t>
            </a:r>
            <a:r>
              <a:rPr lang="en-US" sz="2000" dirty="0" smtClean="0">
                <a:sym typeface="Wingdings"/>
              </a:rPr>
              <a:t> T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F  PF’</a:t>
            </a:r>
          </a:p>
          <a:p>
            <a:pPr lvl="1"/>
            <a:r>
              <a:rPr lang="en-US" sz="2000" dirty="0" smtClean="0">
                <a:sym typeface="Wingdings"/>
              </a:rPr>
              <a:t>F’*F’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P  (E)|</a:t>
            </a:r>
            <a:r>
              <a:rPr lang="en-US" sz="2000" dirty="0" err="1" smtClean="0">
                <a:sym typeface="Wingdings"/>
              </a:rPr>
              <a:t>a|b|c</a:t>
            </a:r>
            <a:endParaRPr lang="en-US" sz="2000" dirty="0" smtClean="0">
              <a:sym typeface="Wingdings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2: First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609600" y="3931920"/>
          <a:ext cx="8229600" cy="292608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4287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</a:t>
                      </a:r>
                      <a:r>
                        <a:rPr lang="el-GR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{*,</a:t>
                      </a:r>
                      <a:r>
                        <a:rPr lang="el-GR" sz="1800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5 Flecha derecha"/>
          <p:cNvSpPr/>
          <p:nvPr/>
        </p:nvSpPr>
        <p:spPr>
          <a:xfrm>
            <a:off x="990600" y="1644134"/>
            <a:ext cx="3810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CuadroTexto"/>
          <p:cNvSpPr txBox="1"/>
          <p:nvPr/>
        </p:nvSpPr>
        <p:spPr>
          <a:xfrm>
            <a:off x="4419600" y="1644134"/>
            <a:ext cx="44196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FIRST(TE) = FIRST(T) = {</a:t>
            </a:r>
            <a:r>
              <a:rPr lang="en-US" dirty="0" err="1" smtClean="0"/>
              <a:t>a,b,c</a:t>
            </a:r>
            <a:r>
              <a:rPr lang="en-US" dirty="0" smtClean="0"/>
              <a:t>,(}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876300" y="1600200"/>
            <a:ext cx="2971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000" dirty="0" smtClean="0"/>
              <a:t>S </a:t>
            </a:r>
            <a:r>
              <a:rPr lang="en-US" sz="2000" dirty="0" smtClean="0">
                <a:sym typeface="Wingdings"/>
              </a:rPr>
              <a:t> TE</a:t>
            </a:r>
          </a:p>
          <a:p>
            <a:pPr lvl="1"/>
            <a:r>
              <a:rPr lang="en-US" sz="2000" dirty="0" smtClean="0"/>
              <a:t>E </a:t>
            </a:r>
            <a:r>
              <a:rPr lang="en-US" sz="2000" dirty="0" smtClean="0">
                <a:sym typeface="Wingdings"/>
              </a:rPr>
              <a:t> +S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/>
              <a:t>T </a:t>
            </a:r>
            <a:r>
              <a:rPr lang="en-US" sz="2000" dirty="0" smtClean="0">
                <a:sym typeface="Wingdings"/>
              </a:rPr>
              <a:t> FT’</a:t>
            </a:r>
          </a:p>
          <a:p>
            <a:pPr lvl="1"/>
            <a:r>
              <a:rPr lang="en-US" sz="2000" dirty="0" smtClean="0"/>
              <a:t>T’ </a:t>
            </a:r>
            <a:r>
              <a:rPr lang="en-US" sz="2000" dirty="0" smtClean="0">
                <a:sym typeface="Wingdings"/>
              </a:rPr>
              <a:t> T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F  PF’</a:t>
            </a:r>
          </a:p>
          <a:p>
            <a:pPr lvl="1"/>
            <a:r>
              <a:rPr lang="en-US" sz="2000" dirty="0" smtClean="0">
                <a:sym typeface="Wingdings"/>
              </a:rPr>
              <a:t>F’*F’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P  (E)|</a:t>
            </a:r>
            <a:r>
              <a:rPr lang="en-US" sz="2000" dirty="0" err="1" smtClean="0">
                <a:sym typeface="Wingdings"/>
              </a:rPr>
              <a:t>a|b|c</a:t>
            </a:r>
            <a:endParaRPr lang="en-US" sz="2000" dirty="0" smtClean="0">
              <a:sym typeface="Wingdings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2: First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609600" y="3931920"/>
          <a:ext cx="8229600" cy="292608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4287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</a:t>
                      </a:r>
                      <a:r>
                        <a:rPr lang="el-GR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</a:t>
                      </a:r>
                      <a:r>
                        <a:rPr lang="el-GR" sz="1800" dirty="0" smtClean="0">
                          <a:sym typeface="Wingdings"/>
                        </a:rPr>
                        <a:t>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{*,</a:t>
                      </a:r>
                      <a:r>
                        <a:rPr lang="el-GR" sz="1800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5 Flecha derecha"/>
          <p:cNvSpPr/>
          <p:nvPr/>
        </p:nvSpPr>
        <p:spPr>
          <a:xfrm>
            <a:off x="990600" y="2590800"/>
            <a:ext cx="3810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CuadroTexto"/>
          <p:cNvSpPr txBox="1"/>
          <p:nvPr/>
        </p:nvSpPr>
        <p:spPr>
          <a:xfrm>
            <a:off x="4419600" y="1644134"/>
            <a:ext cx="44196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FIRST(T) = {</a:t>
            </a:r>
            <a:r>
              <a:rPr lang="en-US" dirty="0" err="1" smtClean="0"/>
              <a:t>a,b,c</a:t>
            </a:r>
            <a:r>
              <a:rPr lang="en-US" dirty="0" smtClean="0"/>
              <a:t>,(}</a:t>
            </a:r>
          </a:p>
          <a:p>
            <a:r>
              <a:rPr lang="en-US" dirty="0" smtClean="0"/>
              <a:t>FIRST(</a:t>
            </a:r>
            <a:r>
              <a:rPr lang="el-GR" dirty="0" smtClean="0">
                <a:sym typeface="Wingdings"/>
              </a:rPr>
              <a:t>ε</a:t>
            </a:r>
            <a:r>
              <a:rPr lang="en-US" dirty="0" smtClean="0"/>
              <a:t>) = </a:t>
            </a:r>
            <a:r>
              <a:rPr lang="el-GR" dirty="0" smtClean="0">
                <a:sym typeface="Wingdings"/>
              </a:rPr>
              <a:t>ε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876300" y="1600200"/>
            <a:ext cx="2971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000" dirty="0" smtClean="0"/>
              <a:t>S </a:t>
            </a:r>
            <a:r>
              <a:rPr lang="en-US" sz="2000" dirty="0" smtClean="0">
                <a:sym typeface="Wingdings"/>
              </a:rPr>
              <a:t> TE</a:t>
            </a:r>
          </a:p>
          <a:p>
            <a:pPr lvl="1"/>
            <a:r>
              <a:rPr lang="en-US" sz="2000" dirty="0" smtClean="0"/>
              <a:t>E </a:t>
            </a:r>
            <a:r>
              <a:rPr lang="en-US" sz="2000" dirty="0" smtClean="0">
                <a:sym typeface="Wingdings"/>
              </a:rPr>
              <a:t> +S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/>
              <a:t>T </a:t>
            </a:r>
            <a:r>
              <a:rPr lang="en-US" sz="2000" dirty="0" smtClean="0">
                <a:sym typeface="Wingdings"/>
              </a:rPr>
              <a:t> FT’</a:t>
            </a:r>
          </a:p>
          <a:p>
            <a:pPr lvl="1"/>
            <a:r>
              <a:rPr lang="en-US" sz="2000" dirty="0" smtClean="0"/>
              <a:t>T’ </a:t>
            </a:r>
            <a:r>
              <a:rPr lang="en-US" sz="2000" dirty="0" smtClean="0">
                <a:sym typeface="Wingdings"/>
              </a:rPr>
              <a:t> T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F  PF’</a:t>
            </a:r>
          </a:p>
          <a:p>
            <a:pPr lvl="1"/>
            <a:r>
              <a:rPr lang="en-US" sz="2000" dirty="0" smtClean="0">
                <a:sym typeface="Wingdings"/>
              </a:rPr>
              <a:t>F’*F’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P  (E)|</a:t>
            </a:r>
            <a:r>
              <a:rPr lang="en-US" sz="2000" dirty="0" err="1" smtClean="0">
                <a:sym typeface="Wingdings"/>
              </a:rPr>
              <a:t>a|b|c</a:t>
            </a:r>
            <a:endParaRPr lang="en-US" sz="2000" dirty="0" smtClean="0">
              <a:sym typeface="Wingdings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2: Follow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609600" y="3931920"/>
          <a:ext cx="8229600" cy="292608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4287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{$}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</a:t>
                      </a:r>
                      <a:r>
                        <a:rPr lang="el-GR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</a:t>
                      </a:r>
                      <a:r>
                        <a:rPr lang="el-GR" sz="1800" dirty="0" smtClean="0">
                          <a:sym typeface="Wingdings"/>
                        </a:rPr>
                        <a:t>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{*,</a:t>
                      </a:r>
                      <a:r>
                        <a:rPr lang="el-GR" sz="1800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8 CuadroTexto"/>
          <p:cNvSpPr txBox="1"/>
          <p:nvPr/>
        </p:nvSpPr>
        <p:spPr>
          <a:xfrm>
            <a:off x="3962400" y="1625768"/>
            <a:ext cx="44196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First Step: place $ in FOLLOW(S), S being the start symbol.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876300" y="1600200"/>
            <a:ext cx="2971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000" dirty="0" smtClean="0"/>
              <a:t>S </a:t>
            </a:r>
            <a:r>
              <a:rPr lang="en-US" sz="2000" dirty="0" smtClean="0">
                <a:sym typeface="Wingdings"/>
              </a:rPr>
              <a:t> TE</a:t>
            </a:r>
          </a:p>
          <a:p>
            <a:pPr lvl="1"/>
            <a:r>
              <a:rPr lang="en-US" sz="2000" dirty="0" smtClean="0"/>
              <a:t>E </a:t>
            </a:r>
            <a:r>
              <a:rPr lang="en-US" sz="2000" dirty="0" smtClean="0">
                <a:sym typeface="Wingdings"/>
              </a:rPr>
              <a:t> +S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/>
              <a:t>T </a:t>
            </a:r>
            <a:r>
              <a:rPr lang="en-US" sz="2000" dirty="0" smtClean="0">
                <a:sym typeface="Wingdings"/>
              </a:rPr>
              <a:t> FT’</a:t>
            </a:r>
          </a:p>
          <a:p>
            <a:pPr lvl="1"/>
            <a:r>
              <a:rPr lang="en-US" sz="2000" dirty="0" smtClean="0"/>
              <a:t>T’ </a:t>
            </a:r>
            <a:r>
              <a:rPr lang="en-US" sz="2000" dirty="0" smtClean="0">
                <a:sym typeface="Wingdings"/>
              </a:rPr>
              <a:t> T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F  PF’</a:t>
            </a:r>
          </a:p>
          <a:p>
            <a:pPr lvl="1"/>
            <a:r>
              <a:rPr lang="en-US" sz="2000" dirty="0" smtClean="0">
                <a:sym typeface="Wingdings"/>
              </a:rPr>
              <a:t>F’*F’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P  (E)|</a:t>
            </a:r>
            <a:r>
              <a:rPr lang="en-US" sz="2000" dirty="0" err="1" smtClean="0">
                <a:sym typeface="Wingdings"/>
              </a:rPr>
              <a:t>a|b|c</a:t>
            </a:r>
            <a:endParaRPr lang="en-US" sz="2000" dirty="0" smtClean="0">
              <a:sym typeface="Wingdings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2: Follow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609600" y="3931920"/>
          <a:ext cx="8229600" cy="292608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4287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{$}</a:t>
                      </a:r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</a:t>
                      </a:r>
                      <a:r>
                        <a:rPr lang="el-GR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</a:t>
                      </a:r>
                      <a:r>
                        <a:rPr lang="el-GR" sz="1800" dirty="0" smtClean="0">
                          <a:sym typeface="Wingdings"/>
                        </a:rPr>
                        <a:t>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{*,</a:t>
                      </a:r>
                      <a:r>
                        <a:rPr lang="el-GR" sz="1800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5 Flecha derecha"/>
          <p:cNvSpPr/>
          <p:nvPr/>
        </p:nvSpPr>
        <p:spPr>
          <a:xfrm>
            <a:off x="990600" y="1948934"/>
            <a:ext cx="3810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CuadroTexto"/>
          <p:cNvSpPr txBox="1"/>
          <p:nvPr/>
        </p:nvSpPr>
        <p:spPr>
          <a:xfrm>
            <a:off x="4419600" y="1644134"/>
            <a:ext cx="44196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FOLLOW(S) = FOLLOW(E) </a:t>
            </a:r>
          </a:p>
          <a:p>
            <a:r>
              <a:rPr lang="en-US" dirty="0" smtClean="0"/>
              <a:t>… can’t resolve yet.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876300" y="1600200"/>
            <a:ext cx="2971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000" dirty="0" smtClean="0"/>
              <a:t>S </a:t>
            </a:r>
            <a:r>
              <a:rPr lang="en-US" sz="2000" dirty="0" smtClean="0">
                <a:sym typeface="Wingdings"/>
              </a:rPr>
              <a:t> TE</a:t>
            </a:r>
          </a:p>
          <a:p>
            <a:pPr lvl="1"/>
            <a:r>
              <a:rPr lang="en-US" sz="2000" dirty="0" smtClean="0"/>
              <a:t>E </a:t>
            </a:r>
            <a:r>
              <a:rPr lang="en-US" sz="2000" dirty="0" smtClean="0">
                <a:sym typeface="Wingdings"/>
              </a:rPr>
              <a:t> +S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/>
              <a:t>T </a:t>
            </a:r>
            <a:r>
              <a:rPr lang="en-US" sz="2000" dirty="0" smtClean="0">
                <a:sym typeface="Wingdings"/>
              </a:rPr>
              <a:t> FT’</a:t>
            </a:r>
          </a:p>
          <a:p>
            <a:pPr lvl="1"/>
            <a:r>
              <a:rPr lang="en-US" sz="2000" dirty="0" smtClean="0"/>
              <a:t>T’ </a:t>
            </a:r>
            <a:r>
              <a:rPr lang="en-US" sz="2000" dirty="0" smtClean="0">
                <a:sym typeface="Wingdings"/>
              </a:rPr>
              <a:t> T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F  PF’</a:t>
            </a:r>
          </a:p>
          <a:p>
            <a:pPr lvl="1"/>
            <a:r>
              <a:rPr lang="en-US" sz="2000" dirty="0" smtClean="0">
                <a:sym typeface="Wingdings"/>
              </a:rPr>
              <a:t>F’*F’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P  (E)|</a:t>
            </a:r>
            <a:r>
              <a:rPr lang="en-US" sz="2000" dirty="0" err="1" smtClean="0">
                <a:sym typeface="Wingdings"/>
              </a:rPr>
              <a:t>a|b|c</a:t>
            </a:r>
            <a:endParaRPr lang="en-US" sz="2000" dirty="0" smtClean="0">
              <a:sym typeface="Wingdings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2: Follow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609600" y="3931920"/>
          <a:ext cx="8229600" cy="292608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4287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{$}</a:t>
                      </a:r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</a:t>
                      </a:r>
                      <a:r>
                        <a:rPr lang="el-GR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{),$}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</a:t>
                      </a:r>
                      <a:r>
                        <a:rPr lang="el-GR" sz="1800" dirty="0" smtClean="0">
                          <a:sym typeface="Wingdings"/>
                        </a:rPr>
                        <a:t>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{*,</a:t>
                      </a:r>
                      <a:r>
                        <a:rPr lang="el-GR" sz="1800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5 Flecha derecha"/>
          <p:cNvSpPr/>
          <p:nvPr/>
        </p:nvSpPr>
        <p:spPr>
          <a:xfrm>
            <a:off x="990600" y="1644134"/>
            <a:ext cx="3810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CuadroTexto"/>
          <p:cNvSpPr txBox="1"/>
          <p:nvPr/>
        </p:nvSpPr>
        <p:spPr>
          <a:xfrm>
            <a:off x="4419600" y="1644134"/>
            <a:ext cx="44196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FOLLOW(E) = FIRST(“)”) U FOLLOW(S)</a:t>
            </a:r>
          </a:p>
          <a:p>
            <a:r>
              <a:rPr lang="en-US" dirty="0" smtClean="0"/>
              <a:t>FOLLOW(E) = { ) } U {$}</a:t>
            </a:r>
          </a:p>
        </p:txBody>
      </p:sp>
      <p:sp>
        <p:nvSpPr>
          <p:cNvPr id="9" name="8 Flecha derecha"/>
          <p:cNvSpPr/>
          <p:nvPr/>
        </p:nvSpPr>
        <p:spPr>
          <a:xfrm>
            <a:off x="990600" y="3429000"/>
            <a:ext cx="3810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876300" y="1600200"/>
            <a:ext cx="2971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000" dirty="0" smtClean="0"/>
              <a:t>S </a:t>
            </a:r>
            <a:r>
              <a:rPr lang="en-US" sz="2000" dirty="0" smtClean="0">
                <a:sym typeface="Wingdings"/>
              </a:rPr>
              <a:t> TE</a:t>
            </a:r>
          </a:p>
          <a:p>
            <a:pPr lvl="1"/>
            <a:r>
              <a:rPr lang="en-US" sz="2000" dirty="0" smtClean="0"/>
              <a:t>E </a:t>
            </a:r>
            <a:r>
              <a:rPr lang="en-US" sz="2000" dirty="0" smtClean="0">
                <a:sym typeface="Wingdings"/>
              </a:rPr>
              <a:t> +S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/>
              <a:t>T </a:t>
            </a:r>
            <a:r>
              <a:rPr lang="en-US" sz="2000" dirty="0" smtClean="0">
                <a:sym typeface="Wingdings"/>
              </a:rPr>
              <a:t> FT’</a:t>
            </a:r>
          </a:p>
          <a:p>
            <a:pPr lvl="1"/>
            <a:r>
              <a:rPr lang="en-US" sz="2000" dirty="0" smtClean="0"/>
              <a:t>T’ </a:t>
            </a:r>
            <a:r>
              <a:rPr lang="en-US" sz="2000" dirty="0" smtClean="0">
                <a:sym typeface="Wingdings"/>
              </a:rPr>
              <a:t> T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F  PF’</a:t>
            </a:r>
          </a:p>
          <a:p>
            <a:pPr lvl="1"/>
            <a:r>
              <a:rPr lang="en-US" sz="2000" dirty="0" smtClean="0">
                <a:sym typeface="Wingdings"/>
              </a:rPr>
              <a:t>F’*F’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P  (E)|</a:t>
            </a:r>
            <a:r>
              <a:rPr lang="en-US" sz="2000" dirty="0" err="1" smtClean="0">
                <a:sym typeface="Wingdings"/>
              </a:rPr>
              <a:t>a|b|c</a:t>
            </a:r>
            <a:endParaRPr lang="en-US" sz="2000" dirty="0" smtClean="0">
              <a:sym typeface="Wingdings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2: Follow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609600" y="3931920"/>
          <a:ext cx="8229600" cy="292608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4287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{$}</a:t>
                      </a:r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</a:t>
                      </a:r>
                      <a:r>
                        <a:rPr lang="el-GR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{),$}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{+,$}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</a:t>
                      </a:r>
                      <a:r>
                        <a:rPr lang="el-GR" sz="1800" dirty="0" smtClean="0">
                          <a:sym typeface="Wingdings"/>
                        </a:rPr>
                        <a:t>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{*,</a:t>
                      </a:r>
                      <a:r>
                        <a:rPr lang="el-GR" sz="1800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5 Flecha derecha"/>
          <p:cNvSpPr/>
          <p:nvPr/>
        </p:nvSpPr>
        <p:spPr>
          <a:xfrm>
            <a:off x="990600" y="1644134"/>
            <a:ext cx="3810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CuadroTexto"/>
          <p:cNvSpPr txBox="1"/>
          <p:nvPr/>
        </p:nvSpPr>
        <p:spPr>
          <a:xfrm>
            <a:off x="3657600" y="1644134"/>
            <a:ext cx="5181600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FOLLOW(T) = FIRST(E) U FOLLOW(T’)</a:t>
            </a:r>
          </a:p>
          <a:p>
            <a:r>
              <a:rPr lang="en-US" dirty="0" smtClean="0"/>
              <a:t>FOLLOW(T) = {+,</a:t>
            </a:r>
            <a:r>
              <a:rPr lang="el-GR" dirty="0" smtClean="0">
                <a:sym typeface="Wingdings"/>
              </a:rPr>
              <a:t>ε</a:t>
            </a:r>
            <a:r>
              <a:rPr lang="en-US" dirty="0" smtClean="0"/>
              <a:t>} U FOLLOW(T’)</a:t>
            </a:r>
          </a:p>
          <a:p>
            <a:r>
              <a:rPr lang="en-US" dirty="0" smtClean="0"/>
              <a:t>FOLLOW(T) = {+} U FOLLOW(S) U FOLLOW(T’)</a:t>
            </a:r>
          </a:p>
          <a:p>
            <a:r>
              <a:rPr lang="en-US" dirty="0" smtClean="0"/>
              <a:t>FOLLOW(T) = {+} U {$} U FOLLOW(T’)</a:t>
            </a:r>
          </a:p>
          <a:p>
            <a:r>
              <a:rPr lang="en-US" dirty="0" smtClean="0"/>
              <a:t>FOLLOW(T) = {+,$} U FOLLOW(T’)</a:t>
            </a:r>
          </a:p>
          <a:p>
            <a:r>
              <a:rPr lang="en-US" dirty="0" smtClean="0"/>
              <a:t>… can’t resolve completely yet.</a:t>
            </a:r>
          </a:p>
        </p:txBody>
      </p:sp>
      <p:sp>
        <p:nvSpPr>
          <p:cNvPr id="9" name="8 Flecha derecha"/>
          <p:cNvSpPr/>
          <p:nvPr/>
        </p:nvSpPr>
        <p:spPr>
          <a:xfrm>
            <a:off x="990600" y="2567464"/>
            <a:ext cx="3810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to compute FOLLOW </a:t>
            </a:r>
            <a:br>
              <a:rPr lang="en-US" dirty="0" smtClean="0"/>
            </a:br>
            <a:r>
              <a:rPr lang="en-US" sz="2400" dirty="0" smtClean="0"/>
              <a:t>(same rules, just another way to see them)</a:t>
            </a:r>
            <a:endParaRPr lang="en-US" sz="24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332037"/>
            <a:ext cx="8534400" cy="43735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Place $ in FOLLOW(S), being S the start symbol.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If there is a production X</a:t>
            </a:r>
            <a:r>
              <a:rPr lang="en-US" dirty="0" smtClean="0">
                <a:sym typeface="Wingdings"/>
              </a:rPr>
              <a:t>AB</a:t>
            </a:r>
          </a:p>
          <a:p>
            <a:pPr lvl="1"/>
            <a:r>
              <a:rPr lang="en-US" b="1" dirty="0" smtClean="0">
                <a:sym typeface="Wingdings"/>
              </a:rPr>
              <a:t>FOLLOW(B) = FOLLOW(X)</a:t>
            </a:r>
            <a:r>
              <a:rPr lang="en-US" dirty="0" smtClean="0">
                <a:sym typeface="Wingdings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If there is a production X</a:t>
            </a:r>
            <a:r>
              <a:rPr lang="en-US" dirty="0" smtClean="0">
                <a:sym typeface="Wingdings"/>
              </a:rPr>
              <a:t>ABC</a:t>
            </a:r>
          </a:p>
          <a:p>
            <a:pPr lvl="1"/>
            <a:r>
              <a:rPr lang="en-US" b="1" dirty="0" smtClean="0">
                <a:sym typeface="Wingdings"/>
              </a:rPr>
              <a:t>FOLLOW(B) = FIRST(C)</a:t>
            </a:r>
            <a:r>
              <a:rPr lang="en-US" dirty="0" smtClean="0">
                <a:sym typeface="Wingdings"/>
              </a:rPr>
              <a:t>, if FIRST(C) doesn’t contain </a:t>
            </a:r>
            <a:r>
              <a:rPr lang="el-GR" dirty="0" smtClean="0">
                <a:sym typeface="Wingdings"/>
              </a:rPr>
              <a:t>ε</a:t>
            </a:r>
            <a:r>
              <a:rPr lang="en-US" dirty="0" smtClean="0">
                <a:sym typeface="Wingdings"/>
              </a:rPr>
              <a:t>.</a:t>
            </a:r>
          </a:p>
          <a:p>
            <a:pPr lvl="1"/>
            <a:r>
              <a:rPr lang="en-US" b="1" dirty="0" smtClean="0">
                <a:sym typeface="Wingdings"/>
              </a:rPr>
              <a:t>FOLLOW(B) = FIRST(C)-{</a:t>
            </a:r>
            <a:r>
              <a:rPr lang="el-GR" b="1" dirty="0" smtClean="0">
                <a:sym typeface="Wingdings"/>
              </a:rPr>
              <a:t>ε</a:t>
            </a:r>
            <a:r>
              <a:rPr lang="en-US" b="1" dirty="0" smtClean="0">
                <a:sym typeface="Wingdings"/>
              </a:rPr>
              <a:t>} U FOLLOW(X)</a:t>
            </a:r>
            <a:r>
              <a:rPr lang="en-US" dirty="0" smtClean="0">
                <a:sym typeface="Wingdings"/>
              </a:rPr>
              <a:t>, if FIRST(C) does contain </a:t>
            </a:r>
            <a:r>
              <a:rPr lang="el-GR" dirty="0" smtClean="0">
                <a:sym typeface="Wingdings"/>
              </a:rPr>
              <a:t>ε</a:t>
            </a:r>
            <a:r>
              <a:rPr lang="en-US" dirty="0" smtClean="0">
                <a:sym typeface="Wingdings"/>
              </a:rPr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876300" y="1600200"/>
            <a:ext cx="2971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000" dirty="0" smtClean="0"/>
              <a:t>S </a:t>
            </a:r>
            <a:r>
              <a:rPr lang="en-US" sz="2000" dirty="0" smtClean="0">
                <a:sym typeface="Wingdings"/>
              </a:rPr>
              <a:t> TE</a:t>
            </a:r>
          </a:p>
          <a:p>
            <a:pPr lvl="1"/>
            <a:r>
              <a:rPr lang="en-US" sz="2000" dirty="0" smtClean="0"/>
              <a:t>E </a:t>
            </a:r>
            <a:r>
              <a:rPr lang="en-US" sz="2000" dirty="0" smtClean="0">
                <a:sym typeface="Wingdings"/>
              </a:rPr>
              <a:t> +S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/>
              <a:t>T </a:t>
            </a:r>
            <a:r>
              <a:rPr lang="en-US" sz="2000" dirty="0" smtClean="0">
                <a:sym typeface="Wingdings"/>
              </a:rPr>
              <a:t> FT’</a:t>
            </a:r>
          </a:p>
          <a:p>
            <a:pPr lvl="1"/>
            <a:r>
              <a:rPr lang="en-US" sz="2000" dirty="0" smtClean="0"/>
              <a:t>T’ </a:t>
            </a:r>
            <a:r>
              <a:rPr lang="en-US" sz="2000" dirty="0" smtClean="0">
                <a:sym typeface="Wingdings"/>
              </a:rPr>
              <a:t> T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F  PF’</a:t>
            </a:r>
          </a:p>
          <a:p>
            <a:pPr lvl="1"/>
            <a:r>
              <a:rPr lang="en-US" sz="2000" dirty="0" smtClean="0">
                <a:sym typeface="Wingdings"/>
              </a:rPr>
              <a:t>F’*F’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P  (E)|</a:t>
            </a:r>
            <a:r>
              <a:rPr lang="en-US" sz="2000" dirty="0" err="1" smtClean="0">
                <a:sym typeface="Wingdings"/>
              </a:rPr>
              <a:t>a|b|c</a:t>
            </a:r>
            <a:endParaRPr lang="en-US" sz="2000" dirty="0" smtClean="0">
              <a:sym typeface="Wingdings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2: Follow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609600" y="3931920"/>
          <a:ext cx="8229600" cy="292608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4287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{$}</a:t>
                      </a:r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</a:t>
                      </a:r>
                      <a:r>
                        <a:rPr lang="el-GR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{),$}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{+,$}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</a:t>
                      </a:r>
                      <a:r>
                        <a:rPr lang="el-GR" sz="1800" dirty="0" smtClean="0">
                          <a:sym typeface="Wingdings"/>
                        </a:rPr>
                        <a:t>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{+,$}</a:t>
                      </a:r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{*,</a:t>
                      </a:r>
                      <a:r>
                        <a:rPr lang="el-GR" sz="1800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4419600" y="1644134"/>
            <a:ext cx="44196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FOLLOW(T’) = FOLLOW(T) </a:t>
            </a:r>
          </a:p>
          <a:p>
            <a:r>
              <a:rPr lang="en-US" dirty="0" smtClean="0"/>
              <a:t>FOLLOW(T’) = {+,$}</a:t>
            </a:r>
          </a:p>
          <a:p>
            <a:r>
              <a:rPr lang="en-US" dirty="0" smtClean="0"/>
              <a:t>… can’t resolve completely yet.</a:t>
            </a:r>
          </a:p>
        </p:txBody>
      </p:sp>
      <p:sp>
        <p:nvSpPr>
          <p:cNvPr id="9" name="8 Flecha derecha"/>
          <p:cNvSpPr/>
          <p:nvPr/>
        </p:nvSpPr>
        <p:spPr>
          <a:xfrm>
            <a:off x="990600" y="2262664"/>
            <a:ext cx="3810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876300" y="1600200"/>
            <a:ext cx="2971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000" dirty="0" smtClean="0"/>
              <a:t>S </a:t>
            </a:r>
            <a:r>
              <a:rPr lang="en-US" sz="2000" dirty="0" smtClean="0">
                <a:sym typeface="Wingdings"/>
              </a:rPr>
              <a:t> TE</a:t>
            </a:r>
          </a:p>
          <a:p>
            <a:pPr lvl="1"/>
            <a:r>
              <a:rPr lang="en-US" sz="2000" dirty="0" smtClean="0"/>
              <a:t>E </a:t>
            </a:r>
            <a:r>
              <a:rPr lang="en-US" sz="2000" dirty="0" smtClean="0">
                <a:sym typeface="Wingdings"/>
              </a:rPr>
              <a:t> +S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/>
              <a:t>T </a:t>
            </a:r>
            <a:r>
              <a:rPr lang="en-US" sz="2000" dirty="0" smtClean="0">
                <a:sym typeface="Wingdings"/>
              </a:rPr>
              <a:t> FT’</a:t>
            </a:r>
          </a:p>
          <a:p>
            <a:pPr lvl="1"/>
            <a:r>
              <a:rPr lang="en-US" sz="2000" dirty="0" smtClean="0"/>
              <a:t>T’ </a:t>
            </a:r>
            <a:r>
              <a:rPr lang="en-US" sz="2000" dirty="0" smtClean="0">
                <a:sym typeface="Wingdings"/>
              </a:rPr>
              <a:t> T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F  PF’</a:t>
            </a:r>
          </a:p>
          <a:p>
            <a:pPr lvl="1"/>
            <a:r>
              <a:rPr lang="en-US" sz="2000" dirty="0" smtClean="0">
                <a:sym typeface="Wingdings"/>
              </a:rPr>
              <a:t>F’*F’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P  (E)|</a:t>
            </a:r>
            <a:r>
              <a:rPr lang="en-US" sz="2000" dirty="0" err="1" smtClean="0">
                <a:sym typeface="Wingdings"/>
              </a:rPr>
              <a:t>a|b|c</a:t>
            </a:r>
            <a:endParaRPr lang="en-US" sz="2000" dirty="0" smtClean="0">
              <a:sym typeface="Wingdings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2: Follow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609600" y="3931920"/>
          <a:ext cx="8229600" cy="292608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4287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{$}</a:t>
                      </a:r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</a:t>
                      </a:r>
                      <a:r>
                        <a:rPr lang="el-GR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{),$}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{+,$}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</a:t>
                      </a:r>
                      <a:r>
                        <a:rPr lang="el-GR" sz="1800" dirty="0" smtClean="0">
                          <a:sym typeface="Wingdings"/>
                        </a:rPr>
                        <a:t>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{+,$}</a:t>
                      </a:r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,(,+,$} 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{*,</a:t>
                      </a:r>
                      <a:r>
                        <a:rPr lang="el-GR" sz="1800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4419600" y="1644134"/>
            <a:ext cx="4419600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FOLLOW(F) = FIRST(T’) </a:t>
            </a:r>
          </a:p>
          <a:p>
            <a:r>
              <a:rPr lang="en-US" dirty="0" smtClean="0"/>
              <a:t>FOLLOW(F) = {</a:t>
            </a:r>
            <a:r>
              <a:rPr lang="en-US" dirty="0" err="1" smtClean="0"/>
              <a:t>a,b,c</a:t>
            </a:r>
            <a:r>
              <a:rPr lang="en-US" dirty="0" smtClean="0"/>
              <a:t>,(,</a:t>
            </a:r>
            <a:r>
              <a:rPr lang="el-GR" sz="1800" dirty="0" smtClean="0">
                <a:sym typeface="Wingdings"/>
              </a:rPr>
              <a:t>ε</a:t>
            </a:r>
            <a:r>
              <a:rPr lang="en-US" dirty="0" smtClean="0"/>
              <a:t>}</a:t>
            </a:r>
          </a:p>
          <a:p>
            <a:r>
              <a:rPr lang="en-US" dirty="0" smtClean="0"/>
              <a:t>FOLLOW(F) = {</a:t>
            </a:r>
            <a:r>
              <a:rPr lang="en-US" dirty="0" err="1" smtClean="0"/>
              <a:t>a,b,c</a:t>
            </a:r>
            <a:r>
              <a:rPr lang="en-US" dirty="0" smtClean="0"/>
              <a:t>,(} U FOLLOW(T)</a:t>
            </a:r>
          </a:p>
          <a:p>
            <a:r>
              <a:rPr lang="en-US" dirty="0" smtClean="0"/>
              <a:t>FOLLOW(F) = {</a:t>
            </a:r>
            <a:r>
              <a:rPr lang="en-US" dirty="0" err="1" smtClean="0"/>
              <a:t>a,b,c</a:t>
            </a:r>
            <a:r>
              <a:rPr lang="en-US" dirty="0" smtClean="0"/>
              <a:t>,(} U {+,$}</a:t>
            </a:r>
          </a:p>
          <a:p>
            <a:r>
              <a:rPr lang="en-US" dirty="0" smtClean="0"/>
              <a:t>FOLLOW(F) = {</a:t>
            </a:r>
            <a:r>
              <a:rPr lang="en-US" dirty="0" err="1" smtClean="0"/>
              <a:t>a,b,c</a:t>
            </a:r>
            <a:r>
              <a:rPr lang="en-US" dirty="0" smtClean="0"/>
              <a:t>,(,+,$} </a:t>
            </a:r>
          </a:p>
          <a:p>
            <a:r>
              <a:rPr lang="en-US" dirty="0" smtClean="0"/>
              <a:t>… can’t resolve completely yet.</a:t>
            </a:r>
          </a:p>
        </p:txBody>
      </p:sp>
      <p:sp>
        <p:nvSpPr>
          <p:cNvPr id="9" name="8 Flecha derecha"/>
          <p:cNvSpPr/>
          <p:nvPr/>
        </p:nvSpPr>
        <p:spPr>
          <a:xfrm>
            <a:off x="990600" y="2262664"/>
            <a:ext cx="3810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876300" y="1600200"/>
            <a:ext cx="2971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000" dirty="0" smtClean="0"/>
              <a:t>S </a:t>
            </a:r>
            <a:r>
              <a:rPr lang="en-US" sz="2000" dirty="0" smtClean="0">
                <a:sym typeface="Wingdings"/>
              </a:rPr>
              <a:t> TE</a:t>
            </a:r>
          </a:p>
          <a:p>
            <a:pPr lvl="1"/>
            <a:r>
              <a:rPr lang="en-US" sz="2000" dirty="0" smtClean="0"/>
              <a:t>E </a:t>
            </a:r>
            <a:r>
              <a:rPr lang="en-US" sz="2000" dirty="0" smtClean="0">
                <a:sym typeface="Wingdings"/>
              </a:rPr>
              <a:t> +S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/>
              <a:t>T </a:t>
            </a:r>
            <a:r>
              <a:rPr lang="en-US" sz="2000" dirty="0" smtClean="0">
                <a:sym typeface="Wingdings"/>
              </a:rPr>
              <a:t> FT’</a:t>
            </a:r>
          </a:p>
          <a:p>
            <a:pPr lvl="1"/>
            <a:r>
              <a:rPr lang="en-US" sz="2000" dirty="0" smtClean="0"/>
              <a:t>T’ </a:t>
            </a:r>
            <a:r>
              <a:rPr lang="en-US" sz="2000" dirty="0" smtClean="0">
                <a:sym typeface="Wingdings"/>
              </a:rPr>
              <a:t> T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F  PF’</a:t>
            </a:r>
          </a:p>
          <a:p>
            <a:pPr lvl="1"/>
            <a:r>
              <a:rPr lang="en-US" sz="2000" dirty="0" smtClean="0">
                <a:sym typeface="Wingdings"/>
              </a:rPr>
              <a:t>F’*F’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P  (E)|</a:t>
            </a:r>
            <a:r>
              <a:rPr lang="en-US" sz="2000" dirty="0" err="1" smtClean="0">
                <a:sym typeface="Wingdings"/>
              </a:rPr>
              <a:t>a|b|c</a:t>
            </a:r>
            <a:endParaRPr lang="en-US" sz="2000" dirty="0" smtClean="0">
              <a:sym typeface="Wingdings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2: Follow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609600" y="3931920"/>
          <a:ext cx="8229600" cy="292608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4287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{$}</a:t>
                      </a:r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</a:t>
                      </a:r>
                      <a:r>
                        <a:rPr lang="el-GR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{),$}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{+,$}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</a:t>
                      </a:r>
                      <a:r>
                        <a:rPr lang="el-GR" sz="1800" dirty="0" smtClean="0">
                          <a:sym typeface="Wingdings"/>
                        </a:rPr>
                        <a:t>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{+,$}</a:t>
                      </a:r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,(,+,$} 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{*,</a:t>
                      </a:r>
                      <a:r>
                        <a:rPr lang="el-GR" sz="1800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,(,+,$} 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4038600" y="1644134"/>
            <a:ext cx="48006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FOLLOW(F’) = FOLLOW(F)  U FOLLOW(F’)</a:t>
            </a:r>
          </a:p>
          <a:p>
            <a:r>
              <a:rPr lang="en-US" dirty="0" smtClean="0"/>
              <a:t>FOLLOW(F’) = {</a:t>
            </a:r>
            <a:r>
              <a:rPr lang="en-US" dirty="0" err="1" smtClean="0"/>
              <a:t>a,b,c</a:t>
            </a:r>
            <a:r>
              <a:rPr lang="en-US" dirty="0" smtClean="0"/>
              <a:t>,(,+,$} U FOLLOW(F’)</a:t>
            </a:r>
          </a:p>
          <a:p>
            <a:r>
              <a:rPr lang="en-US" dirty="0" smtClean="0"/>
              <a:t> … can’t resolve yet.</a:t>
            </a:r>
          </a:p>
        </p:txBody>
      </p:sp>
      <p:sp>
        <p:nvSpPr>
          <p:cNvPr id="9" name="8 Flecha derecha"/>
          <p:cNvSpPr/>
          <p:nvPr/>
        </p:nvSpPr>
        <p:spPr>
          <a:xfrm>
            <a:off x="990600" y="3200400"/>
            <a:ext cx="3810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Flecha derecha"/>
          <p:cNvSpPr/>
          <p:nvPr/>
        </p:nvSpPr>
        <p:spPr>
          <a:xfrm>
            <a:off x="990600" y="2895600"/>
            <a:ext cx="3810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876300" y="1600200"/>
            <a:ext cx="2971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000" dirty="0" smtClean="0"/>
              <a:t>S </a:t>
            </a:r>
            <a:r>
              <a:rPr lang="en-US" sz="2000" dirty="0" smtClean="0">
                <a:sym typeface="Wingdings"/>
              </a:rPr>
              <a:t> TE</a:t>
            </a:r>
          </a:p>
          <a:p>
            <a:pPr lvl="1"/>
            <a:r>
              <a:rPr lang="en-US" sz="2000" dirty="0" smtClean="0"/>
              <a:t>E </a:t>
            </a:r>
            <a:r>
              <a:rPr lang="en-US" sz="2000" dirty="0" smtClean="0">
                <a:sym typeface="Wingdings"/>
              </a:rPr>
              <a:t> +S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/>
              <a:t>T </a:t>
            </a:r>
            <a:r>
              <a:rPr lang="en-US" sz="2000" dirty="0" smtClean="0">
                <a:sym typeface="Wingdings"/>
              </a:rPr>
              <a:t> FT’</a:t>
            </a:r>
          </a:p>
          <a:p>
            <a:pPr lvl="1"/>
            <a:r>
              <a:rPr lang="en-US" sz="2000" dirty="0" smtClean="0"/>
              <a:t>T’ </a:t>
            </a:r>
            <a:r>
              <a:rPr lang="en-US" sz="2000" dirty="0" smtClean="0">
                <a:sym typeface="Wingdings"/>
              </a:rPr>
              <a:t> T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F  PF’</a:t>
            </a:r>
          </a:p>
          <a:p>
            <a:pPr lvl="1"/>
            <a:r>
              <a:rPr lang="en-US" sz="2000" dirty="0" smtClean="0">
                <a:sym typeface="Wingdings"/>
              </a:rPr>
              <a:t>F’*F’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P  (E)|</a:t>
            </a:r>
            <a:r>
              <a:rPr lang="en-US" sz="2000" dirty="0" err="1" smtClean="0">
                <a:sym typeface="Wingdings"/>
              </a:rPr>
              <a:t>a|b|c</a:t>
            </a:r>
            <a:endParaRPr lang="en-US" sz="2000" dirty="0" smtClean="0">
              <a:sym typeface="Wingdings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2: Follow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609600" y="3931920"/>
          <a:ext cx="8229600" cy="292608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4287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{$}</a:t>
                      </a:r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</a:t>
                      </a:r>
                      <a:r>
                        <a:rPr lang="el-GR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{),$}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{+,$}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</a:t>
                      </a:r>
                      <a:r>
                        <a:rPr lang="el-GR" sz="1800" dirty="0" smtClean="0">
                          <a:sym typeface="Wingdings"/>
                        </a:rPr>
                        <a:t>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{+,$}</a:t>
                      </a:r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,(,+,$} 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{*,</a:t>
                      </a:r>
                      <a:r>
                        <a:rPr lang="el-GR" sz="1800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,(,+,$} 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,(,+,*,$}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4038600" y="1676400"/>
            <a:ext cx="4800600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FOLLOW(P) = FIRST(F’)</a:t>
            </a:r>
          </a:p>
          <a:p>
            <a:r>
              <a:rPr lang="en-US" dirty="0" smtClean="0"/>
              <a:t>FOLLOW(P) = {*,</a:t>
            </a:r>
            <a:r>
              <a:rPr lang="el-GR" sz="1800" dirty="0" smtClean="0">
                <a:sym typeface="Wingdings"/>
              </a:rPr>
              <a:t> ε</a:t>
            </a:r>
            <a:r>
              <a:rPr lang="en-US" dirty="0" smtClean="0"/>
              <a:t>}</a:t>
            </a:r>
          </a:p>
          <a:p>
            <a:r>
              <a:rPr lang="en-US" dirty="0" smtClean="0"/>
              <a:t>FOLLOW(P) = {*} U FOLLOW(F)</a:t>
            </a:r>
          </a:p>
          <a:p>
            <a:r>
              <a:rPr lang="en-US" dirty="0" smtClean="0"/>
              <a:t>FOLLOW(P) = {*} U {</a:t>
            </a:r>
            <a:r>
              <a:rPr lang="en-US" dirty="0" err="1" smtClean="0"/>
              <a:t>a,b,c</a:t>
            </a:r>
            <a:r>
              <a:rPr lang="en-US" dirty="0" smtClean="0"/>
              <a:t>,(,+,$} </a:t>
            </a:r>
          </a:p>
          <a:p>
            <a:r>
              <a:rPr lang="en-US" dirty="0" smtClean="0"/>
              <a:t>FOLLOW(P) = {</a:t>
            </a:r>
            <a:r>
              <a:rPr lang="en-US" dirty="0" err="1" smtClean="0"/>
              <a:t>a,b,c</a:t>
            </a:r>
            <a:r>
              <a:rPr lang="en-US" dirty="0" smtClean="0"/>
              <a:t>,(,+,*,$} </a:t>
            </a:r>
          </a:p>
          <a:p>
            <a:r>
              <a:rPr lang="en-US" dirty="0" smtClean="0"/>
              <a:t> … can’t resolve yet.</a:t>
            </a:r>
          </a:p>
        </p:txBody>
      </p:sp>
      <p:sp>
        <p:nvSpPr>
          <p:cNvPr id="10" name="9 Flecha derecha"/>
          <p:cNvSpPr/>
          <p:nvPr/>
        </p:nvSpPr>
        <p:spPr>
          <a:xfrm>
            <a:off x="990600" y="2895600"/>
            <a:ext cx="3810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876300" y="1600200"/>
            <a:ext cx="2971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000" dirty="0" smtClean="0"/>
              <a:t>S </a:t>
            </a:r>
            <a:r>
              <a:rPr lang="en-US" sz="2000" dirty="0" smtClean="0">
                <a:sym typeface="Wingdings"/>
              </a:rPr>
              <a:t> TE</a:t>
            </a:r>
          </a:p>
          <a:p>
            <a:pPr lvl="1"/>
            <a:r>
              <a:rPr lang="en-US" sz="2000" dirty="0" smtClean="0"/>
              <a:t>E </a:t>
            </a:r>
            <a:r>
              <a:rPr lang="en-US" sz="2000" dirty="0" smtClean="0">
                <a:sym typeface="Wingdings"/>
              </a:rPr>
              <a:t> +S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/>
              <a:t>T </a:t>
            </a:r>
            <a:r>
              <a:rPr lang="en-US" sz="2000" dirty="0" smtClean="0">
                <a:sym typeface="Wingdings"/>
              </a:rPr>
              <a:t> FT’</a:t>
            </a:r>
          </a:p>
          <a:p>
            <a:pPr lvl="1"/>
            <a:r>
              <a:rPr lang="en-US" sz="2000" dirty="0" smtClean="0"/>
              <a:t>T’ </a:t>
            </a:r>
            <a:r>
              <a:rPr lang="en-US" sz="2000" dirty="0" smtClean="0">
                <a:sym typeface="Wingdings"/>
              </a:rPr>
              <a:t> T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F  PF’</a:t>
            </a:r>
          </a:p>
          <a:p>
            <a:pPr lvl="1"/>
            <a:r>
              <a:rPr lang="en-US" sz="2000" dirty="0" smtClean="0">
                <a:sym typeface="Wingdings"/>
              </a:rPr>
              <a:t>F’*F’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P  (E)|</a:t>
            </a:r>
            <a:r>
              <a:rPr lang="en-US" sz="2000" dirty="0" err="1" smtClean="0">
                <a:sym typeface="Wingdings"/>
              </a:rPr>
              <a:t>a|b|c</a:t>
            </a:r>
            <a:endParaRPr lang="en-US" sz="2000" dirty="0" smtClean="0">
              <a:sym typeface="Wingdings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2: Follow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609600" y="3931920"/>
          <a:ext cx="8229600" cy="292608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4287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{),$}</a:t>
                      </a:r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</a:t>
                      </a:r>
                      <a:r>
                        <a:rPr lang="el-GR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{),$}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{+,$}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</a:t>
                      </a:r>
                      <a:r>
                        <a:rPr lang="el-GR" sz="1800" dirty="0" smtClean="0">
                          <a:sym typeface="Wingdings"/>
                        </a:rPr>
                        <a:t>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{+,$}</a:t>
                      </a:r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,(,+,$} 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{*,</a:t>
                      </a:r>
                      <a:r>
                        <a:rPr lang="el-GR" sz="1800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,(,+,$} 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,(,+,*,$}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5 Flecha derecha"/>
          <p:cNvSpPr/>
          <p:nvPr/>
        </p:nvSpPr>
        <p:spPr>
          <a:xfrm>
            <a:off x="990600" y="1948934"/>
            <a:ext cx="3810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CuadroTexto"/>
          <p:cNvSpPr txBox="1"/>
          <p:nvPr/>
        </p:nvSpPr>
        <p:spPr>
          <a:xfrm>
            <a:off x="4419600" y="1644134"/>
            <a:ext cx="44196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FOLLOW(S) = FOLLOW(E)</a:t>
            </a:r>
          </a:p>
          <a:p>
            <a:r>
              <a:rPr lang="en-US" dirty="0" smtClean="0"/>
              <a:t>FOLLOW(S) = {),$}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876300" y="1600200"/>
            <a:ext cx="2971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000" dirty="0" smtClean="0"/>
              <a:t>S </a:t>
            </a:r>
            <a:r>
              <a:rPr lang="en-US" sz="2000" dirty="0" smtClean="0">
                <a:sym typeface="Wingdings"/>
              </a:rPr>
              <a:t> TE</a:t>
            </a:r>
          </a:p>
          <a:p>
            <a:pPr lvl="1"/>
            <a:r>
              <a:rPr lang="en-US" sz="2000" dirty="0" smtClean="0"/>
              <a:t>E </a:t>
            </a:r>
            <a:r>
              <a:rPr lang="en-US" sz="2000" dirty="0" smtClean="0">
                <a:sym typeface="Wingdings"/>
              </a:rPr>
              <a:t> +S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/>
              <a:t>T </a:t>
            </a:r>
            <a:r>
              <a:rPr lang="en-US" sz="2000" dirty="0" smtClean="0">
                <a:sym typeface="Wingdings"/>
              </a:rPr>
              <a:t> FT’</a:t>
            </a:r>
          </a:p>
          <a:p>
            <a:pPr lvl="1"/>
            <a:r>
              <a:rPr lang="en-US" sz="2000" dirty="0" smtClean="0"/>
              <a:t>T’ </a:t>
            </a:r>
            <a:r>
              <a:rPr lang="en-US" sz="2000" dirty="0" smtClean="0">
                <a:sym typeface="Wingdings"/>
              </a:rPr>
              <a:t> T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F  PF’</a:t>
            </a:r>
          </a:p>
          <a:p>
            <a:pPr lvl="1"/>
            <a:r>
              <a:rPr lang="en-US" sz="2000" dirty="0" smtClean="0">
                <a:sym typeface="Wingdings"/>
              </a:rPr>
              <a:t>F’*F’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P  (E)|</a:t>
            </a:r>
            <a:r>
              <a:rPr lang="en-US" sz="2000" dirty="0" err="1" smtClean="0">
                <a:sym typeface="Wingdings"/>
              </a:rPr>
              <a:t>a|b|c</a:t>
            </a:r>
            <a:endParaRPr lang="en-US" sz="2000" dirty="0" smtClean="0">
              <a:sym typeface="Wingdings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2: Follow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609600" y="3931920"/>
          <a:ext cx="8229600" cy="292608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4287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{),$}</a:t>
                      </a:r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</a:t>
                      </a:r>
                      <a:r>
                        <a:rPr lang="el-GR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{),$}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{+,$}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</a:t>
                      </a:r>
                      <a:r>
                        <a:rPr lang="el-GR" sz="1800" dirty="0" smtClean="0">
                          <a:sym typeface="Wingdings"/>
                        </a:rPr>
                        <a:t>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{+,$}</a:t>
                      </a:r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,(,+,$} 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{*,</a:t>
                      </a:r>
                      <a:r>
                        <a:rPr lang="el-GR" sz="1800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,(,+,$} 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,(,+,*,$}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5 Flecha derecha"/>
          <p:cNvSpPr/>
          <p:nvPr/>
        </p:nvSpPr>
        <p:spPr>
          <a:xfrm>
            <a:off x="990600" y="1644134"/>
            <a:ext cx="3810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CuadroTexto"/>
          <p:cNvSpPr txBox="1"/>
          <p:nvPr/>
        </p:nvSpPr>
        <p:spPr>
          <a:xfrm>
            <a:off x="4419600" y="1644134"/>
            <a:ext cx="44196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FOLLOW(E) = FOLLOW(S)</a:t>
            </a:r>
          </a:p>
          <a:p>
            <a:r>
              <a:rPr lang="en-US" dirty="0" smtClean="0"/>
              <a:t>FOLLOW(S) = {),$}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876300" y="1600200"/>
            <a:ext cx="2971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000" dirty="0" smtClean="0"/>
              <a:t>S </a:t>
            </a:r>
            <a:r>
              <a:rPr lang="en-US" sz="2000" dirty="0" smtClean="0">
                <a:sym typeface="Wingdings"/>
              </a:rPr>
              <a:t> TE</a:t>
            </a:r>
          </a:p>
          <a:p>
            <a:pPr lvl="1"/>
            <a:r>
              <a:rPr lang="en-US" sz="2000" dirty="0" smtClean="0"/>
              <a:t>E </a:t>
            </a:r>
            <a:r>
              <a:rPr lang="en-US" sz="2000" dirty="0" smtClean="0">
                <a:sym typeface="Wingdings"/>
              </a:rPr>
              <a:t> +S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/>
              <a:t>T </a:t>
            </a:r>
            <a:r>
              <a:rPr lang="en-US" sz="2000" dirty="0" smtClean="0">
                <a:sym typeface="Wingdings"/>
              </a:rPr>
              <a:t> FT’</a:t>
            </a:r>
          </a:p>
          <a:p>
            <a:pPr lvl="1"/>
            <a:r>
              <a:rPr lang="en-US" sz="2000" dirty="0" smtClean="0"/>
              <a:t>T’ </a:t>
            </a:r>
            <a:r>
              <a:rPr lang="en-US" sz="2000" dirty="0" smtClean="0">
                <a:sym typeface="Wingdings"/>
              </a:rPr>
              <a:t> T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F  PF’</a:t>
            </a:r>
          </a:p>
          <a:p>
            <a:pPr lvl="1"/>
            <a:r>
              <a:rPr lang="en-US" sz="2000" dirty="0" smtClean="0">
                <a:sym typeface="Wingdings"/>
              </a:rPr>
              <a:t>F’*F’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P  (E)|</a:t>
            </a:r>
            <a:r>
              <a:rPr lang="en-US" sz="2000" dirty="0" err="1" smtClean="0">
                <a:sym typeface="Wingdings"/>
              </a:rPr>
              <a:t>a|b|c</a:t>
            </a:r>
            <a:endParaRPr lang="en-US" sz="2000" dirty="0" smtClean="0">
              <a:sym typeface="Wingdings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2: Follow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609600" y="3931920"/>
          <a:ext cx="8229600" cy="292608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4287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{),$}</a:t>
                      </a:r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</a:t>
                      </a:r>
                      <a:r>
                        <a:rPr lang="el-GR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{),$}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{),+,$}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</a:t>
                      </a:r>
                      <a:r>
                        <a:rPr lang="el-GR" sz="1800" dirty="0" smtClean="0">
                          <a:sym typeface="Wingdings"/>
                        </a:rPr>
                        <a:t>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{+,$}</a:t>
                      </a:r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,(,+,$} 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{*,</a:t>
                      </a:r>
                      <a:r>
                        <a:rPr lang="el-GR" sz="1800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,(,+,$} 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,(,+,*,$}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5 Flecha derecha"/>
          <p:cNvSpPr/>
          <p:nvPr/>
        </p:nvSpPr>
        <p:spPr>
          <a:xfrm>
            <a:off x="990600" y="1644134"/>
            <a:ext cx="3810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CuadroTexto"/>
          <p:cNvSpPr txBox="1"/>
          <p:nvPr/>
        </p:nvSpPr>
        <p:spPr>
          <a:xfrm>
            <a:off x="3505200" y="1644134"/>
            <a:ext cx="5334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FOLLOW(T) = FIRST(E) U FOLLOW(T’)</a:t>
            </a:r>
          </a:p>
          <a:p>
            <a:r>
              <a:rPr lang="en-US" dirty="0" smtClean="0"/>
              <a:t>FOLLOW(T) = {+,</a:t>
            </a:r>
            <a:r>
              <a:rPr lang="el-GR" dirty="0" smtClean="0">
                <a:sym typeface="Wingdings"/>
              </a:rPr>
              <a:t> ε</a:t>
            </a:r>
            <a:r>
              <a:rPr lang="en-US" dirty="0" smtClean="0"/>
              <a:t>} U {+,$}</a:t>
            </a:r>
          </a:p>
          <a:p>
            <a:r>
              <a:rPr lang="en-US" dirty="0" smtClean="0"/>
              <a:t>FOLLOW(T) = {+} U FOLLOW(S) U {+,$}</a:t>
            </a:r>
          </a:p>
          <a:p>
            <a:r>
              <a:rPr lang="en-US" dirty="0" smtClean="0"/>
              <a:t>FOLLOW(T) = {+} U {),$} U {+,$}</a:t>
            </a:r>
          </a:p>
          <a:p>
            <a:r>
              <a:rPr lang="en-US" dirty="0" smtClean="0"/>
              <a:t>FOLLOW(T) = {),+,$}</a:t>
            </a:r>
          </a:p>
        </p:txBody>
      </p:sp>
      <p:sp>
        <p:nvSpPr>
          <p:cNvPr id="9" name="8 Flecha derecha"/>
          <p:cNvSpPr/>
          <p:nvPr/>
        </p:nvSpPr>
        <p:spPr>
          <a:xfrm>
            <a:off x="990600" y="2590800"/>
            <a:ext cx="3810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876300" y="1600200"/>
            <a:ext cx="2971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000" dirty="0" smtClean="0"/>
              <a:t>S </a:t>
            </a:r>
            <a:r>
              <a:rPr lang="en-US" sz="2000" dirty="0" smtClean="0">
                <a:sym typeface="Wingdings"/>
              </a:rPr>
              <a:t> TE</a:t>
            </a:r>
          </a:p>
          <a:p>
            <a:pPr lvl="1"/>
            <a:r>
              <a:rPr lang="en-US" sz="2000" dirty="0" smtClean="0"/>
              <a:t>E </a:t>
            </a:r>
            <a:r>
              <a:rPr lang="en-US" sz="2000" dirty="0" smtClean="0">
                <a:sym typeface="Wingdings"/>
              </a:rPr>
              <a:t> +S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/>
              <a:t>T </a:t>
            </a:r>
            <a:r>
              <a:rPr lang="en-US" sz="2000" dirty="0" smtClean="0">
                <a:sym typeface="Wingdings"/>
              </a:rPr>
              <a:t> FT’</a:t>
            </a:r>
          </a:p>
          <a:p>
            <a:pPr lvl="1"/>
            <a:r>
              <a:rPr lang="en-US" sz="2000" dirty="0" smtClean="0"/>
              <a:t>T’ </a:t>
            </a:r>
            <a:r>
              <a:rPr lang="en-US" sz="2000" dirty="0" smtClean="0">
                <a:sym typeface="Wingdings"/>
              </a:rPr>
              <a:t> T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F  PF’</a:t>
            </a:r>
          </a:p>
          <a:p>
            <a:pPr lvl="1"/>
            <a:r>
              <a:rPr lang="en-US" sz="2000" dirty="0" smtClean="0">
                <a:sym typeface="Wingdings"/>
              </a:rPr>
              <a:t>F’*F’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P  (E)|</a:t>
            </a:r>
            <a:r>
              <a:rPr lang="en-US" sz="2000" dirty="0" err="1" smtClean="0">
                <a:sym typeface="Wingdings"/>
              </a:rPr>
              <a:t>a|b|c</a:t>
            </a:r>
            <a:endParaRPr lang="en-US" sz="2000" dirty="0" smtClean="0">
              <a:sym typeface="Wingdings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2: Follow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609600" y="3931920"/>
          <a:ext cx="8229600" cy="292608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4287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{),$}</a:t>
                      </a:r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</a:t>
                      </a:r>
                      <a:r>
                        <a:rPr lang="el-GR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{),$}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{),+,$}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</a:t>
                      </a:r>
                      <a:r>
                        <a:rPr lang="el-GR" sz="1800" dirty="0" smtClean="0">
                          <a:sym typeface="Wingdings"/>
                        </a:rPr>
                        <a:t>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{),+,$}</a:t>
                      </a:r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,(,+,$} 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{*,</a:t>
                      </a:r>
                      <a:r>
                        <a:rPr lang="el-GR" sz="1800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,(,+,$} 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,(,+,*,$}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3505200" y="1644134"/>
            <a:ext cx="5334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FOLLOW(T’) = FOLLOW(T)</a:t>
            </a:r>
          </a:p>
          <a:p>
            <a:r>
              <a:rPr lang="en-US" dirty="0" smtClean="0"/>
              <a:t>FOLLOW(T’) = {),+,$}</a:t>
            </a:r>
          </a:p>
        </p:txBody>
      </p:sp>
      <p:sp>
        <p:nvSpPr>
          <p:cNvPr id="9" name="8 Flecha derecha"/>
          <p:cNvSpPr/>
          <p:nvPr/>
        </p:nvSpPr>
        <p:spPr>
          <a:xfrm>
            <a:off x="990600" y="2286000"/>
            <a:ext cx="3810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876300" y="1600200"/>
            <a:ext cx="2971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000" dirty="0" smtClean="0"/>
              <a:t>S </a:t>
            </a:r>
            <a:r>
              <a:rPr lang="en-US" sz="2000" dirty="0" smtClean="0">
                <a:sym typeface="Wingdings"/>
              </a:rPr>
              <a:t> TE</a:t>
            </a:r>
          </a:p>
          <a:p>
            <a:pPr lvl="1"/>
            <a:r>
              <a:rPr lang="en-US" sz="2000" dirty="0" smtClean="0"/>
              <a:t>E </a:t>
            </a:r>
            <a:r>
              <a:rPr lang="en-US" sz="2000" dirty="0" smtClean="0">
                <a:sym typeface="Wingdings"/>
              </a:rPr>
              <a:t> +S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/>
              <a:t>T </a:t>
            </a:r>
            <a:r>
              <a:rPr lang="en-US" sz="2000" dirty="0" smtClean="0">
                <a:sym typeface="Wingdings"/>
              </a:rPr>
              <a:t> FT’</a:t>
            </a:r>
          </a:p>
          <a:p>
            <a:pPr lvl="1"/>
            <a:r>
              <a:rPr lang="en-US" sz="2000" dirty="0" smtClean="0"/>
              <a:t>T’ </a:t>
            </a:r>
            <a:r>
              <a:rPr lang="en-US" sz="2000" dirty="0" smtClean="0">
                <a:sym typeface="Wingdings"/>
              </a:rPr>
              <a:t> T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F  PF’</a:t>
            </a:r>
          </a:p>
          <a:p>
            <a:pPr lvl="1"/>
            <a:r>
              <a:rPr lang="en-US" sz="2000" dirty="0" smtClean="0">
                <a:sym typeface="Wingdings"/>
              </a:rPr>
              <a:t>F’*F’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P  (E)|</a:t>
            </a:r>
            <a:r>
              <a:rPr lang="en-US" sz="2000" dirty="0" err="1" smtClean="0">
                <a:sym typeface="Wingdings"/>
              </a:rPr>
              <a:t>a|b|c</a:t>
            </a:r>
            <a:endParaRPr lang="en-US" sz="2000" dirty="0" smtClean="0">
              <a:sym typeface="Wingdings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2: Follow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609600" y="3931920"/>
          <a:ext cx="8229600" cy="292608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4287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{),$}</a:t>
                      </a:r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</a:t>
                      </a:r>
                      <a:r>
                        <a:rPr lang="el-GR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{),$}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{),+,$}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</a:t>
                      </a:r>
                      <a:r>
                        <a:rPr lang="el-GR" sz="1800" dirty="0" smtClean="0">
                          <a:sym typeface="Wingdings"/>
                        </a:rPr>
                        <a:t>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{),+,$}</a:t>
                      </a:r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,(,),+,$}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{*,</a:t>
                      </a:r>
                      <a:r>
                        <a:rPr lang="el-GR" sz="1800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,(,+,$} 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,(,+,*,$}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3505200" y="1644134"/>
            <a:ext cx="5334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FOLLOW(F)= FIRST(T’)</a:t>
            </a:r>
          </a:p>
          <a:p>
            <a:r>
              <a:rPr lang="en-US" dirty="0" smtClean="0"/>
              <a:t>FOLLOW(F) = {</a:t>
            </a:r>
            <a:r>
              <a:rPr lang="en-US" dirty="0" err="1" smtClean="0"/>
              <a:t>a,b,c</a:t>
            </a:r>
            <a:r>
              <a:rPr lang="en-US" dirty="0" smtClean="0"/>
              <a:t>,(,</a:t>
            </a:r>
            <a:r>
              <a:rPr lang="el-GR" sz="1800" dirty="0" smtClean="0">
                <a:sym typeface="Wingdings"/>
              </a:rPr>
              <a:t>ε</a:t>
            </a:r>
            <a:r>
              <a:rPr lang="en-US" dirty="0" smtClean="0"/>
              <a:t>}</a:t>
            </a:r>
            <a:endParaRPr lang="en-US" dirty="0"/>
          </a:p>
          <a:p>
            <a:r>
              <a:rPr lang="en-US" dirty="0" smtClean="0"/>
              <a:t>FOLLOW(F) = {</a:t>
            </a:r>
            <a:r>
              <a:rPr lang="en-US" dirty="0" err="1" smtClean="0"/>
              <a:t>a,b,c</a:t>
            </a:r>
            <a:r>
              <a:rPr lang="en-US" dirty="0" smtClean="0"/>
              <a:t>,(} + FOLLOW(T)</a:t>
            </a:r>
          </a:p>
          <a:p>
            <a:r>
              <a:rPr lang="en-US" dirty="0" smtClean="0"/>
              <a:t>FOLLOW(F) = {</a:t>
            </a:r>
            <a:r>
              <a:rPr lang="en-US" dirty="0" err="1" smtClean="0"/>
              <a:t>a,b,c</a:t>
            </a:r>
            <a:r>
              <a:rPr lang="en-US" dirty="0" smtClean="0"/>
              <a:t>,(} + {),+,$}</a:t>
            </a:r>
          </a:p>
          <a:p>
            <a:r>
              <a:rPr lang="en-US" dirty="0" smtClean="0"/>
              <a:t>FOLLOW(F) = {</a:t>
            </a:r>
            <a:r>
              <a:rPr lang="en-US" dirty="0" err="1" smtClean="0"/>
              <a:t>a,b,c</a:t>
            </a:r>
            <a:r>
              <a:rPr lang="en-US" dirty="0" smtClean="0"/>
              <a:t>,(,),+,$}</a:t>
            </a:r>
          </a:p>
        </p:txBody>
      </p:sp>
      <p:sp>
        <p:nvSpPr>
          <p:cNvPr id="9" name="8 Flecha derecha"/>
          <p:cNvSpPr/>
          <p:nvPr/>
        </p:nvSpPr>
        <p:spPr>
          <a:xfrm>
            <a:off x="990600" y="2286000"/>
            <a:ext cx="3810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876300" y="1600200"/>
            <a:ext cx="2971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000" dirty="0" smtClean="0"/>
              <a:t>S </a:t>
            </a:r>
            <a:r>
              <a:rPr lang="en-US" sz="2000" dirty="0" smtClean="0">
                <a:sym typeface="Wingdings"/>
              </a:rPr>
              <a:t> TE</a:t>
            </a:r>
          </a:p>
          <a:p>
            <a:pPr lvl="1"/>
            <a:r>
              <a:rPr lang="en-US" sz="2000" dirty="0" smtClean="0"/>
              <a:t>E </a:t>
            </a:r>
            <a:r>
              <a:rPr lang="en-US" sz="2000" dirty="0" smtClean="0">
                <a:sym typeface="Wingdings"/>
              </a:rPr>
              <a:t> +S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/>
              <a:t>T </a:t>
            </a:r>
            <a:r>
              <a:rPr lang="en-US" sz="2000" dirty="0" smtClean="0">
                <a:sym typeface="Wingdings"/>
              </a:rPr>
              <a:t> FT’</a:t>
            </a:r>
          </a:p>
          <a:p>
            <a:pPr lvl="1"/>
            <a:r>
              <a:rPr lang="en-US" sz="2000" dirty="0" smtClean="0"/>
              <a:t>T’ </a:t>
            </a:r>
            <a:r>
              <a:rPr lang="en-US" sz="2000" dirty="0" smtClean="0">
                <a:sym typeface="Wingdings"/>
              </a:rPr>
              <a:t> T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F  PF’</a:t>
            </a:r>
          </a:p>
          <a:p>
            <a:pPr lvl="1"/>
            <a:r>
              <a:rPr lang="en-US" sz="2000" dirty="0" smtClean="0">
                <a:sym typeface="Wingdings"/>
              </a:rPr>
              <a:t>F’*F’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P  (E)|</a:t>
            </a:r>
            <a:r>
              <a:rPr lang="en-US" sz="2000" dirty="0" err="1" smtClean="0">
                <a:sym typeface="Wingdings"/>
              </a:rPr>
              <a:t>a|b|c</a:t>
            </a:r>
            <a:endParaRPr lang="en-US" sz="2000" dirty="0" smtClean="0">
              <a:sym typeface="Wingdings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2: Follow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609600" y="3931920"/>
          <a:ext cx="8229600" cy="292608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4287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{),$}</a:t>
                      </a:r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</a:t>
                      </a:r>
                      <a:r>
                        <a:rPr lang="el-GR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{),$}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{),+,$}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</a:t>
                      </a:r>
                      <a:r>
                        <a:rPr lang="el-GR" sz="1800" dirty="0" smtClean="0">
                          <a:sym typeface="Wingdings"/>
                        </a:rPr>
                        <a:t>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{),+,$}</a:t>
                      </a:r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,(,),+,$}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{*,</a:t>
                      </a:r>
                      <a:r>
                        <a:rPr lang="el-GR" sz="1800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,(,),+,$}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,(,+,*,$}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3505200" y="1644134"/>
            <a:ext cx="5334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FOLLOW(F’)= FOLLOW(F) U FOLLOW(F’)</a:t>
            </a:r>
          </a:p>
          <a:p>
            <a:r>
              <a:rPr lang="en-US" dirty="0" smtClean="0"/>
              <a:t>FOLLOW(F’)= {</a:t>
            </a:r>
            <a:r>
              <a:rPr lang="en-US" dirty="0" err="1" smtClean="0"/>
              <a:t>a,b,c</a:t>
            </a:r>
            <a:r>
              <a:rPr lang="en-US" dirty="0" smtClean="0"/>
              <a:t>,(,),+,$}</a:t>
            </a:r>
            <a:r>
              <a:rPr lang="en-US" dirty="0"/>
              <a:t> </a:t>
            </a:r>
            <a:r>
              <a:rPr lang="en-US" dirty="0" smtClean="0"/>
              <a:t>U {</a:t>
            </a:r>
            <a:r>
              <a:rPr lang="en-US" dirty="0" err="1" smtClean="0"/>
              <a:t>a,b,c</a:t>
            </a:r>
            <a:r>
              <a:rPr lang="en-US" dirty="0" smtClean="0"/>
              <a:t>,(,+,$} </a:t>
            </a:r>
          </a:p>
          <a:p>
            <a:r>
              <a:rPr lang="en-US" dirty="0" smtClean="0"/>
              <a:t>FOLLOW(F’)= {</a:t>
            </a:r>
            <a:r>
              <a:rPr lang="en-US" dirty="0" err="1" smtClean="0"/>
              <a:t>a,b,c</a:t>
            </a:r>
            <a:r>
              <a:rPr lang="en-US" dirty="0" smtClean="0"/>
              <a:t>,(,),+,$}</a:t>
            </a:r>
          </a:p>
        </p:txBody>
      </p:sp>
      <p:sp>
        <p:nvSpPr>
          <p:cNvPr id="9" name="8 Flecha derecha"/>
          <p:cNvSpPr/>
          <p:nvPr/>
        </p:nvSpPr>
        <p:spPr>
          <a:xfrm>
            <a:off x="990600" y="2816662"/>
            <a:ext cx="3810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Flecha derecha"/>
          <p:cNvSpPr/>
          <p:nvPr/>
        </p:nvSpPr>
        <p:spPr>
          <a:xfrm>
            <a:off x="990600" y="3121462"/>
            <a:ext cx="3810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Build the predictive parsing table for the following grammar:</a:t>
            </a:r>
          </a:p>
          <a:p>
            <a:pPr lvl="1"/>
            <a:r>
              <a:rPr lang="en-US" dirty="0" smtClean="0"/>
              <a:t>S </a:t>
            </a:r>
            <a:r>
              <a:rPr lang="en-US" dirty="0" smtClean="0">
                <a:sym typeface="Wingdings"/>
              </a:rPr>
              <a:t> SS+ | SS* | 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876300" y="1600200"/>
            <a:ext cx="2971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000" dirty="0" smtClean="0"/>
              <a:t>S </a:t>
            </a:r>
            <a:r>
              <a:rPr lang="en-US" sz="2000" dirty="0" smtClean="0">
                <a:sym typeface="Wingdings"/>
              </a:rPr>
              <a:t> TE</a:t>
            </a:r>
          </a:p>
          <a:p>
            <a:pPr lvl="1"/>
            <a:r>
              <a:rPr lang="en-US" sz="2000" dirty="0" smtClean="0"/>
              <a:t>E </a:t>
            </a:r>
            <a:r>
              <a:rPr lang="en-US" sz="2000" dirty="0" smtClean="0">
                <a:sym typeface="Wingdings"/>
              </a:rPr>
              <a:t> +S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/>
              <a:t>T </a:t>
            </a:r>
            <a:r>
              <a:rPr lang="en-US" sz="2000" dirty="0" smtClean="0">
                <a:sym typeface="Wingdings"/>
              </a:rPr>
              <a:t> FT’</a:t>
            </a:r>
          </a:p>
          <a:p>
            <a:pPr lvl="1"/>
            <a:r>
              <a:rPr lang="en-US" sz="2000" dirty="0" smtClean="0"/>
              <a:t>T’ </a:t>
            </a:r>
            <a:r>
              <a:rPr lang="en-US" sz="2000" dirty="0" smtClean="0">
                <a:sym typeface="Wingdings"/>
              </a:rPr>
              <a:t> T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F  PF’</a:t>
            </a:r>
          </a:p>
          <a:p>
            <a:pPr lvl="1"/>
            <a:r>
              <a:rPr lang="en-US" sz="2000" dirty="0" smtClean="0">
                <a:sym typeface="Wingdings"/>
              </a:rPr>
              <a:t>F’*F’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P  (E)|</a:t>
            </a:r>
            <a:r>
              <a:rPr lang="en-US" sz="2000" dirty="0" err="1" smtClean="0">
                <a:sym typeface="Wingdings"/>
              </a:rPr>
              <a:t>a|b|c</a:t>
            </a:r>
            <a:endParaRPr lang="en-US" sz="2000" dirty="0" smtClean="0">
              <a:sym typeface="Wingdings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2: Follow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609600" y="3931920"/>
          <a:ext cx="8229600" cy="292608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4287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{),$}</a:t>
                      </a:r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</a:t>
                      </a:r>
                      <a:r>
                        <a:rPr lang="el-GR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{),$}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{),+,$}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</a:t>
                      </a:r>
                      <a:r>
                        <a:rPr lang="el-GR" sz="1800" dirty="0" smtClean="0">
                          <a:sym typeface="Wingdings"/>
                        </a:rPr>
                        <a:t>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{),+,$}</a:t>
                      </a:r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,(,),+,$}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{*,</a:t>
                      </a:r>
                      <a:r>
                        <a:rPr lang="el-GR" sz="1800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,(,),+,$}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,(,),+,*,$}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3505200" y="1600200"/>
            <a:ext cx="5334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FOLLOW(P)= FIRST(F’)</a:t>
            </a:r>
          </a:p>
          <a:p>
            <a:r>
              <a:rPr lang="en-US" dirty="0" smtClean="0"/>
              <a:t>FOLLOW(P)={*,</a:t>
            </a:r>
            <a:r>
              <a:rPr lang="el-GR" sz="1800" dirty="0" smtClean="0">
                <a:sym typeface="Wingdings"/>
              </a:rPr>
              <a:t> ε</a:t>
            </a:r>
            <a:r>
              <a:rPr lang="en-US" dirty="0" smtClean="0"/>
              <a:t>}</a:t>
            </a:r>
          </a:p>
          <a:p>
            <a:r>
              <a:rPr lang="en-US" dirty="0" smtClean="0"/>
              <a:t>FOLLOW(P)={*} U FOLLOW(F)</a:t>
            </a:r>
          </a:p>
          <a:p>
            <a:r>
              <a:rPr lang="en-US" dirty="0" smtClean="0"/>
              <a:t>FOLLOW(P)={*} U {</a:t>
            </a:r>
            <a:r>
              <a:rPr lang="en-US" dirty="0" err="1" smtClean="0"/>
              <a:t>a,b,c</a:t>
            </a:r>
            <a:r>
              <a:rPr lang="en-US" dirty="0" smtClean="0"/>
              <a:t>,(,),+,$}</a:t>
            </a:r>
          </a:p>
          <a:p>
            <a:r>
              <a:rPr lang="en-US" dirty="0" smtClean="0"/>
              <a:t>FOLLOW(P)= {</a:t>
            </a:r>
            <a:r>
              <a:rPr lang="en-US" dirty="0" err="1" smtClean="0"/>
              <a:t>a,b,c</a:t>
            </a:r>
            <a:r>
              <a:rPr lang="en-US" dirty="0" smtClean="0"/>
              <a:t>,(,),+,*,$}</a:t>
            </a:r>
          </a:p>
        </p:txBody>
      </p:sp>
      <p:sp>
        <p:nvSpPr>
          <p:cNvPr id="9" name="8 Flecha derecha"/>
          <p:cNvSpPr/>
          <p:nvPr/>
        </p:nvSpPr>
        <p:spPr>
          <a:xfrm>
            <a:off x="990600" y="2816662"/>
            <a:ext cx="3810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0" y="679311"/>
            <a:ext cx="2971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000" dirty="0" smtClean="0"/>
              <a:t>S </a:t>
            </a:r>
            <a:r>
              <a:rPr lang="en-US" sz="2000" dirty="0" smtClean="0">
                <a:sym typeface="Wingdings"/>
              </a:rPr>
              <a:t> TE</a:t>
            </a:r>
          </a:p>
          <a:p>
            <a:pPr lvl="1"/>
            <a:r>
              <a:rPr lang="en-US" sz="2000" dirty="0" smtClean="0"/>
              <a:t>E </a:t>
            </a:r>
            <a:r>
              <a:rPr lang="en-US" sz="2000" dirty="0" smtClean="0">
                <a:sym typeface="Wingdings"/>
              </a:rPr>
              <a:t> +S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/>
              <a:t>T </a:t>
            </a:r>
            <a:r>
              <a:rPr lang="en-US" sz="2000" dirty="0" smtClean="0">
                <a:sym typeface="Wingdings"/>
              </a:rPr>
              <a:t> FT’</a:t>
            </a:r>
          </a:p>
          <a:p>
            <a:pPr lvl="1"/>
            <a:r>
              <a:rPr lang="en-US" sz="2000" dirty="0" smtClean="0"/>
              <a:t>T’ </a:t>
            </a:r>
            <a:r>
              <a:rPr lang="en-US" sz="2000" dirty="0" smtClean="0">
                <a:sym typeface="Wingdings"/>
              </a:rPr>
              <a:t> T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F  PF’</a:t>
            </a:r>
          </a:p>
          <a:p>
            <a:pPr lvl="1"/>
            <a:r>
              <a:rPr lang="en-US" sz="2000" dirty="0" smtClean="0">
                <a:sym typeface="Wingdings"/>
              </a:rPr>
              <a:t>F’*F’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P  (E)|</a:t>
            </a:r>
            <a:r>
              <a:rPr lang="en-US" sz="2000" dirty="0" err="1" smtClean="0">
                <a:sym typeface="Wingdings"/>
              </a:rPr>
              <a:t>a|b|c</a:t>
            </a:r>
            <a:endParaRPr lang="en-US" sz="2000" dirty="0" smtClean="0">
              <a:sym typeface="Wingdings"/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2590800" y="579120"/>
          <a:ext cx="6553200" cy="292608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638300"/>
                <a:gridCol w="1638300"/>
                <a:gridCol w="1638300"/>
                <a:gridCol w="1638300"/>
              </a:tblGrid>
              <a:tr h="34290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{),$}</a:t>
                      </a:r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</a:t>
                      </a:r>
                      <a:r>
                        <a:rPr lang="el-GR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{),$}</a:t>
                      </a:r>
                      <a:endParaRPr lang="en-US" dirty="0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{),+,$}</a:t>
                      </a:r>
                      <a:endParaRPr lang="en-US" dirty="0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</a:t>
                      </a:r>
                      <a:r>
                        <a:rPr lang="el-GR" sz="1800" dirty="0" smtClean="0">
                          <a:sym typeface="Wingdings"/>
                        </a:rPr>
                        <a:t>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{),+,$}</a:t>
                      </a:r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,(,),+,$}</a:t>
                      </a:r>
                      <a:endParaRPr lang="en-US" dirty="0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{*,</a:t>
                      </a:r>
                      <a:r>
                        <a:rPr lang="el-GR" sz="1800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,(,),+,$}</a:t>
                      </a:r>
                      <a:endParaRPr lang="en-US" dirty="0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,(,),+,*,$}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8 Flecha derecha"/>
          <p:cNvSpPr/>
          <p:nvPr/>
        </p:nvSpPr>
        <p:spPr>
          <a:xfrm>
            <a:off x="76199" y="2590800"/>
            <a:ext cx="3810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9 Tabla"/>
          <p:cNvGraphicFramePr>
            <a:graphicFrameLocks noGrp="1"/>
          </p:cNvGraphicFramePr>
          <p:nvPr/>
        </p:nvGraphicFramePr>
        <p:xfrm>
          <a:off x="76199" y="3586480"/>
          <a:ext cx="8915400" cy="311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  <a:gridCol w="990600"/>
                <a:gridCol w="990600"/>
                <a:gridCol w="990600"/>
                <a:gridCol w="990600"/>
                <a:gridCol w="990600"/>
                <a:gridCol w="990600"/>
                <a:gridCol w="990600"/>
                <a:gridCol w="9906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 </a:t>
                      </a:r>
                      <a:r>
                        <a:rPr lang="en-US" sz="1800" dirty="0" smtClean="0">
                          <a:sym typeface="Wingdings"/>
                        </a:rPr>
                        <a:t> 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 </a:t>
                      </a:r>
                      <a:r>
                        <a:rPr lang="en-US" sz="1800" dirty="0" smtClean="0">
                          <a:sym typeface="Wingdings"/>
                        </a:rPr>
                        <a:t> 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 </a:t>
                      </a:r>
                      <a:r>
                        <a:rPr lang="en-US" sz="1800" dirty="0" smtClean="0">
                          <a:sym typeface="Wingdings"/>
                        </a:rPr>
                        <a:t> 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 </a:t>
                      </a:r>
                      <a:r>
                        <a:rPr lang="en-US" sz="1800" dirty="0" smtClean="0">
                          <a:sym typeface="Wingdings"/>
                        </a:rPr>
                        <a:t> 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E </a:t>
                      </a:r>
                      <a:r>
                        <a:rPr lang="en-US" sz="1800" dirty="0" smtClean="0">
                          <a:sym typeface="Wingdings"/>
                        </a:rPr>
                        <a:t> +S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E </a:t>
                      </a:r>
                      <a:r>
                        <a:rPr lang="en-US" sz="2000" dirty="0" smtClean="0">
                          <a:sym typeface="Wingdings"/>
                        </a:rPr>
                        <a:t> </a:t>
                      </a:r>
                      <a:r>
                        <a:rPr lang="el-GR" sz="2000" dirty="0" smtClean="0">
                          <a:sym typeface="Wingdings"/>
                        </a:rPr>
                        <a:t>ε</a:t>
                      </a:r>
                      <a:endParaRPr lang="en-US" sz="2000" dirty="0" smtClean="0">
                        <a:sym typeface="Wingding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E </a:t>
                      </a:r>
                      <a:r>
                        <a:rPr lang="en-US" sz="1800" dirty="0" smtClean="0">
                          <a:sym typeface="Wingdings"/>
                        </a:rPr>
                        <a:t> </a:t>
                      </a:r>
                      <a:r>
                        <a:rPr lang="el-GR" sz="1800" dirty="0" smtClean="0">
                          <a:sym typeface="Wingdings"/>
                        </a:rPr>
                        <a:t>ε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T </a:t>
                      </a:r>
                      <a:r>
                        <a:rPr lang="en-US" sz="2000" dirty="0" smtClean="0">
                          <a:sym typeface="Wingdings"/>
                        </a:rPr>
                        <a:t> FT’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T </a:t>
                      </a:r>
                      <a:r>
                        <a:rPr lang="en-US" sz="2000" dirty="0" smtClean="0">
                          <a:sym typeface="Wingdings"/>
                        </a:rPr>
                        <a:t> FT’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T </a:t>
                      </a:r>
                      <a:r>
                        <a:rPr lang="en-US" sz="2000" dirty="0" smtClean="0">
                          <a:sym typeface="Wingdings"/>
                        </a:rPr>
                        <a:t> FT’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T </a:t>
                      </a:r>
                      <a:r>
                        <a:rPr lang="en-US" sz="2000" dirty="0" smtClean="0">
                          <a:sym typeface="Wingdings"/>
                        </a:rPr>
                        <a:t> FT’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T’ </a:t>
                      </a:r>
                      <a:r>
                        <a:rPr lang="en-US" sz="1800" dirty="0" smtClean="0">
                          <a:sym typeface="Wingdings"/>
                        </a:rPr>
                        <a:t> T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T’ </a:t>
                      </a:r>
                      <a:r>
                        <a:rPr lang="en-US" sz="1800" dirty="0" smtClean="0">
                          <a:sym typeface="Wingdings"/>
                        </a:rPr>
                        <a:t> T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T’ </a:t>
                      </a:r>
                      <a:r>
                        <a:rPr lang="en-US" sz="1800" dirty="0" smtClean="0">
                          <a:sym typeface="Wingdings"/>
                        </a:rPr>
                        <a:t> T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T’ </a:t>
                      </a:r>
                      <a:r>
                        <a:rPr lang="en-US" sz="1800" dirty="0" smtClean="0">
                          <a:sym typeface="Wingdings"/>
                        </a:rPr>
                        <a:t>  </a:t>
                      </a:r>
                      <a:r>
                        <a:rPr lang="el-GR" sz="1800" dirty="0" smtClean="0">
                          <a:sym typeface="Wingdings"/>
                        </a:rPr>
                        <a:t>ε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T’ </a:t>
                      </a:r>
                      <a:r>
                        <a:rPr lang="en-US" sz="1800" dirty="0" smtClean="0">
                          <a:sym typeface="Wingdings"/>
                        </a:rPr>
                        <a:t> T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T’ </a:t>
                      </a:r>
                      <a:r>
                        <a:rPr lang="en-US" sz="2000" dirty="0" smtClean="0">
                          <a:sym typeface="Wingdings"/>
                        </a:rPr>
                        <a:t>  </a:t>
                      </a:r>
                      <a:r>
                        <a:rPr lang="el-GR" sz="2000" dirty="0" smtClean="0">
                          <a:sym typeface="Wingdings"/>
                        </a:rPr>
                        <a:t>ε</a:t>
                      </a:r>
                      <a:endParaRPr lang="en-US" sz="2000" dirty="0" smtClean="0">
                        <a:sym typeface="Wingding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T’ </a:t>
                      </a:r>
                      <a:r>
                        <a:rPr lang="en-US" sz="1800" dirty="0" smtClean="0">
                          <a:sym typeface="Wingdings"/>
                        </a:rPr>
                        <a:t>  </a:t>
                      </a:r>
                      <a:r>
                        <a:rPr lang="el-GR" sz="1800" dirty="0" smtClean="0">
                          <a:sym typeface="Wingdings"/>
                        </a:rPr>
                        <a:t>ε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ym typeface="Wingdings"/>
                        </a:rPr>
                        <a:t>F  PF’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ym typeface="Wingdings"/>
                        </a:rPr>
                        <a:t>F  PF’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ym typeface="Wingdings"/>
                        </a:rPr>
                        <a:t>F  PF’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ym typeface="Wingdings"/>
                        </a:rPr>
                        <a:t>F  PF’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ym typeface="Wingdings"/>
                        </a:rPr>
                        <a:t>F’</a:t>
                      </a:r>
                      <a:r>
                        <a:rPr lang="el-GR" sz="2000" dirty="0" smtClean="0">
                          <a:sym typeface="Wingdings"/>
                        </a:rPr>
                        <a:t>ε</a:t>
                      </a:r>
                      <a:endParaRPr lang="en-US" sz="2000" dirty="0" smtClean="0">
                        <a:sym typeface="Wingding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ym typeface="Wingdings"/>
                        </a:rPr>
                        <a:t>F’</a:t>
                      </a:r>
                      <a:r>
                        <a:rPr lang="el-GR" sz="1800" dirty="0" smtClean="0">
                          <a:sym typeface="Wingdings"/>
                        </a:rPr>
                        <a:t>ε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ym typeface="Wingdings"/>
                        </a:rPr>
                        <a:t>F’</a:t>
                      </a:r>
                      <a:r>
                        <a:rPr lang="el-GR" sz="1800" dirty="0" smtClean="0">
                          <a:sym typeface="Wingdings"/>
                        </a:rPr>
                        <a:t>ε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ym typeface="Wingdings"/>
                        </a:rPr>
                        <a:t>F’*F’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ym typeface="Wingdings"/>
                        </a:rPr>
                        <a:t>F’</a:t>
                      </a:r>
                      <a:r>
                        <a:rPr lang="el-GR" sz="1800" dirty="0" smtClean="0">
                          <a:sym typeface="Wingdings"/>
                        </a:rPr>
                        <a:t>ε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ym typeface="Wingdings"/>
                        </a:rPr>
                        <a:t>F’</a:t>
                      </a:r>
                      <a:r>
                        <a:rPr lang="el-GR" sz="1800" dirty="0" smtClean="0">
                          <a:sym typeface="Wingdings"/>
                        </a:rPr>
                        <a:t>ε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ym typeface="Wingdings"/>
                        </a:rPr>
                        <a:t>F’</a:t>
                      </a:r>
                      <a:r>
                        <a:rPr lang="el-GR" sz="1800" dirty="0" smtClean="0">
                          <a:sym typeface="Wingdings"/>
                        </a:rPr>
                        <a:t>ε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ym typeface="Wingdings"/>
                        </a:rPr>
                        <a:t>F’</a:t>
                      </a:r>
                      <a:r>
                        <a:rPr lang="el-GR" sz="1800" dirty="0" smtClean="0">
                          <a:sym typeface="Wingdings"/>
                        </a:rPr>
                        <a:t>ε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ym typeface="Wingdings"/>
                        </a:rPr>
                        <a:t>P  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ym typeface="Wingdings"/>
                        </a:rPr>
                        <a:t>P  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ym typeface="Wingdings"/>
                        </a:rPr>
                        <a:t>P  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ym typeface="Wingdings"/>
                        </a:rPr>
                        <a:t>P  (E)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1: Fix grammar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Build the predictive parsing table for the following grammar:</a:t>
            </a:r>
          </a:p>
          <a:p>
            <a:pPr lvl="1"/>
            <a:r>
              <a:rPr lang="en-US" dirty="0" smtClean="0"/>
              <a:t>S </a:t>
            </a:r>
            <a:r>
              <a:rPr lang="en-US" dirty="0" smtClean="0">
                <a:sym typeface="Wingdings"/>
              </a:rPr>
              <a:t> SS+ | SS* | a</a:t>
            </a:r>
          </a:p>
          <a:p>
            <a:r>
              <a:rPr lang="en-US" dirty="0" smtClean="0">
                <a:sym typeface="Wingdings"/>
              </a:rPr>
              <a:t>First, break the grammar into simpler rules:</a:t>
            </a:r>
          </a:p>
          <a:p>
            <a:pPr lvl="1"/>
            <a:r>
              <a:rPr lang="en-US" dirty="0" smtClean="0"/>
              <a:t>S </a:t>
            </a:r>
            <a:r>
              <a:rPr lang="en-US" dirty="0" smtClean="0">
                <a:sym typeface="Wingdings"/>
              </a:rPr>
              <a:t> SS+</a:t>
            </a:r>
          </a:p>
          <a:p>
            <a:pPr lvl="1"/>
            <a:r>
              <a:rPr lang="en-US" dirty="0" smtClean="0"/>
              <a:t>S </a:t>
            </a:r>
            <a:r>
              <a:rPr lang="en-US" dirty="0" smtClean="0">
                <a:sym typeface="Wingdings"/>
              </a:rPr>
              <a:t> SS*</a:t>
            </a:r>
          </a:p>
          <a:p>
            <a:pPr lvl="1"/>
            <a:r>
              <a:rPr lang="en-US" dirty="0" smtClean="0"/>
              <a:t>S </a:t>
            </a:r>
            <a:r>
              <a:rPr lang="en-US" dirty="0" smtClean="0">
                <a:sym typeface="Wingdings"/>
              </a:rPr>
              <a:t> a</a:t>
            </a:r>
            <a:endParaRPr lang="en-US" dirty="0"/>
          </a:p>
        </p:txBody>
      </p:sp>
      <p:sp>
        <p:nvSpPr>
          <p:cNvPr id="4" name="3 CuadroTexto"/>
          <p:cNvSpPr txBox="1"/>
          <p:nvPr/>
        </p:nvSpPr>
        <p:spPr>
          <a:xfrm>
            <a:off x="4114800" y="41148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Left Recursion</a:t>
            </a:r>
            <a:endParaRPr lang="en-US" dirty="0"/>
          </a:p>
        </p:txBody>
      </p:sp>
      <p:sp>
        <p:nvSpPr>
          <p:cNvPr id="5" name="4 Cerrar llave"/>
          <p:cNvSpPr/>
          <p:nvPr/>
        </p:nvSpPr>
        <p:spPr>
          <a:xfrm>
            <a:off x="2590800" y="3962400"/>
            <a:ext cx="152400" cy="914400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6 Conector recto de flecha"/>
          <p:cNvCxnSpPr>
            <a:stCxn id="5" idx="1"/>
            <a:endCxn id="4" idx="1"/>
          </p:cNvCxnSpPr>
          <p:nvPr/>
        </p:nvCxnSpPr>
        <p:spPr>
          <a:xfrm flipV="1">
            <a:off x="2743200" y="4299466"/>
            <a:ext cx="1371600" cy="12013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1: Fix grammar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Eliminate left recursion using this rule:</a:t>
            </a:r>
          </a:p>
          <a:p>
            <a:pPr lvl="1"/>
            <a:r>
              <a:rPr lang="en-US" dirty="0" smtClean="0"/>
              <a:t>A </a:t>
            </a:r>
            <a:r>
              <a:rPr lang="en-US" dirty="0" smtClean="0">
                <a:sym typeface="Wingdings"/>
              </a:rPr>
              <a:t> A</a:t>
            </a:r>
            <a:r>
              <a:rPr lang="el-GR" dirty="0" smtClean="0">
                <a:sym typeface="Wingdings"/>
              </a:rPr>
              <a:t>α</a:t>
            </a:r>
            <a:r>
              <a:rPr lang="en-US" dirty="0" smtClean="0">
                <a:sym typeface="Wingdings"/>
              </a:rPr>
              <a:t> | </a:t>
            </a:r>
            <a:r>
              <a:rPr lang="el-GR" dirty="0" smtClean="0">
                <a:sym typeface="Wingdings"/>
              </a:rPr>
              <a:t>β</a:t>
            </a:r>
            <a:r>
              <a:rPr lang="en-US" dirty="0" smtClean="0">
                <a:sym typeface="Wingdings"/>
              </a:rPr>
              <a:t>  </a:t>
            </a:r>
          </a:p>
          <a:p>
            <a:pPr lvl="1">
              <a:buNone/>
            </a:pPr>
            <a:r>
              <a:rPr lang="en-US" dirty="0" smtClean="0">
                <a:sym typeface="Wingdings"/>
              </a:rPr>
              <a:t>will be transformed into:</a:t>
            </a:r>
          </a:p>
          <a:p>
            <a:pPr lvl="1"/>
            <a:r>
              <a:rPr lang="en-US" dirty="0" smtClean="0">
                <a:sym typeface="Wingdings"/>
              </a:rPr>
              <a:t>A  </a:t>
            </a:r>
            <a:r>
              <a:rPr lang="el-GR" dirty="0" smtClean="0">
                <a:sym typeface="Wingdings"/>
              </a:rPr>
              <a:t>β</a:t>
            </a:r>
            <a:r>
              <a:rPr lang="en-US" dirty="0" smtClean="0">
                <a:sym typeface="Wingdings"/>
              </a:rPr>
              <a:t>A’</a:t>
            </a:r>
          </a:p>
          <a:p>
            <a:pPr lvl="1"/>
            <a:r>
              <a:rPr lang="en-US" dirty="0" smtClean="0">
                <a:sym typeface="Wingdings"/>
              </a:rPr>
              <a:t>A’</a:t>
            </a:r>
            <a:r>
              <a:rPr lang="el-GR" dirty="0" smtClean="0">
                <a:sym typeface="Wingdings"/>
              </a:rPr>
              <a:t> </a:t>
            </a:r>
            <a:r>
              <a:rPr lang="en-US" dirty="0" smtClean="0">
                <a:sym typeface="Wingdings"/>
              </a:rPr>
              <a:t> </a:t>
            </a:r>
            <a:r>
              <a:rPr lang="el-GR" dirty="0" smtClean="0">
                <a:sym typeface="Wingdings"/>
              </a:rPr>
              <a:t>α</a:t>
            </a:r>
            <a:r>
              <a:rPr lang="en-US" dirty="0" smtClean="0">
                <a:sym typeface="Wingdings"/>
              </a:rPr>
              <a:t>A’ | </a:t>
            </a:r>
            <a:r>
              <a:rPr lang="el-GR" dirty="0" smtClean="0">
                <a:sym typeface="Wingdings"/>
              </a:rPr>
              <a:t>ε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1: Fix grammar</a:t>
            </a:r>
            <a:endParaRPr lang="en-US" dirty="0"/>
          </a:p>
        </p:txBody>
      </p:sp>
      <p:sp>
        <p:nvSpPr>
          <p:cNvPr id="4" name="3 Rectángulo"/>
          <p:cNvSpPr/>
          <p:nvPr/>
        </p:nvSpPr>
        <p:spPr>
          <a:xfrm>
            <a:off x="1676400" y="3188732"/>
            <a:ext cx="1905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 smtClean="0"/>
              <a:t>S </a:t>
            </a:r>
            <a:r>
              <a:rPr lang="en-US" sz="2400" dirty="0" smtClean="0">
                <a:sym typeface="Wingdings"/>
              </a:rPr>
              <a:t> SS+</a:t>
            </a:r>
          </a:p>
          <a:p>
            <a:pPr lvl="1"/>
            <a:r>
              <a:rPr lang="en-US" sz="2400" dirty="0" smtClean="0"/>
              <a:t>S </a:t>
            </a:r>
            <a:r>
              <a:rPr lang="en-US" sz="2400" dirty="0" smtClean="0">
                <a:sym typeface="Wingdings"/>
              </a:rPr>
              <a:t> SS*</a:t>
            </a:r>
          </a:p>
          <a:p>
            <a:pPr lvl="1"/>
            <a:r>
              <a:rPr lang="en-US" sz="2400" dirty="0" smtClean="0"/>
              <a:t>S </a:t>
            </a:r>
            <a:r>
              <a:rPr lang="en-US" sz="2400" dirty="0" smtClean="0">
                <a:sym typeface="Wingdings"/>
              </a:rPr>
              <a:t> a</a:t>
            </a:r>
            <a:endParaRPr lang="en-US" sz="2400" dirty="0"/>
          </a:p>
        </p:txBody>
      </p:sp>
      <p:sp>
        <p:nvSpPr>
          <p:cNvPr id="5" name="4 Rectángulo"/>
          <p:cNvSpPr/>
          <p:nvPr/>
        </p:nvSpPr>
        <p:spPr>
          <a:xfrm>
            <a:off x="4876800" y="3036332"/>
            <a:ext cx="3429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 smtClean="0"/>
              <a:t>S </a:t>
            </a:r>
            <a:r>
              <a:rPr lang="en-US" sz="2400" dirty="0" smtClean="0">
                <a:sym typeface="Wingdings"/>
              </a:rPr>
              <a:t> </a:t>
            </a:r>
            <a:r>
              <a:rPr lang="en-US" sz="2400" dirty="0" err="1" smtClean="0">
                <a:sym typeface="Wingdings"/>
              </a:rPr>
              <a:t>aS</a:t>
            </a:r>
            <a:r>
              <a:rPr lang="en-US" sz="2400" dirty="0" smtClean="0">
                <a:sym typeface="Wingdings"/>
              </a:rPr>
              <a:t>’</a:t>
            </a:r>
            <a:endParaRPr lang="en-US" sz="2400" dirty="0" smtClean="0"/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S+S’</a:t>
            </a:r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S*S’</a:t>
            </a:r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</a:t>
            </a:r>
            <a:r>
              <a:rPr lang="el-GR" sz="2400" dirty="0" smtClean="0">
                <a:sym typeface="Wingdings"/>
              </a:rPr>
              <a:t>ε</a:t>
            </a:r>
            <a:endParaRPr lang="en-US" sz="2400" dirty="0" smtClean="0">
              <a:sym typeface="Wingdings"/>
            </a:endParaRPr>
          </a:p>
        </p:txBody>
      </p:sp>
      <p:sp>
        <p:nvSpPr>
          <p:cNvPr id="6" name="5 Flecha derecha"/>
          <p:cNvSpPr/>
          <p:nvPr/>
        </p:nvSpPr>
        <p:spPr>
          <a:xfrm>
            <a:off x="3733800" y="3188732"/>
            <a:ext cx="1143000" cy="1066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Cerrar llave"/>
          <p:cNvSpPr/>
          <p:nvPr/>
        </p:nvSpPr>
        <p:spPr>
          <a:xfrm>
            <a:off x="6781800" y="3493532"/>
            <a:ext cx="304800" cy="609600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CuadroTexto"/>
          <p:cNvSpPr txBox="1"/>
          <p:nvPr/>
        </p:nvSpPr>
        <p:spPr>
          <a:xfrm>
            <a:off x="7239000" y="3613666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Ambiguous</a:t>
            </a:r>
            <a:endParaRPr lang="en-US" dirty="0"/>
          </a:p>
        </p:txBody>
      </p:sp>
      <p:cxnSp>
        <p:nvCxnSpPr>
          <p:cNvPr id="10" name="9 Conector recto de flecha"/>
          <p:cNvCxnSpPr>
            <a:stCxn id="7" idx="1"/>
            <a:endCxn id="8" idx="1"/>
          </p:cNvCxnSpPr>
          <p:nvPr/>
        </p:nvCxnSpPr>
        <p:spPr>
          <a:xfrm>
            <a:off x="7086600" y="3798332"/>
            <a:ext cx="152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3429000" y="4282826"/>
            <a:ext cx="251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Eliminating left recursion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1: Fix grammar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particular ambiguity can be eliminated by left factoring.</a:t>
            </a:r>
          </a:p>
          <a:p>
            <a:pPr lvl="1"/>
            <a:r>
              <a:rPr lang="en-US" dirty="0" smtClean="0">
                <a:sym typeface="Wingdings"/>
              </a:rPr>
              <a:t>A</a:t>
            </a:r>
            <a:r>
              <a:rPr lang="el-GR" dirty="0" smtClean="0">
                <a:sym typeface="Wingdings"/>
              </a:rPr>
              <a:t> </a:t>
            </a:r>
            <a:r>
              <a:rPr lang="en-US" dirty="0" smtClean="0">
                <a:sym typeface="Wingdings"/>
              </a:rPr>
              <a:t> </a:t>
            </a:r>
            <a:r>
              <a:rPr lang="el-GR" dirty="0" smtClean="0">
                <a:sym typeface="Wingdings"/>
              </a:rPr>
              <a:t>α</a:t>
            </a:r>
            <a:r>
              <a:rPr lang="en-US" dirty="0" smtClean="0">
                <a:sym typeface="Wingdings"/>
              </a:rPr>
              <a:t>B | </a:t>
            </a:r>
            <a:r>
              <a:rPr lang="el-GR" dirty="0" smtClean="0">
                <a:sym typeface="Wingdings"/>
              </a:rPr>
              <a:t>α</a:t>
            </a:r>
            <a:r>
              <a:rPr lang="en-US" dirty="0" smtClean="0">
                <a:sym typeface="Wingdings"/>
              </a:rPr>
              <a:t>C</a:t>
            </a:r>
          </a:p>
          <a:p>
            <a:pPr lvl="1">
              <a:buNone/>
            </a:pPr>
            <a:r>
              <a:rPr lang="en-US" dirty="0" smtClean="0">
                <a:sym typeface="Wingdings"/>
              </a:rPr>
              <a:t>can be transformed into:</a:t>
            </a:r>
          </a:p>
          <a:p>
            <a:pPr lvl="1"/>
            <a:r>
              <a:rPr lang="en-US" dirty="0" smtClean="0">
                <a:sym typeface="Wingdings"/>
              </a:rPr>
              <a:t>A</a:t>
            </a:r>
            <a:r>
              <a:rPr lang="el-GR" dirty="0" smtClean="0">
                <a:sym typeface="Wingdings"/>
              </a:rPr>
              <a:t> </a:t>
            </a:r>
            <a:r>
              <a:rPr lang="en-US" dirty="0" smtClean="0">
                <a:sym typeface="Wingdings"/>
              </a:rPr>
              <a:t> </a:t>
            </a:r>
            <a:r>
              <a:rPr lang="el-GR" dirty="0" smtClean="0">
                <a:sym typeface="Wingdings"/>
              </a:rPr>
              <a:t>α</a:t>
            </a:r>
            <a:r>
              <a:rPr lang="en-US" dirty="0" smtClean="0">
                <a:sym typeface="Wingdings"/>
              </a:rPr>
              <a:t>A’</a:t>
            </a:r>
          </a:p>
          <a:p>
            <a:pPr lvl="1"/>
            <a:r>
              <a:rPr lang="en-US" dirty="0" smtClean="0"/>
              <a:t>A’</a:t>
            </a:r>
            <a:r>
              <a:rPr lang="en-US" dirty="0" smtClean="0">
                <a:sym typeface="Wingdings"/>
              </a:rPr>
              <a:t> B</a:t>
            </a:r>
          </a:p>
          <a:p>
            <a:pPr lvl="1"/>
            <a:r>
              <a:rPr lang="en-US" dirty="0" smtClean="0"/>
              <a:t>A’</a:t>
            </a:r>
            <a:r>
              <a:rPr lang="en-US" dirty="0" smtClean="0">
                <a:sym typeface="Wingdings"/>
              </a:rPr>
              <a:t> C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1380</TotalTime>
  <Words>4123</Words>
  <Application>Microsoft Office PowerPoint</Application>
  <PresentationFormat>Presentación en pantalla (4:3)</PresentationFormat>
  <Paragraphs>1355</Paragraphs>
  <Slides>51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51</vt:i4>
      </vt:variant>
    </vt:vector>
  </HeadingPairs>
  <TitlesOfParts>
    <vt:vector size="52" baseType="lpstr">
      <vt:lpstr>Office Theme</vt:lpstr>
      <vt:lpstr>Predictive Parsing Tables</vt:lpstr>
      <vt:lpstr>Rules to compute FIRST</vt:lpstr>
      <vt:lpstr>Rules to compute FOLLOW</vt:lpstr>
      <vt:lpstr>Rules to compute FOLLOW  (same rules, just another way to see them)</vt:lpstr>
      <vt:lpstr>Example 1</vt:lpstr>
      <vt:lpstr>Example 1: Fix grammar</vt:lpstr>
      <vt:lpstr>Example 1: Fix grammar</vt:lpstr>
      <vt:lpstr>Example 1: Fix grammar</vt:lpstr>
      <vt:lpstr>Example 1: Fix grammar</vt:lpstr>
      <vt:lpstr>Example 1: Fix grammar</vt:lpstr>
      <vt:lpstr>Example 1: First</vt:lpstr>
      <vt:lpstr>Example 1: First</vt:lpstr>
      <vt:lpstr>Example 1: First</vt:lpstr>
      <vt:lpstr>Example 1: First</vt:lpstr>
      <vt:lpstr>Example 1: First</vt:lpstr>
      <vt:lpstr>Example 1: Follow</vt:lpstr>
      <vt:lpstr>Example 1: Follow</vt:lpstr>
      <vt:lpstr>Example 1: Follow</vt:lpstr>
      <vt:lpstr>Example 1: Follow</vt:lpstr>
      <vt:lpstr>Example 1: Follow</vt:lpstr>
      <vt:lpstr>How to fill the Parsing Table</vt:lpstr>
      <vt:lpstr>Example 1: Parsing table</vt:lpstr>
      <vt:lpstr>Example 1: Parsing table</vt:lpstr>
      <vt:lpstr>Example 1: Parsing table</vt:lpstr>
      <vt:lpstr>Example 1: Parsing table</vt:lpstr>
      <vt:lpstr>Example 1: Parsing table</vt:lpstr>
      <vt:lpstr>Example 2</vt:lpstr>
      <vt:lpstr>Example 2: First</vt:lpstr>
      <vt:lpstr>Example 2: First</vt:lpstr>
      <vt:lpstr>Example 2: First</vt:lpstr>
      <vt:lpstr>Example 2: First</vt:lpstr>
      <vt:lpstr>Example 2: First</vt:lpstr>
      <vt:lpstr>Example 2: First</vt:lpstr>
      <vt:lpstr>Example 2: First</vt:lpstr>
      <vt:lpstr>Example 2: First</vt:lpstr>
      <vt:lpstr>Example 2: Follow</vt:lpstr>
      <vt:lpstr>Example 2: Follow</vt:lpstr>
      <vt:lpstr>Example 2: Follow</vt:lpstr>
      <vt:lpstr>Example 2: Follow</vt:lpstr>
      <vt:lpstr>Example 2: Follow</vt:lpstr>
      <vt:lpstr>Example 2: Follow</vt:lpstr>
      <vt:lpstr>Example 2: Follow</vt:lpstr>
      <vt:lpstr>Example 2: Follow</vt:lpstr>
      <vt:lpstr>Example 2: Follow</vt:lpstr>
      <vt:lpstr>Example 2: Follow</vt:lpstr>
      <vt:lpstr>Example 2: Follow</vt:lpstr>
      <vt:lpstr>Example 2: Follow</vt:lpstr>
      <vt:lpstr>Example 2: Follow</vt:lpstr>
      <vt:lpstr>Example 2: Follow</vt:lpstr>
      <vt:lpstr>Example 2: Follow</vt:lpstr>
      <vt:lpstr>Diapositiva 51</vt:lpstr>
    </vt:vector>
  </TitlesOfParts>
  <Company>University of Central Florida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Lauren Haar</dc:creator>
  <cp:lastModifiedBy>Edward Aymerich Sanchez</cp:lastModifiedBy>
  <cp:revision>59</cp:revision>
  <cp:lastPrinted>2009-05-20T17:13:00Z</cp:lastPrinted>
  <dcterms:created xsi:type="dcterms:W3CDTF">2010-03-30T20:16:01Z</dcterms:created>
  <dcterms:modified xsi:type="dcterms:W3CDTF">2014-03-27T14:21:05Z</dcterms:modified>
</cp:coreProperties>
</file>