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1" r:id="rId3"/>
    <p:sldId id="270" r:id="rId4"/>
    <p:sldId id="262" r:id="rId5"/>
    <p:sldId id="263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35" r:id="rId26"/>
    <p:sldId id="426" r:id="rId27"/>
    <p:sldId id="427" r:id="rId28"/>
    <p:sldId id="428" r:id="rId29"/>
    <p:sldId id="429" r:id="rId30"/>
    <p:sldId id="430" r:id="rId31"/>
    <p:sldId id="431" r:id="rId32"/>
    <p:sldId id="432" r:id="rId33"/>
    <p:sldId id="433" r:id="rId34"/>
    <p:sldId id="434" r:id="rId35"/>
    <p:sldId id="436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 snapToObjects="1">
      <p:cViewPr>
        <p:scale>
          <a:sx n="80" d="100"/>
          <a:sy n="80" d="100"/>
        </p:scale>
        <p:origin x="-10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 and </a:t>
            </a:r>
            <a:br>
              <a:rPr lang="en-US" dirty="0" smtClean="0">
                <a:latin typeface="Gotham-Black" charset="0"/>
              </a:rPr>
            </a:br>
            <a:r>
              <a:rPr lang="en-US" dirty="0" smtClean="0">
                <a:latin typeface="Gotham-Black" charset="0"/>
              </a:rPr>
              <a:t>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Spring 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it?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1981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 this case, yes. The assignment statement have to generate the code to do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only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the actual assignment.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generated code must store the result of “expression” into the correct variable.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code to do whatever is in “expression” (be it another variable,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or some calculation) must be created by the &lt;expression&gt; function, not by the &lt;statement&gt; function.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generate code for this simple statement:</a:t>
            </a:r>
          </a:p>
          <a:p>
            <a:pPr lvl="1"/>
            <a:r>
              <a:rPr lang="en-US" dirty="0" smtClean="0"/>
              <a:t>x := a;</a:t>
            </a:r>
          </a:p>
          <a:p>
            <a:r>
              <a:rPr lang="en-US" dirty="0" smtClean="0"/>
              <a:t>This is an assignment statement, and will be handled by the function that we just modified.</a:t>
            </a:r>
          </a:p>
          <a:p>
            <a:r>
              <a:rPr lang="en-US" dirty="0" smtClean="0"/>
              <a:t>Additionally, we will add a bit of code where we need it to generate the complete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 bwMode="auto">
          <a:xfrm>
            <a:off x="457200" y="2667000"/>
            <a:ext cx="8229600" cy="3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IDENT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 = find(ident);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i == 0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symboltype(i) &lt;&gt; variable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":="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EXPRESSION();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gen(STO, curreg, symbollevel(i), symboladdress(i));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curreg--;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4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876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34000" y="4957465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should have code to handle the code generation if we find an adding operator. It is not shown in this example.</a:t>
            </a:r>
            <a:endParaRPr lang="en-US" dirty="0"/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5103168" y="3507432"/>
            <a:ext cx="1528465" cy="1371600"/>
          </a:xfrm>
          <a:prstGeom prst="bentConnector3">
            <a:avLst>
              <a:gd name="adj1" fmla="val 14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takes the parse tree returned by the parser and creates machine code from it.</a:t>
            </a:r>
          </a:p>
          <a:p>
            <a:r>
              <a:rPr lang="en-US" dirty="0" smtClean="0"/>
              <a:t>Since the parse tree is implicit in the recursion stack of our recursive descending parser, we will </a:t>
            </a:r>
            <a:r>
              <a:rPr lang="en-US" i="1" dirty="0" smtClean="0"/>
              <a:t>interleave</a:t>
            </a:r>
            <a:r>
              <a:rPr lang="en-US" dirty="0" smtClean="0"/>
              <a:t> the code generation into the parsing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16" name="15 Conector angular"/>
          <p:cNvCxnSpPr/>
          <p:nvPr/>
        </p:nvCxnSpPr>
        <p:spPr>
          <a:xfrm>
            <a:off x="3276600" y="3429000"/>
            <a:ext cx="25908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5867400" y="4572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We’ll add code here to generate code for our case.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 bwMode="auto">
          <a:xfrm>
            <a:off x="457200" y="2667000"/>
            <a:ext cx="8229600" cy="3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FACTOR;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IDENTIFIER then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 find(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++;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symboltype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 == variable then gen(LOD,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symbollevel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symboladdress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else 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symboltype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 == constant then gen(LIT,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 0,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symbolval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else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NUMBER then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"("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EXPRESSION();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")" then ERROR 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parser uses: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488846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791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</a:t>
            </a:r>
            <a:r>
              <a:rPr lang="en-US" dirty="0" smtClean="0"/>
              <a:t>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096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5 1 1</a:t>
            </a:r>
          </a:p>
          <a:p>
            <a:r>
              <a:rPr lang="en-US" dirty="0" smtClean="0"/>
              <a:t>4 5 2 4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1" name="20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400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</a:t>
            </a:r>
            <a:r>
              <a:rPr lang="en-US" dirty="0" smtClean="0"/>
              <a:t>5 1 1</a:t>
            </a:r>
          </a:p>
          <a:p>
            <a:r>
              <a:rPr lang="en-US" dirty="0" smtClean="0"/>
              <a:t>4 5 2 4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procedures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gen(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Inserts a new instruction into the code list</a:t>
            </a:r>
            <a:r>
              <a:rPr lang="en-US" sz="2800" dirty="0" smtClean="0"/>
              <a:t>.</a:t>
            </a:r>
          </a:p>
          <a:p>
            <a:r>
              <a:rPr lang="en-US" sz="2800" b="1" dirty="0" err="1" smtClean="0"/>
              <a:t>curreg</a:t>
            </a:r>
            <a:r>
              <a:rPr lang="en-US" sz="2800" dirty="0" smtClean="0"/>
              <a:t> – Current register to work with.</a:t>
            </a:r>
            <a:endParaRPr lang="en-US" sz="2800" dirty="0" smtClean="0"/>
          </a:p>
          <a:p>
            <a:r>
              <a:rPr lang="en-US" sz="2800" b="1" dirty="0" smtClean="0"/>
              <a:t>find(</a:t>
            </a:r>
            <a:r>
              <a:rPr lang="en-US" sz="2800" b="1" dirty="0" err="1" smtClean="0"/>
              <a:t>ident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position of a symbol in the Symbol Table, or 0 if not found.</a:t>
            </a:r>
          </a:p>
          <a:p>
            <a:r>
              <a:rPr lang="en-US" sz="2800" b="1" dirty="0" err="1" smtClean="0"/>
              <a:t>symboltype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type of a symbol (constant, variable or procedure).</a:t>
            </a:r>
          </a:p>
          <a:p>
            <a:r>
              <a:rPr lang="en-US" sz="2800" b="1" dirty="0" err="1" smtClean="0"/>
              <a:t>symbollevel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level of a symbol.</a:t>
            </a:r>
          </a:p>
          <a:p>
            <a:r>
              <a:rPr lang="en-US" sz="2800" b="1" dirty="0" err="1" smtClean="0"/>
              <a:t>symboladdress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address of a symbol.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Code Generation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en-US" sz="1600" dirty="0">
                <a:solidFill>
                  <a:schemeClr val="bg1"/>
                </a:solidFill>
              </a:rPr>
              <a:t>call &lt;</a:t>
            </a:r>
            <a:r>
              <a:rPr lang="en-US" sz="1600" dirty="0" err="1">
                <a:solidFill>
                  <a:schemeClr val="bg1"/>
                </a:solidFill>
              </a:rPr>
              <a:t>ident</a:t>
            </a:r>
            <a:r>
              <a:rPr lang="en-US" sz="1600" dirty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begin &lt;statement-list&gt; </a:t>
            </a:r>
            <a:r>
              <a:rPr lang="en-US" sz="1600" dirty="0" smtClean="0">
                <a:solidFill>
                  <a:schemeClr val="bg1"/>
                </a:solidFill>
              </a:rPr>
              <a:t>end </a:t>
            </a:r>
            <a:r>
              <a:rPr lang="en-US" sz="1600" dirty="0">
                <a:solidFill>
                  <a:schemeClr val="bg1"/>
                </a:solidFill>
              </a:rPr>
              <a:t>| if &lt;condition&gt; then &lt;statement&gt;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while &lt;condition&gt; do &lt;statement</a:t>
            </a:r>
            <a:r>
              <a:rPr lang="en-US" sz="1600" dirty="0" smtClean="0">
                <a:solidFill>
                  <a:schemeClr val="bg1"/>
                </a:solidFill>
              </a:rPr>
              <a:t>&gt; | </a:t>
            </a:r>
            <a:r>
              <a:rPr lang="en-US" sz="1600" dirty="0">
                <a:solidFill>
                  <a:schemeClr val="bg1"/>
                </a:solidFill>
              </a:rPr>
              <a:t>e</a:t>
            </a:r>
          </a:p>
          <a:p>
            <a:r>
              <a:rPr lang="en-US" sz="1600" dirty="0"/>
              <a:t>          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For this example, we’ll only focus on the code generation for the assignment statement.</a:t>
            </a:r>
          </a:p>
          <a:p>
            <a:pPr lvl="1"/>
            <a:r>
              <a:rPr lang="en-US" dirty="0" smtClean="0"/>
              <a:t>x := a;</a:t>
            </a:r>
          </a:p>
          <a:p>
            <a:pPr lvl="1"/>
            <a:r>
              <a:rPr lang="en-US" dirty="0" smtClean="0"/>
              <a:t>x := y + b;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1713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5410200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start with the</a:t>
            </a:r>
            <a:r>
              <a:rPr lang="en-US" sz="3200" dirty="0" smtClean="0">
                <a:latin typeface="+mn-lt"/>
              </a:rPr>
              <a:t> parsing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function for statement</a:t>
            </a:r>
            <a:r>
              <a:rPr lang="en-US" sz="3200" dirty="0" smtClean="0">
                <a:latin typeface="+mn-lt"/>
              </a:rPr>
              <a:t>, and add code generation on it.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!= variable then ERROR </a:t>
            </a:r>
          </a:p>
          <a:p>
            <a:pPr>
              <a:buNone/>
            </a:pPr>
            <a:r>
              <a:rPr lang="en-US" sz="1600" b="1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First, let’s check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that we have a valid variable</a:t>
            </a:r>
            <a:r>
              <a:rPr lang="en-US" sz="3200" dirty="0" smtClean="0">
                <a:latin typeface="+mn-lt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</a:t>
            </a:r>
          </a:p>
          <a:p>
            <a:pPr>
              <a:buNone/>
            </a:pPr>
            <a:r>
              <a:rPr lang="en-US" sz="1600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Now, create some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95600" y="6488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 = 4 in our project.</a:t>
            </a:r>
            <a:endParaRPr lang="en-US" dirty="0"/>
          </a:p>
        </p:txBody>
      </p:sp>
      <p:cxnSp>
        <p:nvCxnSpPr>
          <p:cNvPr id="8" name="7 Conector recto de flecha"/>
          <p:cNvCxnSpPr>
            <a:endCxn id="6" idx="1"/>
          </p:cNvCxnSpPr>
          <p:nvPr/>
        </p:nvCxnSpPr>
        <p:spPr>
          <a:xfrm>
            <a:off x="1524000" y="6172200"/>
            <a:ext cx="1371600" cy="501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1855</Words>
  <Application>Microsoft Office PowerPoint</Application>
  <PresentationFormat>Presentación en pantalla (4:3)</PresentationFormat>
  <Paragraphs>786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Office Theme</vt:lpstr>
      <vt:lpstr>PL/0 Parser and  Code Generation</vt:lpstr>
      <vt:lpstr>Code Generation</vt:lpstr>
      <vt:lpstr>Our parser uses:</vt:lpstr>
      <vt:lpstr>Additional procedures</vt:lpstr>
      <vt:lpstr>PL/0 Grammar</vt:lpstr>
      <vt:lpstr>PL/0 Code Generation</vt:lpstr>
      <vt:lpstr>&lt;statement&gt; Procedure</vt:lpstr>
      <vt:lpstr>&lt;statement&gt; Procedure</vt:lpstr>
      <vt:lpstr>&lt;statement&gt; Procedure</vt:lpstr>
      <vt:lpstr>That’s it?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PL/0 Code Generation</dc:title>
  <dc:creator>Edward Aymerich</dc:creator>
  <cp:lastModifiedBy>Edward Aymerich Sanchez</cp:lastModifiedBy>
  <cp:revision>121</cp:revision>
  <cp:lastPrinted>2009-05-20T17:13:00Z</cp:lastPrinted>
  <dcterms:created xsi:type="dcterms:W3CDTF">2010-03-30T20:16:01Z</dcterms:created>
  <dcterms:modified xsi:type="dcterms:W3CDTF">2014-03-19T23:40:51Z</dcterms:modified>
</cp:coreProperties>
</file>