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 snapToObjects="1"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AFE386E-7F1A-420A-AA02-18F1608E7E5F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5F3E5B-BBD7-4197-84BF-5C1DC103B42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FA644CE-70CE-4C03-8785-89AD151E11F7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F815FB2-9FFB-42A6-BC5C-944C373D28D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English,</a:t>
            </a:r>
            <a:r>
              <a:rPr lang="en-US" baseline="0" dirty="0" smtClean="0"/>
              <a:t> Spanish, Swedish, </a:t>
            </a:r>
            <a:r>
              <a:rPr lang="en-US" baseline="0" dirty="0" err="1" smtClean="0"/>
              <a:t>Rusian</a:t>
            </a:r>
            <a:r>
              <a:rPr lang="en-US" baseline="0" dirty="0" smtClean="0"/>
              <a:t>, </a:t>
            </a:r>
            <a:r>
              <a:rPr lang="en-US" dirty="0" smtClean="0"/>
              <a:t>Chinese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Méiguī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), Polish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15FB2-9FFB-42A6-BC5C-944C373D28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83E69-8DEE-446C-83E2-FEA0F9370906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7029E-DFB0-4781-A4B7-31B4C3F16D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34088-5259-4724-A888-FC9D0A5F093D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A381-9445-41B8-A98F-D8B592F4E7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AC088D-64CE-4EC1-BE13-71B9C339CEF3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10251-5723-4800-8F77-12E52EA0B3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AA2FA-A20A-4B9B-BCEE-F10ACE88D0CE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F49F-A8B2-4F8B-A7CA-54596ECE7B1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C3C52-A079-4CA6-A4F5-037BA8B9D9FC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AF68B-1C9A-478E-8427-810D695776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0274F-9807-43AC-BD0A-1C9D5A734234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50CFA-C56C-4128-924D-3719832CAB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7D6C57-D2F5-47EB-8619-3C012D446623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730BE-04D2-49DB-B856-1E678D4680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7B202-7A7A-4D19-A1C9-098A822BEE9B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093E-E01C-4AC1-9700-35CDB4C4322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F36D2-7E5B-415F-B8D0-300E2C4F13E1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FDEB1-98E2-4C14-8ED8-224A6A3168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CCA024-5F0D-4C3B-85BF-378916B6AAC3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DBDF-C37E-49E8-8D65-63CE976D98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515AC-6A4B-4934-8CCD-17CAFCE655D2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4AAAE-078E-4ED3-9FD0-D63DB3434A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DC0EE45-E7D9-4FAD-9443-1F772B65F2A0}" type="datetime1">
              <a:rPr lang="en-US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963B56-0215-41E9-A5F8-14CF433634EE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Symbol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Fall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 scope of a variable can be represented by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number (scope is just one of attributes).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different symbol table is constructed for different scope.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Object Oriented languages have classes like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Method names, class names, object names.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Scoping is VERY important. (Inheritance).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Functional Languages Lisp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Binding Issues.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 Operations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operations required:</a:t>
            </a:r>
          </a:p>
          <a:p>
            <a:pPr lvl="1"/>
            <a:r>
              <a:rPr lang="en-US" b="1" dirty="0" smtClean="0"/>
              <a:t>Insert</a:t>
            </a:r>
            <a:r>
              <a:rPr lang="en-US" dirty="0" smtClean="0"/>
              <a:t>: adds a symbol to the table.</a:t>
            </a:r>
          </a:p>
          <a:p>
            <a:pPr lvl="1"/>
            <a:r>
              <a:rPr lang="en-US" b="1" dirty="0" smtClean="0"/>
              <a:t>Lookup</a:t>
            </a:r>
            <a:r>
              <a:rPr lang="en-US" dirty="0" smtClean="0"/>
              <a:t>: finds a symbol in the table (and get its attributes).</a:t>
            </a:r>
          </a:p>
          <a:p>
            <a:r>
              <a:rPr lang="en-US" dirty="0" smtClean="0"/>
              <a:t>Insertion is only done once per symbol.</a:t>
            </a:r>
          </a:p>
          <a:p>
            <a:r>
              <a:rPr lang="en-US" dirty="0" smtClean="0"/>
              <a:t>Lookup is done many times per symbol.</a:t>
            </a:r>
          </a:p>
          <a:p>
            <a:r>
              <a:rPr lang="en-US" dirty="0" smtClean="0"/>
              <a:t>We need fast lookups.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5000" y="1828800"/>
            <a:ext cx="4952295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	GLOBAL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END {Main}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Unordered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Only useful if there is a small number of symbols (less than a couple dozen).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48200" y="4495800"/>
            <a:ext cx="426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by identifier.</a:t>
            </a:r>
          </a:p>
          <a:p>
            <a:r>
              <a:rPr lang="en-US" dirty="0" smtClean="0"/>
              <a:t>Ordered array: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Linked list: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800600" y="4572000"/>
            <a:ext cx="434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2514600" y="1981200"/>
          <a:ext cx="4192588" cy="4603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458788"/>
                <a:gridCol w="914400"/>
                <a:gridCol w="457200"/>
                <a:gridCol w="5334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8"/>
          <p:cNvGraphicFramePr>
            <a:graphicFrameLocks noGrp="1"/>
          </p:cNvGraphicFramePr>
          <p:nvPr/>
        </p:nvGraphicFramePr>
        <p:xfrm>
          <a:off x="4800600" y="3810000"/>
          <a:ext cx="4116388" cy="460375"/>
        </p:xfrm>
        <a:graphic>
          <a:graphicData uri="http://schemas.openxmlformats.org/drawingml/2006/table">
            <a:tbl>
              <a:tblPr/>
              <a:tblGrid>
                <a:gridCol w="358775"/>
                <a:gridCol w="1158875"/>
                <a:gridCol w="288925"/>
                <a:gridCol w="785813"/>
                <a:gridCol w="9144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8"/>
          <p:cNvGraphicFramePr>
            <a:graphicFrameLocks noGrp="1"/>
          </p:cNvGraphicFramePr>
          <p:nvPr/>
        </p:nvGraphicFramePr>
        <p:xfrm>
          <a:off x="4648200" y="2819400"/>
          <a:ext cx="4344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1219200"/>
                <a:gridCol w="381000"/>
                <a:gridCol w="839788"/>
                <a:gridCol w="838200"/>
                <a:gridCol w="3048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88"/>
          <p:cNvGraphicFramePr>
            <a:graphicFrameLocks noGrp="1"/>
          </p:cNvGraphicFramePr>
          <p:nvPr/>
        </p:nvGraphicFramePr>
        <p:xfrm>
          <a:off x="76200" y="4368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81000"/>
                <a:gridCol w="763588"/>
                <a:gridCol w="8382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18"/>
          <p:cNvGraphicFramePr>
            <a:graphicFrameLocks noGrp="1"/>
          </p:cNvGraphicFramePr>
          <p:nvPr/>
        </p:nvGraphicFramePr>
        <p:xfrm>
          <a:off x="4343400" y="5257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048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48"/>
          <p:cNvGraphicFramePr>
            <a:graphicFrameLocks noGrp="1"/>
          </p:cNvGraphicFramePr>
          <p:nvPr/>
        </p:nvGraphicFramePr>
        <p:xfrm>
          <a:off x="76200" y="6121400"/>
          <a:ext cx="3963988" cy="460375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3810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Line 178"/>
          <p:cNvSpPr>
            <a:spLocks noChangeShapeType="1"/>
          </p:cNvSpPr>
          <p:nvPr/>
        </p:nvSpPr>
        <p:spPr bwMode="auto">
          <a:xfrm flipH="1">
            <a:off x="1446213" y="2209800"/>
            <a:ext cx="4498975" cy="2133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79"/>
          <p:cNvSpPr>
            <a:spLocks noChangeShapeType="1"/>
          </p:cNvSpPr>
          <p:nvPr/>
        </p:nvSpPr>
        <p:spPr bwMode="auto">
          <a:xfrm>
            <a:off x="6400800" y="2209800"/>
            <a:ext cx="990600" cy="609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80"/>
          <p:cNvSpPr>
            <a:spLocks noChangeShapeType="1"/>
          </p:cNvSpPr>
          <p:nvPr/>
        </p:nvSpPr>
        <p:spPr bwMode="auto">
          <a:xfrm flipH="1">
            <a:off x="8456613" y="2971800"/>
            <a:ext cx="384175" cy="8382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1"/>
          <p:cNvSpPr>
            <a:spLocks noChangeShapeType="1"/>
          </p:cNvSpPr>
          <p:nvPr/>
        </p:nvSpPr>
        <p:spPr bwMode="auto">
          <a:xfrm flipH="1">
            <a:off x="1522413" y="4572000"/>
            <a:ext cx="2060575" cy="1524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82"/>
          <p:cNvSpPr>
            <a:spLocks noChangeShapeType="1"/>
          </p:cNvSpPr>
          <p:nvPr/>
        </p:nvSpPr>
        <p:spPr bwMode="auto">
          <a:xfrm>
            <a:off x="3886200" y="4572000"/>
            <a:ext cx="2895600" cy="685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83"/>
          <p:cNvSpPr>
            <a:spLocks noChangeArrowheads="1"/>
          </p:cNvSpPr>
          <p:nvPr/>
        </p:nvSpPr>
        <p:spPr bwMode="auto">
          <a:xfrm>
            <a:off x="5930900" y="2159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84"/>
          <p:cNvSpPr>
            <a:spLocks noChangeArrowheads="1"/>
          </p:cNvSpPr>
          <p:nvPr/>
        </p:nvSpPr>
        <p:spPr bwMode="auto">
          <a:xfrm>
            <a:off x="6350000" y="21717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85"/>
          <p:cNvSpPr>
            <a:spLocks noChangeArrowheads="1"/>
          </p:cNvSpPr>
          <p:nvPr/>
        </p:nvSpPr>
        <p:spPr bwMode="auto">
          <a:xfrm>
            <a:off x="87630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6"/>
          <p:cNvSpPr>
            <a:spLocks noChangeArrowheads="1"/>
          </p:cNvSpPr>
          <p:nvPr/>
        </p:nvSpPr>
        <p:spPr bwMode="auto">
          <a:xfrm>
            <a:off x="3860800" y="45339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7"/>
          <p:cNvSpPr>
            <a:spLocks noChangeArrowheads="1"/>
          </p:cNvSpPr>
          <p:nvPr/>
        </p:nvSpPr>
        <p:spPr bwMode="auto">
          <a:xfrm>
            <a:off x="3556000" y="4521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88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89"/>
          <p:cNvSpPr>
            <a:spLocks noChangeArrowheads="1"/>
          </p:cNvSpPr>
          <p:nvPr/>
        </p:nvSpPr>
        <p:spPr bwMode="auto">
          <a:xfrm>
            <a:off x="83820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90"/>
          <p:cNvSpPr>
            <a:spLocks noChangeArrowheads="1"/>
          </p:cNvSpPr>
          <p:nvPr/>
        </p:nvSpPr>
        <p:spPr bwMode="auto">
          <a:xfrm>
            <a:off x="8089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191"/>
          <p:cNvSpPr>
            <a:spLocks noChangeArrowheads="1"/>
          </p:cNvSpPr>
          <p:nvPr/>
        </p:nvSpPr>
        <p:spPr bwMode="auto">
          <a:xfrm>
            <a:off x="7708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192"/>
          <p:cNvSpPr>
            <a:spLocks noChangeArrowheads="1"/>
          </p:cNvSpPr>
          <p:nvPr/>
        </p:nvSpPr>
        <p:spPr bwMode="auto">
          <a:xfrm>
            <a:off x="3429000" y="62865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93"/>
          <p:cNvSpPr>
            <a:spLocks noChangeArrowheads="1"/>
          </p:cNvSpPr>
          <p:nvPr/>
        </p:nvSpPr>
        <p:spPr bwMode="auto">
          <a:xfrm>
            <a:off x="3771900" y="6299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94"/>
          <p:cNvSpPr>
            <a:spLocks noChangeArrowheads="1"/>
          </p:cNvSpPr>
          <p:nvPr/>
        </p:nvSpPr>
        <p:spPr bwMode="auto">
          <a:xfrm>
            <a:off x="84582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Space efficient.</a:t>
            </a:r>
          </a:p>
          <a:p>
            <a:r>
              <a:rPr lang="en-US" dirty="0" smtClean="0"/>
              <a:t>Easy to print alphabetized list of names.</a:t>
            </a:r>
          </a:p>
          <a:p>
            <a:r>
              <a:rPr lang="en-US" dirty="0" smtClean="0"/>
              <a:t>Scoping is difficult, unless a different tree is used for each scope.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efficient. Used by production compilers.</a:t>
            </a:r>
          </a:p>
          <a:p>
            <a:r>
              <a:rPr lang="en-US" dirty="0" smtClean="0"/>
              <a:t>Fast insertion: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</a:p>
          <a:p>
            <a:r>
              <a:rPr lang="en-US" dirty="0" smtClean="0"/>
              <a:t>Fast lookup: </a:t>
            </a:r>
            <a:r>
              <a:rPr lang="en-US" i="1" dirty="0" smtClean="0"/>
              <a:t>O</a:t>
            </a:r>
            <a:r>
              <a:rPr lang="en-US" dirty="0" smtClean="0"/>
              <a:t>(1) best case, </a:t>
            </a:r>
            <a:r>
              <a:rPr lang="en-US" i="1" dirty="0" smtClean="0"/>
              <a:t>O</a:t>
            </a:r>
            <a:r>
              <a:rPr lang="en-US" dirty="0" smtClean="0"/>
              <a:t>(n) worst case (very rare).</a:t>
            </a:r>
          </a:p>
          <a:p>
            <a:r>
              <a:rPr lang="en-US" dirty="0" smtClean="0"/>
              <a:t>A good hashing function is needed.</a:t>
            </a:r>
          </a:p>
          <a:p>
            <a:r>
              <a:rPr lang="en-US" dirty="0" smtClean="0"/>
              <a:t>As an example, let’s use the following hashing function:</a:t>
            </a:r>
          </a:p>
          <a:p>
            <a:pPr lvl="1"/>
            <a:r>
              <a:rPr lang="en-US" dirty="0" smtClean="0"/>
              <a:t>H(id) = (First letter + last letter) mod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insert</a:t>
            </a:r>
            <a:endParaRPr lang="en-US" dirty="0"/>
          </a:p>
        </p:txBody>
      </p:sp>
      <p:graphicFrame>
        <p:nvGraphicFramePr>
          <p:cNvPr id="4" name="Group 48"/>
          <p:cNvGraphicFramePr>
            <a:graphicFrameLocks noGrp="1"/>
          </p:cNvGraphicFramePr>
          <p:nvPr/>
        </p:nvGraphicFramePr>
        <p:xfrm>
          <a:off x="5989638" y="1600200"/>
          <a:ext cx="2927350" cy="7366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</a:tbl>
          </a:graphicData>
        </a:graphic>
      </p:graphicFrame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168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Oval 190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Group 191"/>
          <p:cNvGraphicFramePr>
            <a:graphicFrameLocks noGrp="1"/>
          </p:cNvGraphicFramePr>
          <p:nvPr/>
        </p:nvGraphicFramePr>
        <p:xfrm>
          <a:off x="1066800" y="5257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Oval 213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14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15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Group 216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Oval 238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39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Group 240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Oval 262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63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" name="Group 264"/>
          <p:cNvGraphicFramePr>
            <a:graphicFrameLocks noGrp="1"/>
          </p:cNvGraphicFramePr>
          <p:nvPr/>
        </p:nvGraphicFramePr>
        <p:xfrm>
          <a:off x="3722688" y="4495800"/>
          <a:ext cx="2459037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7"/>
                <a:gridCol w="217488"/>
                <a:gridCol w="725487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Oval 286"/>
          <p:cNvSpPr>
            <a:spLocks noChangeArrowheads="1"/>
          </p:cNvSpPr>
          <p:nvPr/>
        </p:nvSpPr>
        <p:spPr bwMode="auto">
          <a:xfrm>
            <a:off x="600868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87"/>
          <p:cNvSpPr>
            <a:spLocks noChangeShapeType="1"/>
          </p:cNvSpPr>
          <p:nvPr/>
        </p:nvSpPr>
        <p:spPr bwMode="auto">
          <a:xfrm>
            <a:off x="3417888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Group 288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l 310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11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" name="Group 312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34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35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" name="Group 93"/>
          <p:cNvGraphicFramePr>
            <a:graphicFrameLocks noGrp="1"/>
          </p:cNvGraphicFramePr>
          <p:nvPr/>
        </p:nvGraphicFramePr>
        <p:xfrm>
          <a:off x="6477000" y="2514604"/>
          <a:ext cx="2439988" cy="42798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39988"/>
              </a:tblGrid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update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90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112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3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16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117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Oval 139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40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" name="Group 141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Oval 167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Group 169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Oval 191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2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3"/>
          <p:cNvSpPr>
            <a:spLocks noChangeShapeType="1"/>
          </p:cNvSpPr>
          <p:nvPr/>
        </p:nvSpPr>
        <p:spPr bwMode="auto">
          <a:xfrm>
            <a:off x="4354513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" name="Group 194"/>
          <p:cNvGraphicFramePr>
            <a:graphicFrameLocks noGrp="1"/>
          </p:cNvGraphicFramePr>
          <p:nvPr/>
        </p:nvGraphicFramePr>
        <p:xfrm>
          <a:off x="1069975" y="5257800"/>
          <a:ext cx="34004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30250"/>
                <a:gridCol w="819150"/>
                <a:gridCol w="2365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Oval 220"/>
          <p:cNvSpPr>
            <a:spLocks noChangeArrowheads="1"/>
          </p:cNvSpPr>
          <p:nvPr/>
        </p:nvSpPr>
        <p:spPr bwMode="auto">
          <a:xfrm>
            <a:off x="4300538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21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222"/>
          <p:cNvGraphicFramePr>
            <a:graphicFrameLocks noGrp="1"/>
          </p:cNvGraphicFramePr>
          <p:nvPr/>
        </p:nvGraphicFramePr>
        <p:xfrm>
          <a:off x="4659313" y="5246688"/>
          <a:ext cx="3300412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2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Oval 248"/>
          <p:cNvSpPr>
            <a:spLocks noChangeArrowheads="1"/>
          </p:cNvSpPr>
          <p:nvPr/>
        </p:nvSpPr>
        <p:spPr bwMode="auto">
          <a:xfrm>
            <a:off x="7805738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Group 249"/>
          <p:cNvGraphicFramePr>
            <a:graphicFrameLocks noGrp="1"/>
          </p:cNvGraphicFramePr>
          <p:nvPr/>
        </p:nvGraphicFramePr>
        <p:xfrm>
          <a:off x="1066800" y="4038600"/>
          <a:ext cx="35766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20737"/>
                <a:gridCol w="909638"/>
                <a:gridCol w="2317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Oval 275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Group 276"/>
          <p:cNvGraphicFramePr>
            <a:graphicFrameLocks noGrp="1"/>
          </p:cNvGraphicFramePr>
          <p:nvPr/>
        </p:nvGraphicFramePr>
        <p:xfrm>
          <a:off x="4572000" y="4495800"/>
          <a:ext cx="339566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909637"/>
                <a:gridCol w="233363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02"/>
          <p:cNvSpPr>
            <a:spLocks noChangeArrowheads="1"/>
          </p:cNvSpPr>
          <p:nvPr/>
        </p:nvSpPr>
        <p:spPr bwMode="auto">
          <a:xfrm>
            <a:off x="780573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Group 93"/>
          <p:cNvGraphicFramePr>
            <a:graphicFrameLocks noGrp="1"/>
          </p:cNvGraphicFramePr>
          <p:nvPr/>
        </p:nvGraphicFramePr>
        <p:xfrm>
          <a:off x="6248400" y="1600200"/>
          <a:ext cx="2777332" cy="2667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7733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Picou,_Henri_Pierre_-_Romeo_and_Juli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946" y="2590800"/>
            <a:ext cx="4937249" cy="39278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969141" y="6518656"/>
            <a:ext cx="291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Romeo and Juliet </a:t>
            </a:r>
            <a:r>
              <a:rPr lang="en-US" sz="1200" dirty="0" smtClean="0"/>
              <a:t>by Henri-Pierre </a:t>
            </a:r>
            <a:r>
              <a:rPr lang="en-US" sz="1200" dirty="0" err="1" smtClean="0"/>
              <a:t>Picou</a:t>
            </a:r>
            <a:endParaRPr lang="en-US" sz="12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57200" y="2438400"/>
            <a:ext cx="2971800" cy="2362200"/>
          </a:xfrm>
          <a:prstGeom prst="wedgeRoundRectCallout">
            <a:avLst>
              <a:gd name="adj1" fmla="val 134524"/>
              <a:gd name="adj2" fmla="val -28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What’s in a name? That which we call a </a:t>
            </a:r>
            <a:r>
              <a:rPr lang="en-US" sz="2400" b="1" dirty="0" smtClean="0"/>
              <a:t>rose</a:t>
            </a:r>
            <a:r>
              <a:rPr lang="en-US" sz="2400" i="1" dirty="0" smtClean="0"/>
              <a:t>, by any other name would smell as sweet…</a:t>
            </a:r>
            <a:endParaRPr lang="en-US" sz="24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Scooping is easy to implement. No need to use extra tables.</a:t>
            </a:r>
          </a:p>
          <a:p>
            <a:r>
              <a:rPr lang="en-US" dirty="0" smtClean="0"/>
              <a:t>Drawbacks?</a:t>
            </a:r>
          </a:p>
          <a:p>
            <a:pPr lvl="1"/>
            <a:r>
              <a:rPr lang="en-US" dirty="0" smtClean="0"/>
              <a:t>It is not as space efficient as a binary tree.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Internal Structure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internal structure is how we store each symbol and its attributes.</a:t>
            </a:r>
          </a:p>
          <a:p>
            <a:r>
              <a:rPr lang="en-US" dirty="0" smtClean="0"/>
              <a:t>Logical view: a symbol table is a list of names, and each name has a list of attributes.</a:t>
            </a:r>
          </a:p>
          <a:p>
            <a:r>
              <a:rPr lang="en-US" dirty="0" smtClean="0"/>
              <a:t>Implementation: a symbol table might have multiple tables:</a:t>
            </a:r>
          </a:p>
          <a:p>
            <a:pPr lvl="1"/>
            <a:r>
              <a:rPr lang="en-US" dirty="0" smtClean="0"/>
              <a:t>String table.</a:t>
            </a:r>
          </a:p>
          <a:p>
            <a:pPr lvl="1"/>
            <a:r>
              <a:rPr lang="en-US" dirty="0" smtClean="0"/>
              <a:t>Class table.</a:t>
            </a:r>
          </a:p>
          <a:p>
            <a:pPr lvl="1"/>
            <a:r>
              <a:rPr lang="en-US" dirty="0" smtClean="0"/>
              <a:t>Name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Internal Structure</a:t>
            </a: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307848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8862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580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5486400" y="288036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flipV="1">
            <a:off x="2819400" y="2880360"/>
            <a:ext cx="1066801" cy="1066800"/>
          </a:xfrm>
          <a:prstGeom prst="bentConnector3">
            <a:avLst>
              <a:gd name="adj1" fmla="val 776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657600" y="5918200"/>
          <a:ext cx="464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18 Conector angular"/>
          <p:cNvCxnSpPr/>
          <p:nvPr/>
        </p:nvCxnSpPr>
        <p:spPr>
          <a:xfrm>
            <a:off x="2819400" y="4404360"/>
            <a:ext cx="3124200" cy="1513840"/>
          </a:xfrm>
          <a:prstGeom prst="bentConnector3">
            <a:avLst>
              <a:gd name="adj1" fmla="val 1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24 Abrir llave"/>
          <p:cNvSpPr/>
          <p:nvPr/>
        </p:nvSpPr>
        <p:spPr>
          <a:xfrm>
            <a:off x="1295400" y="3794760"/>
            <a:ext cx="228600" cy="762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0" y="397764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Hash(rose)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2399" y="1524000"/>
            <a:ext cx="46482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rose: Array [1…100] of Integer;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514600"/>
            <a:ext cx="2590798" cy="3292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914400" y="2286000"/>
            <a:ext cx="1676400" cy="685800"/>
          </a:xfrm>
          <a:prstGeom prst="wedgeRoundRectCallout">
            <a:avLst>
              <a:gd name="adj1" fmla="val 121781"/>
              <a:gd name="adj2" fmla="val 888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914400" y="3962400"/>
            <a:ext cx="1676400" cy="685800"/>
          </a:xfrm>
          <a:prstGeom prst="wedgeRoundRectCallout">
            <a:avLst>
              <a:gd name="adj1" fmla="val 122917"/>
              <a:gd name="adj2" fmla="val -6250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rosa</a:t>
            </a:r>
            <a:endParaRPr lang="en-US" sz="4000" dirty="0"/>
          </a:p>
        </p:txBody>
      </p:sp>
      <p:sp>
        <p:nvSpPr>
          <p:cNvPr id="7" name="6 Llamada rectangular redondeada"/>
          <p:cNvSpPr/>
          <p:nvPr/>
        </p:nvSpPr>
        <p:spPr>
          <a:xfrm>
            <a:off x="6705600" y="1943100"/>
            <a:ext cx="1676400" cy="685800"/>
          </a:xfrm>
          <a:prstGeom prst="wedgeRoundRectCallout">
            <a:avLst>
              <a:gd name="adj1" fmla="val -141288"/>
              <a:gd name="adj2" fmla="val 10694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4000" dirty="0" smtClean="0"/>
              <a:t>роза</a:t>
            </a:r>
            <a:endParaRPr lang="en-US" sz="4000" dirty="0"/>
          </a:p>
        </p:txBody>
      </p:sp>
      <p:sp>
        <p:nvSpPr>
          <p:cNvPr id="8" name="7 Llamada rectangular redondeada"/>
          <p:cNvSpPr/>
          <p:nvPr/>
        </p:nvSpPr>
        <p:spPr>
          <a:xfrm>
            <a:off x="7010400" y="3124200"/>
            <a:ext cx="1676400" cy="685800"/>
          </a:xfrm>
          <a:prstGeom prst="wedgeRoundRectCallout">
            <a:avLst>
              <a:gd name="adj1" fmla="val -145265"/>
              <a:gd name="adj2" fmla="val 8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smtClean="0"/>
              <a:t>玫瑰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6172200" y="4419600"/>
            <a:ext cx="2743200" cy="685800"/>
          </a:xfrm>
          <a:prstGeom prst="wedgeRoundRectCallout">
            <a:avLst>
              <a:gd name="adj1" fmla="val -82765"/>
              <a:gd name="adj2" fmla="val -98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róża</a:t>
            </a:r>
            <a:endParaRPr lang="en-US" sz="4000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1143000" y="5638800"/>
            <a:ext cx="1676400" cy="685800"/>
          </a:xfrm>
          <a:prstGeom prst="wedgeRoundRectCallout">
            <a:avLst>
              <a:gd name="adj1" fmla="val 117803"/>
              <a:gd name="adj2" fmla="val -15694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</a:t>
            </a:r>
            <a:endParaRPr lang="en-US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56388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programming languages allow to use multiple names for the same object.</a:t>
            </a:r>
          </a:p>
          <a:p>
            <a:r>
              <a:rPr lang="en-US" dirty="0" smtClean="0"/>
              <a:t>(For example: references in C++).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05000"/>
            <a:ext cx="1391600" cy="1768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3810000" y="2438400"/>
            <a:ext cx="1676400" cy="685800"/>
          </a:xfrm>
          <a:prstGeom prst="wedgeRoundRectCallout">
            <a:avLst>
              <a:gd name="adj1" fmla="val -147537"/>
              <a:gd name="adj2" fmla="val -2777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6" name="5 Imagen" descr="rose_drawing_step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2743200"/>
            <a:ext cx="2381250" cy="2095500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3810000" y="3505200"/>
            <a:ext cx="1676400" cy="685800"/>
          </a:xfrm>
          <a:prstGeom prst="wedgeRoundRectCallout">
            <a:avLst>
              <a:gd name="adj1" fmla="val 124622"/>
              <a:gd name="adj2" fmla="val -23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810000" y="4495800"/>
            <a:ext cx="1676400" cy="685800"/>
          </a:xfrm>
          <a:prstGeom prst="wedgeRoundRectCallout">
            <a:avLst>
              <a:gd name="adj1" fmla="val -129355"/>
              <a:gd name="adj2" fmla="val -2916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10" name="9 Imagen" descr="aunt_ella_fad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191000"/>
            <a:ext cx="1763446" cy="2289192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3810000" y="5562600"/>
            <a:ext cx="16764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rose?</a:t>
            </a:r>
            <a:endParaRPr lang="en-US" sz="4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638800" y="532507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word could mean different objects on different contexts.</a:t>
            </a:r>
          </a:p>
          <a:p>
            <a:r>
              <a:rPr lang="en-US" dirty="0" smtClean="0"/>
              <a:t>(For example: a local variable and a global variable).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records information about </a:t>
            </a:r>
            <a:r>
              <a:rPr lang="en-US" i="1" dirty="0" smtClean="0"/>
              <a:t>symbol names</a:t>
            </a:r>
            <a:r>
              <a:rPr lang="en-US" dirty="0" smtClean="0"/>
              <a:t> in a program.</a:t>
            </a:r>
          </a:p>
          <a:p>
            <a:r>
              <a:rPr lang="en-US" dirty="0" smtClean="0"/>
              <a:t>Don’t confuse </a:t>
            </a:r>
            <a:r>
              <a:rPr lang="en-US" i="1" dirty="0" smtClean="0"/>
              <a:t>symbol</a:t>
            </a:r>
            <a:r>
              <a:rPr lang="en-US" dirty="0" smtClean="0"/>
              <a:t> and </a:t>
            </a:r>
            <a:r>
              <a:rPr lang="en-US" i="1" dirty="0" smtClean="0"/>
              <a:t>identifier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symbol</a:t>
            </a:r>
            <a:r>
              <a:rPr lang="en-US" dirty="0" smtClean="0"/>
              <a:t> (or </a:t>
            </a:r>
            <a:r>
              <a:rPr lang="en-US" b="1" dirty="0" smtClean="0"/>
              <a:t>name</a:t>
            </a:r>
            <a:r>
              <a:rPr lang="en-US" dirty="0" smtClean="0"/>
              <a:t>) is the object (variable, function, procedure, program, etc).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identifier</a:t>
            </a:r>
            <a:r>
              <a:rPr lang="en-US" dirty="0" smtClean="0"/>
              <a:t> is a way to reference to some symbol.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3276600"/>
            <a:ext cx="858200" cy="1090644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7010400" y="5029200"/>
            <a:ext cx="1676400" cy="685800"/>
          </a:xfrm>
          <a:prstGeom prst="wedgeRoundRectCallout">
            <a:avLst>
              <a:gd name="adj1" fmla="val 2463"/>
              <a:gd name="adj2" fmla="val -133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Symbol Table used?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Lexical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Lexical Analyzer scans program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Finds Symbols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Adds Symbols to symbol table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Syntactic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Information about each symbol is filled in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Used for type checking during semantic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Info provided by Symbol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Given an identifier which </a:t>
            </a:r>
            <a:r>
              <a:rPr lang="en-US" i="1" dirty="0" smtClean="0">
                <a:solidFill>
                  <a:srgbClr val="000000"/>
                </a:solidFill>
              </a:rPr>
              <a:t>symbol</a:t>
            </a:r>
            <a:r>
              <a:rPr lang="en-US" dirty="0" smtClean="0">
                <a:solidFill>
                  <a:srgbClr val="000000"/>
                </a:solidFill>
              </a:rPr>
              <a:t> is it?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What information is to be associated with a </a:t>
            </a:r>
            <a:r>
              <a:rPr lang="en-US" i="1" dirty="0" smtClean="0">
                <a:solidFill>
                  <a:srgbClr val="000000"/>
                </a:solidFill>
              </a:rPr>
              <a:t>name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access this information?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associate this information with a name?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Each piece of info associated with a name is called an </a:t>
            </a:r>
            <a:r>
              <a:rPr lang="en-US" b="1" dirty="0" smtClean="0">
                <a:solidFill>
                  <a:srgbClr val="000000"/>
                </a:solidFill>
              </a:rPr>
              <a:t>attribute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Attributes are language dependent: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Actual characters of the name (“rose”).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Type (variable, function, program, etc).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Storage allocation info (number of bytes).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 number where declared.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Lines where referenced.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Scope.</a:t>
            </a:r>
          </a:p>
          <a:p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600" y="5257800"/>
            <a:ext cx="858200" cy="1090644"/>
          </a:xfrm>
          <a:prstGeom prst="rect">
            <a:avLst/>
          </a:prstGeom>
        </p:spPr>
      </p:pic>
      <p:sp>
        <p:nvSpPr>
          <p:cNvPr id="6" name="5 Llamada de nube"/>
          <p:cNvSpPr/>
          <p:nvPr/>
        </p:nvSpPr>
        <p:spPr>
          <a:xfrm>
            <a:off x="7620000" y="3703637"/>
            <a:ext cx="1371600" cy="563563"/>
          </a:xfrm>
          <a:prstGeom prst="cloudCallout">
            <a:avLst>
              <a:gd name="adj1" fmla="val 3473"/>
              <a:gd name="adj2" fmla="val 211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“rose”</a:t>
            </a:r>
            <a:endParaRPr lang="en-US" dirty="0"/>
          </a:p>
        </p:txBody>
      </p:sp>
      <p:sp>
        <p:nvSpPr>
          <p:cNvPr id="7" name="6 Llamada de nube"/>
          <p:cNvSpPr/>
          <p:nvPr/>
        </p:nvSpPr>
        <p:spPr>
          <a:xfrm>
            <a:off x="6172200" y="4267200"/>
            <a:ext cx="1447800" cy="609600"/>
          </a:xfrm>
          <a:prstGeom prst="cloudCallout">
            <a:avLst>
              <a:gd name="adj1" fmla="val 66667"/>
              <a:gd name="adj2" fmla="val 1062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flower</a:t>
            </a:r>
            <a:endParaRPr lang="en-US" dirty="0"/>
          </a:p>
        </p:txBody>
      </p:sp>
      <p:sp>
        <p:nvSpPr>
          <p:cNvPr id="8" name="7 Llamada de nube"/>
          <p:cNvSpPr/>
          <p:nvPr/>
        </p:nvSpPr>
        <p:spPr>
          <a:xfrm>
            <a:off x="5562600" y="5334000"/>
            <a:ext cx="1447800" cy="609600"/>
          </a:xfrm>
          <a:prstGeom prst="cloudCallout">
            <a:avLst>
              <a:gd name="adj1" fmla="val 106141"/>
              <a:gd name="adj2" fmla="val 281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12’’ tall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Classes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Different Classes of Symbols have different Attributes.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Variable, Type, Constant, parameter, record field.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Type is one of attributes (</a:t>
            </a:r>
            <a:r>
              <a:rPr lang="en-US" sz="2400" i="1" dirty="0" err="1" smtClean="0">
                <a:solidFill>
                  <a:srgbClr val="000000"/>
                </a:solidFill>
              </a:rPr>
              <a:t>int</a:t>
            </a:r>
            <a:r>
              <a:rPr lang="en-US" sz="2400" i="1" dirty="0" smtClean="0">
                <a:solidFill>
                  <a:srgbClr val="000000"/>
                </a:solidFill>
              </a:rPr>
              <a:t>, float, char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Procedure or function.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Number of parameters, parameters themselves, result type.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# of Dimensions, Array bounds.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Record size, record type.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1030</Words>
  <Application>Microsoft Office PowerPoint</Application>
  <PresentationFormat>Presentación en pantalla (4:3)</PresentationFormat>
  <Paragraphs>328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Office Theme</vt:lpstr>
      <vt:lpstr>Symbol Tables</vt:lpstr>
      <vt:lpstr>Why Symbol Tables?</vt:lpstr>
      <vt:lpstr>Why Symbol Tables?</vt:lpstr>
      <vt:lpstr>Why Symbol Tables?</vt:lpstr>
      <vt:lpstr>Symbol Tables</vt:lpstr>
      <vt:lpstr>When is the Symbol Table used?</vt:lpstr>
      <vt:lpstr>Info provided by Symbol Table</vt:lpstr>
      <vt:lpstr>Symbol Attributes</vt:lpstr>
      <vt:lpstr>Symbol Classes</vt:lpstr>
      <vt:lpstr>Other Attributes</vt:lpstr>
      <vt:lpstr>Symbol Table Operations</vt:lpstr>
      <vt:lpstr>Example program</vt:lpstr>
      <vt:lpstr>Symbol Table: Unordered List</vt:lpstr>
      <vt:lpstr>Symbol Table: Ordered List</vt:lpstr>
      <vt:lpstr>Symbol Table: Binary Tree</vt:lpstr>
      <vt:lpstr>Symbol Table: Binary Tree</vt:lpstr>
      <vt:lpstr>Symbol Table: Hash Table</vt:lpstr>
      <vt:lpstr>Symbol Table: Hash Table insert</vt:lpstr>
      <vt:lpstr>Symbol Table: Hash Table update</vt:lpstr>
      <vt:lpstr>Symbol Table: Hash Table</vt:lpstr>
      <vt:lpstr>Symbol Table: Internal Structure</vt:lpstr>
      <vt:lpstr>Example of Internal Structure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56</cp:revision>
  <cp:lastPrinted>2009-05-20T17:13:00Z</cp:lastPrinted>
  <dcterms:created xsi:type="dcterms:W3CDTF">2010-03-30T20:16:01Z</dcterms:created>
  <dcterms:modified xsi:type="dcterms:W3CDTF">2014-02-25T23:35:00Z</dcterms:modified>
</cp:coreProperties>
</file>