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7" r:id="rId1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3555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2771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3795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4819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3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6867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0963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4579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5603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6627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7651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8675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9699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0723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1747" name="Text Box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6F156-E514-4A63-91A7-740D0CD31C9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ECD7E-B806-4AC2-BCAD-DEAC1E872EE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32307-8B5F-4FCF-980E-5D787F844E1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4051A-A891-4C3F-A624-306BE84E54F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D145-B49F-4F44-8FFB-1C9AAB54240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7E117-0842-4056-8792-D6F7EB522878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7948-746D-46AE-A8D3-DF64E6C887BC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E4135-7859-466A-8CE9-F3CBD8E265B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1C993-F380-4C7D-9D91-0E15E1BDED15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277D3-D908-4442-9719-441B4BA1C26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47D8E-C39D-4B6E-A4C7-E7DCAF8E37E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1F10-B819-4944-8D57-8AC8B87E118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6D616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>
                <a:srgbClr val="6D616B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6D616B"/>
              </a:buClr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283522C-BE46-4DB0-BCA9-A206188A6512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438400"/>
            <a:ext cx="7772400" cy="1739900"/>
          </a:xfrm>
        </p:spPr>
        <p:txBody>
          <a:bodyPr/>
          <a:lstStyle/>
          <a:p>
            <a:pPr eaLnBrk="1" hangingPunct="1">
              <a:buClr>
                <a:srgbClr val="333399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400" smtClean="0">
                <a:solidFill>
                  <a:srgbClr val="333399"/>
                </a:solidFill>
                <a:latin typeface="Comic Sans MS" pitchFamily="66" charset="0"/>
              </a:rPr>
              <a:t>The Makefile utility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Equivalent makefiles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222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.o depends (by default) on corresponding .c file. Therefore, equivalent makefile is</a:t>
            </a:r>
            <a:r>
              <a:rPr lang="en-GB" smtClean="0"/>
              <a:t>: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sum: main.o sum.o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	gcc –o sum main.o sum.o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main.o: sum.h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	gcc –c main.c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sum.o: sum.h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	gcc –c sum.c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make operation</a:t>
            </a:r>
            <a:r>
              <a:rPr lang="en-GB" smtClean="0"/>
              <a:t> 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>
                <a:latin typeface="Comic Sans MS" pitchFamily="66" charset="0"/>
              </a:rPr>
              <a:t>Project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dependencies tree</a:t>
            </a:r>
            <a:r>
              <a:rPr lang="en-GB" sz="2800" smtClean="0">
                <a:latin typeface="Comic Sans MS" pitchFamily="66" charset="0"/>
              </a:rPr>
              <a:t> is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constructed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>
                <a:latin typeface="Comic Sans MS" pitchFamily="66" charset="0"/>
              </a:rPr>
              <a:t>Target of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first</a:t>
            </a:r>
            <a:r>
              <a:rPr lang="en-GB" sz="2800" smtClean="0">
                <a:latin typeface="Comic Sans MS" pitchFamily="66" charset="0"/>
              </a:rPr>
              <a:t> rule should be created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>
                <a:latin typeface="Comic Sans MS" pitchFamily="66" charset="0"/>
              </a:rPr>
              <a:t>We go down the tree to see if there is a target that should be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recreated</a:t>
            </a:r>
            <a:r>
              <a:rPr lang="en-GB" sz="2800" smtClean="0">
                <a:latin typeface="Comic Sans MS" pitchFamily="66" charset="0"/>
              </a:rPr>
              <a:t>. This is the case when the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target file is older than one of its dependencies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>
                <a:latin typeface="Comic Sans MS" pitchFamily="66" charset="0"/>
              </a:rPr>
              <a:t>In this case we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recreate</a:t>
            </a:r>
            <a:r>
              <a:rPr lang="en-GB" sz="2800" smtClean="0">
                <a:latin typeface="Comic Sans MS" pitchFamily="66" charset="0"/>
              </a:rPr>
              <a:t> the target file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according to the action specified, </a:t>
            </a:r>
            <a:r>
              <a:rPr lang="en-GB" sz="2800" smtClean="0">
                <a:latin typeface="Comic Sans MS" pitchFamily="66" charset="0"/>
              </a:rPr>
              <a:t>on our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way up</a:t>
            </a:r>
            <a:r>
              <a:rPr lang="en-GB" sz="2800" smtClean="0">
                <a:latin typeface="Comic Sans MS" pitchFamily="66" charset="0"/>
              </a:rPr>
              <a:t> the tree. Consequently, more files may need to be recreated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smtClean="0">
                <a:latin typeface="Comic Sans MS" pitchFamily="66" charset="0"/>
              </a:rPr>
              <a:t>If something is changed, </a:t>
            </a:r>
            <a:r>
              <a:rPr lang="en-GB" sz="2800" smtClean="0">
                <a:solidFill>
                  <a:srgbClr val="333399"/>
                </a:solidFill>
                <a:latin typeface="Comic Sans MS" pitchFamily="66" charset="0"/>
              </a:rPr>
              <a:t>linking is usually necessary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make operation - continued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make operation ensures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minimum compilation</a:t>
            </a:r>
            <a:r>
              <a:rPr lang="en-GB" smtClean="0">
                <a:latin typeface="Comic Sans MS" pitchFamily="66" charset="0"/>
              </a:rPr>
              <a:t>, when the project structure is written properly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0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Clr>
                <a:srgbClr val="333399"/>
              </a:buClr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Do not </a:t>
            </a:r>
            <a:r>
              <a:rPr lang="en-GB" smtClean="0">
                <a:solidFill>
                  <a:schemeClr val="tx1"/>
                </a:solidFill>
                <a:latin typeface="Comic Sans MS" pitchFamily="66" charset="0"/>
              </a:rPr>
              <a:t>write</a:t>
            </a:r>
            <a:r>
              <a:rPr lang="en-GB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mtClean="0">
                <a:latin typeface="Comic Sans MS" pitchFamily="66" charset="0"/>
              </a:rPr>
              <a:t>something like: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   prog: main.c sum1.c sum2.c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		gcc –o prog main.c sum1.c sum2.c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	which requires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compilation of all project</a:t>
            </a:r>
            <a:r>
              <a:rPr lang="en-GB" smtClean="0">
                <a:latin typeface="Comic Sans MS" pitchFamily="66" charset="0"/>
              </a:rPr>
              <a:t> when something is changed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Make operation - example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5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 smtClean="0">
                <a:latin typeface="Comic Sans MS" pitchFamily="66" charset="0"/>
              </a:rPr>
              <a:t>File</a:t>
            </a:r>
            <a:r>
              <a:rPr lang="en-GB" smtClean="0">
                <a:latin typeface="Comic Sans MS" pitchFamily="66" charset="0"/>
              </a:rPr>
              <a:t>           </a:t>
            </a:r>
            <a:r>
              <a:rPr lang="en-GB" u="sng" smtClean="0">
                <a:latin typeface="Comic Sans MS" pitchFamily="66" charset="0"/>
              </a:rPr>
              <a:t>Last Modified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sum                10:03         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main.o		09:56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sum.o              09:35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main.c             10:45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sum.c              09:14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sum.h              08:39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 smtClean="0">
                <a:latin typeface="Comic Sans MS" pitchFamily="66" charset="0"/>
              </a:rPr>
              <a:t>                      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u="sng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Make operation - example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Operations performed: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	gcc –c main.c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	gcc –o sum main.o sum.o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main.o</a:t>
            </a:r>
            <a:r>
              <a:rPr lang="en-GB" smtClean="0">
                <a:latin typeface="Comic Sans MS" pitchFamily="66" charset="0"/>
              </a:rPr>
              <a:t> should be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recompiled</a:t>
            </a:r>
            <a:r>
              <a:rPr lang="en-GB" smtClean="0">
                <a:latin typeface="Comic Sans MS" pitchFamily="66" charset="0"/>
              </a:rPr>
              <a:t> (main.c is newer).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Consequently, main.o is newer than sum and therefore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sum should be recreated</a:t>
            </a:r>
            <a:r>
              <a:rPr lang="en-GB" smtClean="0">
                <a:latin typeface="Comic Sans MS" pitchFamily="66" charset="0"/>
              </a:rPr>
              <a:t> (by re-linking).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Reference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Good tutorial for makefiles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/>
              <a:t>    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l-PL" sz="2400" smtClean="0"/>
              <a:t>http://www.gnu.org/software/make/manual/make.html</a:t>
            </a:r>
            <a:endParaRPr lang="en-GB" sz="2400" smtClean="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Motivation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Small programs            single file</a:t>
            </a:r>
          </a:p>
          <a:p>
            <a:pPr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en-GB" smtClean="0">
                <a:latin typeface="Comic Sans MS" pitchFamily="66" charset="0"/>
              </a:rPr>
              <a:t>“</a:t>
            </a:r>
            <a:r>
              <a:rPr lang="en-GB" altLang="ja-JP" smtClean="0">
                <a:latin typeface="Comic Sans MS" pitchFamily="66" charset="0"/>
              </a:rPr>
              <a:t>Not so small</a:t>
            </a:r>
            <a:r>
              <a:rPr lang="en-GB" altLang="en-GB" smtClean="0">
                <a:latin typeface="Comic Sans MS" pitchFamily="66" charset="0"/>
              </a:rPr>
              <a:t>”</a:t>
            </a:r>
            <a:r>
              <a:rPr lang="en-GB" altLang="ja-JP" smtClean="0">
                <a:latin typeface="Comic Sans MS" pitchFamily="66" charset="0"/>
              </a:rPr>
              <a:t> programs :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Many lines of code</a:t>
            </a:r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Multiple components</a:t>
            </a:r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More than one programmer</a:t>
            </a:r>
          </a:p>
          <a:p>
            <a:pPr lvl="1" eaLnBrk="1" hangingPunct="1">
              <a:lnSpc>
                <a:spcPct val="90000"/>
              </a:lnSpc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smtClean="0">
                <a:latin typeface="Comic Sans MS" pitchFamily="66" charset="0"/>
              </a:rPr>
              <a:t>	  </a:t>
            </a: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3962400" y="1905000"/>
            <a:ext cx="8382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Motivation – continued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622925"/>
          </a:xfrm>
        </p:spPr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Problems:</a:t>
            </a:r>
          </a:p>
          <a:p>
            <a:pPr eaLnBrk="1" hangingPunct="1">
              <a:spcBef>
                <a:spcPts val="45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smtClean="0">
              <a:latin typeface="Comic Sans MS" pitchFamily="66" charset="0"/>
            </a:endParaRP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Long files are harder to manage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   (for both programmers and machines)‏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Every change requires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long compilation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Many programmers can not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modify the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   same file simultaneously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Division</a:t>
            </a:r>
            <a:r>
              <a:rPr lang="en-GB" smtClean="0">
                <a:latin typeface="Comic Sans MS" pitchFamily="66" charset="0"/>
              </a:rPr>
              <a:t> to components is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desired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Comic Sans MS" pitchFamily="66" charset="0"/>
            </a:endParaRP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Comic Sans MS" pitchFamily="66" charset="0"/>
            </a:endParaRPr>
          </a:p>
          <a:p>
            <a:pPr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Motivation – continued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7550"/>
          </a:xfrm>
        </p:spPr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Solution : divide project to multiple files</a:t>
            </a:r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Targets:</a:t>
            </a:r>
          </a:p>
          <a:p>
            <a:pPr eaLnBrk="1" hangingPunct="1">
              <a:spcBef>
                <a:spcPts val="400"/>
              </a:spcBef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smtClean="0">
              <a:latin typeface="Comic Sans MS" pitchFamily="66" charset="0"/>
            </a:endParaRP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Good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division</a:t>
            </a:r>
            <a:r>
              <a:rPr lang="en-GB" smtClean="0">
                <a:latin typeface="Comic Sans MS" pitchFamily="66" charset="0"/>
              </a:rPr>
              <a:t> to components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Minimum compilation</a:t>
            </a:r>
            <a:r>
              <a:rPr lang="en-GB" smtClean="0">
                <a:latin typeface="Comic Sans MS" pitchFamily="66" charset="0"/>
              </a:rPr>
              <a:t> when something is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   changed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Easy maintenance</a:t>
            </a:r>
            <a:r>
              <a:rPr lang="en-GB" smtClean="0">
                <a:latin typeface="Comic Sans MS" pitchFamily="66" charset="0"/>
              </a:rPr>
              <a:t> of project structure,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   dependencies and creation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Project maintenance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7848600"/>
          </a:xfrm>
        </p:spPr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Done in Unix by the Makefile mechanism</a:t>
            </a:r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A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makefile</a:t>
            </a:r>
            <a:r>
              <a:rPr lang="en-GB" smtClean="0">
                <a:latin typeface="Comic Sans MS" pitchFamily="66" charset="0"/>
              </a:rPr>
              <a:t> is a file (script) containing :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Project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structure</a:t>
            </a:r>
            <a:r>
              <a:rPr lang="en-GB" smtClean="0">
                <a:latin typeface="Comic Sans MS" pitchFamily="66" charset="0"/>
              </a:rPr>
              <a:t> (files,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dependencies</a:t>
            </a:r>
            <a:r>
              <a:rPr lang="en-GB" smtClean="0">
                <a:latin typeface="Comic Sans MS" pitchFamily="66" charset="0"/>
              </a:rPr>
              <a:t>)‏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Instructions</a:t>
            </a:r>
            <a:r>
              <a:rPr lang="en-GB" smtClean="0">
                <a:latin typeface="Comic Sans MS" pitchFamily="66" charset="0"/>
              </a:rPr>
              <a:t> for files creation</a:t>
            </a:r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The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make</a:t>
            </a:r>
            <a:r>
              <a:rPr lang="en-GB" smtClean="0">
                <a:latin typeface="Comic Sans MS" pitchFamily="66" charset="0"/>
              </a:rPr>
              <a:t> command reads a makefile, understands the project structure and makes up the executable</a:t>
            </a:r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Note that the Makefile mechanism is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not limited to C programs</a:t>
            </a:r>
          </a:p>
          <a:p>
            <a:pPr lvl="1" eaLnBrk="1" hangingPunct="1"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Comic Sans MS" pitchFamily="66" charset="0"/>
            </a:endParaRPr>
          </a:p>
          <a:p>
            <a:pPr lvl="1"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lvl="1"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Project structure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029200"/>
          </a:xfrm>
        </p:spPr>
        <p:txBody>
          <a:bodyPr/>
          <a:lstStyle/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Project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structure and dependencies</a:t>
            </a:r>
            <a:r>
              <a:rPr lang="en-GB" smtClean="0">
                <a:latin typeface="Comic Sans MS" pitchFamily="66" charset="0"/>
              </a:rPr>
              <a:t> can be represented as a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DAG</a:t>
            </a:r>
            <a:r>
              <a:rPr lang="en-GB" smtClean="0">
                <a:latin typeface="Comic Sans MS" pitchFamily="66" charset="0"/>
              </a:rPr>
              <a:t> (= Directed Acyclic Graph) </a:t>
            </a:r>
          </a:p>
          <a:p>
            <a:pPr eaLnBrk="1" hangingPunct="1">
              <a:buFont typeface="Comic Sans MS" pitchFamily="6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Example :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Program contains 3 files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main.c., sum.c, sum.h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sum.h</a:t>
            </a:r>
            <a:r>
              <a:rPr lang="en-GB" smtClean="0">
                <a:latin typeface="Comic Sans MS" pitchFamily="66" charset="0"/>
              </a:rPr>
              <a:t> included in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both</a:t>
            </a:r>
            <a:r>
              <a:rPr lang="en-GB" smtClean="0">
                <a:latin typeface="Comic Sans MS" pitchFamily="66" charset="0"/>
              </a:rPr>
              <a:t> .c files</a:t>
            </a:r>
          </a:p>
          <a:p>
            <a:pPr lvl="1" eaLnBrk="1" hangingPunct="1">
              <a:buFont typeface="Comic Sans MS" pitchFamily="6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Comic Sans MS" pitchFamily="66" charset="0"/>
              </a:rPr>
              <a:t>Executable should be the file </a:t>
            </a:r>
            <a:r>
              <a:rPr lang="en-GB" smtClean="0">
                <a:solidFill>
                  <a:srgbClr val="333399"/>
                </a:solidFill>
                <a:latin typeface="Comic Sans MS" pitchFamily="66" charset="0"/>
              </a:rPr>
              <a:t>sum</a:t>
            </a:r>
          </a:p>
          <a:p>
            <a:pPr lvl="1" eaLnBrk="1" hangingPunct="1">
              <a:buClr>
                <a:srgbClr val="333399"/>
              </a:buClr>
              <a:buFont typeface="Comic Sans MS" pitchFamily="6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solidFill>
                <a:srgbClr val="3333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/>
          <p:cNvGrpSpPr>
            <a:grpSpLocks/>
          </p:cNvGrpSpPr>
          <p:nvPr/>
        </p:nvGrpSpPr>
        <p:grpSpPr bwMode="auto">
          <a:xfrm>
            <a:off x="533400" y="2514600"/>
            <a:ext cx="8075613" cy="2436813"/>
            <a:chOff x="336" y="1584"/>
            <a:chExt cx="5087" cy="1535"/>
          </a:xfrm>
        </p:grpSpPr>
        <p:sp>
          <p:nvSpPr>
            <p:cNvPr id="8195" name="Rectangle 2"/>
            <p:cNvSpPr>
              <a:spLocks noChangeArrowheads="1"/>
            </p:cNvSpPr>
            <p:nvPr/>
          </p:nvSpPr>
          <p:spPr bwMode="auto">
            <a:xfrm>
              <a:off x="2352" y="1584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 (exe)</a:t>
              </a:r>
              <a:r>
                <a:rPr lang="ar-SA">
                  <a:solidFill>
                    <a:srgbClr val="000000"/>
                  </a:solidFill>
                </a:rPr>
                <a:t>‏</a:t>
              </a: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3696" y="216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sum.o</a:t>
              </a:r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960" y="2208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main.o</a:t>
              </a: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3072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sum.c</a:t>
              </a: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536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sum.h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4320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sum.h</a:t>
              </a:r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336" y="2880"/>
              <a:ext cx="1104" cy="24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main.c</a:t>
              </a:r>
            </a:p>
          </p:txBody>
        </p: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 flipH="1">
              <a:off x="911" y="2448"/>
              <a:ext cx="386" cy="43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10"/>
            <p:cNvSpPr>
              <a:spLocks noChangeShapeType="1"/>
            </p:cNvSpPr>
            <p:nvPr/>
          </p:nvSpPr>
          <p:spPr bwMode="auto">
            <a:xfrm flipH="1">
              <a:off x="1534" y="1824"/>
              <a:ext cx="1394" cy="38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Line 11"/>
            <p:cNvSpPr>
              <a:spLocks noChangeShapeType="1"/>
            </p:cNvSpPr>
            <p:nvPr/>
          </p:nvSpPr>
          <p:spPr bwMode="auto">
            <a:xfrm>
              <a:off x="2928" y="1824"/>
              <a:ext cx="1296" cy="33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2"/>
            <p:cNvSpPr>
              <a:spLocks noChangeShapeType="1"/>
            </p:cNvSpPr>
            <p:nvPr/>
          </p:nvSpPr>
          <p:spPr bwMode="auto">
            <a:xfrm>
              <a:off x="1728" y="2448"/>
              <a:ext cx="288" cy="43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3"/>
            <p:cNvSpPr>
              <a:spLocks noChangeShapeType="1"/>
            </p:cNvSpPr>
            <p:nvPr/>
          </p:nvSpPr>
          <p:spPr bwMode="auto">
            <a:xfrm flipH="1">
              <a:off x="3647" y="2400"/>
              <a:ext cx="386" cy="4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4"/>
            <p:cNvSpPr>
              <a:spLocks noChangeShapeType="1"/>
            </p:cNvSpPr>
            <p:nvPr/>
          </p:nvSpPr>
          <p:spPr bwMode="auto">
            <a:xfrm>
              <a:off x="4512" y="2400"/>
              <a:ext cx="384" cy="4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makefile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5292725"/>
          </a:xfrm>
        </p:spPr>
        <p:txBody>
          <a:bodyPr/>
          <a:lstStyle/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sum: main.o sum.o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	gcc –o sum main.o sum.o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main.o: main.c sum.h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	gcc –c main.c 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sum.o: sum.c sum.h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	gcc –c sum.c </a:t>
            </a:r>
          </a:p>
          <a:p>
            <a:pPr eaLnBrk="1" hangingPunct="1"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buClr>
                <a:srgbClr val="FF3300"/>
              </a:buClr>
              <a:buFont typeface="Comic Sans MS" pitchFamily="6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smtClean="0">
                <a:solidFill>
                  <a:srgbClr val="FF3300"/>
                </a:solidFill>
                <a:latin typeface="Comic Sans MS" pitchFamily="66" charset="0"/>
              </a:rPr>
              <a:t>Rule syntax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main.o: main.c sum.h            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	gcc –c main.c 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tab</a:t>
            </a:r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mtClean="0"/>
          </a:p>
          <a:p>
            <a:pPr eaLnBrk="1" hangingPunct="1"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mtClean="0"/>
              <a:t>		dependency               action</a:t>
            </a:r>
          </a:p>
        </p:txBody>
      </p:sp>
      <p:sp>
        <p:nvSpPr>
          <p:cNvPr id="10244" name="Oval 3"/>
          <p:cNvSpPr>
            <a:spLocks noChangeArrowheads="1"/>
          </p:cNvSpPr>
          <p:nvPr/>
        </p:nvSpPr>
        <p:spPr bwMode="auto">
          <a:xfrm>
            <a:off x="381000" y="2209800"/>
            <a:ext cx="4267200" cy="6096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Oval 4"/>
          <p:cNvSpPr>
            <a:spLocks noChangeArrowheads="1"/>
          </p:cNvSpPr>
          <p:nvPr/>
        </p:nvSpPr>
        <p:spPr bwMode="auto">
          <a:xfrm>
            <a:off x="685800" y="2819400"/>
            <a:ext cx="4648200" cy="685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5334000" y="3200400"/>
            <a:ext cx="685800" cy="1981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Freeform 6"/>
          <p:cNvSpPr>
            <a:spLocks noChangeArrowheads="1"/>
          </p:cNvSpPr>
          <p:nvPr/>
        </p:nvSpPr>
        <p:spPr bwMode="auto">
          <a:xfrm>
            <a:off x="2667000" y="2514600"/>
            <a:ext cx="3835400" cy="2590800"/>
          </a:xfrm>
          <a:custGeom>
            <a:avLst/>
            <a:gdLst>
              <a:gd name="T0" fmla="*/ 2147483647 w 2416"/>
              <a:gd name="T1" fmla="*/ 0 h 1632"/>
              <a:gd name="T2" fmla="*/ 2147483647 w 2416"/>
              <a:gd name="T3" fmla="*/ 846772644 h 1632"/>
              <a:gd name="T4" fmla="*/ 0 w 2416"/>
              <a:gd name="T5" fmla="*/ 2147483647 h 1632"/>
              <a:gd name="T6" fmla="*/ 0 60000 65536"/>
              <a:gd name="T7" fmla="*/ 0 60000 65536"/>
              <a:gd name="T8" fmla="*/ 0 60000 65536"/>
              <a:gd name="T9" fmla="*/ 0 w 2416"/>
              <a:gd name="T10" fmla="*/ 0 h 1632"/>
              <a:gd name="T11" fmla="*/ 2416 w 2416"/>
              <a:gd name="T12" fmla="*/ 1632 h 16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6" h="1632">
                <a:moveTo>
                  <a:pt x="1248" y="0"/>
                </a:moveTo>
                <a:cubicBezTo>
                  <a:pt x="1832" y="32"/>
                  <a:pt x="2416" y="64"/>
                  <a:pt x="2208" y="336"/>
                </a:cubicBezTo>
                <a:cubicBezTo>
                  <a:pt x="2000" y="608"/>
                  <a:pt x="352" y="1432"/>
                  <a:pt x="0" y="1632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 flipH="1">
            <a:off x="2513013" y="5105400"/>
            <a:ext cx="155575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 flipV="1">
            <a:off x="533400" y="3198813"/>
            <a:ext cx="1588" cy="7651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AutoShape 9"/>
          <p:cNvSpPr>
            <a:spLocks/>
          </p:cNvSpPr>
          <p:nvPr/>
        </p:nvSpPr>
        <p:spPr bwMode="auto">
          <a:xfrm>
            <a:off x="6477000" y="2209800"/>
            <a:ext cx="533400" cy="1219200"/>
          </a:xfrm>
          <a:prstGeom prst="rightBrace">
            <a:avLst>
              <a:gd name="adj1" fmla="val 19048"/>
              <a:gd name="adj2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7086600" y="2514600"/>
            <a:ext cx="129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000000"/>
                </a:solidFill>
              </a:rPr>
              <a:t>Rule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385</Words>
  <Application>Microsoft Office PowerPoint</Application>
  <PresentationFormat>Presentación en pantalla (4:3)</PresentationFormat>
  <Paragraphs>120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ＭＳ Ｐゴシック</vt:lpstr>
      <vt:lpstr>Times New Roman</vt:lpstr>
      <vt:lpstr>Comic Sans MS</vt:lpstr>
      <vt:lpstr>Office Theme</vt:lpstr>
      <vt:lpstr>The Makefile utility</vt:lpstr>
      <vt:lpstr>Motivation</vt:lpstr>
      <vt:lpstr>Motivation – continued</vt:lpstr>
      <vt:lpstr>Motivation – continued</vt:lpstr>
      <vt:lpstr>Project maintenance</vt:lpstr>
      <vt:lpstr>Project structure</vt:lpstr>
      <vt:lpstr>Diapositiva 7</vt:lpstr>
      <vt:lpstr>makefile</vt:lpstr>
      <vt:lpstr>Rule syntax</vt:lpstr>
      <vt:lpstr>Equivalent makefiles</vt:lpstr>
      <vt:lpstr>make operation </vt:lpstr>
      <vt:lpstr>make operation - continued</vt:lpstr>
      <vt:lpstr>Make operation - example</vt:lpstr>
      <vt:lpstr>Make operation - example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Makefile</dc:title>
  <dc:creator>Yossi Richter</dc:creator>
  <cp:lastModifiedBy>Edward Aymerich Sanchez</cp:lastModifiedBy>
  <cp:revision>12</cp:revision>
  <dcterms:modified xsi:type="dcterms:W3CDTF">2014-01-30T15:40:42Z</dcterms:modified>
</cp:coreProperties>
</file>