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7" r:id="rId16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1pPr>
    <a:lvl2pPr marL="4572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2pPr>
    <a:lvl3pPr marL="9144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3pPr>
    <a:lvl4pPr marL="1371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4pPr>
    <a:lvl5pPr marL="18288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695325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23555" name="Text Box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2771" name="Text Box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3795" name="Text Box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4819" name="Text Box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5843" name="Text Box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6867" name="Text Box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40963" name="Text Box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24579" name="Text Box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25603" name="Text Box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26627" name="Text Box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27651" name="Text Box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28675" name="Text Box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29699" name="Text Box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0723" name="Text Box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1747" name="Text Box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56F156-E514-4A63-91A7-740D0CD31C91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ECD7E-B806-4AC2-BCAD-DEAC1E872EE1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832307-8B5F-4FCF-980E-5D787F844E10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4335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A4051A-A891-4C3F-A624-306BE84E54FD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19D145-B49F-4F44-8FFB-1C9AAB54240D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17E117-0842-4056-8792-D6F7EB522878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EA7948-746D-46AE-A8D3-DF64E6C887BC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AE4135-7859-466A-8CE9-F3CBD8E265B2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1C993-F380-4C7D-9D91-0E15E1BDED15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1277D3-D908-4442-9719-441B4BA1C267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47D8E-C39D-4B6E-A4C7-E7DCAF8E37E7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11F10-B819-4944-8D57-8AC8B87E1183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Cliccate per modificare il formato del testo del titolo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Cliccate per modificare il formato del testo della struttura</a:t>
            </a:r>
          </a:p>
          <a:p>
            <a:pPr lvl="1"/>
            <a:r>
              <a:rPr lang="en-GB" smtClean="0"/>
              <a:t>Secondo livello struttura</a:t>
            </a:r>
          </a:p>
          <a:p>
            <a:pPr lvl="2"/>
            <a:r>
              <a:rPr lang="en-GB" smtClean="0"/>
              <a:t>Terzo livello struttura</a:t>
            </a:r>
          </a:p>
          <a:p>
            <a:pPr lvl="3"/>
            <a:r>
              <a:rPr lang="en-GB" smtClean="0"/>
              <a:t>Quarto livello struttura</a:t>
            </a:r>
          </a:p>
          <a:p>
            <a:pPr lvl="4"/>
            <a:r>
              <a:rPr lang="en-GB" smtClean="0"/>
              <a:t>Quinto livello struttura</a:t>
            </a:r>
          </a:p>
          <a:p>
            <a:pPr lvl="4"/>
            <a:r>
              <a:rPr lang="en-GB" smtClean="0"/>
              <a:t>Sesto livello struttura</a:t>
            </a:r>
          </a:p>
          <a:p>
            <a:pPr lvl="4"/>
            <a:r>
              <a:rPr lang="en-GB" smtClean="0"/>
              <a:t>Settimo livello struttura</a:t>
            </a:r>
          </a:p>
          <a:p>
            <a:pPr lvl="4"/>
            <a:r>
              <a:rPr lang="en-GB" smtClean="0"/>
              <a:t>Ottavo livello struttura</a:t>
            </a:r>
          </a:p>
          <a:p>
            <a:pPr lvl="4"/>
            <a:r>
              <a:rPr lang="en-GB" smtClean="0"/>
              <a:t>Nono livello struttura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>
                <a:srgbClr val="6D616B"/>
              </a:buClr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4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buClr>
                <a:srgbClr val="6D616B"/>
              </a:buClr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>
                <a:srgbClr val="6D616B"/>
              </a:buClr>
              <a:buFont typeface="Arial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smtClean="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283522C-BE46-4DB0-BCA9-A206188A6512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5pPr>
      <a:lvl6pPr marL="4572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6pPr>
      <a:lvl7pPr marL="9144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7pPr>
      <a:lvl8pPr marL="1371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8pPr>
      <a:lvl9pPr marL="18288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341313" indent="-341313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2438400"/>
            <a:ext cx="7772400" cy="1739900"/>
          </a:xfrm>
        </p:spPr>
        <p:txBody>
          <a:bodyPr/>
          <a:lstStyle/>
          <a:p>
            <a:pPr eaLnBrk="1" hangingPunct="1">
              <a:buClr>
                <a:srgbClr val="333399"/>
              </a:buClr>
              <a:buFont typeface="Comic Sans MS" pitchFamily="6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5400" smtClean="0">
                <a:solidFill>
                  <a:srgbClr val="333399"/>
                </a:solidFill>
                <a:latin typeface="Comic Sans MS" pitchFamily="66" charset="0"/>
              </a:rPr>
              <a:t>The Makefile utility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buClr>
                <a:srgbClr val="FF3300"/>
              </a:buClr>
              <a:buFont typeface="Comic Sans MS" pitchFamily="6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smtClean="0">
                <a:solidFill>
                  <a:srgbClr val="FF3300"/>
                </a:solidFill>
                <a:latin typeface="Comic Sans MS" pitchFamily="66" charset="0"/>
              </a:rPr>
              <a:t>Equivalent makefiles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05800" cy="52228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Comic Sans MS" pitchFamily="6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>
                <a:latin typeface="Comic Sans MS" pitchFamily="66" charset="0"/>
              </a:rPr>
              <a:t>.o depends (by default) on corresponding .c file. Therefore, equivalent makefile is</a:t>
            </a:r>
            <a:r>
              <a:rPr lang="en-GB" smtClean="0"/>
              <a:t>:</a:t>
            </a:r>
          </a:p>
          <a:p>
            <a:pPr eaLnBrk="1" hangingPunct="1">
              <a:lnSpc>
                <a:spcPct val="90000"/>
              </a:lnSpc>
              <a:spcBef>
                <a:spcPts val="25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1000" smtClean="0"/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Times New Roman" pitchFamily="18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smtClean="0">
                <a:latin typeface="Times New Roman" pitchFamily="18" charset="0"/>
                <a:cs typeface="Times New Roman" pitchFamily="18" charset="0"/>
              </a:rPr>
              <a:t>sum: main.o sum.o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Times New Roman" pitchFamily="18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smtClean="0">
                <a:latin typeface="Times New Roman" pitchFamily="18" charset="0"/>
                <a:cs typeface="Times New Roman" pitchFamily="18" charset="0"/>
              </a:rPr>
              <a:t>	gcc –o sum main.o sum.o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Times New Roman" pitchFamily="18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Times New Roman" pitchFamily="18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smtClean="0">
                <a:latin typeface="Times New Roman" pitchFamily="18" charset="0"/>
                <a:cs typeface="Times New Roman" pitchFamily="18" charset="0"/>
              </a:rPr>
              <a:t>main.o: sum.h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Times New Roman" pitchFamily="18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smtClean="0">
                <a:latin typeface="Times New Roman" pitchFamily="18" charset="0"/>
                <a:cs typeface="Times New Roman" pitchFamily="18" charset="0"/>
              </a:rPr>
              <a:t>	gcc –c main.c 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Times New Roman" pitchFamily="18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Times New Roman" pitchFamily="18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smtClean="0">
                <a:latin typeface="Times New Roman" pitchFamily="18" charset="0"/>
                <a:cs typeface="Times New Roman" pitchFamily="18" charset="0"/>
              </a:rPr>
              <a:t>sum.o: sum.h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Times New Roman" pitchFamily="18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smtClean="0">
                <a:latin typeface="Times New Roman" pitchFamily="18" charset="0"/>
                <a:cs typeface="Times New Roman" pitchFamily="18" charset="0"/>
              </a:rPr>
              <a:t>	gcc –c sum.c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smtClean="0"/>
              <a:t>	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buClr>
                <a:srgbClr val="FF3300"/>
              </a:buClr>
              <a:buFont typeface="Comic Sans MS" pitchFamily="6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smtClean="0">
                <a:solidFill>
                  <a:srgbClr val="FF3300"/>
                </a:solidFill>
                <a:latin typeface="Comic Sans MS" pitchFamily="66" charset="0"/>
              </a:rPr>
              <a:t>make operation</a:t>
            </a:r>
            <a:r>
              <a:rPr lang="en-GB" smtClean="0"/>
              <a:t> </a:t>
            </a: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05800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ts val="700"/>
              </a:spcBef>
              <a:buFont typeface="Comic Sans MS" pitchFamily="6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smtClean="0">
                <a:latin typeface="Comic Sans MS" pitchFamily="66" charset="0"/>
              </a:rPr>
              <a:t>Project </a:t>
            </a:r>
            <a:r>
              <a:rPr lang="en-GB" sz="2800" smtClean="0">
                <a:solidFill>
                  <a:srgbClr val="333399"/>
                </a:solidFill>
                <a:latin typeface="Comic Sans MS" pitchFamily="66" charset="0"/>
              </a:rPr>
              <a:t>dependencies tree</a:t>
            </a:r>
            <a:r>
              <a:rPr lang="en-GB" sz="2800" smtClean="0">
                <a:latin typeface="Comic Sans MS" pitchFamily="66" charset="0"/>
              </a:rPr>
              <a:t> is </a:t>
            </a:r>
            <a:r>
              <a:rPr lang="en-GB" sz="2800" smtClean="0">
                <a:solidFill>
                  <a:srgbClr val="333399"/>
                </a:solidFill>
                <a:latin typeface="Comic Sans MS" pitchFamily="66" charset="0"/>
              </a:rPr>
              <a:t>constructed</a:t>
            </a:r>
          </a:p>
          <a:p>
            <a:pPr eaLnBrk="1" hangingPunct="1">
              <a:lnSpc>
                <a:spcPct val="80000"/>
              </a:lnSpc>
              <a:spcBef>
                <a:spcPts val="700"/>
              </a:spcBef>
              <a:buFont typeface="Comic Sans MS" pitchFamily="6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smtClean="0">
                <a:latin typeface="Comic Sans MS" pitchFamily="66" charset="0"/>
              </a:rPr>
              <a:t>Target of </a:t>
            </a:r>
            <a:r>
              <a:rPr lang="en-GB" sz="2800" smtClean="0">
                <a:solidFill>
                  <a:srgbClr val="333399"/>
                </a:solidFill>
                <a:latin typeface="Comic Sans MS" pitchFamily="66" charset="0"/>
              </a:rPr>
              <a:t>first</a:t>
            </a:r>
            <a:r>
              <a:rPr lang="en-GB" sz="2800" smtClean="0">
                <a:latin typeface="Comic Sans MS" pitchFamily="66" charset="0"/>
              </a:rPr>
              <a:t> rule should be created</a:t>
            </a:r>
          </a:p>
          <a:p>
            <a:pPr eaLnBrk="1" hangingPunct="1">
              <a:lnSpc>
                <a:spcPct val="80000"/>
              </a:lnSpc>
              <a:spcBef>
                <a:spcPts val="700"/>
              </a:spcBef>
              <a:buFont typeface="Comic Sans MS" pitchFamily="6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smtClean="0">
                <a:latin typeface="Comic Sans MS" pitchFamily="66" charset="0"/>
              </a:rPr>
              <a:t>We go down the tree to see if there is a target that should be </a:t>
            </a:r>
            <a:r>
              <a:rPr lang="en-GB" sz="2800" smtClean="0">
                <a:solidFill>
                  <a:srgbClr val="333399"/>
                </a:solidFill>
                <a:latin typeface="Comic Sans MS" pitchFamily="66" charset="0"/>
              </a:rPr>
              <a:t>recreated</a:t>
            </a:r>
            <a:r>
              <a:rPr lang="en-GB" sz="2800" smtClean="0">
                <a:latin typeface="Comic Sans MS" pitchFamily="66" charset="0"/>
              </a:rPr>
              <a:t>. This is the case when the </a:t>
            </a:r>
            <a:r>
              <a:rPr lang="en-GB" sz="2800" smtClean="0">
                <a:solidFill>
                  <a:srgbClr val="333399"/>
                </a:solidFill>
                <a:latin typeface="Comic Sans MS" pitchFamily="66" charset="0"/>
              </a:rPr>
              <a:t>target file is older than one of its dependencies</a:t>
            </a:r>
          </a:p>
          <a:p>
            <a:pPr eaLnBrk="1" hangingPunct="1">
              <a:lnSpc>
                <a:spcPct val="80000"/>
              </a:lnSpc>
              <a:spcBef>
                <a:spcPts val="700"/>
              </a:spcBef>
              <a:buFont typeface="Comic Sans MS" pitchFamily="6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smtClean="0">
                <a:latin typeface="Comic Sans MS" pitchFamily="66" charset="0"/>
              </a:rPr>
              <a:t>In this case we </a:t>
            </a:r>
            <a:r>
              <a:rPr lang="en-GB" sz="2800" smtClean="0">
                <a:solidFill>
                  <a:srgbClr val="333399"/>
                </a:solidFill>
                <a:latin typeface="Comic Sans MS" pitchFamily="66" charset="0"/>
              </a:rPr>
              <a:t>recreate</a:t>
            </a:r>
            <a:r>
              <a:rPr lang="en-GB" sz="2800" smtClean="0">
                <a:latin typeface="Comic Sans MS" pitchFamily="66" charset="0"/>
              </a:rPr>
              <a:t> the target file </a:t>
            </a:r>
            <a:r>
              <a:rPr lang="en-GB" sz="2800" smtClean="0">
                <a:solidFill>
                  <a:srgbClr val="333399"/>
                </a:solidFill>
                <a:latin typeface="Comic Sans MS" pitchFamily="66" charset="0"/>
              </a:rPr>
              <a:t>according to the action specified, </a:t>
            </a:r>
            <a:r>
              <a:rPr lang="en-GB" sz="2800" smtClean="0">
                <a:latin typeface="Comic Sans MS" pitchFamily="66" charset="0"/>
              </a:rPr>
              <a:t>on our </a:t>
            </a:r>
            <a:r>
              <a:rPr lang="en-GB" sz="2800" smtClean="0">
                <a:solidFill>
                  <a:srgbClr val="333399"/>
                </a:solidFill>
                <a:latin typeface="Comic Sans MS" pitchFamily="66" charset="0"/>
              </a:rPr>
              <a:t>way up</a:t>
            </a:r>
            <a:r>
              <a:rPr lang="en-GB" sz="2800" smtClean="0">
                <a:latin typeface="Comic Sans MS" pitchFamily="66" charset="0"/>
              </a:rPr>
              <a:t> the tree. Consequently, more files may need to be recreated</a:t>
            </a:r>
          </a:p>
          <a:p>
            <a:pPr eaLnBrk="1" hangingPunct="1">
              <a:lnSpc>
                <a:spcPct val="80000"/>
              </a:lnSpc>
              <a:spcBef>
                <a:spcPts val="700"/>
              </a:spcBef>
              <a:buFont typeface="Comic Sans MS" pitchFamily="6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smtClean="0">
                <a:latin typeface="Comic Sans MS" pitchFamily="66" charset="0"/>
              </a:rPr>
              <a:t>If something is changed, </a:t>
            </a:r>
            <a:r>
              <a:rPr lang="en-GB" sz="2800" smtClean="0">
                <a:solidFill>
                  <a:srgbClr val="333399"/>
                </a:solidFill>
                <a:latin typeface="Comic Sans MS" pitchFamily="66" charset="0"/>
              </a:rPr>
              <a:t>linking is usually necessary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buClr>
                <a:srgbClr val="FF3300"/>
              </a:buClr>
              <a:buFont typeface="Comic Sans MS" pitchFamily="6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smtClean="0">
                <a:solidFill>
                  <a:srgbClr val="FF3300"/>
                </a:solidFill>
                <a:latin typeface="Comic Sans MS" pitchFamily="66" charset="0"/>
              </a:rPr>
              <a:t>make operation - continued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Comic Sans MS" pitchFamily="6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>
                <a:latin typeface="Comic Sans MS" pitchFamily="66" charset="0"/>
              </a:rPr>
              <a:t>make operation ensures </a:t>
            </a:r>
            <a:r>
              <a:rPr lang="en-GB" smtClean="0">
                <a:solidFill>
                  <a:srgbClr val="333399"/>
                </a:solidFill>
                <a:latin typeface="Comic Sans MS" pitchFamily="66" charset="0"/>
              </a:rPr>
              <a:t>minimum compilation</a:t>
            </a:r>
            <a:r>
              <a:rPr lang="en-GB" smtClean="0">
                <a:latin typeface="Comic Sans MS" pitchFamily="66" charset="0"/>
              </a:rPr>
              <a:t>, when the project structure is written properly</a:t>
            </a:r>
          </a:p>
          <a:p>
            <a:pPr eaLnBrk="1" hangingPunct="1">
              <a:lnSpc>
                <a:spcPct val="90000"/>
              </a:lnSpc>
              <a:spcBef>
                <a:spcPts val="250"/>
              </a:spcBef>
              <a:buFont typeface="Comic Sans MS" pitchFamily="66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100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Clr>
                <a:srgbClr val="333399"/>
              </a:buClr>
              <a:buFont typeface="Comic Sans MS" pitchFamily="6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>
                <a:solidFill>
                  <a:srgbClr val="FF0000"/>
                </a:solidFill>
                <a:latin typeface="Comic Sans MS" pitchFamily="66" charset="0"/>
              </a:rPr>
              <a:t>Do not </a:t>
            </a:r>
            <a:r>
              <a:rPr lang="en-GB" smtClean="0">
                <a:solidFill>
                  <a:schemeClr val="tx1"/>
                </a:solidFill>
                <a:latin typeface="Comic Sans MS" pitchFamily="66" charset="0"/>
              </a:rPr>
              <a:t>write</a:t>
            </a:r>
            <a:r>
              <a:rPr lang="en-GB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GB" smtClean="0">
                <a:latin typeface="Comic Sans MS" pitchFamily="66" charset="0"/>
              </a:rPr>
              <a:t>something like:</a:t>
            </a:r>
          </a:p>
          <a:p>
            <a:pPr eaLnBrk="1" hangingPunct="1">
              <a:lnSpc>
                <a:spcPct val="90000"/>
              </a:lnSpc>
              <a:buFont typeface="Comic Sans MS" pitchFamily="66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>
                <a:latin typeface="Comic Sans MS" pitchFamily="66" charset="0"/>
              </a:rPr>
              <a:t>   prog: main.c sum1.c sum2.c</a:t>
            </a:r>
          </a:p>
          <a:p>
            <a:pPr eaLnBrk="1" hangingPunct="1">
              <a:lnSpc>
                <a:spcPct val="90000"/>
              </a:lnSpc>
              <a:buFont typeface="Comic Sans MS" pitchFamily="66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>
                <a:latin typeface="Comic Sans MS" pitchFamily="66" charset="0"/>
              </a:rPr>
              <a:t>		gcc –o prog main.c sum1.c sum2.c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  <a:buFont typeface="Comic Sans MS" pitchFamily="66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120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 typeface="Comic Sans MS" pitchFamily="66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>
                <a:latin typeface="Comic Sans MS" pitchFamily="66" charset="0"/>
              </a:rPr>
              <a:t>	which requires </a:t>
            </a:r>
            <a:r>
              <a:rPr lang="en-GB" smtClean="0">
                <a:solidFill>
                  <a:srgbClr val="333399"/>
                </a:solidFill>
                <a:latin typeface="Comic Sans MS" pitchFamily="66" charset="0"/>
              </a:rPr>
              <a:t>compilation of all project</a:t>
            </a:r>
            <a:r>
              <a:rPr lang="en-GB" smtClean="0">
                <a:latin typeface="Comic Sans MS" pitchFamily="66" charset="0"/>
              </a:rPr>
              <a:t> when something is changed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buClr>
                <a:srgbClr val="FF3300"/>
              </a:buClr>
              <a:buFont typeface="Comic Sans MS" pitchFamily="6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smtClean="0">
                <a:solidFill>
                  <a:srgbClr val="FF3300"/>
                </a:solidFill>
                <a:latin typeface="Comic Sans MS" pitchFamily="66" charset="0"/>
              </a:rPr>
              <a:t>Make operation - example</a:t>
            </a: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54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Comic Sans MS" pitchFamily="66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u="sng" smtClean="0">
                <a:latin typeface="Comic Sans MS" pitchFamily="66" charset="0"/>
              </a:rPr>
              <a:t>File</a:t>
            </a:r>
            <a:r>
              <a:rPr lang="en-GB" smtClean="0">
                <a:latin typeface="Comic Sans MS" pitchFamily="66" charset="0"/>
              </a:rPr>
              <a:t>           </a:t>
            </a:r>
            <a:r>
              <a:rPr lang="en-GB" u="sng" smtClean="0">
                <a:latin typeface="Comic Sans MS" pitchFamily="66" charset="0"/>
              </a:rPr>
              <a:t>Last Modified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  <a:buFont typeface="Comic Sans MS" pitchFamily="66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120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 typeface="Comic Sans MS" pitchFamily="66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>
                <a:latin typeface="Comic Sans MS" pitchFamily="66" charset="0"/>
              </a:rPr>
              <a:t>sum                10:03         </a:t>
            </a:r>
          </a:p>
          <a:p>
            <a:pPr eaLnBrk="1" hangingPunct="1">
              <a:lnSpc>
                <a:spcPct val="90000"/>
              </a:lnSpc>
              <a:buFont typeface="Comic Sans MS" pitchFamily="66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>
                <a:latin typeface="Comic Sans MS" pitchFamily="66" charset="0"/>
              </a:rPr>
              <a:t>main.o		09:56</a:t>
            </a:r>
          </a:p>
          <a:p>
            <a:pPr eaLnBrk="1" hangingPunct="1">
              <a:lnSpc>
                <a:spcPct val="90000"/>
              </a:lnSpc>
              <a:buFont typeface="Comic Sans MS" pitchFamily="66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>
                <a:latin typeface="Comic Sans MS" pitchFamily="66" charset="0"/>
              </a:rPr>
              <a:t>sum.o              09:35</a:t>
            </a:r>
          </a:p>
          <a:p>
            <a:pPr eaLnBrk="1" hangingPunct="1">
              <a:lnSpc>
                <a:spcPct val="90000"/>
              </a:lnSpc>
              <a:buFont typeface="Comic Sans MS" pitchFamily="66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>
                <a:latin typeface="Comic Sans MS" pitchFamily="66" charset="0"/>
              </a:rPr>
              <a:t>main.c             10:45</a:t>
            </a:r>
          </a:p>
          <a:p>
            <a:pPr eaLnBrk="1" hangingPunct="1">
              <a:lnSpc>
                <a:spcPct val="90000"/>
              </a:lnSpc>
              <a:buFont typeface="Comic Sans MS" pitchFamily="66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>
                <a:latin typeface="Comic Sans MS" pitchFamily="66" charset="0"/>
              </a:rPr>
              <a:t>sum.c              09:14</a:t>
            </a:r>
          </a:p>
          <a:p>
            <a:pPr eaLnBrk="1" hangingPunct="1">
              <a:lnSpc>
                <a:spcPct val="90000"/>
              </a:lnSpc>
              <a:buFont typeface="Comic Sans MS" pitchFamily="66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>
                <a:latin typeface="Comic Sans MS" pitchFamily="66" charset="0"/>
              </a:rPr>
              <a:t>sum.h              08:39</a:t>
            </a:r>
          </a:p>
          <a:p>
            <a:pPr eaLnBrk="1" hangingPunct="1">
              <a:lnSpc>
                <a:spcPct val="90000"/>
              </a:lnSpc>
              <a:buFont typeface="Comic Sans MS" pitchFamily="66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u="sng" smtClean="0">
                <a:latin typeface="Comic Sans MS" pitchFamily="66" charset="0"/>
              </a:rPr>
              <a:t>                      </a:t>
            </a:r>
          </a:p>
          <a:p>
            <a:pPr eaLnBrk="1" hangingPunct="1">
              <a:lnSpc>
                <a:spcPct val="90000"/>
              </a:lnSpc>
              <a:buFont typeface="Comic Sans MS" pitchFamily="66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u="sng" smtClean="0">
              <a:latin typeface="Comic Sans MS" pitchFamily="6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buClr>
                <a:srgbClr val="FF3300"/>
              </a:buClr>
              <a:buFont typeface="Comic Sans MS" pitchFamily="6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smtClean="0">
                <a:solidFill>
                  <a:srgbClr val="FF3300"/>
                </a:solidFill>
                <a:latin typeface="Comic Sans MS" pitchFamily="66" charset="0"/>
              </a:rPr>
              <a:t>Make operation - example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Comic Sans MS" pitchFamily="6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>
                <a:latin typeface="Comic Sans MS" pitchFamily="66" charset="0"/>
              </a:rPr>
              <a:t>Operations performed: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  <a:buFont typeface="Comic Sans MS" pitchFamily="66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120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 typeface="Comic Sans MS" pitchFamily="66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>
                <a:latin typeface="Comic Sans MS" pitchFamily="66" charset="0"/>
              </a:rPr>
              <a:t>	gcc –c main.c</a:t>
            </a:r>
          </a:p>
          <a:p>
            <a:pPr eaLnBrk="1" hangingPunct="1">
              <a:lnSpc>
                <a:spcPct val="90000"/>
              </a:lnSpc>
              <a:buFont typeface="Comic Sans MS" pitchFamily="66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>
                <a:latin typeface="Comic Sans MS" pitchFamily="66" charset="0"/>
              </a:rPr>
              <a:t>	gcc –o sum main.o sum.o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  <a:buFont typeface="Comic Sans MS" pitchFamily="66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120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 typeface="Comic Sans MS" pitchFamily="6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>
                <a:solidFill>
                  <a:srgbClr val="333399"/>
                </a:solidFill>
                <a:latin typeface="Comic Sans MS" pitchFamily="66" charset="0"/>
              </a:rPr>
              <a:t>main.o</a:t>
            </a:r>
            <a:r>
              <a:rPr lang="en-GB" smtClean="0">
                <a:latin typeface="Comic Sans MS" pitchFamily="66" charset="0"/>
              </a:rPr>
              <a:t> should be </a:t>
            </a:r>
            <a:r>
              <a:rPr lang="en-GB" smtClean="0">
                <a:solidFill>
                  <a:srgbClr val="333399"/>
                </a:solidFill>
                <a:latin typeface="Comic Sans MS" pitchFamily="66" charset="0"/>
              </a:rPr>
              <a:t>recompiled</a:t>
            </a:r>
            <a:r>
              <a:rPr lang="en-GB" smtClean="0">
                <a:latin typeface="Comic Sans MS" pitchFamily="66" charset="0"/>
              </a:rPr>
              <a:t> (main.c is newer).</a:t>
            </a:r>
          </a:p>
          <a:p>
            <a:pPr eaLnBrk="1" hangingPunct="1">
              <a:lnSpc>
                <a:spcPct val="90000"/>
              </a:lnSpc>
              <a:buFont typeface="Comic Sans MS" pitchFamily="6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>
                <a:latin typeface="Comic Sans MS" pitchFamily="66" charset="0"/>
              </a:rPr>
              <a:t>Consequently, main.o is newer than sum and therefore </a:t>
            </a:r>
            <a:r>
              <a:rPr lang="en-GB" smtClean="0">
                <a:solidFill>
                  <a:srgbClr val="333399"/>
                </a:solidFill>
                <a:latin typeface="Comic Sans MS" pitchFamily="66" charset="0"/>
              </a:rPr>
              <a:t>sum should be recreated</a:t>
            </a:r>
            <a:r>
              <a:rPr lang="en-GB" smtClean="0">
                <a:latin typeface="Comic Sans MS" pitchFamily="66" charset="0"/>
              </a:rPr>
              <a:t> (by re-linking).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buClr>
                <a:srgbClr val="FF3300"/>
              </a:buClr>
              <a:buFont typeface="Comic Sans MS" pitchFamily="6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smtClean="0">
                <a:solidFill>
                  <a:srgbClr val="FF3300"/>
                </a:solidFill>
                <a:latin typeface="Comic Sans MS" pitchFamily="66" charset="0"/>
              </a:rPr>
              <a:t>Reference</a:t>
            </a: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eaLnBrk="1" hangingPunct="1">
              <a:buFont typeface="Comic Sans MS" pitchFamily="6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>
                <a:latin typeface="Comic Sans MS" pitchFamily="66" charset="0"/>
              </a:rPr>
              <a:t>Good tutorial for makefiles</a:t>
            </a:r>
          </a:p>
          <a:p>
            <a:pPr eaLnBrk="1" hangingPunct="1">
              <a:spcBef>
                <a:spcPts val="6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smtClean="0"/>
              <a:t>    </a:t>
            </a:r>
          </a:p>
          <a:p>
            <a:pPr eaLnBrk="1" hangingPunct="1">
              <a:spcBef>
                <a:spcPts val="6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 sz="2400" smtClean="0"/>
              <a:t>http://www.gnu.org/software/make/manual/make.html</a:t>
            </a:r>
            <a:endParaRPr lang="en-GB" sz="2400" smtClean="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buClr>
                <a:srgbClr val="FF3300"/>
              </a:buClr>
              <a:buFont typeface="Comic Sans MS" pitchFamily="6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smtClean="0">
                <a:solidFill>
                  <a:srgbClr val="FF3300"/>
                </a:solidFill>
                <a:latin typeface="Comic Sans MS" pitchFamily="66" charset="0"/>
              </a:rPr>
              <a:t>Motivation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Comic Sans MS" pitchFamily="6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>
                <a:latin typeface="Comic Sans MS" pitchFamily="66" charset="0"/>
              </a:rPr>
              <a:t>Small programs            single file</a:t>
            </a:r>
          </a:p>
          <a:p>
            <a:pPr eaLnBrk="1" hangingPunct="1">
              <a:lnSpc>
                <a:spcPct val="90000"/>
              </a:lnSpc>
              <a:buFont typeface="Comic Sans MS" pitchFamily="66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 typeface="Comic Sans MS" pitchFamily="6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GB" smtClean="0">
                <a:latin typeface="Comic Sans MS" pitchFamily="66" charset="0"/>
              </a:rPr>
              <a:t>“</a:t>
            </a:r>
            <a:r>
              <a:rPr lang="en-GB" altLang="ja-JP" smtClean="0">
                <a:latin typeface="Comic Sans MS" pitchFamily="66" charset="0"/>
              </a:rPr>
              <a:t>Not so small</a:t>
            </a:r>
            <a:r>
              <a:rPr lang="en-GB" altLang="en-GB" smtClean="0">
                <a:latin typeface="Comic Sans MS" pitchFamily="66" charset="0"/>
              </a:rPr>
              <a:t>”</a:t>
            </a:r>
            <a:r>
              <a:rPr lang="en-GB" altLang="ja-JP" smtClean="0">
                <a:latin typeface="Comic Sans MS" pitchFamily="66" charset="0"/>
              </a:rPr>
              <a:t> programs :</a:t>
            </a:r>
          </a:p>
          <a:p>
            <a:pPr eaLnBrk="1" hangingPunct="1">
              <a:lnSpc>
                <a:spcPct val="90000"/>
              </a:lnSpc>
              <a:spcBef>
                <a:spcPts val="450"/>
              </a:spcBef>
              <a:buFont typeface="Comic Sans MS" pitchFamily="66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1800" smtClean="0">
              <a:latin typeface="Comic Sans MS" pitchFamily="66" charset="0"/>
            </a:endParaRPr>
          </a:p>
          <a:p>
            <a:pPr lvl="1" eaLnBrk="1" hangingPunct="1">
              <a:lnSpc>
                <a:spcPct val="90000"/>
              </a:lnSpc>
              <a:buFont typeface="Comic Sans MS" pitchFamily="6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>
                <a:latin typeface="Comic Sans MS" pitchFamily="66" charset="0"/>
              </a:rPr>
              <a:t>Many lines of code</a:t>
            </a:r>
          </a:p>
          <a:p>
            <a:pPr lvl="1" eaLnBrk="1" hangingPunct="1">
              <a:lnSpc>
                <a:spcPct val="90000"/>
              </a:lnSpc>
              <a:buFont typeface="Comic Sans MS" pitchFamily="6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>
                <a:latin typeface="Comic Sans MS" pitchFamily="66" charset="0"/>
              </a:rPr>
              <a:t>Multiple components</a:t>
            </a:r>
          </a:p>
          <a:p>
            <a:pPr lvl="1" eaLnBrk="1" hangingPunct="1">
              <a:lnSpc>
                <a:spcPct val="90000"/>
              </a:lnSpc>
              <a:buFont typeface="Comic Sans MS" pitchFamily="6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>
                <a:latin typeface="Comic Sans MS" pitchFamily="66" charset="0"/>
              </a:rPr>
              <a:t>More than one programmer</a:t>
            </a:r>
          </a:p>
          <a:p>
            <a:pPr lvl="1" eaLnBrk="1" hangingPunct="1">
              <a:lnSpc>
                <a:spcPct val="90000"/>
              </a:lnSpc>
              <a:buFont typeface="Comic Sans MS" pitchFamily="66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mtClean="0">
              <a:latin typeface="Comic Sans MS" pitchFamily="66" charset="0"/>
            </a:endParaRP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buFont typeface="Comic Sans MS" pitchFamily="66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400" smtClean="0">
              <a:latin typeface="Comic Sans MS" pitchFamily="66" charset="0"/>
            </a:endParaRP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buFont typeface="Comic Sans MS" pitchFamily="66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400" smtClean="0">
              <a:latin typeface="Comic Sans MS" pitchFamily="66" charset="0"/>
            </a:endParaRP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buFont typeface="Comic Sans MS" pitchFamily="66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smtClean="0">
                <a:latin typeface="Comic Sans MS" pitchFamily="66" charset="0"/>
              </a:rPr>
              <a:t>	  </a:t>
            </a:r>
          </a:p>
        </p:txBody>
      </p:sp>
      <p:sp>
        <p:nvSpPr>
          <p:cNvPr id="3076" name="Line 3"/>
          <p:cNvSpPr>
            <a:spLocks noChangeShapeType="1"/>
          </p:cNvSpPr>
          <p:nvPr/>
        </p:nvSpPr>
        <p:spPr bwMode="auto">
          <a:xfrm>
            <a:off x="3962400" y="1905000"/>
            <a:ext cx="838200" cy="1588"/>
          </a:xfrm>
          <a:prstGeom prst="line">
            <a:avLst/>
          </a:prstGeom>
          <a:noFill/>
          <a:ln w="5724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buClr>
                <a:srgbClr val="FF3300"/>
              </a:buClr>
              <a:buFont typeface="Comic Sans MS" pitchFamily="6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smtClean="0">
                <a:solidFill>
                  <a:srgbClr val="FF3300"/>
                </a:solidFill>
                <a:latin typeface="Comic Sans MS" pitchFamily="66" charset="0"/>
              </a:rPr>
              <a:t>Motivation – continued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622925"/>
          </a:xfrm>
        </p:spPr>
        <p:txBody>
          <a:bodyPr/>
          <a:lstStyle/>
          <a:p>
            <a:pPr eaLnBrk="1" hangingPunct="1">
              <a:buFont typeface="Comic Sans MS" pitchFamily="6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>
                <a:latin typeface="Comic Sans MS" pitchFamily="66" charset="0"/>
              </a:rPr>
              <a:t>Problems:</a:t>
            </a:r>
          </a:p>
          <a:p>
            <a:pPr eaLnBrk="1" hangingPunct="1">
              <a:spcBef>
                <a:spcPts val="450"/>
              </a:spcBef>
              <a:buFont typeface="Comic Sans MS" pitchFamily="66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1800" smtClean="0">
              <a:latin typeface="Comic Sans MS" pitchFamily="66" charset="0"/>
            </a:endParaRPr>
          </a:p>
          <a:p>
            <a:pPr lvl="1" eaLnBrk="1" hangingPunct="1">
              <a:buClr>
                <a:srgbClr val="333399"/>
              </a:buClr>
              <a:buFont typeface="Comic Sans MS" pitchFamily="6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>
                <a:solidFill>
                  <a:srgbClr val="333399"/>
                </a:solidFill>
                <a:latin typeface="Comic Sans MS" pitchFamily="66" charset="0"/>
              </a:rPr>
              <a:t>Long files are harder to manage</a:t>
            </a:r>
          </a:p>
          <a:p>
            <a:pPr lvl="1" eaLnBrk="1" hangingPunct="1">
              <a:buFont typeface="Comic Sans MS" pitchFamily="66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>
                <a:latin typeface="Comic Sans MS" pitchFamily="66" charset="0"/>
              </a:rPr>
              <a:t>   (for both programmers and machines)‏</a:t>
            </a:r>
          </a:p>
          <a:p>
            <a:pPr lvl="1" eaLnBrk="1" hangingPunct="1">
              <a:buFont typeface="Comic Sans MS" pitchFamily="6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>
                <a:latin typeface="Comic Sans MS" pitchFamily="66" charset="0"/>
              </a:rPr>
              <a:t>Every change requires </a:t>
            </a:r>
            <a:r>
              <a:rPr lang="en-GB" smtClean="0">
                <a:solidFill>
                  <a:srgbClr val="333399"/>
                </a:solidFill>
                <a:latin typeface="Comic Sans MS" pitchFamily="66" charset="0"/>
              </a:rPr>
              <a:t>long compilation</a:t>
            </a:r>
          </a:p>
          <a:p>
            <a:pPr lvl="1" eaLnBrk="1" hangingPunct="1">
              <a:buFont typeface="Comic Sans MS" pitchFamily="6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>
                <a:latin typeface="Comic Sans MS" pitchFamily="66" charset="0"/>
              </a:rPr>
              <a:t>Many programmers can not </a:t>
            </a:r>
            <a:r>
              <a:rPr lang="en-GB" smtClean="0">
                <a:solidFill>
                  <a:srgbClr val="333399"/>
                </a:solidFill>
                <a:latin typeface="Comic Sans MS" pitchFamily="66" charset="0"/>
              </a:rPr>
              <a:t>modify the</a:t>
            </a:r>
          </a:p>
          <a:p>
            <a:pPr lvl="1" eaLnBrk="1" hangingPunct="1">
              <a:buClr>
                <a:srgbClr val="333399"/>
              </a:buClr>
              <a:buFont typeface="Comic Sans MS" pitchFamily="66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>
                <a:solidFill>
                  <a:srgbClr val="333399"/>
                </a:solidFill>
                <a:latin typeface="Comic Sans MS" pitchFamily="66" charset="0"/>
              </a:rPr>
              <a:t>   same file simultaneously</a:t>
            </a:r>
          </a:p>
          <a:p>
            <a:pPr lvl="1" eaLnBrk="1" hangingPunct="1">
              <a:buClr>
                <a:srgbClr val="333399"/>
              </a:buClr>
              <a:buFont typeface="Comic Sans MS" pitchFamily="6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>
                <a:solidFill>
                  <a:srgbClr val="333399"/>
                </a:solidFill>
                <a:latin typeface="Comic Sans MS" pitchFamily="66" charset="0"/>
              </a:rPr>
              <a:t>Division</a:t>
            </a:r>
            <a:r>
              <a:rPr lang="en-GB" smtClean="0">
                <a:latin typeface="Comic Sans MS" pitchFamily="66" charset="0"/>
              </a:rPr>
              <a:t> to components is </a:t>
            </a:r>
            <a:r>
              <a:rPr lang="en-GB" smtClean="0">
                <a:solidFill>
                  <a:srgbClr val="333399"/>
                </a:solidFill>
                <a:latin typeface="Comic Sans MS" pitchFamily="66" charset="0"/>
              </a:rPr>
              <a:t>desired</a:t>
            </a:r>
          </a:p>
          <a:p>
            <a:pPr lvl="1" eaLnBrk="1" hangingPunct="1">
              <a:buFont typeface="Comic Sans MS" pitchFamily="66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mtClean="0">
              <a:latin typeface="Comic Sans MS" pitchFamily="66" charset="0"/>
            </a:endParaRPr>
          </a:p>
          <a:p>
            <a:pPr lvl="1" eaLnBrk="1" hangingPunct="1">
              <a:buFont typeface="Comic Sans MS" pitchFamily="66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mtClean="0">
              <a:latin typeface="Comic Sans MS" pitchFamily="66" charset="0"/>
            </a:endParaRPr>
          </a:p>
          <a:p>
            <a:pPr eaLnBrk="1" hangingPunct="1">
              <a:buFont typeface="Comic Sans MS" pitchFamily="66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mtClean="0">
              <a:latin typeface="Comic Sans MS" pitchFamily="6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buClr>
                <a:srgbClr val="FF3300"/>
              </a:buClr>
              <a:buFont typeface="Comic Sans MS" pitchFamily="6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smtClean="0">
                <a:solidFill>
                  <a:srgbClr val="FF3300"/>
                </a:solidFill>
                <a:latin typeface="Comic Sans MS" pitchFamily="66" charset="0"/>
              </a:rPr>
              <a:t>Motivation – continued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7550"/>
          </a:xfrm>
        </p:spPr>
        <p:txBody>
          <a:bodyPr/>
          <a:lstStyle/>
          <a:p>
            <a:pPr eaLnBrk="1" hangingPunct="1">
              <a:buFont typeface="Comic Sans MS" pitchFamily="6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>
                <a:latin typeface="Comic Sans MS" pitchFamily="66" charset="0"/>
              </a:rPr>
              <a:t>Solution : divide project to multiple files</a:t>
            </a:r>
          </a:p>
          <a:p>
            <a:pPr eaLnBrk="1" hangingPunct="1">
              <a:buFont typeface="Comic Sans MS" pitchFamily="6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>
                <a:latin typeface="Comic Sans MS" pitchFamily="66" charset="0"/>
              </a:rPr>
              <a:t>Targets:</a:t>
            </a:r>
          </a:p>
          <a:p>
            <a:pPr eaLnBrk="1" hangingPunct="1">
              <a:spcBef>
                <a:spcPts val="400"/>
              </a:spcBef>
              <a:buFont typeface="Comic Sans MS" pitchFamily="66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1600" smtClean="0">
              <a:latin typeface="Comic Sans MS" pitchFamily="66" charset="0"/>
            </a:endParaRPr>
          </a:p>
          <a:p>
            <a:pPr lvl="1" eaLnBrk="1" hangingPunct="1">
              <a:buFont typeface="Comic Sans MS" pitchFamily="6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>
                <a:latin typeface="Comic Sans MS" pitchFamily="66" charset="0"/>
              </a:rPr>
              <a:t>Good </a:t>
            </a:r>
            <a:r>
              <a:rPr lang="en-GB" smtClean="0">
                <a:solidFill>
                  <a:srgbClr val="333399"/>
                </a:solidFill>
                <a:latin typeface="Comic Sans MS" pitchFamily="66" charset="0"/>
              </a:rPr>
              <a:t>division</a:t>
            </a:r>
            <a:r>
              <a:rPr lang="en-GB" smtClean="0">
                <a:latin typeface="Comic Sans MS" pitchFamily="66" charset="0"/>
              </a:rPr>
              <a:t> to components</a:t>
            </a:r>
          </a:p>
          <a:p>
            <a:pPr lvl="1" eaLnBrk="1" hangingPunct="1">
              <a:buFont typeface="Comic Sans MS" pitchFamily="6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>
                <a:solidFill>
                  <a:srgbClr val="333399"/>
                </a:solidFill>
                <a:latin typeface="Comic Sans MS" pitchFamily="66" charset="0"/>
              </a:rPr>
              <a:t>Minimum compilation</a:t>
            </a:r>
            <a:r>
              <a:rPr lang="en-GB" smtClean="0">
                <a:latin typeface="Comic Sans MS" pitchFamily="66" charset="0"/>
              </a:rPr>
              <a:t> when something is</a:t>
            </a:r>
          </a:p>
          <a:p>
            <a:pPr lvl="1" eaLnBrk="1" hangingPunct="1">
              <a:buFont typeface="Comic Sans MS" pitchFamily="66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>
                <a:latin typeface="Comic Sans MS" pitchFamily="66" charset="0"/>
              </a:rPr>
              <a:t>   changed</a:t>
            </a:r>
          </a:p>
          <a:p>
            <a:pPr lvl="1" eaLnBrk="1" hangingPunct="1">
              <a:buClr>
                <a:srgbClr val="333399"/>
              </a:buClr>
              <a:buFont typeface="Comic Sans MS" pitchFamily="6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>
                <a:solidFill>
                  <a:srgbClr val="333399"/>
                </a:solidFill>
                <a:latin typeface="Comic Sans MS" pitchFamily="66" charset="0"/>
              </a:rPr>
              <a:t>Easy maintenance</a:t>
            </a:r>
            <a:r>
              <a:rPr lang="en-GB" smtClean="0">
                <a:latin typeface="Comic Sans MS" pitchFamily="66" charset="0"/>
              </a:rPr>
              <a:t> of project structure,</a:t>
            </a:r>
          </a:p>
          <a:p>
            <a:pPr lvl="1" eaLnBrk="1" hangingPunct="1">
              <a:buFont typeface="Comic Sans MS" pitchFamily="66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>
                <a:latin typeface="Comic Sans MS" pitchFamily="66" charset="0"/>
              </a:rPr>
              <a:t>   dependencies and creation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buClr>
                <a:srgbClr val="FF3300"/>
              </a:buClr>
              <a:buFont typeface="Comic Sans MS" pitchFamily="6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smtClean="0">
                <a:solidFill>
                  <a:srgbClr val="FF3300"/>
                </a:solidFill>
                <a:latin typeface="Comic Sans MS" pitchFamily="66" charset="0"/>
              </a:rPr>
              <a:t>Project maintenance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05800" cy="7848600"/>
          </a:xfrm>
        </p:spPr>
        <p:txBody>
          <a:bodyPr/>
          <a:lstStyle/>
          <a:p>
            <a:pPr eaLnBrk="1" hangingPunct="1">
              <a:buFont typeface="Comic Sans MS" pitchFamily="6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>
                <a:latin typeface="Comic Sans MS" pitchFamily="66" charset="0"/>
              </a:rPr>
              <a:t>Done in Unix by the Makefile mechanism</a:t>
            </a:r>
          </a:p>
          <a:p>
            <a:pPr eaLnBrk="1" hangingPunct="1">
              <a:buFont typeface="Comic Sans MS" pitchFamily="6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>
                <a:latin typeface="Comic Sans MS" pitchFamily="66" charset="0"/>
              </a:rPr>
              <a:t>A </a:t>
            </a:r>
            <a:r>
              <a:rPr lang="en-GB" smtClean="0">
                <a:solidFill>
                  <a:srgbClr val="333399"/>
                </a:solidFill>
                <a:latin typeface="Comic Sans MS" pitchFamily="66" charset="0"/>
              </a:rPr>
              <a:t>makefile</a:t>
            </a:r>
            <a:r>
              <a:rPr lang="en-GB" smtClean="0">
                <a:latin typeface="Comic Sans MS" pitchFamily="66" charset="0"/>
              </a:rPr>
              <a:t> is a file (script) containing :</a:t>
            </a:r>
          </a:p>
          <a:p>
            <a:pPr lvl="1" eaLnBrk="1" hangingPunct="1">
              <a:buFont typeface="Comic Sans MS" pitchFamily="6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>
                <a:latin typeface="Comic Sans MS" pitchFamily="66" charset="0"/>
              </a:rPr>
              <a:t>Project </a:t>
            </a:r>
            <a:r>
              <a:rPr lang="en-GB" smtClean="0">
                <a:solidFill>
                  <a:srgbClr val="333399"/>
                </a:solidFill>
                <a:latin typeface="Comic Sans MS" pitchFamily="66" charset="0"/>
              </a:rPr>
              <a:t>structure</a:t>
            </a:r>
            <a:r>
              <a:rPr lang="en-GB" smtClean="0">
                <a:latin typeface="Comic Sans MS" pitchFamily="66" charset="0"/>
              </a:rPr>
              <a:t> (files, </a:t>
            </a:r>
            <a:r>
              <a:rPr lang="en-GB" smtClean="0">
                <a:solidFill>
                  <a:srgbClr val="333399"/>
                </a:solidFill>
                <a:latin typeface="Comic Sans MS" pitchFamily="66" charset="0"/>
              </a:rPr>
              <a:t>dependencies</a:t>
            </a:r>
            <a:r>
              <a:rPr lang="en-GB" smtClean="0">
                <a:latin typeface="Comic Sans MS" pitchFamily="66" charset="0"/>
              </a:rPr>
              <a:t>)‏</a:t>
            </a:r>
          </a:p>
          <a:p>
            <a:pPr lvl="1" eaLnBrk="1" hangingPunct="1">
              <a:buClr>
                <a:srgbClr val="333399"/>
              </a:buClr>
              <a:buFont typeface="Comic Sans MS" pitchFamily="6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>
                <a:solidFill>
                  <a:srgbClr val="333399"/>
                </a:solidFill>
                <a:latin typeface="Comic Sans MS" pitchFamily="66" charset="0"/>
              </a:rPr>
              <a:t>Instructions</a:t>
            </a:r>
            <a:r>
              <a:rPr lang="en-GB" smtClean="0">
                <a:latin typeface="Comic Sans MS" pitchFamily="66" charset="0"/>
              </a:rPr>
              <a:t> for files creation</a:t>
            </a:r>
          </a:p>
          <a:p>
            <a:pPr eaLnBrk="1" hangingPunct="1">
              <a:buFont typeface="Comic Sans MS" pitchFamily="6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>
                <a:latin typeface="Comic Sans MS" pitchFamily="66" charset="0"/>
              </a:rPr>
              <a:t>The </a:t>
            </a:r>
            <a:r>
              <a:rPr lang="en-GB" smtClean="0">
                <a:solidFill>
                  <a:srgbClr val="333399"/>
                </a:solidFill>
                <a:latin typeface="Comic Sans MS" pitchFamily="66" charset="0"/>
              </a:rPr>
              <a:t>make</a:t>
            </a:r>
            <a:r>
              <a:rPr lang="en-GB" smtClean="0">
                <a:latin typeface="Comic Sans MS" pitchFamily="66" charset="0"/>
              </a:rPr>
              <a:t> command reads a makefile, understands the project structure and makes up the executable</a:t>
            </a:r>
          </a:p>
          <a:p>
            <a:pPr eaLnBrk="1" hangingPunct="1">
              <a:buFont typeface="Comic Sans MS" pitchFamily="6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>
                <a:latin typeface="Comic Sans MS" pitchFamily="66" charset="0"/>
              </a:rPr>
              <a:t>Note that the Makefile mechanism is </a:t>
            </a:r>
            <a:r>
              <a:rPr lang="en-GB" smtClean="0">
                <a:solidFill>
                  <a:srgbClr val="333399"/>
                </a:solidFill>
                <a:latin typeface="Comic Sans MS" pitchFamily="66" charset="0"/>
              </a:rPr>
              <a:t>not limited to C programs</a:t>
            </a:r>
          </a:p>
          <a:p>
            <a:pPr lvl="1" eaLnBrk="1" hangingPunct="1">
              <a:buFont typeface="Comic Sans MS" pitchFamily="66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mtClean="0">
              <a:latin typeface="Comic Sans MS" pitchFamily="66" charset="0"/>
            </a:endParaRPr>
          </a:p>
          <a:p>
            <a:pPr lvl="1" eaLnBrk="1" hangingPunct="1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mtClean="0"/>
          </a:p>
          <a:p>
            <a:pPr lvl="1" eaLnBrk="1" hangingPunct="1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buClr>
                <a:srgbClr val="FF3300"/>
              </a:buClr>
              <a:buFont typeface="Comic Sans MS" pitchFamily="6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smtClean="0">
                <a:solidFill>
                  <a:srgbClr val="FF3300"/>
                </a:solidFill>
                <a:latin typeface="Comic Sans MS" pitchFamily="66" charset="0"/>
              </a:rPr>
              <a:t>Project structure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05800" cy="5029200"/>
          </a:xfrm>
        </p:spPr>
        <p:txBody>
          <a:bodyPr/>
          <a:lstStyle/>
          <a:p>
            <a:pPr eaLnBrk="1" hangingPunct="1">
              <a:buFont typeface="Comic Sans MS" pitchFamily="6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>
                <a:latin typeface="Comic Sans MS" pitchFamily="66" charset="0"/>
              </a:rPr>
              <a:t>Project </a:t>
            </a:r>
            <a:r>
              <a:rPr lang="en-GB" smtClean="0">
                <a:solidFill>
                  <a:srgbClr val="333399"/>
                </a:solidFill>
                <a:latin typeface="Comic Sans MS" pitchFamily="66" charset="0"/>
              </a:rPr>
              <a:t>structure and dependencies</a:t>
            </a:r>
            <a:r>
              <a:rPr lang="en-GB" smtClean="0">
                <a:latin typeface="Comic Sans MS" pitchFamily="66" charset="0"/>
              </a:rPr>
              <a:t> can be represented as a </a:t>
            </a:r>
            <a:r>
              <a:rPr lang="en-GB" smtClean="0">
                <a:solidFill>
                  <a:srgbClr val="333399"/>
                </a:solidFill>
                <a:latin typeface="Comic Sans MS" pitchFamily="66" charset="0"/>
              </a:rPr>
              <a:t>DAG</a:t>
            </a:r>
            <a:r>
              <a:rPr lang="en-GB" smtClean="0">
                <a:latin typeface="Comic Sans MS" pitchFamily="66" charset="0"/>
              </a:rPr>
              <a:t> (= Directed Acyclic Graph) </a:t>
            </a:r>
          </a:p>
          <a:p>
            <a:pPr eaLnBrk="1" hangingPunct="1">
              <a:buFont typeface="Comic Sans MS" pitchFamily="6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>
                <a:latin typeface="Comic Sans MS" pitchFamily="66" charset="0"/>
              </a:rPr>
              <a:t>Example :</a:t>
            </a:r>
          </a:p>
          <a:p>
            <a:pPr lvl="1" eaLnBrk="1" hangingPunct="1">
              <a:buFont typeface="Comic Sans MS" pitchFamily="6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>
                <a:latin typeface="Comic Sans MS" pitchFamily="66" charset="0"/>
              </a:rPr>
              <a:t>Program contains 3 files</a:t>
            </a:r>
          </a:p>
          <a:p>
            <a:pPr lvl="1" eaLnBrk="1" hangingPunct="1">
              <a:buClr>
                <a:srgbClr val="333399"/>
              </a:buClr>
              <a:buFont typeface="Comic Sans MS" pitchFamily="6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>
                <a:solidFill>
                  <a:srgbClr val="333399"/>
                </a:solidFill>
                <a:latin typeface="Comic Sans MS" pitchFamily="66" charset="0"/>
              </a:rPr>
              <a:t>main.c., sum.c, sum.h</a:t>
            </a:r>
          </a:p>
          <a:p>
            <a:pPr lvl="1" eaLnBrk="1" hangingPunct="1">
              <a:buFont typeface="Comic Sans MS" pitchFamily="6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>
                <a:solidFill>
                  <a:srgbClr val="333399"/>
                </a:solidFill>
                <a:latin typeface="Comic Sans MS" pitchFamily="66" charset="0"/>
              </a:rPr>
              <a:t>sum.h</a:t>
            </a:r>
            <a:r>
              <a:rPr lang="en-GB" smtClean="0">
                <a:latin typeface="Comic Sans MS" pitchFamily="66" charset="0"/>
              </a:rPr>
              <a:t> included in </a:t>
            </a:r>
            <a:r>
              <a:rPr lang="en-GB" smtClean="0">
                <a:solidFill>
                  <a:srgbClr val="333399"/>
                </a:solidFill>
                <a:latin typeface="Comic Sans MS" pitchFamily="66" charset="0"/>
              </a:rPr>
              <a:t>both</a:t>
            </a:r>
            <a:r>
              <a:rPr lang="en-GB" smtClean="0">
                <a:latin typeface="Comic Sans MS" pitchFamily="66" charset="0"/>
              </a:rPr>
              <a:t> .c files</a:t>
            </a:r>
          </a:p>
          <a:p>
            <a:pPr lvl="1" eaLnBrk="1" hangingPunct="1">
              <a:buFont typeface="Comic Sans MS" pitchFamily="6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>
                <a:latin typeface="Comic Sans MS" pitchFamily="66" charset="0"/>
              </a:rPr>
              <a:t>Executable should be the file </a:t>
            </a:r>
            <a:r>
              <a:rPr lang="en-GB" smtClean="0">
                <a:solidFill>
                  <a:srgbClr val="333399"/>
                </a:solidFill>
                <a:latin typeface="Comic Sans MS" pitchFamily="66" charset="0"/>
              </a:rPr>
              <a:t>sum</a:t>
            </a:r>
          </a:p>
          <a:p>
            <a:pPr lvl="1" eaLnBrk="1" hangingPunct="1">
              <a:buClr>
                <a:srgbClr val="333399"/>
              </a:buClr>
              <a:buFont typeface="Comic Sans MS" pitchFamily="66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mtClean="0">
              <a:solidFill>
                <a:srgbClr val="333399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1"/>
          <p:cNvGrpSpPr>
            <a:grpSpLocks/>
          </p:cNvGrpSpPr>
          <p:nvPr/>
        </p:nvGrpSpPr>
        <p:grpSpPr bwMode="auto">
          <a:xfrm>
            <a:off x="533400" y="2514600"/>
            <a:ext cx="8075613" cy="2436813"/>
            <a:chOff x="336" y="1584"/>
            <a:chExt cx="5087" cy="1535"/>
          </a:xfrm>
        </p:grpSpPr>
        <p:sp>
          <p:nvSpPr>
            <p:cNvPr id="8195" name="Rectangle 2"/>
            <p:cNvSpPr>
              <a:spLocks noChangeArrowheads="1"/>
            </p:cNvSpPr>
            <p:nvPr/>
          </p:nvSpPr>
          <p:spPr bwMode="auto">
            <a:xfrm>
              <a:off x="2352" y="1584"/>
              <a:ext cx="1104" cy="240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sum (exe)</a:t>
              </a:r>
              <a:r>
                <a:rPr lang="ar-SA">
                  <a:solidFill>
                    <a:srgbClr val="000000"/>
                  </a:solidFill>
                </a:rPr>
                <a:t>‏</a:t>
              </a: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8196" name="Rectangle 3"/>
            <p:cNvSpPr>
              <a:spLocks noChangeArrowheads="1"/>
            </p:cNvSpPr>
            <p:nvPr/>
          </p:nvSpPr>
          <p:spPr bwMode="auto">
            <a:xfrm>
              <a:off x="3696" y="2160"/>
              <a:ext cx="1104" cy="240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sum.o</a:t>
              </a:r>
            </a:p>
          </p:txBody>
        </p:sp>
        <p:sp>
          <p:nvSpPr>
            <p:cNvPr id="8197" name="Rectangle 4"/>
            <p:cNvSpPr>
              <a:spLocks noChangeArrowheads="1"/>
            </p:cNvSpPr>
            <p:nvPr/>
          </p:nvSpPr>
          <p:spPr bwMode="auto">
            <a:xfrm>
              <a:off x="960" y="2208"/>
              <a:ext cx="1104" cy="240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main.o</a:t>
              </a:r>
            </a:p>
          </p:txBody>
        </p:sp>
        <p:sp>
          <p:nvSpPr>
            <p:cNvPr id="8198" name="Rectangle 5"/>
            <p:cNvSpPr>
              <a:spLocks noChangeArrowheads="1"/>
            </p:cNvSpPr>
            <p:nvPr/>
          </p:nvSpPr>
          <p:spPr bwMode="auto">
            <a:xfrm>
              <a:off x="3072" y="2880"/>
              <a:ext cx="1104" cy="240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sum.c</a:t>
              </a:r>
            </a:p>
          </p:txBody>
        </p:sp>
        <p:sp>
          <p:nvSpPr>
            <p:cNvPr id="8199" name="Rectangle 6"/>
            <p:cNvSpPr>
              <a:spLocks noChangeArrowheads="1"/>
            </p:cNvSpPr>
            <p:nvPr/>
          </p:nvSpPr>
          <p:spPr bwMode="auto">
            <a:xfrm>
              <a:off x="1536" y="2880"/>
              <a:ext cx="1104" cy="240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sum.h</a:t>
              </a:r>
            </a:p>
          </p:txBody>
        </p:sp>
        <p:sp>
          <p:nvSpPr>
            <p:cNvPr id="8200" name="Rectangle 7"/>
            <p:cNvSpPr>
              <a:spLocks noChangeArrowheads="1"/>
            </p:cNvSpPr>
            <p:nvPr/>
          </p:nvSpPr>
          <p:spPr bwMode="auto">
            <a:xfrm>
              <a:off x="4320" y="2880"/>
              <a:ext cx="1104" cy="240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sum.h</a:t>
              </a:r>
            </a:p>
          </p:txBody>
        </p:sp>
        <p:sp>
          <p:nvSpPr>
            <p:cNvPr id="8201" name="Rectangle 8"/>
            <p:cNvSpPr>
              <a:spLocks noChangeArrowheads="1"/>
            </p:cNvSpPr>
            <p:nvPr/>
          </p:nvSpPr>
          <p:spPr bwMode="auto">
            <a:xfrm>
              <a:off x="336" y="2880"/>
              <a:ext cx="1104" cy="240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main.c</a:t>
              </a:r>
            </a:p>
          </p:txBody>
        </p:sp>
        <p:sp>
          <p:nvSpPr>
            <p:cNvPr id="8202" name="Line 9"/>
            <p:cNvSpPr>
              <a:spLocks noChangeShapeType="1"/>
            </p:cNvSpPr>
            <p:nvPr/>
          </p:nvSpPr>
          <p:spPr bwMode="auto">
            <a:xfrm flipH="1">
              <a:off x="911" y="2448"/>
              <a:ext cx="386" cy="432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3" name="Line 10"/>
            <p:cNvSpPr>
              <a:spLocks noChangeShapeType="1"/>
            </p:cNvSpPr>
            <p:nvPr/>
          </p:nvSpPr>
          <p:spPr bwMode="auto">
            <a:xfrm flipH="1">
              <a:off x="1534" y="1824"/>
              <a:ext cx="1394" cy="384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4" name="Line 11"/>
            <p:cNvSpPr>
              <a:spLocks noChangeShapeType="1"/>
            </p:cNvSpPr>
            <p:nvPr/>
          </p:nvSpPr>
          <p:spPr bwMode="auto">
            <a:xfrm>
              <a:off x="2928" y="1824"/>
              <a:ext cx="1296" cy="336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5" name="Line 12"/>
            <p:cNvSpPr>
              <a:spLocks noChangeShapeType="1"/>
            </p:cNvSpPr>
            <p:nvPr/>
          </p:nvSpPr>
          <p:spPr bwMode="auto">
            <a:xfrm>
              <a:off x="1728" y="2448"/>
              <a:ext cx="288" cy="432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6" name="Line 13"/>
            <p:cNvSpPr>
              <a:spLocks noChangeShapeType="1"/>
            </p:cNvSpPr>
            <p:nvPr/>
          </p:nvSpPr>
          <p:spPr bwMode="auto">
            <a:xfrm flipH="1">
              <a:off x="3647" y="2400"/>
              <a:ext cx="386" cy="48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7" name="Line 14"/>
            <p:cNvSpPr>
              <a:spLocks noChangeShapeType="1"/>
            </p:cNvSpPr>
            <p:nvPr/>
          </p:nvSpPr>
          <p:spPr bwMode="auto">
            <a:xfrm>
              <a:off x="4512" y="2400"/>
              <a:ext cx="384" cy="48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buClr>
                <a:srgbClr val="FF3300"/>
              </a:buClr>
              <a:buFont typeface="Comic Sans MS" pitchFamily="6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smtClean="0">
                <a:solidFill>
                  <a:srgbClr val="FF3300"/>
                </a:solidFill>
                <a:latin typeface="Comic Sans MS" pitchFamily="66" charset="0"/>
              </a:rPr>
              <a:t>makefile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05800" cy="5292725"/>
          </a:xfrm>
        </p:spPr>
        <p:txBody>
          <a:bodyPr/>
          <a:lstStyle/>
          <a:p>
            <a:pPr eaLnBrk="1" hangingPunct="1">
              <a:buFont typeface="Times New Roman" pitchFamily="18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>
                <a:latin typeface="Times New Roman" pitchFamily="18" charset="0"/>
                <a:cs typeface="Times New Roman" pitchFamily="18" charset="0"/>
              </a:rPr>
              <a:t>sum: main.o sum.o</a:t>
            </a:r>
          </a:p>
          <a:p>
            <a:pPr eaLnBrk="1" hangingPunct="1">
              <a:buFont typeface="Times New Roman" pitchFamily="18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>
                <a:latin typeface="Times New Roman" pitchFamily="18" charset="0"/>
                <a:cs typeface="Times New Roman" pitchFamily="18" charset="0"/>
              </a:rPr>
              <a:t>	gcc –o sum main.o sum.o</a:t>
            </a:r>
          </a:p>
          <a:p>
            <a:pPr eaLnBrk="1" hangingPunct="1">
              <a:buFont typeface="Times New Roman" pitchFamily="18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Times New Roman" pitchFamily="18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>
                <a:latin typeface="Times New Roman" pitchFamily="18" charset="0"/>
                <a:cs typeface="Times New Roman" pitchFamily="18" charset="0"/>
              </a:rPr>
              <a:t>main.o: main.c sum.h</a:t>
            </a:r>
          </a:p>
          <a:p>
            <a:pPr eaLnBrk="1" hangingPunct="1">
              <a:buFont typeface="Times New Roman" pitchFamily="18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>
                <a:latin typeface="Times New Roman" pitchFamily="18" charset="0"/>
                <a:cs typeface="Times New Roman" pitchFamily="18" charset="0"/>
              </a:rPr>
              <a:t>	gcc –c main.c </a:t>
            </a:r>
          </a:p>
          <a:p>
            <a:pPr eaLnBrk="1" hangingPunct="1">
              <a:buFont typeface="Times New Roman" pitchFamily="18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Times New Roman" pitchFamily="18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>
                <a:latin typeface="Times New Roman" pitchFamily="18" charset="0"/>
                <a:cs typeface="Times New Roman" pitchFamily="18" charset="0"/>
              </a:rPr>
              <a:t>sum.o: sum.c sum.h</a:t>
            </a:r>
          </a:p>
          <a:p>
            <a:pPr eaLnBrk="1" hangingPunct="1">
              <a:buFont typeface="Times New Roman" pitchFamily="18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>
                <a:latin typeface="Times New Roman" pitchFamily="18" charset="0"/>
                <a:cs typeface="Times New Roman" pitchFamily="18" charset="0"/>
              </a:rPr>
              <a:t>	gcc –c sum.c </a:t>
            </a:r>
          </a:p>
          <a:p>
            <a:pPr eaLnBrk="1" hangingPunct="1">
              <a:buFont typeface="Times New Roman" pitchFamily="18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buClr>
                <a:srgbClr val="FF3300"/>
              </a:buClr>
              <a:buFont typeface="Comic Sans MS" pitchFamily="6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smtClean="0">
                <a:solidFill>
                  <a:srgbClr val="FF3300"/>
                </a:solidFill>
                <a:latin typeface="Comic Sans MS" pitchFamily="66" charset="0"/>
              </a:rPr>
              <a:t>Rule syntax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eaLnBrk="1" hangingPunct="1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mtClean="0"/>
          </a:p>
          <a:p>
            <a:pPr eaLnBrk="1" hangingPunct="1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main.o: main.c sum.h            </a:t>
            </a:r>
          </a:p>
          <a:p>
            <a:pPr eaLnBrk="1" hangingPunct="1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	gcc –c main.c </a:t>
            </a:r>
          </a:p>
          <a:p>
            <a:pPr eaLnBrk="1" hangingPunct="1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mtClean="0"/>
          </a:p>
          <a:p>
            <a:pPr eaLnBrk="1" hangingPunct="1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tab</a:t>
            </a:r>
          </a:p>
          <a:p>
            <a:pPr eaLnBrk="1" hangingPunct="1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mtClean="0"/>
          </a:p>
          <a:p>
            <a:pPr eaLnBrk="1" hangingPunct="1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		dependency               action</a:t>
            </a:r>
          </a:p>
        </p:txBody>
      </p:sp>
      <p:sp>
        <p:nvSpPr>
          <p:cNvPr id="10244" name="Oval 3"/>
          <p:cNvSpPr>
            <a:spLocks noChangeArrowheads="1"/>
          </p:cNvSpPr>
          <p:nvPr/>
        </p:nvSpPr>
        <p:spPr bwMode="auto">
          <a:xfrm>
            <a:off x="381000" y="2209800"/>
            <a:ext cx="4267200" cy="609600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Oval 4"/>
          <p:cNvSpPr>
            <a:spLocks noChangeArrowheads="1"/>
          </p:cNvSpPr>
          <p:nvPr/>
        </p:nvSpPr>
        <p:spPr bwMode="auto">
          <a:xfrm>
            <a:off x="685800" y="2819400"/>
            <a:ext cx="4648200" cy="685800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Line 5"/>
          <p:cNvSpPr>
            <a:spLocks noChangeShapeType="1"/>
          </p:cNvSpPr>
          <p:nvPr/>
        </p:nvSpPr>
        <p:spPr bwMode="auto">
          <a:xfrm>
            <a:off x="5334000" y="3200400"/>
            <a:ext cx="685800" cy="19812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7" name="Freeform 6"/>
          <p:cNvSpPr>
            <a:spLocks noChangeArrowheads="1"/>
          </p:cNvSpPr>
          <p:nvPr/>
        </p:nvSpPr>
        <p:spPr bwMode="auto">
          <a:xfrm>
            <a:off x="2667000" y="2514600"/>
            <a:ext cx="3835400" cy="2590800"/>
          </a:xfrm>
          <a:custGeom>
            <a:avLst/>
            <a:gdLst>
              <a:gd name="T0" fmla="*/ 2147483647 w 2416"/>
              <a:gd name="T1" fmla="*/ 0 h 1632"/>
              <a:gd name="T2" fmla="*/ 2147483647 w 2416"/>
              <a:gd name="T3" fmla="*/ 846772644 h 1632"/>
              <a:gd name="T4" fmla="*/ 0 w 2416"/>
              <a:gd name="T5" fmla="*/ 2147483647 h 1632"/>
              <a:gd name="T6" fmla="*/ 0 60000 65536"/>
              <a:gd name="T7" fmla="*/ 0 60000 65536"/>
              <a:gd name="T8" fmla="*/ 0 60000 65536"/>
              <a:gd name="T9" fmla="*/ 0 w 2416"/>
              <a:gd name="T10" fmla="*/ 0 h 1632"/>
              <a:gd name="T11" fmla="*/ 2416 w 2416"/>
              <a:gd name="T12" fmla="*/ 1632 h 16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16" h="1632">
                <a:moveTo>
                  <a:pt x="1248" y="0"/>
                </a:moveTo>
                <a:cubicBezTo>
                  <a:pt x="1832" y="32"/>
                  <a:pt x="2416" y="64"/>
                  <a:pt x="2208" y="336"/>
                </a:cubicBezTo>
                <a:cubicBezTo>
                  <a:pt x="2000" y="608"/>
                  <a:pt x="352" y="1432"/>
                  <a:pt x="0" y="1632"/>
                </a:cubicBezTo>
              </a:path>
            </a:pathLst>
          </a:cu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Line 7"/>
          <p:cNvSpPr>
            <a:spLocks noChangeShapeType="1"/>
          </p:cNvSpPr>
          <p:nvPr/>
        </p:nvSpPr>
        <p:spPr bwMode="auto">
          <a:xfrm flipH="1">
            <a:off x="2513013" y="5105400"/>
            <a:ext cx="155575" cy="762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9" name="Line 8"/>
          <p:cNvSpPr>
            <a:spLocks noChangeShapeType="1"/>
          </p:cNvSpPr>
          <p:nvPr/>
        </p:nvSpPr>
        <p:spPr bwMode="auto">
          <a:xfrm flipV="1">
            <a:off x="533400" y="3198813"/>
            <a:ext cx="1588" cy="7651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0" name="AutoShape 9"/>
          <p:cNvSpPr>
            <a:spLocks/>
          </p:cNvSpPr>
          <p:nvPr/>
        </p:nvSpPr>
        <p:spPr bwMode="auto">
          <a:xfrm>
            <a:off x="6477000" y="2209800"/>
            <a:ext cx="533400" cy="1219200"/>
          </a:xfrm>
          <a:prstGeom prst="rightBrace">
            <a:avLst>
              <a:gd name="adj1" fmla="val 19048"/>
              <a:gd name="adj2" fmla="val 50000"/>
            </a:avLst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Rectangle 10"/>
          <p:cNvSpPr>
            <a:spLocks noChangeArrowheads="1"/>
          </p:cNvSpPr>
          <p:nvPr/>
        </p:nvSpPr>
        <p:spPr bwMode="auto">
          <a:xfrm>
            <a:off x="7086600" y="2514600"/>
            <a:ext cx="1295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>
                <a:solidFill>
                  <a:srgbClr val="000000"/>
                </a:solidFill>
              </a:rPr>
              <a:t>Rule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385</Words>
  <Application>Microsoft Office PowerPoint</Application>
  <PresentationFormat>Presentación en pantalla (4:3)</PresentationFormat>
  <Paragraphs>120</Paragraphs>
  <Slides>15</Slides>
  <Notes>15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0" baseType="lpstr">
      <vt:lpstr>Arial</vt:lpstr>
      <vt:lpstr>ＭＳ Ｐゴシック</vt:lpstr>
      <vt:lpstr>Times New Roman</vt:lpstr>
      <vt:lpstr>Comic Sans MS</vt:lpstr>
      <vt:lpstr>Office Theme</vt:lpstr>
      <vt:lpstr>The Makefile utility</vt:lpstr>
      <vt:lpstr>Motivation</vt:lpstr>
      <vt:lpstr>Motivation – continued</vt:lpstr>
      <vt:lpstr>Motivation – continued</vt:lpstr>
      <vt:lpstr>Project maintenance</vt:lpstr>
      <vt:lpstr>Project structure</vt:lpstr>
      <vt:lpstr>Diapositiva 7</vt:lpstr>
      <vt:lpstr>makefile</vt:lpstr>
      <vt:lpstr>Rule syntax</vt:lpstr>
      <vt:lpstr>Equivalent makefiles</vt:lpstr>
      <vt:lpstr>make operation </vt:lpstr>
      <vt:lpstr>make operation - continued</vt:lpstr>
      <vt:lpstr>Make operation - example</vt:lpstr>
      <vt:lpstr>Make operation - example</vt:lpstr>
      <vt:lpstr>Reference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Makefile</dc:title>
  <dc:creator>Yossi Richter</dc:creator>
  <cp:lastModifiedBy>Edward Aymerich Sanchez</cp:lastModifiedBy>
  <cp:revision>12</cp:revision>
  <dcterms:modified xsi:type="dcterms:W3CDTF">2014-01-30T15:40:42Z</dcterms:modified>
</cp:coreProperties>
</file>