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1" r:id="rId1"/>
  </p:sldMasterIdLst>
  <p:notesMasterIdLst>
    <p:notesMasterId r:id="rId16"/>
  </p:notesMasterIdLst>
  <p:sldIdLst>
    <p:sldId id="256" r:id="rId2"/>
    <p:sldId id="376" r:id="rId3"/>
    <p:sldId id="377" r:id="rId4"/>
    <p:sldId id="378" r:id="rId5"/>
    <p:sldId id="379" r:id="rId6"/>
    <p:sldId id="380" r:id="rId7"/>
    <p:sldId id="381" r:id="rId8"/>
    <p:sldId id="382" r:id="rId9"/>
    <p:sldId id="384" r:id="rId10"/>
    <p:sldId id="385" r:id="rId11"/>
    <p:sldId id="386" r:id="rId12"/>
    <p:sldId id="387" r:id="rId13"/>
    <p:sldId id="388" r:id="rId14"/>
    <p:sldId id="389" r:id="rId15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60F"/>
    <a:srgbClr val="FF7850"/>
    <a:srgbClr val="FC5607"/>
    <a:srgbClr val="CC3300"/>
    <a:srgbClr val="FF0000"/>
    <a:srgbClr val="FF3300"/>
    <a:srgbClr val="3333CC"/>
    <a:srgbClr val="33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7213" cy="7802721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20775" y="692150"/>
            <a:ext cx="4616450" cy="346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889" tIns="45945" rIns="91889" bIns="4594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495A0F8-64AA-4B8B-AB95-DC70F571D38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24C02-2F52-4CCA-9035-42290EF7A93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1361C-7C3C-40FA-A948-05A004BB845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03E6F-1F82-4F31-8EE3-CA46C5C5994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CE77D-680C-4411-90A0-80D919C4718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3E861-B347-49CC-A7BB-7898ADFEF7C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075F4-4261-433C-8C46-D5E251EE25F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7E181-2B68-4B9A-90EC-764CF8742DF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12C6F-6486-4640-93F6-3FA54965F6F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601AF-0793-4D61-9C27-E92CBEE882B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46F7A-4405-4A78-8D75-2B2186B3547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20946-DBA9-4C73-B48D-FE8192769C0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MS PGothic" charset="0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0E258048-92F7-4AE4-B052-3C92B5A91B1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charset="0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charset="0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charset="0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charset="0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charset="0"/>
          <a:cs typeface="MS PGothic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charset="0"/>
          <a:cs typeface="MS PGothic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charset="0"/>
          <a:cs typeface="MS PGothic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charset="0"/>
          <a:cs typeface="MS PGothic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3400" y="685800"/>
            <a:ext cx="7772400" cy="1470025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</a:rPr>
              <a:t>Compilation Process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2286000"/>
            <a:ext cx="7162800" cy="2590800"/>
          </a:xfrm>
          <a:solidFill>
            <a:schemeClr val="bg1"/>
          </a:solidFill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US" sz="4400" b="1" smtClean="0">
              <a:solidFill>
                <a:srgbClr val="3366FF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US" sz="4400" b="1" smtClean="0">
              <a:solidFill>
                <a:srgbClr val="3366FF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US" sz="4400" b="1" smtClean="0">
                <a:solidFill>
                  <a:srgbClr val="3366FF"/>
                </a:solidFill>
              </a:rPr>
              <a:t>COP 3402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US" sz="4400" b="1" smtClean="0">
                <a:solidFill>
                  <a:srgbClr val="3366FF"/>
                </a:solidFill>
              </a:rPr>
              <a:t>(Fall 2013)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1295400"/>
            <a:ext cx="7620000" cy="5410200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smtClean="0"/>
              <a:t>Step 1 - Preprocessor: 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cpp hello.c hello.i</a:t>
            </a:r>
          </a:p>
          <a:p>
            <a:pPr marL="0" indent="0">
              <a:buFontTx/>
              <a:buNone/>
            </a:pPr>
            <a:endParaRPr lang="en-US" sz="1800" smtClean="0"/>
          </a:p>
          <a:p>
            <a:pPr marL="0" indent="0">
              <a:buFontTx/>
              <a:buNone/>
            </a:pPr>
            <a:r>
              <a:rPr lang="en-US" sz="1800" i="1" smtClean="0"/>
              <a:t>hello.c                                              hello.i</a:t>
            </a:r>
          </a:p>
          <a:p>
            <a:pPr marL="0" indent="0">
              <a:buFontTx/>
              <a:buNone/>
            </a:pPr>
            <a:endParaRPr lang="en-US" sz="1800" i="1" smtClean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676400" y="381000"/>
            <a:ext cx="59801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Compilation process</a:t>
            </a:r>
          </a:p>
        </p:txBody>
      </p:sp>
      <p:sp>
        <p:nvSpPr>
          <p:cNvPr id="11268" name="3 CuadroTexto"/>
          <p:cNvSpPr txBox="1">
            <a:spLocks noChangeArrowheads="1"/>
          </p:cNvSpPr>
          <p:nvPr/>
        </p:nvSpPr>
        <p:spPr bwMode="auto">
          <a:xfrm>
            <a:off x="4572000" y="2286000"/>
            <a:ext cx="3581400" cy="440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# 1 "hello.c"</a:t>
            </a: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# 1 "&lt;built-in&gt;"</a:t>
            </a: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# 1 "&lt;command-line&gt;"</a:t>
            </a: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# 1 "hello.c"</a:t>
            </a: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# 1 "/usr/include/stdio.h" 1 3 4</a:t>
            </a:r>
          </a:p>
          <a:p>
            <a:endParaRPr lang="en-US" sz="10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. . .</a:t>
            </a:r>
          </a:p>
          <a:p>
            <a:endParaRPr lang="en-US" sz="10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typedef unsigned char __u_char;</a:t>
            </a: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typedef unsigned short int __u_short;</a:t>
            </a: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typedef unsigned int __u_int;</a:t>
            </a: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typedef unsigned long int __u_long;</a:t>
            </a: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. . .</a:t>
            </a:r>
          </a:p>
          <a:p>
            <a:r>
              <a:rPr lang="fr-FR" sz="1000" b="1">
                <a:latin typeface="Courier New" pitchFamily="49" charset="0"/>
                <a:cs typeface="Courier New" pitchFamily="49" charset="0"/>
              </a:rPr>
              <a:t>typedef unsigned int _G_uint16_t __attribute__ ((__mode__ (__HI__)));</a:t>
            </a:r>
          </a:p>
          <a:p>
            <a:r>
              <a:rPr lang="fr-FR" sz="1000" b="1">
                <a:latin typeface="Courier New" pitchFamily="49" charset="0"/>
                <a:cs typeface="Courier New" pitchFamily="49" charset="0"/>
              </a:rPr>
              <a:t>typedef unsigned int _G_uint32_t __attribute__ ((__mode__ (__SI__)));</a:t>
            </a:r>
          </a:p>
          <a:p>
            <a:endParaRPr lang="fr-FR" sz="1000" b="1">
              <a:latin typeface="Courier New" pitchFamily="49" charset="0"/>
              <a:cs typeface="Courier New" pitchFamily="49" charset="0"/>
            </a:endParaRPr>
          </a:p>
          <a:p>
            <a:r>
              <a:rPr lang="fr-FR" sz="1000" b="1">
                <a:latin typeface="Courier New" pitchFamily="49" charset="0"/>
                <a:cs typeface="Courier New" pitchFamily="49" charset="0"/>
              </a:rPr>
              <a:t>. . .</a:t>
            </a:r>
          </a:p>
          <a:p>
            <a:endParaRPr lang="fr-FR" sz="10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# 940 "/usr/include/stdio.h" 3 4</a:t>
            </a:r>
          </a:p>
          <a:p>
            <a:endParaRPr lang="en-US" sz="10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# 2 "hello.c" 2</a:t>
            </a:r>
          </a:p>
          <a:p>
            <a:endParaRPr lang="en-US" sz="10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int main(void){</a:t>
            </a: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 printf("Hello world!\n");</a:t>
            </a: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 return 0;</a:t>
            </a:r>
          </a:p>
          <a:p>
            <a:r>
              <a:rPr lang="en-US" sz="1000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1269" name="4 CuadroTexto"/>
          <p:cNvSpPr txBox="1">
            <a:spLocks noChangeArrowheads="1"/>
          </p:cNvSpPr>
          <p:nvPr/>
        </p:nvSpPr>
        <p:spPr bwMode="auto">
          <a:xfrm>
            <a:off x="990600" y="2286000"/>
            <a:ext cx="3581400" cy="1477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latin typeface="Courier New" pitchFamily="49" charset="0"/>
                <a:cs typeface="Courier New" pitchFamily="49" charset="0"/>
              </a:rPr>
              <a:t>#include &lt;stdio.h&gt;</a:t>
            </a:r>
          </a:p>
          <a:p>
            <a:endParaRPr lang="en-US" sz="1200" b="1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>
                <a:latin typeface="Courier New" pitchFamily="49" charset="0"/>
                <a:cs typeface="Courier New" pitchFamily="49" charset="0"/>
              </a:rPr>
              <a:t>int main(void){</a:t>
            </a:r>
          </a:p>
          <a:p>
            <a:r>
              <a:rPr lang="en-US" sz="1200" b="1">
                <a:latin typeface="Courier New" pitchFamily="49" charset="0"/>
                <a:cs typeface="Courier New" pitchFamily="49" charset="0"/>
              </a:rPr>
              <a:t>	printf("Hello world!\n");</a:t>
            </a:r>
          </a:p>
          <a:p>
            <a:r>
              <a:rPr lang="en-US" sz="1200" b="1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r>
              <a:rPr lang="en-US" sz="1200" b="1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/>
          </a:p>
        </p:txBody>
      </p:sp>
      <p:sp>
        <p:nvSpPr>
          <p:cNvPr id="11270" name="5 CuadroTexto"/>
          <p:cNvSpPr txBox="1">
            <a:spLocks noChangeArrowheads="1"/>
          </p:cNvSpPr>
          <p:nvPr/>
        </p:nvSpPr>
        <p:spPr bwMode="auto">
          <a:xfrm>
            <a:off x="914400" y="5029200"/>
            <a:ext cx="25146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This is trimmed to fit in the slide. The actual file is really long…</a:t>
            </a:r>
          </a:p>
        </p:txBody>
      </p:sp>
      <p:cxnSp>
        <p:nvCxnSpPr>
          <p:cNvPr id="11271" name="7 Conector recto de flecha"/>
          <p:cNvCxnSpPr>
            <a:cxnSpLocks noChangeShapeType="1"/>
            <a:stCxn id="11270" idx="3"/>
            <a:endCxn id="11268" idx="1"/>
          </p:cNvCxnSpPr>
          <p:nvPr/>
        </p:nvCxnSpPr>
        <p:spPr bwMode="auto">
          <a:xfrm flipV="1">
            <a:off x="3429000" y="4486275"/>
            <a:ext cx="1143000" cy="10048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1295400"/>
            <a:ext cx="7620000" cy="5410200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smtClean="0"/>
              <a:t>Step 2 - Compiler: 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gcc -S hello.i –o hello.s</a:t>
            </a:r>
          </a:p>
          <a:p>
            <a:pPr marL="0" indent="0">
              <a:buFontTx/>
              <a:buNone/>
            </a:pPr>
            <a:endParaRPr lang="en-US" sz="1800" smtClean="0"/>
          </a:p>
          <a:p>
            <a:pPr marL="0" indent="0">
              <a:buFontTx/>
              <a:buNone/>
            </a:pPr>
            <a:r>
              <a:rPr lang="en-US" sz="1800" i="1" smtClean="0"/>
              <a:t>hello.s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676400" y="381000"/>
            <a:ext cx="59801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Compilation process</a:t>
            </a:r>
          </a:p>
        </p:txBody>
      </p:sp>
      <p:sp>
        <p:nvSpPr>
          <p:cNvPr id="12292" name="3 CuadroTexto"/>
          <p:cNvSpPr txBox="1">
            <a:spLocks noChangeArrowheads="1"/>
          </p:cNvSpPr>
          <p:nvPr/>
        </p:nvSpPr>
        <p:spPr bwMode="auto">
          <a:xfrm>
            <a:off x="762000" y="2286000"/>
            <a:ext cx="3886200" cy="3940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.file	"hello.c"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.section	.rodata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.LC0: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.string	"Hello world!"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.text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.globl	main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.type	main, @function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main: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.LFB0: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.cfi_startproc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pushl	%ebp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.cfi_def_cfa_offset 8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.cfi_offset 5, -8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movl	%esp, %ebp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.cfi_def_cfa_register 5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andl	$-16, %esp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subl	$16, %esp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movl	$.LC0, (%esp)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call	puts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movl	$0, %eax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leave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.cfi_restore 5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.cfi_def_cfa 4, 4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ret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.cfi_endproc</a:t>
            </a:r>
          </a:p>
        </p:txBody>
      </p:sp>
      <p:sp>
        <p:nvSpPr>
          <p:cNvPr id="12293" name="4 CuadroTexto"/>
          <p:cNvSpPr txBox="1">
            <a:spLocks noChangeArrowheads="1"/>
          </p:cNvSpPr>
          <p:nvPr/>
        </p:nvSpPr>
        <p:spPr bwMode="auto">
          <a:xfrm>
            <a:off x="4648200" y="2286000"/>
            <a:ext cx="4038600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latin typeface="Courier New" pitchFamily="49" charset="0"/>
                <a:cs typeface="Courier New" pitchFamily="49" charset="0"/>
              </a:rPr>
              <a:t>.LFE0: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.size	main, .-main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.ident	"GCC: (Ubuntu/Linaro 4.7.3-2ubuntu1~12.04) 4.7.3"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.section	.note.GNU-stack,"",@progbits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1295400"/>
            <a:ext cx="7620000" cy="5410200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smtClean="0"/>
              <a:t>Step 3 - Assembler: 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as hello.s –o hello.o</a:t>
            </a:r>
          </a:p>
          <a:p>
            <a:pPr marL="0" indent="0">
              <a:buFontTx/>
              <a:buNone/>
            </a:pPr>
            <a:endParaRPr lang="en-US" sz="1800" smtClean="0"/>
          </a:p>
          <a:p>
            <a:pPr marL="0" indent="0">
              <a:buFontTx/>
              <a:buNone/>
            </a:pPr>
            <a:r>
              <a:rPr lang="en-US" sz="1800" i="1" smtClean="0"/>
              <a:t>hello.o</a:t>
            </a:r>
          </a:p>
          <a:p>
            <a:pPr marL="0" indent="0">
              <a:buFontTx/>
              <a:buNone/>
            </a:pPr>
            <a:endParaRPr lang="en-US" sz="1800" i="1" smtClean="0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676400" y="381000"/>
            <a:ext cx="59801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Compilation process</a:t>
            </a:r>
          </a:p>
        </p:txBody>
      </p:sp>
      <p:pic>
        <p:nvPicPr>
          <p:cNvPr id="13316" name="5 Imagen" descr="tes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362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1295400"/>
            <a:ext cx="7924800" cy="5410200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smtClean="0"/>
              <a:t>Step 4 - Linker: 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gcc hello.o</a:t>
            </a:r>
          </a:p>
          <a:p>
            <a:pPr marL="0" indent="0">
              <a:buFontTx/>
              <a:buNone/>
            </a:pPr>
            <a:r>
              <a:rPr lang="en-US" sz="1800" smtClean="0"/>
              <a:t>Note: 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gcc hello.o –o myname </a:t>
            </a:r>
            <a:r>
              <a:rPr lang="en-US" sz="1800" smtClean="0"/>
              <a:t>specifies the name of executable file.</a:t>
            </a:r>
          </a:p>
          <a:p>
            <a:pPr marL="0" indent="0">
              <a:buFontTx/>
              <a:buNone/>
            </a:pPr>
            <a:r>
              <a:rPr lang="en-US" sz="1800" i="1" smtClean="0"/>
              <a:t>a.out</a:t>
            </a:r>
          </a:p>
          <a:p>
            <a:pPr marL="0" indent="0">
              <a:buFontTx/>
              <a:buNone/>
            </a:pPr>
            <a:endParaRPr lang="en-US" sz="1800" i="1" smtClean="0"/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676400" y="381000"/>
            <a:ext cx="59801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Compilation process</a:t>
            </a:r>
          </a:p>
        </p:txBody>
      </p:sp>
      <p:pic>
        <p:nvPicPr>
          <p:cNvPr id="14340" name="5 Imagen" descr="tes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362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1295400"/>
            <a:ext cx="7620000" cy="5410200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smtClean="0"/>
              <a:t>Step 5 – Load and execute: 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./a.out</a:t>
            </a:r>
          </a:p>
          <a:p>
            <a:pPr marL="0" indent="0">
              <a:buFontTx/>
              <a:buNone/>
            </a:pPr>
            <a:endParaRPr lang="en-US" sz="1800" smtClean="0"/>
          </a:p>
          <a:p>
            <a:pPr marL="0" indent="0">
              <a:buFontTx/>
              <a:buNone/>
            </a:pPr>
            <a:r>
              <a:rPr lang="en-US" sz="1800" i="1" smtClean="0"/>
              <a:t>a.out</a:t>
            </a:r>
          </a:p>
          <a:p>
            <a:pPr marL="0" indent="0">
              <a:buFontTx/>
              <a:buNone/>
            </a:pPr>
            <a:endParaRPr lang="en-US" sz="1800" i="1" smtClean="0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676400" y="381000"/>
            <a:ext cx="59801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Compilation process</a:t>
            </a:r>
          </a:p>
        </p:txBody>
      </p:sp>
      <p:pic>
        <p:nvPicPr>
          <p:cNvPr id="15364" name="4 Imagen" descr="test2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362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685800" y="1371600"/>
            <a:ext cx="753427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ea typeface="Gulim" pitchFamily="34" charset="-127"/>
              </a:rPr>
              <a:t> </a:t>
            </a:r>
          </a:p>
          <a:p>
            <a:pPr eaLnBrk="0" hangingPunct="0"/>
            <a:r>
              <a:rPr lang="en-US" dirty="0"/>
              <a:t>Break the command "</a:t>
            </a:r>
            <a:r>
              <a:rPr lang="en-US" dirty="0" err="1"/>
              <a:t>gcc</a:t>
            </a:r>
            <a:r>
              <a:rPr lang="en-US" dirty="0"/>
              <a:t> -o </a:t>
            </a:r>
            <a:r>
              <a:rPr lang="en-US" dirty="0" smtClean="0"/>
              <a:t>hello </a:t>
            </a:r>
            <a:r>
              <a:rPr lang="en-US" dirty="0" err="1" smtClean="0"/>
              <a:t>hello.c</a:t>
            </a:r>
            <a:r>
              <a:rPr lang="en-US" dirty="0" smtClean="0"/>
              <a:t> </a:t>
            </a:r>
            <a:r>
              <a:rPr lang="en-US" dirty="0"/>
              <a:t>..."</a:t>
            </a:r>
          </a:p>
          <a:p>
            <a:pPr eaLnBrk="0" hangingPunct="0"/>
            <a:endParaRPr lang="en-US" dirty="0"/>
          </a:p>
          <a:p>
            <a:pPr eaLnBrk="0" hangingPunct="0"/>
            <a:r>
              <a:rPr lang="en-US" dirty="0"/>
              <a:t>into preprocessing, compilation, assembly, and linking.</a:t>
            </a:r>
          </a:p>
          <a:p>
            <a:pPr eaLnBrk="0" hangingPunct="0"/>
            <a:endParaRPr lang="en-US" dirty="0"/>
          </a:p>
          <a:p>
            <a:pPr eaLnBrk="0" hangingPunct="0"/>
            <a:r>
              <a:rPr lang="en-US" b="1" u="sng" dirty="0">
                <a:solidFill>
                  <a:srgbClr val="FF060F"/>
                </a:solidFill>
              </a:rPr>
              <a:t>Input</a:t>
            </a:r>
            <a:r>
              <a:rPr lang="en-US" dirty="0">
                <a:solidFill>
                  <a:srgbClr val="FF060F"/>
                </a:solidFill>
              </a:rPr>
              <a:t>     </a:t>
            </a:r>
            <a:r>
              <a:rPr lang="en-US" dirty="0"/>
              <a:t>       	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  	</a:t>
            </a:r>
            <a:r>
              <a:rPr lang="en-US" b="1" u="sng" dirty="0">
                <a:solidFill>
                  <a:srgbClr val="FF060F"/>
                </a:solidFill>
              </a:rPr>
              <a:t>Program</a:t>
            </a:r>
            <a:r>
              <a:rPr lang="en-US" dirty="0"/>
              <a:t> 	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       	</a:t>
            </a:r>
            <a:r>
              <a:rPr lang="en-US" b="1" u="sng" dirty="0">
                <a:solidFill>
                  <a:srgbClr val="FF060F"/>
                </a:solidFill>
              </a:rPr>
              <a:t>Output</a:t>
            </a:r>
          </a:p>
          <a:p>
            <a:pPr eaLnBrk="0" hangingPunct="0"/>
            <a:endParaRPr lang="en-US" dirty="0"/>
          </a:p>
          <a:p>
            <a:pPr eaLnBrk="0" hangingPunct="0"/>
            <a:r>
              <a:rPr lang="en-US" dirty="0"/>
              <a:t>Source code 	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    	Preprocessor 	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	Expanded source</a:t>
            </a:r>
          </a:p>
          <a:p>
            <a:pPr eaLnBrk="0" hangingPunct="0"/>
            <a:endParaRPr lang="en-US" dirty="0"/>
          </a:p>
          <a:p>
            <a:pPr eaLnBrk="0" hangingPunct="0"/>
            <a:r>
              <a:rPr lang="en-US" dirty="0"/>
              <a:t>Expanded code 	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 	Compiler  	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   	Assembly source</a:t>
            </a:r>
          </a:p>
          <a:p>
            <a:pPr eaLnBrk="0" hangingPunct="0"/>
            <a:endParaRPr lang="en-US" dirty="0"/>
          </a:p>
          <a:p>
            <a:pPr eaLnBrk="0" hangingPunct="0"/>
            <a:r>
              <a:rPr lang="en-US" dirty="0"/>
              <a:t>Assembly source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	Assembler 	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   	Object code</a:t>
            </a:r>
          </a:p>
          <a:p>
            <a:pPr eaLnBrk="0" hangingPunct="0"/>
            <a:endParaRPr lang="en-US" dirty="0"/>
          </a:p>
          <a:p>
            <a:pPr eaLnBrk="0" hangingPunct="0"/>
            <a:r>
              <a:rPr lang="en-US" dirty="0"/>
              <a:t>Object code 	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    	Linker 		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      	Executable code</a:t>
            </a:r>
          </a:p>
          <a:p>
            <a:pPr eaLnBrk="0" hangingPunct="0"/>
            <a:endParaRPr lang="en-US" dirty="0"/>
          </a:p>
          <a:p>
            <a:pPr eaLnBrk="0" hangingPunct="0"/>
            <a:r>
              <a:rPr lang="en-US" dirty="0"/>
              <a:t>Executable code	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	Loader 		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  	Execution</a:t>
            </a:r>
          </a:p>
          <a:p>
            <a:pPr eaLnBrk="0" hangingPunct="0"/>
            <a:endParaRPr lang="en-US" dirty="0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676400" y="381000"/>
            <a:ext cx="59801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Compilation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1600200"/>
            <a:ext cx="7162800" cy="4648200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smtClean="0"/>
              <a:t>Two programs: A simple program that adds two number (no including any library), and “Hello world” with i/o library included.</a:t>
            </a:r>
          </a:p>
          <a:p>
            <a:pPr marL="0" indent="0">
              <a:buFontTx/>
              <a:buNone/>
            </a:pPr>
            <a:endParaRPr lang="en-US" sz="1800" smtClean="0"/>
          </a:p>
          <a:p>
            <a:pPr marL="0" indent="0">
              <a:buFontTx/>
              <a:buNone/>
            </a:pPr>
            <a:r>
              <a:rPr lang="en-US" sz="1800" smtClean="0"/>
              <a:t>Example1: Source program</a:t>
            </a:r>
          </a:p>
          <a:p>
            <a:pPr marL="0" indent="0">
              <a:buFontTx/>
              <a:buNone/>
            </a:pPr>
            <a:endParaRPr lang="en-US" sz="1800" smtClean="0"/>
          </a:p>
          <a:p>
            <a:pPr marL="0" indent="0">
              <a:buFontTx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int test_fun(int x){</a:t>
            </a:r>
          </a:p>
          <a:p>
            <a:pPr marL="0" indent="0">
              <a:buFontTx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return x + 17;</a:t>
            </a:r>
          </a:p>
          <a:p>
            <a:pPr marL="0" indent="0">
              <a:buFontTx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Tx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int main(void){	</a:t>
            </a:r>
          </a:p>
          <a:p>
            <a:pPr marL="0" indent="0">
              <a:buFontTx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int x = 1;	</a:t>
            </a:r>
          </a:p>
          <a:p>
            <a:pPr marL="0" indent="0">
              <a:buFontTx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int y;		</a:t>
            </a:r>
          </a:p>
          <a:p>
            <a:pPr marL="0" indent="0">
              <a:buFontTx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y = test_fun(x);	</a:t>
            </a:r>
          </a:p>
          <a:p>
            <a:pPr marL="0" indent="0">
              <a:buFontTx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return 0;</a:t>
            </a:r>
          </a:p>
          <a:p>
            <a:pPr marL="0" indent="0">
              <a:buFontTx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Tx/>
              <a:buNone/>
            </a:pPr>
            <a:endParaRPr lang="en-US" sz="1800" smtClean="0"/>
          </a:p>
          <a:p>
            <a:pPr marL="0" indent="0">
              <a:buFontTx/>
              <a:buNone/>
            </a:pPr>
            <a:endParaRPr lang="en-US" sz="1800" smtClean="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676400" y="381000"/>
            <a:ext cx="59801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Compilation process</a:t>
            </a:r>
          </a:p>
        </p:txBody>
      </p:sp>
      <p:sp>
        <p:nvSpPr>
          <p:cNvPr id="4100" name="3 Rectángulo"/>
          <p:cNvSpPr>
            <a:spLocks noChangeArrowheads="1"/>
          </p:cNvSpPr>
          <p:nvPr/>
        </p:nvSpPr>
        <p:spPr bwMode="auto">
          <a:xfrm>
            <a:off x="4800600" y="2514600"/>
            <a:ext cx="46482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Example2: Source program</a:t>
            </a:r>
          </a:p>
          <a:p>
            <a:endParaRPr lang="en-US"/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#include &lt;stdio.h&gt;</a:t>
            </a:r>
          </a:p>
          <a:p>
            <a:endParaRPr lang="en-US" b="1">
              <a:latin typeface="Courier New" pitchFamily="49" charset="0"/>
              <a:cs typeface="Courier New" pitchFamily="49" charset="0"/>
            </a:endParaRP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int main (void){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printf ("Hello, world!\n");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return 0;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101" name="4 Rectángulo"/>
          <p:cNvSpPr>
            <a:spLocks noChangeArrowheads="1"/>
          </p:cNvSpPr>
          <p:nvPr/>
        </p:nvSpPr>
        <p:spPr bwMode="auto">
          <a:xfrm>
            <a:off x="4267200" y="2590800"/>
            <a:ext cx="76200" cy="3886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838200" y="1447800"/>
            <a:ext cx="7620000" cy="5410200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dirty="0" smtClean="0"/>
              <a:t>Step 1 (</a:t>
            </a:r>
            <a:r>
              <a:rPr lang="en-US" sz="1800" b="1" dirty="0" smtClean="0"/>
              <a:t>Preprocessing</a:t>
            </a:r>
            <a:r>
              <a:rPr lang="en-US" sz="1800" dirty="0" smtClean="0"/>
              <a:t>): </a:t>
            </a:r>
            <a:r>
              <a:rPr lang="en-US" sz="1800" dirty="0" err="1" smtClean="0"/>
              <a:t>cpp</a:t>
            </a:r>
            <a:r>
              <a:rPr lang="en-US" sz="1800" dirty="0" smtClean="0"/>
              <a:t> </a:t>
            </a:r>
            <a:r>
              <a:rPr lang="en-US" sz="1800" dirty="0" err="1" smtClean="0"/>
              <a:t>hello.c</a:t>
            </a:r>
            <a:r>
              <a:rPr lang="en-US" sz="1800" dirty="0" smtClean="0"/>
              <a:t> </a:t>
            </a:r>
            <a:r>
              <a:rPr lang="en-US" sz="1800" dirty="0" err="1" smtClean="0"/>
              <a:t>hello.i</a:t>
            </a:r>
            <a:endParaRPr lang="en-US" sz="1800" dirty="0" smtClean="0"/>
          </a:p>
          <a:p>
            <a:pPr marL="0" indent="0">
              <a:buFontTx/>
              <a:buNone/>
            </a:pPr>
            <a:endParaRPr lang="en-US" sz="1800" i="1" dirty="0" smtClean="0"/>
          </a:p>
          <a:p>
            <a:pPr marL="0" indent="0">
              <a:buFontTx/>
              <a:buNone/>
            </a:pPr>
            <a:r>
              <a:rPr lang="en-US" sz="1800" dirty="0" smtClean="0"/>
              <a:t>Step 2 (</a:t>
            </a:r>
            <a:r>
              <a:rPr lang="en-US" sz="1800" b="1" dirty="0" smtClean="0"/>
              <a:t>Compilation</a:t>
            </a:r>
            <a:r>
              <a:rPr lang="en-US" sz="1800" dirty="0" smtClean="0"/>
              <a:t>): </a:t>
            </a:r>
            <a:r>
              <a:rPr lang="en-US" sz="1800" dirty="0" err="1" smtClean="0"/>
              <a:t>gcc</a:t>
            </a:r>
            <a:r>
              <a:rPr lang="en-US" sz="1800" dirty="0" smtClean="0"/>
              <a:t> -S </a:t>
            </a:r>
            <a:r>
              <a:rPr lang="en-US" sz="1800" dirty="0" err="1" smtClean="0"/>
              <a:t>hello.i</a:t>
            </a:r>
            <a:r>
              <a:rPr lang="en-US" sz="1800" dirty="0" smtClean="0"/>
              <a:t> -o </a:t>
            </a:r>
            <a:r>
              <a:rPr lang="en-US" sz="1800" dirty="0" err="1" smtClean="0"/>
              <a:t>hello.s</a:t>
            </a:r>
            <a:endParaRPr lang="en-US" sz="1800" dirty="0" smtClean="0"/>
          </a:p>
          <a:p>
            <a:pPr marL="0" indent="0">
              <a:buFontTx/>
              <a:buNone/>
            </a:pPr>
            <a:endParaRPr lang="en-US" sz="1800" dirty="0" smtClean="0"/>
          </a:p>
          <a:p>
            <a:pPr marL="0" indent="0">
              <a:buFontTx/>
              <a:buNone/>
            </a:pPr>
            <a:r>
              <a:rPr lang="en-US" sz="1800" dirty="0" smtClean="0"/>
              <a:t>Step 3 (</a:t>
            </a:r>
            <a:r>
              <a:rPr lang="en-US" sz="1800" b="1" dirty="0" smtClean="0"/>
              <a:t>Assembly</a:t>
            </a:r>
            <a:r>
              <a:rPr lang="en-US" sz="1800" dirty="0" smtClean="0"/>
              <a:t>): as </a:t>
            </a:r>
            <a:r>
              <a:rPr lang="en-US" sz="1800" dirty="0" err="1" smtClean="0"/>
              <a:t>hello.s</a:t>
            </a:r>
            <a:r>
              <a:rPr lang="en-US" sz="1800" dirty="0" smtClean="0"/>
              <a:t> -o </a:t>
            </a:r>
            <a:r>
              <a:rPr lang="en-US" sz="1800" dirty="0" err="1" smtClean="0"/>
              <a:t>hello.o</a:t>
            </a:r>
            <a:endParaRPr lang="en-US" sz="1800" dirty="0" smtClean="0"/>
          </a:p>
          <a:p>
            <a:pPr marL="0" indent="0">
              <a:buFontTx/>
              <a:buNone/>
            </a:pPr>
            <a:r>
              <a:rPr lang="en-US" sz="1800" i="1" dirty="0" smtClean="0"/>
              <a:t>The file contains the machine code for program hello</a:t>
            </a:r>
          </a:p>
          <a:p>
            <a:pPr marL="0" indent="0">
              <a:buFontTx/>
              <a:buNone/>
            </a:pPr>
            <a:endParaRPr lang="en-US" sz="1800" dirty="0" smtClean="0"/>
          </a:p>
          <a:p>
            <a:pPr marL="0" indent="0">
              <a:buFontTx/>
              <a:buNone/>
            </a:pPr>
            <a:r>
              <a:rPr lang="en-US" sz="1800" dirty="0" smtClean="0"/>
              <a:t>Step 4 (</a:t>
            </a:r>
            <a:r>
              <a:rPr lang="en-US" sz="1800" b="1" dirty="0" smtClean="0"/>
              <a:t>Linking</a:t>
            </a:r>
            <a:r>
              <a:rPr lang="en-US" sz="1800" dirty="0" smtClean="0"/>
              <a:t>): </a:t>
            </a:r>
            <a:r>
              <a:rPr lang="en-US" sz="1800" dirty="0" err="1" smtClean="0"/>
              <a:t>gcc</a:t>
            </a:r>
            <a:r>
              <a:rPr lang="en-US" sz="1800" dirty="0" smtClean="0"/>
              <a:t> </a:t>
            </a:r>
            <a:r>
              <a:rPr lang="en-US" sz="1800" dirty="0" err="1" smtClean="0"/>
              <a:t>hello.o</a:t>
            </a:r>
            <a:r>
              <a:rPr lang="en-US" sz="1800" dirty="0" smtClean="0"/>
              <a:t> (for linking) and produces </a:t>
            </a:r>
            <a:r>
              <a:rPr lang="en-US" sz="1800" dirty="0" err="1" smtClean="0"/>
              <a:t>a.out</a:t>
            </a:r>
            <a:endParaRPr lang="en-US" sz="1800" dirty="0" smtClean="0"/>
          </a:p>
          <a:p>
            <a:pPr marL="0" indent="0">
              <a:buFontTx/>
              <a:buNone/>
            </a:pPr>
            <a:endParaRPr lang="en-US" sz="1800" dirty="0" smtClean="0"/>
          </a:p>
          <a:p>
            <a:pPr marL="0" indent="0">
              <a:buFontTx/>
              <a:buNone/>
            </a:pPr>
            <a:r>
              <a:rPr lang="en-US" sz="1800" dirty="0" smtClean="0"/>
              <a:t>Step 5 (</a:t>
            </a:r>
            <a:r>
              <a:rPr lang="en-US" sz="1800" b="1" dirty="0" smtClean="0"/>
              <a:t>Execution</a:t>
            </a:r>
            <a:r>
              <a:rPr lang="en-US" sz="1800" dirty="0" smtClean="0"/>
              <a:t>): ./</a:t>
            </a:r>
            <a:r>
              <a:rPr lang="en-US" sz="1800" dirty="0" err="1" smtClean="0"/>
              <a:t>a.out</a:t>
            </a:r>
            <a:r>
              <a:rPr lang="en-US" sz="1800" dirty="0" smtClean="0"/>
              <a:t> (to load and execute)</a:t>
            </a:r>
          </a:p>
          <a:p>
            <a:pPr marL="0" indent="0">
              <a:buFontTx/>
              <a:buNone/>
            </a:pPr>
            <a:endParaRPr lang="en-US" sz="1800" dirty="0" smtClean="0"/>
          </a:p>
          <a:p>
            <a:pPr marL="0" indent="0">
              <a:buFontTx/>
              <a:buNone/>
            </a:pPr>
            <a:r>
              <a:rPr lang="en-US" sz="1800" dirty="0" smtClean="0"/>
              <a:t>Hello, world!</a:t>
            </a:r>
          </a:p>
          <a:p>
            <a:pPr marL="0" indent="0">
              <a:buFontTx/>
              <a:buNone/>
            </a:pPr>
            <a:endParaRPr lang="en-US" sz="1800" i="1" dirty="0" smtClean="0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676400" y="381000"/>
            <a:ext cx="59801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Compilation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1295400"/>
            <a:ext cx="7620000" cy="5410200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smtClean="0"/>
              <a:t>Step 1 - Preprocessor: 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cpp simple.c simple.i</a:t>
            </a:r>
          </a:p>
          <a:p>
            <a:pPr marL="0" indent="0">
              <a:buFontTx/>
              <a:buNone/>
            </a:pPr>
            <a:endParaRPr lang="en-US" sz="1800" smtClean="0"/>
          </a:p>
          <a:p>
            <a:pPr marL="0" indent="0">
              <a:buFontTx/>
              <a:buNone/>
            </a:pPr>
            <a:r>
              <a:rPr lang="en-US" sz="1800" i="1" smtClean="0"/>
              <a:t>simple.c                                           simple.i</a:t>
            </a:r>
          </a:p>
          <a:p>
            <a:pPr marL="0" indent="0">
              <a:buFontTx/>
              <a:buNone/>
            </a:pPr>
            <a:endParaRPr lang="en-US" sz="1800" i="1" smtClean="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676400" y="381000"/>
            <a:ext cx="59801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Compilation process</a:t>
            </a:r>
          </a:p>
        </p:txBody>
      </p:sp>
      <p:sp>
        <p:nvSpPr>
          <p:cNvPr id="6148" name="3 CuadroTexto"/>
          <p:cNvSpPr txBox="1">
            <a:spLocks noChangeArrowheads="1"/>
          </p:cNvSpPr>
          <p:nvPr/>
        </p:nvSpPr>
        <p:spPr bwMode="auto">
          <a:xfrm>
            <a:off x="4572000" y="2286000"/>
            <a:ext cx="3581400" cy="4246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ourier New" pitchFamily="49" charset="0"/>
                <a:cs typeface="Courier New" pitchFamily="49" charset="0"/>
              </a:rPr>
              <a:t># 1 "simple.c"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# 1 "&lt;built-in&gt;"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# 1 "&lt;command-line&gt;"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# 1 "simple.c"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int test_func(int x){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return x + 17;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>
              <a:latin typeface="Courier New" pitchFamily="49" charset="0"/>
              <a:cs typeface="Courier New" pitchFamily="49" charset="0"/>
            </a:endParaRP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int main(void){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int x = 1;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int y;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y = test_func(x);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return 0;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/>
          </a:p>
        </p:txBody>
      </p:sp>
      <p:sp>
        <p:nvSpPr>
          <p:cNvPr id="6149" name="4 CuadroTexto"/>
          <p:cNvSpPr txBox="1">
            <a:spLocks noChangeArrowheads="1"/>
          </p:cNvSpPr>
          <p:nvPr/>
        </p:nvSpPr>
        <p:spPr bwMode="auto">
          <a:xfrm>
            <a:off x="990600" y="2286000"/>
            <a:ext cx="3581400" cy="3140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ourier New" pitchFamily="49" charset="0"/>
                <a:cs typeface="Courier New" pitchFamily="49" charset="0"/>
              </a:rPr>
              <a:t>int test_func(int x){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return x + 17;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>
              <a:latin typeface="Courier New" pitchFamily="49" charset="0"/>
              <a:cs typeface="Courier New" pitchFamily="49" charset="0"/>
            </a:endParaRP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int main(void){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int x = 1;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int y;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y = test_func(x);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return 0;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1295400"/>
            <a:ext cx="7620000" cy="5410200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smtClean="0"/>
              <a:t>Step 2 - Compiler: 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gcc -S simple.i –o simple.s</a:t>
            </a:r>
          </a:p>
          <a:p>
            <a:pPr marL="0" indent="0">
              <a:buFontTx/>
              <a:buNone/>
            </a:pPr>
            <a:endParaRPr lang="en-US" sz="1800" smtClean="0"/>
          </a:p>
          <a:p>
            <a:pPr marL="0" indent="0">
              <a:buFontTx/>
              <a:buNone/>
            </a:pPr>
            <a:r>
              <a:rPr lang="en-US" sz="1800" i="1" smtClean="0"/>
              <a:t>simple.s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676400" y="381000"/>
            <a:ext cx="59801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Compilation process</a:t>
            </a:r>
          </a:p>
        </p:txBody>
      </p:sp>
      <p:sp>
        <p:nvSpPr>
          <p:cNvPr id="7172" name="3 CuadroTexto"/>
          <p:cNvSpPr txBox="1">
            <a:spLocks noChangeArrowheads="1"/>
          </p:cNvSpPr>
          <p:nvPr/>
        </p:nvSpPr>
        <p:spPr bwMode="auto">
          <a:xfrm>
            <a:off x="762000" y="2286000"/>
            <a:ext cx="3886200" cy="3632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.file	"simple.c"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.text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.globl	test_func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.type	test_func, @function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test_func: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.LFB0: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.cfi_startproc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pushl	%ebp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.cfi_def_cfa_offset 8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.cfi_offset 5, -8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movl	%esp, %ebp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.cfi_def_cfa_register 5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movl	8(%ebp), %eax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addl	$17, %eax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popl	%ebp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.cfi_restore 5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.cfi_def_cfa 4, 4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ret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.cfi_endproc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.LFE0: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.size	test_func, .-test_func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.globl	main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.type	main, @function</a:t>
            </a:r>
          </a:p>
        </p:txBody>
      </p:sp>
      <p:sp>
        <p:nvSpPr>
          <p:cNvPr id="7173" name="4 CuadroTexto"/>
          <p:cNvSpPr txBox="1">
            <a:spLocks noChangeArrowheads="1"/>
          </p:cNvSpPr>
          <p:nvPr/>
        </p:nvSpPr>
        <p:spPr bwMode="auto">
          <a:xfrm>
            <a:off x="4648200" y="2286000"/>
            <a:ext cx="4038600" cy="409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latin typeface="Courier New" pitchFamily="49" charset="0"/>
                <a:cs typeface="Courier New" pitchFamily="49" charset="0"/>
              </a:rPr>
              <a:t>main: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.LFB1: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.cfi_startproc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pushl	%ebp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.cfi_def_cfa_offset 8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.cfi_offset 5, -8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movl	%esp, %ebp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.cfi_def_cfa_register 5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subl	$20, %esp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movl	$1, -8(%ebp)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movl	-8(%ebp), %eax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movl	%eax, (%esp)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call	test_func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movl	%eax, -4(%ebp)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movl	$0, %eax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leave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.cfi_restore 5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.cfi_def_cfa 4, 4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ret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.cfi_endproc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.LFE1: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.size	main, .-main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.ident	"GCC: (Ubuntu/Linaro 4.7.3-2ubuntu1~12.04) 4.7.3"</a:t>
            </a:r>
          </a:p>
          <a:p>
            <a:r>
              <a:rPr lang="en-US" sz="1000">
                <a:latin typeface="Courier New" pitchFamily="49" charset="0"/>
                <a:cs typeface="Courier New" pitchFamily="49" charset="0"/>
              </a:rPr>
              <a:t>	.section	.note.GNU-stack,"",@progbits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1295400"/>
            <a:ext cx="7620000" cy="5410200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smtClean="0"/>
              <a:t>Step 3 - Assembler: 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as simple.s –o simple.o</a:t>
            </a:r>
          </a:p>
          <a:p>
            <a:pPr marL="0" indent="0">
              <a:buFontTx/>
              <a:buNone/>
            </a:pPr>
            <a:endParaRPr lang="en-US" sz="1800" smtClean="0"/>
          </a:p>
          <a:p>
            <a:pPr marL="0" indent="0">
              <a:buFontTx/>
              <a:buNone/>
            </a:pPr>
            <a:r>
              <a:rPr lang="en-US" sz="1800" i="1" smtClean="0"/>
              <a:t>simple.o</a:t>
            </a:r>
          </a:p>
          <a:p>
            <a:pPr marL="0" indent="0">
              <a:buFontTx/>
              <a:buNone/>
            </a:pPr>
            <a:endParaRPr lang="en-US" sz="1800" i="1" smtClean="0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676400" y="381000"/>
            <a:ext cx="59801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Compilation process</a:t>
            </a:r>
          </a:p>
        </p:txBody>
      </p:sp>
      <p:pic>
        <p:nvPicPr>
          <p:cNvPr id="8196" name="4 Imagen" descr="nano simple o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362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1295400"/>
            <a:ext cx="7924800" cy="5410200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smtClean="0"/>
              <a:t>Step 4 - Linker: 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gcc simple.o</a:t>
            </a:r>
          </a:p>
          <a:p>
            <a:pPr marL="0" indent="0">
              <a:buFontTx/>
              <a:buNone/>
            </a:pPr>
            <a:r>
              <a:rPr lang="en-US" sz="1800" smtClean="0"/>
              <a:t>Note: 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gcc simple.o –o simple </a:t>
            </a:r>
            <a:r>
              <a:rPr lang="en-US" sz="1800" smtClean="0"/>
              <a:t>specifies the name of executable file.</a:t>
            </a:r>
          </a:p>
          <a:p>
            <a:pPr marL="0" indent="0">
              <a:buFontTx/>
              <a:buNone/>
            </a:pPr>
            <a:r>
              <a:rPr lang="en-US" sz="1800" i="1" smtClean="0"/>
              <a:t>a.out</a:t>
            </a:r>
          </a:p>
          <a:p>
            <a:pPr marL="0" indent="0">
              <a:buFontTx/>
              <a:buNone/>
            </a:pPr>
            <a:endParaRPr lang="en-US" sz="1800" i="1" smtClean="0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676400" y="381000"/>
            <a:ext cx="59801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Compilation process</a:t>
            </a:r>
          </a:p>
        </p:txBody>
      </p:sp>
      <p:pic>
        <p:nvPicPr>
          <p:cNvPr id="9220" name="4 Imagen" descr="tes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362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1295400"/>
            <a:ext cx="7620000" cy="5410200"/>
          </a:xfrm>
          <a:solidFill>
            <a:schemeClr val="bg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en-US" sz="1800" smtClean="0"/>
              <a:t>Step 5 – Load and execute: 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./a.out</a:t>
            </a:r>
          </a:p>
          <a:p>
            <a:pPr marL="0" indent="0">
              <a:buFontTx/>
              <a:buNone/>
            </a:pPr>
            <a:endParaRPr lang="en-US" sz="1800" smtClean="0"/>
          </a:p>
          <a:p>
            <a:pPr marL="0" indent="0">
              <a:buFontTx/>
              <a:buNone/>
            </a:pPr>
            <a:r>
              <a:rPr lang="en-US" sz="1800" i="1" smtClean="0"/>
              <a:t>a.out</a:t>
            </a:r>
          </a:p>
          <a:p>
            <a:pPr marL="0" indent="0">
              <a:buFontTx/>
              <a:buNone/>
            </a:pPr>
            <a:endParaRPr lang="en-US" sz="1800" i="1" smtClean="0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676400" y="381000"/>
            <a:ext cx="59801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Compilation process</a:t>
            </a:r>
          </a:p>
        </p:txBody>
      </p:sp>
      <p:pic>
        <p:nvPicPr>
          <p:cNvPr id="10244" name="5 Imagen" descr="test2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362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MS PGothic"/>
        <a:cs typeface="MS PGothic"/>
      </a:majorFont>
      <a:minorFont>
        <a:latin typeface="Arial"/>
        <a:ea typeface="MS PGothic"/>
        <a:cs typeface="MS P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charset="0"/>
            <a:cs typeface="MS PGothic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charset="0"/>
            <a:cs typeface="MS PGothic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</TotalTime>
  <Pages>0</Pages>
  <Words>583</Words>
  <Characters>0</Characters>
  <Application>Microsoft Office PowerPoint</Application>
  <DocSecurity>0</DocSecurity>
  <PresentationFormat>Presentación en pantalla (4:3)</PresentationFormat>
  <Lines>0</Lines>
  <Paragraphs>230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Default Design</vt:lpstr>
      <vt:lpstr>Compilation Process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</vt:vector>
  </TitlesOfParts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Edward Aymerich Sanchez</cp:lastModifiedBy>
  <cp:revision>298</cp:revision>
  <cp:lastPrinted>1899-12-30T00:00:00Z</cp:lastPrinted>
  <dcterms:created xsi:type="dcterms:W3CDTF">2002-09-04T03:07:34Z</dcterms:created>
  <dcterms:modified xsi:type="dcterms:W3CDTF">2014-02-13T15:34:47Z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2052-8.1.0.3002</vt:lpwstr>
  </property>
</Properties>
</file>