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93" r:id="rId4"/>
    <p:sldId id="294" r:id="rId5"/>
    <p:sldId id="295" r:id="rId6"/>
    <p:sldId id="296" r:id="rId7"/>
    <p:sldId id="297" r:id="rId8"/>
    <p:sldId id="301" r:id="rId9"/>
    <p:sldId id="350" r:id="rId10"/>
    <p:sldId id="298" r:id="rId11"/>
    <p:sldId id="299" r:id="rId12"/>
    <p:sldId id="300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335" r:id="rId46"/>
    <p:sldId id="336" r:id="rId47"/>
    <p:sldId id="337" r:id="rId48"/>
    <p:sldId id="338" r:id="rId49"/>
    <p:sldId id="339" r:id="rId50"/>
    <p:sldId id="340" r:id="rId51"/>
    <p:sldId id="341" r:id="rId52"/>
    <p:sldId id="342" r:id="rId53"/>
    <p:sldId id="343" r:id="rId54"/>
    <p:sldId id="344" r:id="rId55"/>
    <p:sldId id="345" r:id="rId56"/>
    <p:sldId id="346" r:id="rId57"/>
    <p:sldId id="347" r:id="rId58"/>
    <p:sldId id="348" r:id="rId59"/>
    <p:sldId id="349" r:id="rId60"/>
  </p:sldIdLst>
  <p:sldSz cx="9144000" cy="6858000" type="screen4x3"/>
  <p:notesSz cx="6858000" cy="919797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75D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979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20775" y="692150"/>
            <a:ext cx="4614863" cy="3459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2813" y="4383088"/>
            <a:ext cx="5030787" cy="4151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080" rIns="91800" bIns="4608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764588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764588"/>
            <a:ext cx="2970213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080" rIns="91800" bIns="4608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6E32B8EA-0236-402F-9645-C02F6649B2C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B261B00-15B9-434B-B704-8A7B5271CFC9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270F5-84FE-40F1-B4B0-4F13C8F622C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40FF4-C8B1-4FF6-B4AD-BD9B8A79936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6616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616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50481-BE86-4624-BC9C-D6292036B7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81C29-A45C-4E8D-AC14-B12CE6340E3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EF84D-E9D3-4CE1-8B30-21194DC03C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EDB97-3704-4924-B792-923A480FD3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777F0-60C0-4842-BE4D-180714FE16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965E-AC86-4DFF-ABBB-2EA7F395EC3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0F927-14CE-4115-869E-E96AFE96F83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99ACB-F976-439C-96CE-ED8B53DA040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EBA5-C566-4F9C-AF51-A4114B678EE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5291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823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823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8711139-2BB7-4C4D-BBC2-B0475A5A8BE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533400" y="609600"/>
            <a:ext cx="8305800" cy="281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3366FF"/>
                </a:solidFill>
              </a:rPr>
              <a:t>Recitation  </a:t>
            </a:r>
            <a:r>
              <a:rPr lang="en-US" sz="4000" b="1" dirty="0" smtClean="0">
                <a:solidFill>
                  <a:srgbClr val="3366FF"/>
                </a:solidFill>
              </a:rPr>
              <a:t>3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 smtClean="0">
                <a:solidFill>
                  <a:srgbClr val="3366FF"/>
                </a:solidFill>
              </a:rPr>
              <a:t>PM/0 ~ P-Machine with registers</a:t>
            </a:r>
            <a:r>
              <a:rPr lang="en-US" sz="4000" b="1" dirty="0">
                <a:solidFill>
                  <a:srgbClr val="3366FF"/>
                </a:solidFill>
              </a:rPr>
              <a:t/>
            </a:r>
            <a:br>
              <a:rPr lang="en-US" sz="4000" b="1" dirty="0">
                <a:solidFill>
                  <a:srgbClr val="3366FF"/>
                </a:solidFill>
              </a:rPr>
            </a:br>
            <a:r>
              <a:rPr lang="en-US" sz="4000" b="1" dirty="0">
                <a:solidFill>
                  <a:srgbClr val="3366FF"/>
                </a:solidFill>
              </a:rPr>
              <a:t>PL/0 Code Execution 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066800" y="4800600"/>
            <a:ext cx="7162800" cy="15113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ts val="1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dirty="0" smtClean="0">
                <a:solidFill>
                  <a:srgbClr val="3366FF"/>
                </a:solidFill>
              </a:rPr>
              <a:t>COP </a:t>
            </a:r>
            <a:r>
              <a:rPr lang="en-US" sz="4400" b="1" dirty="0">
                <a:solidFill>
                  <a:srgbClr val="3366FF"/>
                </a:solidFill>
              </a:rPr>
              <a:t>3402</a:t>
            </a:r>
          </a:p>
          <a:p>
            <a:pPr algn="ctr">
              <a:lnSpc>
                <a:spcPct val="80000"/>
              </a:lnSpc>
              <a:spcBef>
                <a:spcPts val="1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dirty="0">
                <a:solidFill>
                  <a:srgbClr val="3366FF"/>
                </a:solidFill>
              </a:rPr>
              <a:t>(Spring </a:t>
            </a:r>
            <a:r>
              <a:rPr lang="en-US" sz="4400" b="1" dirty="0" smtClean="0">
                <a:solidFill>
                  <a:srgbClr val="3366FF"/>
                </a:solidFill>
              </a:rPr>
              <a:t>2014)</a:t>
            </a:r>
            <a:endParaRPr lang="en-US" sz="4400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450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1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4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0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3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67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895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895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Wait! Let’s break the next instruction into fetch and execute…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78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	6  0 0 6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	1 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	4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	1  1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	22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	8  0 0 17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	14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	4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	1 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	13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	4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	3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	7 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	3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	2 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55" name="54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56" name="5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57" name="5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57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59" name="5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0" name="5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6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62" name="6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3" name="6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64" name="Text Box 6"/>
          <p:cNvSpPr txBox="1">
            <a:spLocks noChangeArrowheads="1"/>
          </p:cNvSpPr>
          <p:nvPr/>
        </p:nvSpPr>
        <p:spPr bwMode="auto">
          <a:xfrm>
            <a:off x="7391400" y="2667000"/>
            <a:ext cx="412590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…</a:t>
            </a:r>
            <a:endParaRPr 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2882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5168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745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974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mul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126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355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583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sub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800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029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34938" y="1066800"/>
            <a:ext cx="8299365" cy="59730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01 – </a:t>
            </a:r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LIT R, 0,  M</a:t>
            </a:r>
            <a:r>
              <a:rPr lang="fr-FR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M;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sp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  <a:p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03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 R, L, M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04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stack[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M]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RF[R]; 		    	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05 –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CAL 0, L,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stack[sp + 1]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			/* space to return value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stack[sp + 2]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	/* static link (SL)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		stack[sp + 3]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			/* dynamic link (DL)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       		stack[sp + 4]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	 		/* return address (RA)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		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      	 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06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INC 0, 0,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sp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07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 0, 0,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08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 R, 0, M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== 0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then {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M; }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09 –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 0, 1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print(RF[R]);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 R, 0, 2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read(RF[R]);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>
              <a:solidFill>
                <a:srgbClr val="000000"/>
              </a:solidFill>
              <a:ea typeface="Gulim" charset="-127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363788" y="381000"/>
            <a:ext cx="4306887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4400" b="1">
                <a:solidFill>
                  <a:srgbClr val="0000FF"/>
                </a:solidFill>
              </a:rPr>
              <a:t>P-machine ISA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neq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257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jpc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0 0 18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486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276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02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105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08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11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 0 0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5168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745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962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mul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191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355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583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sub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8122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34938" y="1066800"/>
            <a:ext cx="4921838" cy="5757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NEG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-R[j])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+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SUB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-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*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DIV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/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ODD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mod 2)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mod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EQL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==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!=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LSS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&lt;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&lt;=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22 -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GTR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&gt;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23 -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&gt;= R[k])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Gulim" charset="-127"/>
              <a:cs typeface="Courier New" pitchFamily="49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363788" y="381000"/>
            <a:ext cx="4306887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4400" b="1">
                <a:solidFill>
                  <a:srgbClr val="0000FF"/>
                </a:solidFill>
              </a:rPr>
              <a:t>P-machine ISA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029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neq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257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jpc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0 0 18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650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884539" y="381000"/>
            <a:ext cx="1502632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 smtClean="0">
                <a:solidFill>
                  <a:srgbClr val="0000FF"/>
                </a:solidFill>
              </a:rPr>
              <a:t>Return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02" name="101 Rectángulo"/>
          <p:cNvSpPr/>
          <p:nvPr/>
        </p:nvSpPr>
        <p:spPr>
          <a:xfrm>
            <a:off x="381000" y="13716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sp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			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			pc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63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61" name="40 Grupo"/>
          <p:cNvGrpSpPr/>
          <p:nvPr/>
        </p:nvGrpSpPr>
        <p:grpSpPr>
          <a:xfrm>
            <a:off x="6400800" y="1752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10 Grupo"/>
          <p:cNvGrpSpPr/>
          <p:nvPr/>
        </p:nvGrpSpPr>
        <p:grpSpPr>
          <a:xfrm>
            <a:off x="7620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3200400" y="1143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Initial State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9" name="88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1" name="9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jmp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0 0 19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09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sio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324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 bwMode="auto">
          <a:xfrm>
            <a:off x="3048000" y="1143000"/>
            <a:ext cx="3276600" cy="4572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1" charset="-128"/>
              </a:rPr>
              <a:t>print(6);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101 Anillo"/>
          <p:cNvSpPr/>
          <p:nvPr/>
        </p:nvSpPr>
        <p:spPr bwMode="auto">
          <a:xfrm>
            <a:off x="2590800" y="5181600"/>
            <a:ext cx="3962400" cy="1295400"/>
          </a:xfrm>
          <a:prstGeom prst="donut">
            <a:avLst>
              <a:gd name="adj" fmla="val 6348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1" name="110 Rectángulo redondeado"/>
          <p:cNvSpPr/>
          <p:nvPr/>
        </p:nvSpPr>
        <p:spPr bwMode="auto">
          <a:xfrm>
            <a:off x="6019800" y="5867400"/>
            <a:ext cx="2895600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End State. 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Halt P-Machine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 0 0 6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057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5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57" name="5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58" name="5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58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60" name="5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1" name="6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2" name="61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63" name="6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4" name="6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7" name="6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71" name="7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2" name="7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3" name="72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74" name="7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5" name="7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77" name="7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8" name="7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9" name="78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80" name="7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1" name="8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3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28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1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4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0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3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717023" y="381000"/>
            <a:ext cx="1837660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Store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28600" y="144780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04 –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M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stack[ base(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RF[R];</a:t>
            </a:r>
          </a:p>
          <a:p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base(l, base){ // l stand for L in the instruction format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b1; //find base L levels down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b1 = base;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while (l &gt; 0)  { 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b1 = stack[b1 + 1]; 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l--;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return b1;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3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28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1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9670</Words>
  <Application>Microsoft Office PowerPoint</Application>
  <PresentationFormat>Presentación en pantalla (4:3)</PresentationFormat>
  <Paragraphs>4480</Paragraphs>
  <Slides>59</Slides>
  <Notes>58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59</vt:i4>
      </vt:variant>
    </vt:vector>
  </HeadingPairs>
  <TitlesOfParts>
    <vt:vector size="60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  <vt:lpstr>Diapositiva 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 P-Machine</dc:title>
  <dc:creator>Edward Aymerich</dc:creator>
  <cp:lastModifiedBy>Edward Aymerich Sanchez</cp:lastModifiedBy>
  <cp:revision>342</cp:revision>
  <cp:lastPrinted>1899-12-30T00:00:00Z</cp:lastPrinted>
  <dcterms:created xsi:type="dcterms:W3CDTF">2002-09-04T03:07:34Z</dcterms:created>
  <dcterms:modified xsi:type="dcterms:W3CDTF">2014-01-30T15:51:26Z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2052-8.1.0.3002</vt:lpwstr>
  </property>
</Properties>
</file>