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  <p:sldId id="301" r:id="rId9"/>
    <p:sldId id="350" r:id="rId10"/>
    <p:sldId id="298" r:id="rId11"/>
    <p:sldId id="299" r:id="rId12"/>
    <p:sldId id="300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</p:sldIdLst>
  <p:sldSz cx="9144000" cy="6858000" type="screen4x3"/>
  <p:notesSz cx="6858000" cy="91979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5D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979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0775" y="692150"/>
            <a:ext cx="4614863" cy="345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2813" y="4383088"/>
            <a:ext cx="5030787" cy="415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64588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64588"/>
            <a:ext cx="2970213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E32B8EA-0236-402F-9645-C02F6649B2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261B00-15B9-434B-B704-8A7B5271CFC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70F5-84FE-40F1-B4B0-4F13C8F622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0FF4-C8B1-4FF6-B4AD-BD9B8A7993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661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61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0481-BE86-4624-BC9C-D6292036B7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1C29-A45C-4E8D-AC14-B12CE6340E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F84D-E9D3-4CE1-8B30-21194DC03C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EDB97-3704-4924-B792-923A480FD3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777F0-60C0-4842-BE4D-180714FE16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0965E-AC86-4DFF-ABBB-2EA7F395EC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F927-14CE-4115-869E-E96AFE96F8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9ACB-F976-439C-96CE-ED8B53DA04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EBA5-C566-4F9C-AF51-A4114B678E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29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711139-2BB7-4C4D-BBC2-B0475A5A8B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33400" y="609600"/>
            <a:ext cx="8305800" cy="281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>
                <a:solidFill>
                  <a:srgbClr val="3366FF"/>
                </a:solidFill>
              </a:rPr>
              <a:t>Recitation  </a:t>
            </a:r>
            <a:r>
              <a:rPr lang="en-US" sz="4000" b="1" dirty="0" smtClean="0">
                <a:solidFill>
                  <a:srgbClr val="3366FF"/>
                </a:solidFill>
              </a:rPr>
              <a:t>3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3366FF"/>
                </a:solidFill>
              </a:rPr>
              <a:t>PM/0 ~ P-Machine with registers</a:t>
            </a:r>
            <a:r>
              <a:rPr lang="en-US" sz="4000" b="1" dirty="0">
                <a:solidFill>
                  <a:srgbClr val="3366FF"/>
                </a:solidFill>
              </a:rPr>
              <a:t/>
            </a:r>
            <a:br>
              <a:rPr lang="en-US" sz="4000" b="1" dirty="0">
                <a:solidFill>
                  <a:srgbClr val="3366FF"/>
                </a:solidFill>
              </a:rPr>
            </a:br>
            <a:r>
              <a:rPr lang="en-US" sz="4000" b="1" dirty="0">
                <a:solidFill>
                  <a:srgbClr val="3366FF"/>
                </a:solidFill>
              </a:rPr>
              <a:t>PL/0 Code Execution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4800600"/>
            <a:ext cx="7162800" cy="15113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 smtClean="0">
                <a:solidFill>
                  <a:srgbClr val="3366FF"/>
                </a:solidFill>
              </a:rPr>
              <a:t>COP </a:t>
            </a:r>
            <a:r>
              <a:rPr lang="en-US" sz="4400" b="1" dirty="0">
                <a:solidFill>
                  <a:srgbClr val="3366FF"/>
                </a:solidFill>
              </a:rPr>
              <a:t>3402</a:t>
            </a:r>
          </a:p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3366FF"/>
                </a:solidFill>
              </a:rPr>
              <a:t>(Spring </a:t>
            </a:r>
            <a:r>
              <a:rPr lang="en-US" sz="4400" b="1" dirty="0" smtClean="0">
                <a:solidFill>
                  <a:srgbClr val="3366FF"/>
                </a:solidFill>
              </a:rPr>
              <a:t>2014)</a:t>
            </a:r>
            <a:endParaRPr lang="en-US" sz="44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0 0 4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450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678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8956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8956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Wait! Let’s break the next instruction into fetch and execute…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78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	6  0 0 6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	1 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	4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	3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	1  1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	22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	8  0 0 17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	3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	14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	4 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	3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	1 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	13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	4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	3 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	9 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	7 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	3 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	9 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	3 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	9 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	2 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55" name="54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56" name="5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7" name="5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0" name="5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62" name="6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3" name="6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7391400" y="2667000"/>
            <a:ext cx="41259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…</a:t>
            </a: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0 7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2882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61722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7" name="76 Rectángulo"/>
          <p:cNvSpPr/>
          <p:nvPr/>
        </p:nvSpPr>
        <p:spPr>
          <a:xfrm>
            <a:off x="6324600" y="5473005"/>
            <a:ext cx="281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 0, L, 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+ 1]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+ 2]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+ 3]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stack[sp + 4]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5168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0 1 4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7454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1 1 5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974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mul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1264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1 1 5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355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1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583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sub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8006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029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4938" y="1066800"/>
            <a:ext cx="8299365" cy="5973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fr-F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01 – </a:t>
            </a:r>
            <a:r>
              <a:rPr lang="fr-FR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LIT R, 0,  M</a:t>
            </a:r>
            <a:r>
              <a:rPr lang="fr-F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RF[R]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M;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sp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pc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03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 R, L, M		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RF[R]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 base(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04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R,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stack[ base(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M]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RF[R]; 		    	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05 –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CAL 0, L, 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stack[sp + 1]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			/* space to return value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stack[sp + 2]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	/* static link (SL)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		stack[sp + 3]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			/* dynamic link (DL)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       		stack[sp + 4]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pc;	 		/* return address (RA)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		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+ 1;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      	 	pc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06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 0, 0, 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sp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 +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07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 0, 0, 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pc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08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 R, 0, M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RF[R] == 0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 {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M; }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09 –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R, 0, 1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print(RF[R]);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 R, 0, 2		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read(RF[R]);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363788" y="381000"/>
            <a:ext cx="43068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neq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257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jpc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0 0 18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4864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0 1 7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2766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2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105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8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1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0 4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5168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0 1 4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7454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1 1 5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9624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mul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1910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1 1 5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355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1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2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583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sub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48122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4938" y="1066800"/>
            <a:ext cx="4921838" cy="5757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–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-R[j])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+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- R[k])</a:t>
            </a:r>
          </a:p>
          <a:p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* R[k])</a:t>
            </a:r>
          </a:p>
          <a:p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		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/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ODD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mod 2)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mod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EQL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==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!=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LSS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&lt; R[k])</a:t>
            </a:r>
          </a:p>
          <a:p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LEQ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&lt;= R[k])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22 -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GTR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&gt; R[k])</a:t>
            </a:r>
          </a:p>
          <a:p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23 -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GEQ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j, k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(R[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R[j] &gt;= R[k])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chemeClr val="tx1"/>
              </a:solidFill>
              <a:latin typeface="Courier New" pitchFamily="49" charset="0"/>
              <a:ea typeface="Gulim" charset="-127"/>
              <a:cs typeface="Courier New" pitchFamily="49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363788" y="381000"/>
            <a:ext cx="43068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0 1 4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029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neq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257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jpc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0 0 18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6504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84539" y="381000"/>
            <a:ext cx="1502632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 smtClean="0">
                <a:solidFill>
                  <a:srgbClr val="0000FF"/>
                </a:solidFill>
              </a:rPr>
              <a:t>Return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381000" y="1371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sp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	pc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60314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638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4800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61" name="40 Grupo"/>
          <p:cNvGrpSpPr/>
          <p:nvPr/>
        </p:nvGrpSpPr>
        <p:grpSpPr>
          <a:xfrm>
            <a:off x="6400800" y="17526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10 Grupo"/>
          <p:cNvGrpSpPr/>
          <p:nvPr/>
        </p:nvGrpSpPr>
        <p:grpSpPr>
          <a:xfrm>
            <a:off x="76200" y="1828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3200400" y="1143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Initial State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9" name="88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1" name="9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31242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0 0 19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58790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0 0 5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60960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sio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0 0 1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63246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2" name="101 Rectángulo"/>
          <p:cNvSpPr/>
          <p:nvPr/>
        </p:nvSpPr>
        <p:spPr bwMode="auto">
          <a:xfrm>
            <a:off x="3048000" y="1143000"/>
            <a:ext cx="32766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1" charset="-128"/>
              </a:rPr>
              <a:t>print(6);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6488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5" name="104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17642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6488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5" name="104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17642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6488668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5" name="104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17642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1828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5" name="104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rtn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0 0 0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1764268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18288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92 Grupo"/>
          <p:cNvGrpSpPr/>
          <p:nvPr/>
        </p:nvGrpSpPr>
        <p:grpSpPr>
          <a:xfrm>
            <a:off x="7086600" y="3886200"/>
            <a:ext cx="1371600" cy="304800"/>
            <a:chOff x="5715000" y="1143000"/>
            <a:chExt cx="1371600" cy="304800"/>
          </a:xfrm>
        </p:grpSpPr>
        <p:sp>
          <p:nvSpPr>
            <p:cNvPr id="81" name="8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8" name="92 Grupo"/>
          <p:cNvGrpSpPr/>
          <p:nvPr/>
        </p:nvGrpSpPr>
        <p:grpSpPr>
          <a:xfrm>
            <a:off x="7086600" y="4191000"/>
            <a:ext cx="1371600" cy="304800"/>
            <a:chOff x="5715000" y="1143000"/>
            <a:chExt cx="1371600" cy="304800"/>
          </a:xfrm>
        </p:grpSpPr>
        <p:sp>
          <p:nvSpPr>
            <p:cNvPr id="90" name="8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3" name="9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92 Grupo"/>
          <p:cNvGrpSpPr/>
          <p:nvPr/>
        </p:nvGrpSpPr>
        <p:grpSpPr>
          <a:xfrm>
            <a:off x="7086600" y="4495800"/>
            <a:ext cx="1371600" cy="304800"/>
            <a:chOff x="5715000" y="1143000"/>
            <a:chExt cx="1371600" cy="304800"/>
          </a:xfrm>
        </p:grpSpPr>
        <p:sp>
          <p:nvSpPr>
            <p:cNvPr id="96" name="9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99" name="9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92 Grupo"/>
          <p:cNvGrpSpPr/>
          <p:nvPr/>
        </p:nvGrpSpPr>
        <p:grpSpPr>
          <a:xfrm>
            <a:off x="7086600" y="4800600"/>
            <a:ext cx="1371600" cy="304800"/>
            <a:chOff x="5715000" y="1143000"/>
            <a:chExt cx="1371600" cy="304800"/>
          </a:xfrm>
        </p:grpSpPr>
        <p:sp>
          <p:nvSpPr>
            <p:cNvPr id="100" name="9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6</a:t>
              </a:r>
            </a:p>
          </p:txBody>
        </p:sp>
        <p:sp>
          <p:nvSpPr>
            <p:cNvPr id="101" name="10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1" name="92 Grupo"/>
          <p:cNvGrpSpPr/>
          <p:nvPr/>
        </p:nvGrpSpPr>
        <p:grpSpPr>
          <a:xfrm>
            <a:off x="7086600" y="5105400"/>
            <a:ext cx="1371600" cy="304800"/>
            <a:chOff x="5715000" y="1143000"/>
            <a:chExt cx="1371600" cy="304800"/>
          </a:xfrm>
        </p:grpSpPr>
        <p:sp>
          <p:nvSpPr>
            <p:cNvPr id="103" name="10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0</a:t>
              </a:r>
            </a:p>
          </p:txBody>
        </p:sp>
        <p:sp>
          <p:nvSpPr>
            <p:cNvPr id="104" name="10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11</a:t>
              </a:r>
            </a:p>
          </p:txBody>
        </p:sp>
      </p:grpSp>
      <p:grpSp>
        <p:nvGrpSpPr>
          <p:cNvPr id="62" name="92 Grupo"/>
          <p:cNvGrpSpPr/>
          <p:nvPr/>
        </p:nvGrpSpPr>
        <p:grpSpPr>
          <a:xfrm>
            <a:off x="7086600" y="5410200"/>
            <a:ext cx="1371600" cy="304800"/>
            <a:chOff x="5715000" y="1143000"/>
            <a:chExt cx="1371600" cy="304800"/>
          </a:xfrm>
        </p:grpSpPr>
        <p:sp>
          <p:nvSpPr>
            <p:cNvPr id="106" name="10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107" name="10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92 Grupo"/>
          <p:cNvGrpSpPr/>
          <p:nvPr/>
        </p:nvGrpSpPr>
        <p:grpSpPr>
          <a:xfrm>
            <a:off x="7086600" y="5715000"/>
            <a:ext cx="1371600" cy="304800"/>
            <a:chOff x="5715000" y="1143000"/>
            <a:chExt cx="1371600" cy="304800"/>
          </a:xfrm>
        </p:grpSpPr>
        <p:sp>
          <p:nvSpPr>
            <p:cNvPr id="109" name="10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7</a:t>
              </a:r>
            </a:p>
          </p:txBody>
        </p:sp>
        <p:sp>
          <p:nvSpPr>
            <p:cNvPr id="110" name="10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4" name="92 Grupo"/>
          <p:cNvGrpSpPr/>
          <p:nvPr/>
        </p:nvGrpSpPr>
        <p:grpSpPr>
          <a:xfrm>
            <a:off x="7086600" y="6019800"/>
            <a:ext cx="1371600" cy="304800"/>
            <a:chOff x="5715000" y="1143000"/>
            <a:chExt cx="1371600" cy="304800"/>
          </a:xfrm>
        </p:grpSpPr>
        <p:sp>
          <p:nvSpPr>
            <p:cNvPr id="112" name="11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18</a:t>
              </a:r>
            </a:p>
          </p:txBody>
        </p:sp>
        <p:sp>
          <p:nvSpPr>
            <p:cNvPr id="113" name="11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105" name="104 Rectángulo"/>
          <p:cNvSpPr/>
          <p:nvPr/>
        </p:nvSpPr>
        <p:spPr>
          <a:xfrm>
            <a:off x="0" y="6858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02 –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 0, 0, 0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- 1;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+ 3];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stack[sp + 4];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33528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101 Anillo"/>
          <p:cNvSpPr/>
          <p:nvPr/>
        </p:nvSpPr>
        <p:spPr bwMode="auto">
          <a:xfrm>
            <a:off x="2590800" y="5181600"/>
            <a:ext cx="3962400" cy="1295400"/>
          </a:xfrm>
          <a:prstGeom prst="donut">
            <a:avLst>
              <a:gd name="adj" fmla="val 634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1" name="110 Rectángulo redondeado"/>
          <p:cNvSpPr/>
          <p:nvPr/>
        </p:nvSpPr>
        <p:spPr bwMode="auto">
          <a:xfrm>
            <a:off x="6019800" y="5867400"/>
            <a:ext cx="28956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End State.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Halt P-Machine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0 6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0574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57" name="5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8" name="5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74" name="7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5" name="7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77" name="7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8" name="7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80" name="7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1" name="8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0 3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2860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17023" y="381000"/>
            <a:ext cx="1837660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Store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8600" y="14478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04 –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R,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M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stack[ base(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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RF[R];</a:t>
            </a:r>
          </a:p>
          <a:p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base(l, base){ // l stand for L in the instruction format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b1; //find base L levels down 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b1 = base;  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while (l &gt; 0)  {   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b1 = stack[b1 + 1];   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l--;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b1;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9189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P-machine </a:t>
            </a:r>
            <a:r>
              <a:rPr lang="en-US" sz="4400" b="1" dirty="0" smtClean="0">
                <a:solidFill>
                  <a:srgbClr val="0000FF"/>
                </a:solidFill>
              </a:rPr>
              <a:t>Overview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200400" y="1752599"/>
            <a:ext cx="2895600" cy="4643735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962400" y="48768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0 3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5052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3434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5181600" y="5710535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6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052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3434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81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42900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191000" y="639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62000" y="1828800"/>
            <a:ext cx="1752600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 inc 0 0 6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lit 0 0 3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lit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cal 0 0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0 0 19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  inc 0 0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1 1 5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lit 1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sub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0 1 4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cal 0 1 7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0 0 5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rtn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03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37338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37338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3" name="22 Rectángulo"/>
          <p:cNvSpPr/>
          <p:nvPr/>
        </p:nvSpPr>
        <p:spPr bwMode="auto">
          <a:xfrm>
            <a:off x="37338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37338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37338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37338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37338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37338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4648200" y="2362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4648200" y="2667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4648200" y="2971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4648200" y="32766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3" name="32 Rectángulo"/>
          <p:cNvSpPr/>
          <p:nvPr/>
        </p:nvSpPr>
        <p:spPr bwMode="auto">
          <a:xfrm>
            <a:off x="4648200" y="35814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4648200" y="38862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6" name="35 Rectángulo"/>
          <p:cNvSpPr/>
          <p:nvPr/>
        </p:nvSpPr>
        <p:spPr bwMode="auto">
          <a:xfrm>
            <a:off x="4648200" y="4495800"/>
            <a:ext cx="914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3434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276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76600" y="2971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6600" y="32765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76600" y="35813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76600" y="38861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276600" y="41909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6600" y="44957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76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626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2600" y="2667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562600" y="2971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5626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62600" y="3581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5626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562600" y="4191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626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467600" y="14478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" name="40 Grupo"/>
          <p:cNvGrpSpPr/>
          <p:nvPr/>
        </p:nvGrpSpPr>
        <p:grpSpPr>
          <a:xfrm>
            <a:off x="6400800" y="3581400"/>
            <a:ext cx="685800" cy="369332"/>
            <a:chOff x="6553200" y="1143000"/>
            <a:chExt cx="685800" cy="369332"/>
          </a:xfrm>
        </p:grpSpPr>
        <p:cxnSp>
          <p:nvCxnSpPr>
            <p:cNvPr id="65" name="64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65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0 Grupo"/>
          <p:cNvGrpSpPr/>
          <p:nvPr/>
        </p:nvGrpSpPr>
        <p:grpSpPr>
          <a:xfrm>
            <a:off x="0" y="2286000"/>
            <a:ext cx="685800" cy="369332"/>
            <a:chOff x="6553200" y="1143000"/>
            <a:chExt cx="685800" cy="369332"/>
          </a:xfrm>
        </p:grpSpPr>
        <p:cxnSp>
          <p:nvCxnSpPr>
            <p:cNvPr id="68" name="67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>
            <a:off x="7086600" y="20574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80 Grupo"/>
          <p:cNvGrpSpPr/>
          <p:nvPr/>
        </p:nvGrpSpPr>
        <p:grpSpPr>
          <a:xfrm>
            <a:off x="7086600" y="23622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83 Grupo"/>
          <p:cNvGrpSpPr/>
          <p:nvPr/>
        </p:nvGrpSpPr>
        <p:grpSpPr>
          <a:xfrm>
            <a:off x="7086600" y="26670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86 Grupo"/>
          <p:cNvGrpSpPr/>
          <p:nvPr/>
        </p:nvGrpSpPr>
        <p:grpSpPr>
          <a:xfrm>
            <a:off x="7086600" y="29718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8" name="89 Grupo"/>
          <p:cNvGrpSpPr/>
          <p:nvPr/>
        </p:nvGrpSpPr>
        <p:grpSpPr>
          <a:xfrm>
            <a:off x="7086600" y="3276600"/>
            <a:ext cx="1371600" cy="304800"/>
            <a:chOff x="5715000" y="1143000"/>
            <a:chExt cx="1371600" cy="304800"/>
          </a:xfrm>
        </p:grpSpPr>
        <p:sp>
          <p:nvSpPr>
            <p:cNvPr id="91" name="9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2" name="9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5" name="92 Grupo"/>
          <p:cNvGrpSpPr/>
          <p:nvPr/>
        </p:nvGrpSpPr>
        <p:grpSpPr>
          <a:xfrm>
            <a:off x="7086600" y="3581400"/>
            <a:ext cx="1371600" cy="304800"/>
            <a:chOff x="5715000" y="1143000"/>
            <a:chExt cx="1371600" cy="304800"/>
          </a:xfrm>
        </p:grpSpPr>
        <p:sp>
          <p:nvSpPr>
            <p:cNvPr id="94" name="9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5" name="9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6" name="95 Grupo"/>
          <p:cNvGrpSpPr/>
          <p:nvPr/>
        </p:nvGrpSpPr>
        <p:grpSpPr>
          <a:xfrm>
            <a:off x="7086600" y="17526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9670</Words>
  <Application>Microsoft Office PowerPoint</Application>
  <PresentationFormat>Presentación en pantalla (4:3)</PresentationFormat>
  <Paragraphs>4480</Paragraphs>
  <Slides>59</Slides>
  <Notes>58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0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P-Machine</dc:title>
  <dc:creator>Edward Aymerich</dc:creator>
  <cp:lastModifiedBy>Edward Aymerich Sanchez</cp:lastModifiedBy>
  <cp:revision>342</cp:revision>
  <cp:lastPrinted>1899-12-30T00:00:00Z</cp:lastPrinted>
  <dcterms:created xsi:type="dcterms:W3CDTF">2002-09-04T03:07:34Z</dcterms:created>
  <dcterms:modified xsi:type="dcterms:W3CDTF">2014-01-30T15:51:26Z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