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3" r:id="rId17"/>
    <p:sldId id="272" r:id="rId18"/>
    <p:sldId id="274" r:id="rId19"/>
    <p:sldId id="275" r:id="rId20"/>
    <p:sldId id="276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0430C"/>
    <a:srgbClr val="00CC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C4750-D0AD-4A77-98A5-53AD947DD4EA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115FAD1-708C-4CE1-A39C-62953B6D7CB1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62EE4-6000-46F2-934D-6CACFD57A961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C6506F-C0E8-43A9-A597-02DAAA526CE5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2BBD2A-88BD-4594-86CB-3A80E59413C7}" type="slidenum">
              <a:rPr lang="en-US"/>
              <a:pPr/>
              <a:t>20</a:t>
            </a:fld>
            <a:endParaRPr 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701675"/>
            <a:ext cx="4662488" cy="3497263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29125"/>
            <a:ext cx="5032375" cy="41973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D5DF0-8A22-4F3D-B366-9BB40FD570C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C4A4A-C806-43DF-8890-6FE35396EC9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BCB848-AFC2-4D2D-97BC-77520345E7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FA0FE-6C45-4BDD-89E3-E325F93D0DF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1FA82-1AAC-4001-96F9-DC263D07C1B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5E9688-0CB9-4FF4-98D9-1041FB5DEAE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53BEBD-9684-460C-A91E-9ECBEC862F0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D69710-B137-4477-A3C1-7A56AA36AB9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22A253-8578-4959-B5E0-4329FB92925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78D5C-6474-46FD-A2C1-98154C16BDA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24FF4-B691-4C6B-AEF5-024C44CDFCC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0491BCF-0E57-495D-BBD7-A7A2E4C6A721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Programming Example 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5105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ea typeface="ＭＳ Ｐゴシック" pitchFamily="34" charset="-128"/>
              </a:rPr>
              <a:t>	</a:t>
            </a:r>
            <a:r>
              <a:rPr lang="en-US" sz="1600" b="1" u="sng" smtClean="0">
                <a:ea typeface="ＭＳ Ｐゴシック" pitchFamily="34" charset="-128"/>
              </a:rPr>
              <a:t>Label</a:t>
            </a:r>
            <a:r>
              <a:rPr lang="en-US" sz="1600" b="1" smtClean="0">
                <a:ea typeface="ＭＳ Ｐゴシック" pitchFamily="34" charset="-128"/>
              </a:rPr>
              <a:t>		</a:t>
            </a:r>
            <a:r>
              <a:rPr lang="en-US" sz="1600" b="1" u="sng" smtClean="0">
                <a:ea typeface="ＭＳ Ｐゴシック" pitchFamily="34" charset="-128"/>
              </a:rPr>
              <a:t>opcode</a:t>
            </a:r>
            <a:r>
              <a:rPr lang="en-US" sz="1600" b="1" smtClean="0">
                <a:ea typeface="ＭＳ Ｐゴシック" pitchFamily="34" charset="-128"/>
              </a:rPr>
              <a:t>   </a:t>
            </a:r>
            <a:r>
              <a:rPr lang="en-US" sz="16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u="sng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start		.begin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in 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store 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in 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store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load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sub	    TWO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add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out	    x009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halt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a		.data	    0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b		.data	   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TWO		.data	   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ea typeface="ＭＳ Ｐゴシック" pitchFamily="34" charset="-128"/>
              </a:rPr>
              <a:t>			.end	   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429000" y="4495800"/>
            <a:ext cx="2362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429000" y="2057400"/>
            <a:ext cx="23622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6019800" y="4724400"/>
            <a:ext cx="154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0000FF"/>
                </a:solidFill>
              </a:rPr>
              <a:t>Data section</a:t>
            </a: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6019800" y="2895600"/>
            <a:ext cx="233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0000FF"/>
                </a:solidFill>
              </a:rPr>
              <a:t>Text section (code)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Programming Example 2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4495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057400" y="4495800"/>
            <a:ext cx="2362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057400" y="2209800"/>
            <a:ext cx="2362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5165725" y="3008313"/>
            <a:ext cx="287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This program is computing</a:t>
            </a:r>
          </a:p>
          <a:p>
            <a:r>
              <a:rPr lang="en-US"/>
              <a:t>5 x 3.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Pass 1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5029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	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	x201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	x202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	x203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	x204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	x205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	x206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	x207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	x208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x209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	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	x20B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	x20C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	x20D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5638800" y="1676400"/>
            <a:ext cx="1828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Symbol Table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here	x200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sum	x20A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a	x20B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b	x20C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one	x20D	</a:t>
            </a:r>
          </a:p>
        </p:txBody>
      </p:sp>
      <p:sp>
        <p:nvSpPr>
          <p:cNvPr id="28678" name="Rectangle 10"/>
          <p:cNvSpPr>
            <a:spLocks noChangeArrowheads="1"/>
          </p:cNvSpPr>
          <p:nvPr/>
        </p:nvSpPr>
        <p:spPr bwMode="auto">
          <a:xfrm>
            <a:off x="5638800" y="2057400"/>
            <a:ext cx="1524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11"/>
          <p:cNvSpPr>
            <a:spLocks noChangeShapeType="1"/>
          </p:cNvSpPr>
          <p:nvPr/>
        </p:nvSpPr>
        <p:spPr bwMode="auto">
          <a:xfrm>
            <a:off x="5638800" y="2362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Line 12"/>
          <p:cNvSpPr>
            <a:spLocks noChangeShapeType="1"/>
          </p:cNvSpPr>
          <p:nvPr/>
        </p:nvSpPr>
        <p:spPr bwMode="auto">
          <a:xfrm>
            <a:off x="5638800" y="2667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Line 13"/>
          <p:cNvSpPr>
            <a:spLocks noChangeShapeType="1"/>
          </p:cNvSpPr>
          <p:nvPr/>
        </p:nvSpPr>
        <p:spPr bwMode="auto">
          <a:xfrm>
            <a:off x="56388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Line 14"/>
          <p:cNvSpPr>
            <a:spLocks noChangeShapeType="1"/>
          </p:cNvSpPr>
          <p:nvPr/>
        </p:nvSpPr>
        <p:spPr bwMode="auto">
          <a:xfrm>
            <a:off x="5638800" y="3276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Line 15"/>
          <p:cNvSpPr>
            <a:spLocks noChangeShapeType="1"/>
          </p:cNvSpPr>
          <p:nvPr/>
        </p:nvSpPr>
        <p:spPr bwMode="auto">
          <a:xfrm>
            <a:off x="6324600" y="2057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Text Box 16"/>
          <p:cNvSpPr txBox="1">
            <a:spLocks noChangeArrowheads="1"/>
          </p:cNvSpPr>
          <p:nvPr/>
        </p:nvSpPr>
        <p:spPr bwMode="auto">
          <a:xfrm>
            <a:off x="5562600" y="3581400"/>
            <a:ext cx="163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symbol   address</a:t>
            </a:r>
          </a:p>
        </p:txBody>
      </p:sp>
      <p:sp>
        <p:nvSpPr>
          <p:cNvPr id="28685" name="Text Box 17"/>
          <p:cNvSpPr txBox="1">
            <a:spLocks noChangeArrowheads="1"/>
          </p:cNvSpPr>
          <p:nvPr/>
        </p:nvSpPr>
        <p:spPr bwMode="auto">
          <a:xfrm>
            <a:off x="4953000" y="4038600"/>
            <a:ext cx="3968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pass one the assembler examines </a:t>
            </a:r>
          </a:p>
          <a:p>
            <a:r>
              <a:rPr lang="en-US"/>
              <a:t>the program line by line in order to </a:t>
            </a:r>
          </a:p>
          <a:p>
            <a:r>
              <a:rPr lang="en-US"/>
              <a:t>built the symbol table.</a:t>
            </a:r>
          </a:p>
          <a:p>
            <a:endParaRPr lang="en-US"/>
          </a:p>
          <a:p>
            <a:r>
              <a:rPr lang="en-US"/>
              <a:t>There is an entry  in the symbol table</a:t>
            </a:r>
          </a:p>
          <a:p>
            <a:r>
              <a:rPr lang="en-US"/>
              <a:t>for each label found in the program.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Opcode  and Symbol Tables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2667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opcode	   mnemonic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0001	   LOAD 	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0010	   ADD 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0011</a:t>
            </a:r>
            <a:r>
              <a:rPr lang="en-US" sz="1800" smtClean="0">
                <a:ea typeface="ＭＳ Ｐゴシック" pitchFamily="34" charset="-128"/>
              </a:rPr>
              <a:t> 	   </a:t>
            </a:r>
            <a:r>
              <a:rPr lang="en-US" sz="1800" b="1" smtClean="0">
                <a:ea typeface="ＭＳ Ｐゴシック" pitchFamily="34" charset="-128"/>
              </a:rPr>
              <a:t>STOR	  </a:t>
            </a:r>
            <a:r>
              <a:rPr lang="en-US" sz="1800" smtClean="0">
                <a:ea typeface="ＭＳ Ｐゴシック" pitchFamily="34" charset="-128"/>
              </a:rPr>
              <a:t> </a:t>
            </a:r>
            <a:endParaRPr lang="en-US" sz="18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0100</a:t>
            </a:r>
            <a:r>
              <a:rPr lang="en-US" sz="1800" smtClean="0">
                <a:ea typeface="ＭＳ Ｐゴシック" pitchFamily="34" charset="-128"/>
              </a:rPr>
              <a:t> 	   </a:t>
            </a:r>
            <a:r>
              <a:rPr lang="en-US" sz="1800" b="1" smtClean="0">
                <a:ea typeface="ＭＳ Ｐゴシック" pitchFamily="34" charset="-128"/>
              </a:rPr>
              <a:t>SUB 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0101 	   IN 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0110 	   OUT 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0111 	   HALT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1000	   JMP 	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1001	   SKIPZ	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1010</a:t>
            </a:r>
            <a:r>
              <a:rPr lang="en-US" sz="1800" b="1" smtClean="0">
                <a:ea typeface="ＭＳ Ｐゴシック" pitchFamily="34" charset="-128"/>
                <a:sym typeface="Wingdings" pitchFamily="2" charset="2"/>
              </a:rPr>
              <a:t> 	   SKIPG	</a:t>
            </a:r>
            <a:r>
              <a:rPr lang="en-US" sz="1800" b="1" smtClean="0">
                <a:ea typeface="ＭＳ Ｐゴシック" pitchFamily="34" charset="-128"/>
              </a:rPr>
              <a:t> </a:t>
            </a:r>
            <a:endParaRPr lang="en-US" sz="1800" b="1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1011 	   </a:t>
            </a:r>
            <a:r>
              <a:rPr lang="en-US" sz="1800" b="1" smtClean="0">
                <a:ea typeface="ＭＳ Ｐゴシック" pitchFamily="34" charset="-128"/>
                <a:sym typeface="Wingdings" pitchFamily="2" charset="2"/>
              </a:rPr>
              <a:t>SKIPN 			</a:t>
            </a:r>
            <a:r>
              <a:rPr lang="en-US" sz="1800" b="1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457200" y="1752600"/>
            <a:ext cx="24384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3352800" y="1371600"/>
            <a:ext cx="182880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Symbol Table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here	x200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sum	x20A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a	x20B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b	x20C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one	x20D	</a:t>
            </a: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3352800" y="1752600"/>
            <a:ext cx="1524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8"/>
          <p:cNvSpPr>
            <a:spLocks noChangeShapeType="1"/>
          </p:cNvSpPr>
          <p:nvPr/>
        </p:nvSpPr>
        <p:spPr bwMode="auto">
          <a:xfrm>
            <a:off x="3352800" y="2057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Line 9"/>
          <p:cNvSpPr>
            <a:spLocks noChangeShapeType="1"/>
          </p:cNvSpPr>
          <p:nvPr/>
        </p:nvSpPr>
        <p:spPr bwMode="auto">
          <a:xfrm>
            <a:off x="3352800" y="2362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>
            <a:off x="3352800" y="2667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>
            <a:off x="33528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12"/>
          <p:cNvSpPr>
            <a:spLocks noChangeShapeType="1"/>
          </p:cNvSpPr>
          <p:nvPr/>
        </p:nvSpPr>
        <p:spPr bwMode="auto">
          <a:xfrm>
            <a:off x="4038600" y="1752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Text Box 13"/>
          <p:cNvSpPr txBox="1">
            <a:spLocks noChangeArrowheads="1"/>
          </p:cNvSpPr>
          <p:nvPr/>
        </p:nvSpPr>
        <p:spPr bwMode="auto">
          <a:xfrm>
            <a:off x="3276600" y="3352800"/>
            <a:ext cx="163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symbol   address</a:t>
            </a:r>
          </a:p>
        </p:txBody>
      </p:sp>
      <p:sp>
        <p:nvSpPr>
          <p:cNvPr id="29708" name="Text Box 14"/>
          <p:cNvSpPr txBox="1">
            <a:spLocks noChangeArrowheads="1"/>
          </p:cNvSpPr>
          <p:nvPr/>
        </p:nvSpPr>
        <p:spPr bwMode="auto">
          <a:xfrm>
            <a:off x="5105400" y="1752600"/>
            <a:ext cx="34988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Using the symbol table and the</a:t>
            </a:r>
          </a:p>
          <a:p>
            <a:r>
              <a:rPr lang="en-US"/>
              <a:t>opcode table the assembler </a:t>
            </a:r>
          </a:p>
          <a:p>
            <a:r>
              <a:rPr lang="en-US"/>
              <a:t>translates the program to object </a:t>
            </a:r>
          </a:p>
          <a:p>
            <a:r>
              <a:rPr lang="en-US"/>
              <a:t>code.</a:t>
            </a:r>
          </a:p>
          <a:p>
            <a:endParaRPr lang="en-US"/>
          </a:p>
          <a:p>
            <a:r>
              <a:rPr lang="en-US"/>
              <a:t>As the program can be loaded</a:t>
            </a:r>
          </a:p>
          <a:p>
            <a:r>
              <a:rPr lang="en-US"/>
              <a:t>anywhere in memory PC-relative</a:t>
            </a:r>
          </a:p>
          <a:p>
            <a:r>
              <a:rPr lang="en-US"/>
              <a:t>addressing is used to resolve </a:t>
            </a:r>
          </a:p>
          <a:p>
            <a:r>
              <a:rPr lang="en-US"/>
              <a:t>the symbols.</a:t>
            </a:r>
          </a:p>
          <a:p>
            <a:endParaRPr lang="en-US"/>
          </a:p>
          <a:p>
            <a:r>
              <a:rPr lang="en-US"/>
              <a:t>    </a:t>
            </a:r>
          </a:p>
        </p:txBody>
      </p:sp>
      <p:sp>
        <p:nvSpPr>
          <p:cNvPr id="29709" name="Text Box 16"/>
          <p:cNvSpPr txBox="1">
            <a:spLocks noChangeArrowheads="1"/>
          </p:cNvSpPr>
          <p:nvPr/>
        </p:nvSpPr>
        <p:spPr bwMode="auto">
          <a:xfrm>
            <a:off x="914400" y="1371600"/>
            <a:ext cx="163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 table</a:t>
            </a:r>
          </a:p>
        </p:txBody>
      </p:sp>
      <p:sp>
        <p:nvSpPr>
          <p:cNvPr id="29710" name="Text Box 18"/>
          <p:cNvSpPr txBox="1">
            <a:spLocks noChangeArrowheads="1"/>
          </p:cNvSpPr>
          <p:nvPr/>
        </p:nvSpPr>
        <p:spPr bwMode="auto">
          <a:xfrm>
            <a:off x="3108325" y="4456113"/>
            <a:ext cx="5505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 instance, the offset between </a:t>
            </a:r>
            <a:r>
              <a:rPr lang="en-US">
                <a:solidFill>
                  <a:srgbClr val="0000FF"/>
                </a:solidFill>
              </a:rPr>
              <a:t>LOAD sum</a:t>
            </a:r>
            <a:r>
              <a:rPr lang="en-US"/>
              <a:t> and the </a:t>
            </a:r>
          </a:p>
          <a:p>
            <a:r>
              <a:rPr lang="en-US"/>
              <a:t>declaration of </a:t>
            </a:r>
            <a:r>
              <a:rPr lang="en-US">
                <a:solidFill>
                  <a:srgbClr val="0000FF"/>
                </a:solidFill>
              </a:rPr>
              <a:t>sum</a:t>
            </a:r>
            <a:r>
              <a:rPr lang="en-US"/>
              <a:t> is 9, because when  </a:t>
            </a:r>
            <a:r>
              <a:rPr lang="en-US">
                <a:solidFill>
                  <a:srgbClr val="0000FF"/>
                </a:solidFill>
              </a:rPr>
              <a:t>LOAD sum</a:t>
            </a:r>
            <a:r>
              <a:rPr lang="en-US"/>
              <a:t> </a:t>
            </a:r>
          </a:p>
          <a:p>
            <a:r>
              <a:rPr lang="en-US"/>
              <a:t>is fetched for execution, the pc is pointing to the </a:t>
            </a:r>
          </a:p>
          <a:p>
            <a:r>
              <a:rPr lang="en-US"/>
              <a:t>instruction </a:t>
            </a:r>
            <a:r>
              <a:rPr lang="en-US">
                <a:solidFill>
                  <a:srgbClr val="0000FF"/>
                </a:solidFill>
              </a:rPr>
              <a:t>ADD a</a:t>
            </a:r>
            <a:r>
              <a:rPr lang="en-US"/>
              <a:t>. ( pc + offset = 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Pass 2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4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			</a:t>
            </a:r>
            <a:r>
              <a:rPr lang="en-US" sz="1400" b="1" u="sng" smtClean="0">
                <a:ea typeface="ＭＳ Ｐゴシック" pitchFamily="34" charset="-128"/>
              </a:rPr>
              <a:t>Object code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		x200     000100000000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1001 (9 is the offset)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            	      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PC</a:t>
            </a:r>
            <a:r>
              <a:rPr lang="en-US" sz="1400" b="1" smtClean="0">
                <a:ea typeface="ＭＳ Ｐゴシック" pitchFamily="34" charset="-128"/>
              </a:rPr>
              <a:t>	x201     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		x202     001100000000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0111 (7 is the offset)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		x203     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		x204     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		x205     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		x206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		x207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		x208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	x209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		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		x20B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		x20C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		x20D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	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14"/>
          <p:cNvSpPr>
            <a:spLocks noChangeShapeType="1"/>
          </p:cNvSpPr>
          <p:nvPr/>
        </p:nvSpPr>
        <p:spPr bwMode="auto">
          <a:xfrm>
            <a:off x="4800600" y="2819400"/>
            <a:ext cx="0" cy="190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6" name="Line 15"/>
          <p:cNvSpPr>
            <a:spLocks noChangeShapeType="1"/>
          </p:cNvSpPr>
          <p:nvPr/>
        </p:nvSpPr>
        <p:spPr bwMode="auto">
          <a:xfrm>
            <a:off x="5334000" y="3276600"/>
            <a:ext cx="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Text Box 18"/>
          <p:cNvSpPr txBox="1">
            <a:spLocks noChangeArrowheads="1"/>
          </p:cNvSpPr>
          <p:nvPr/>
        </p:nvSpPr>
        <p:spPr bwMode="auto">
          <a:xfrm>
            <a:off x="5546725" y="3998913"/>
            <a:ext cx="34353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All addresses are   </a:t>
            </a:r>
          </a:p>
          <a:p>
            <a:r>
              <a:rPr lang="en-US"/>
              <a:t>pc-relative addresses.</a:t>
            </a:r>
          </a:p>
          <a:p>
            <a:r>
              <a:rPr lang="en-US"/>
              <a:t>(PC + offset)</a:t>
            </a:r>
          </a:p>
          <a:p>
            <a:endParaRPr lang="en-US"/>
          </a:p>
          <a:p>
            <a:r>
              <a:rPr lang="en-US"/>
              <a:t>Recall: PC is always pointing to </a:t>
            </a:r>
          </a:p>
          <a:p>
            <a:r>
              <a:rPr lang="en-US"/>
              <a:t>the next instruction to be fetch. </a:t>
            </a:r>
          </a:p>
        </p:txBody>
      </p:sp>
      <p:sp>
        <p:nvSpPr>
          <p:cNvPr id="30728" name="Line 19"/>
          <p:cNvSpPr>
            <a:spLocks noChangeShapeType="1"/>
          </p:cNvSpPr>
          <p:nvPr/>
        </p:nvSpPr>
        <p:spPr bwMode="auto">
          <a:xfrm>
            <a:off x="4572000" y="2743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9" name="Text Box 21"/>
          <p:cNvSpPr txBox="1">
            <a:spLocks noChangeArrowheads="1"/>
          </p:cNvSpPr>
          <p:nvPr/>
        </p:nvSpPr>
        <p:spPr bwMode="auto">
          <a:xfrm>
            <a:off x="4495800" y="3124200"/>
            <a:ext cx="2921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o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s</a:t>
            </a:r>
          </a:p>
          <a:p>
            <a:r>
              <a:rPr lang="en-US" sz="1400" b="1">
                <a:solidFill>
                  <a:srgbClr val="FF0000"/>
                </a:solidFill>
              </a:rPr>
              <a:t>e</a:t>
            </a:r>
          </a:p>
          <a:p>
            <a:r>
              <a:rPr lang="en-US" sz="1400" b="1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Programming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object code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</a:t>
            </a:r>
            <a:r>
              <a:rPr lang="en-US" sz="1400" b="1" u="sng" smtClean="0">
                <a:ea typeface="ＭＳ Ｐゴシック" pitchFamily="34" charset="-128"/>
              </a:rPr>
              <a:t>Label</a:t>
            </a:r>
            <a:r>
              <a:rPr lang="en-US" sz="1400" b="1" smtClean="0">
                <a:ea typeface="ＭＳ Ｐゴシック" pitchFamily="34" charset="-128"/>
              </a:rPr>
              <a:t>		</a:t>
            </a:r>
            <a:r>
              <a:rPr lang="en-US" sz="1400" b="1" u="sng" smtClean="0">
                <a:ea typeface="ＭＳ Ｐゴシック" pitchFamily="34" charset="-128"/>
              </a:rPr>
              <a:t>opcode</a:t>
            </a:r>
            <a:r>
              <a:rPr lang="en-US" sz="1400" b="1" smtClean="0">
                <a:ea typeface="ＭＳ Ｐゴシック" pitchFamily="34" charset="-128"/>
              </a:rPr>
              <a:t>   	   </a:t>
            </a:r>
            <a:r>
              <a:rPr lang="en-US" sz="1400" b="1" u="sng" smtClean="0">
                <a:ea typeface="ＭＳ Ｐゴシック" pitchFamily="34" charset="-128"/>
              </a:rPr>
              <a:t>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			; This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02			; a comment			</a:t>
            </a:r>
            <a:r>
              <a:rPr lang="en-US" sz="1400" b="1" u="sng" smtClean="0">
                <a:ea typeface="ＭＳ Ｐゴシック" pitchFamily="34" charset="-128"/>
              </a:rPr>
              <a:t>Object code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03	start		.begin	    x200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04	here		LOAD 	    sum		x200     000100000000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1001 (9 is the offset)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05			ADD	    a            	      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PC</a:t>
            </a:r>
            <a:r>
              <a:rPr lang="en-US" sz="1400" b="1" smtClean="0">
                <a:ea typeface="ＭＳ Ｐゴシック" pitchFamily="34" charset="-128"/>
              </a:rPr>
              <a:t>	x201     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06			STORE	    sum		x202     001100000000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0111 (7 is the offset)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07			LOAD 	    b		x203     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08			SUB	    one		x204     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09			STORE 	    b		x205     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0A			SKIPZ			x206     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0B			JMP	    here		x207     1000111111111000  (-7)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0C			LOAD 	    sum		x208     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0D			HALT	    		x209     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0E	sum		.data	    x000		x20A    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0F	a		.data	    x005		x20B    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   b		.data	    x003		x20C    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11	one		.data	    x001		x20D    0000000000000001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12			.end	    start		x20E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ea typeface="ＭＳ Ｐゴシック" pitchFamily="34" charset="-128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2057400" y="4495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2057400" y="2209800"/>
            <a:ext cx="18288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>
            <a:off x="4800600" y="2819400"/>
            <a:ext cx="0" cy="190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5334000" y="3276600"/>
            <a:ext cx="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Line 9"/>
          <p:cNvSpPr>
            <a:spLocks noChangeShapeType="1"/>
          </p:cNvSpPr>
          <p:nvPr/>
        </p:nvSpPr>
        <p:spPr bwMode="auto">
          <a:xfrm>
            <a:off x="4572000" y="2743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4495800" y="3124200"/>
            <a:ext cx="2921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o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f</a:t>
            </a:r>
          </a:p>
          <a:p>
            <a:r>
              <a:rPr lang="en-US" sz="1400" b="1">
                <a:solidFill>
                  <a:srgbClr val="FF0000"/>
                </a:solidFill>
              </a:rPr>
              <a:t>s</a:t>
            </a:r>
          </a:p>
          <a:p>
            <a:r>
              <a:rPr lang="en-US" sz="1400" b="1">
                <a:solidFill>
                  <a:srgbClr val="FF0000"/>
                </a:solidFill>
              </a:rPr>
              <a:t>e</a:t>
            </a:r>
          </a:p>
          <a:p>
            <a:r>
              <a:rPr lang="en-US" sz="1400" b="1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1753" name="Text Box 11"/>
          <p:cNvSpPr txBox="1">
            <a:spLocks noChangeArrowheads="1"/>
          </p:cNvSpPr>
          <p:nvPr/>
        </p:nvSpPr>
        <p:spPr bwMode="auto">
          <a:xfrm>
            <a:off x="6994525" y="6019800"/>
            <a:ext cx="1770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One</a:t>
            </a:r>
            <a:r>
              <a:rPr lang="ja-JP" altLang="en-US" sz="1400" b="1"/>
              <a:t>’</a:t>
            </a:r>
            <a:r>
              <a:rPr lang="en-US" altLang="ja-JP" sz="1400" b="1"/>
              <a:t>s complement</a:t>
            </a:r>
            <a:endParaRPr lang="en-US" sz="1400" b="1"/>
          </a:p>
        </p:txBody>
      </p:sp>
      <p:sp>
        <p:nvSpPr>
          <p:cNvPr id="31754" name="Line 12"/>
          <p:cNvSpPr>
            <a:spLocks noChangeShapeType="1"/>
          </p:cNvSpPr>
          <p:nvPr/>
        </p:nvSpPr>
        <p:spPr bwMode="auto">
          <a:xfrm flipV="1">
            <a:off x="7315200" y="4114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object code</a:t>
            </a:r>
          </a:p>
        </p:txBody>
      </p:sp>
      <p:sp>
        <p:nvSpPr>
          <p:cNvPr id="32770" name="Text Box 13"/>
          <p:cNvSpPr txBox="1">
            <a:spLocks noChangeArrowheads="1"/>
          </p:cNvSpPr>
          <p:nvPr/>
        </p:nvSpPr>
        <p:spPr bwMode="auto">
          <a:xfrm>
            <a:off x="974725" y="1484313"/>
            <a:ext cx="77279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object code file has several sections:</a:t>
            </a:r>
          </a:p>
          <a:p>
            <a:r>
              <a:rPr lang="en-US"/>
              <a:t> </a:t>
            </a:r>
          </a:p>
          <a:p>
            <a:r>
              <a:rPr lang="en-US" u="sng"/>
              <a:t>Header section</a:t>
            </a:r>
            <a:r>
              <a:rPr lang="en-US"/>
              <a:t>: Size of code, name source file, size of data</a:t>
            </a:r>
          </a:p>
          <a:p>
            <a:endParaRPr lang="en-US"/>
          </a:p>
          <a:p>
            <a:r>
              <a:rPr lang="en-US" u="sng"/>
              <a:t>Text section (code)</a:t>
            </a:r>
            <a:r>
              <a:rPr lang="en-US"/>
              <a:t>: Object code</a:t>
            </a:r>
          </a:p>
          <a:p>
            <a:endParaRPr lang="en-US"/>
          </a:p>
          <a:p>
            <a:r>
              <a:rPr lang="en-US" u="sng"/>
              <a:t>Data section</a:t>
            </a:r>
            <a:r>
              <a:rPr lang="en-US"/>
              <a:t>: Data (in binary)</a:t>
            </a:r>
          </a:p>
          <a:p>
            <a:endParaRPr lang="en-US"/>
          </a:p>
          <a:p>
            <a:r>
              <a:rPr lang="en-US" u="sng"/>
              <a:t>Relocation information section</a:t>
            </a:r>
            <a:r>
              <a:rPr lang="en-US"/>
              <a:t>: Addresses to be fixed up by the linker</a:t>
            </a:r>
          </a:p>
          <a:p>
            <a:r>
              <a:rPr lang="en-US"/>
              <a:t> </a:t>
            </a:r>
          </a:p>
          <a:p>
            <a:r>
              <a:rPr lang="en-US" u="sng"/>
              <a:t>Symbol table section</a:t>
            </a:r>
            <a:r>
              <a:rPr lang="en-US"/>
              <a:t>: Global symbols in the program, Imported symbols</a:t>
            </a:r>
          </a:p>
          <a:p>
            <a:endParaRPr lang="en-US"/>
          </a:p>
          <a:p>
            <a:r>
              <a:rPr lang="en-US" u="sng"/>
              <a:t>Debugging section</a:t>
            </a:r>
            <a:r>
              <a:rPr lang="en-US"/>
              <a:t>: Source file and line number information, description of </a:t>
            </a:r>
          </a:p>
          <a:p>
            <a:r>
              <a:rPr lang="en-US"/>
              <a:t>		   data structures.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ASSEMBLER </a:t>
            </a:r>
            <a:b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3200" b="1" u="sng" smtClean="0">
                <a:solidFill>
                  <a:srgbClr val="0000FF"/>
                </a:solidFill>
                <a:ea typeface="ＭＳ Ｐゴシック" pitchFamily="34" charset="-128"/>
              </a:rPr>
              <a:t>object code file for the example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3886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Program name: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text: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text in bytes: x14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data: 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data in bytes: 8</a:t>
            </a:r>
            <a:endParaRPr lang="en-US" sz="1400" b="1" u="sng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0001000000001001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0011000000000111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1000111111111000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0000000000000001</a:t>
            </a: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3795" name="Rectangle 13"/>
          <p:cNvSpPr>
            <a:spLocks noChangeArrowheads="1"/>
          </p:cNvSpPr>
          <p:nvPr/>
        </p:nvSpPr>
        <p:spPr bwMode="auto">
          <a:xfrm>
            <a:off x="990600" y="1600200"/>
            <a:ext cx="251460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Line 14"/>
          <p:cNvSpPr>
            <a:spLocks noChangeShapeType="1"/>
          </p:cNvSpPr>
          <p:nvPr/>
        </p:nvSpPr>
        <p:spPr bwMode="auto">
          <a:xfrm>
            <a:off x="990600" y="2819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7" name="Line 15"/>
          <p:cNvSpPr>
            <a:spLocks noChangeShapeType="1"/>
          </p:cNvSpPr>
          <p:nvPr/>
        </p:nvSpPr>
        <p:spPr bwMode="auto">
          <a:xfrm>
            <a:off x="9906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Text Box 16"/>
          <p:cNvSpPr txBox="1">
            <a:spLocks noChangeArrowheads="1"/>
          </p:cNvSpPr>
          <p:nvPr/>
        </p:nvSpPr>
        <p:spPr bwMode="auto">
          <a:xfrm>
            <a:off x="3505200" y="1981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33799" name="Text Box 17"/>
          <p:cNvSpPr txBox="1">
            <a:spLocks noChangeArrowheads="1"/>
          </p:cNvSpPr>
          <p:nvPr/>
        </p:nvSpPr>
        <p:spPr bwMode="auto">
          <a:xfrm>
            <a:off x="3505200" y="36576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section</a:t>
            </a:r>
          </a:p>
        </p:txBody>
      </p:sp>
      <p:sp>
        <p:nvSpPr>
          <p:cNvPr id="33800" name="Text Box 18"/>
          <p:cNvSpPr txBox="1">
            <a:spLocks noChangeArrowheads="1"/>
          </p:cNvSpPr>
          <p:nvPr/>
        </p:nvSpPr>
        <p:spPr bwMode="auto">
          <a:xfrm>
            <a:off x="3505200" y="53340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Loading Object code in Memory </a:t>
            </a:r>
            <a:endParaRPr lang="en-US" sz="3600" b="1" u="sng" smtClean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3886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Program name: start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text: x200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text in bytes: x14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Starting address data: x20A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Length of data in bytes: 8</a:t>
            </a:r>
            <a:endParaRPr lang="en-US" sz="1400" b="1" u="sng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0001000000001001</a:t>
            </a:r>
            <a:r>
              <a:rPr lang="en-US" sz="1400" b="1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14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0010000000001001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0011000000000111</a:t>
            </a:r>
            <a:r>
              <a:rPr lang="en-US" sz="1400" b="1" smtClean="0">
                <a:solidFill>
                  <a:srgbClr val="0000FF"/>
                </a:solidFill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0100000000001000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0011000000000110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1001000000000000	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1000111111111000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0001000000000001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0111000000000000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0000000000000011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ea typeface="ＭＳ Ｐゴシック" pitchFamily="34" charset="-128"/>
              </a:rPr>
              <a:t>0000000000000001</a:t>
            </a: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990600" y="1600200"/>
            <a:ext cx="251460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>
            <a:off x="990600" y="2819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9906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Text Box 7"/>
          <p:cNvSpPr txBox="1">
            <a:spLocks noChangeArrowheads="1"/>
          </p:cNvSpPr>
          <p:nvPr/>
        </p:nvSpPr>
        <p:spPr bwMode="auto">
          <a:xfrm>
            <a:off x="3505200" y="1600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Header</a:t>
            </a: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3505200" y="3657600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section</a:t>
            </a: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3505200" y="53340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section</a:t>
            </a:r>
          </a:p>
        </p:txBody>
      </p:sp>
      <p:sp>
        <p:nvSpPr>
          <p:cNvPr id="34825" name="Rectangle 10"/>
          <p:cNvSpPr>
            <a:spLocks noChangeArrowheads="1"/>
          </p:cNvSpPr>
          <p:nvPr/>
        </p:nvSpPr>
        <p:spPr bwMode="auto">
          <a:xfrm>
            <a:off x="6096000" y="1524000"/>
            <a:ext cx="18288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5943600" y="1066800"/>
            <a:ext cx="241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Run time environment</a:t>
            </a:r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6629400" y="19050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Text  </a:t>
            </a:r>
          </a:p>
        </p:txBody>
      </p:sp>
      <p:sp>
        <p:nvSpPr>
          <p:cNvPr id="34828" name="Line 13"/>
          <p:cNvSpPr>
            <a:spLocks noChangeShapeType="1"/>
          </p:cNvSpPr>
          <p:nvPr/>
        </p:nvSpPr>
        <p:spPr bwMode="auto">
          <a:xfrm>
            <a:off x="6096000" y="2590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9" name="Line 14"/>
          <p:cNvSpPr>
            <a:spLocks noChangeShapeType="1"/>
          </p:cNvSpPr>
          <p:nvPr/>
        </p:nvSpPr>
        <p:spPr bwMode="auto">
          <a:xfrm>
            <a:off x="6096000" y="3276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6629400" y="27432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 </a:t>
            </a:r>
          </a:p>
        </p:txBody>
      </p:sp>
      <p:sp>
        <p:nvSpPr>
          <p:cNvPr id="34831" name="Line 16"/>
          <p:cNvSpPr>
            <a:spLocks noChangeShapeType="1"/>
          </p:cNvSpPr>
          <p:nvPr/>
        </p:nvSpPr>
        <p:spPr bwMode="auto">
          <a:xfrm>
            <a:off x="6096000" y="5486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6553200" y="56388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Stack  </a:t>
            </a:r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6629400" y="342900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Heap  </a:t>
            </a:r>
          </a:p>
        </p:txBody>
      </p:sp>
      <p:sp>
        <p:nvSpPr>
          <p:cNvPr id="34834" name="Line 19"/>
          <p:cNvSpPr>
            <a:spLocks noChangeShapeType="1"/>
          </p:cNvSpPr>
          <p:nvPr/>
        </p:nvSpPr>
        <p:spPr bwMode="auto">
          <a:xfrm>
            <a:off x="6096000" y="3886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5" name="Line 21"/>
          <p:cNvSpPr>
            <a:spLocks noChangeShapeType="1"/>
          </p:cNvSpPr>
          <p:nvPr/>
        </p:nvSpPr>
        <p:spPr bwMode="auto">
          <a:xfrm flipV="1">
            <a:off x="3505200" y="2057400"/>
            <a:ext cx="2590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Line 22"/>
          <p:cNvSpPr>
            <a:spLocks noChangeShapeType="1"/>
          </p:cNvSpPr>
          <p:nvPr/>
        </p:nvSpPr>
        <p:spPr bwMode="auto">
          <a:xfrm flipV="1">
            <a:off x="3505200" y="2895600"/>
            <a:ext cx="2590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Line 23"/>
          <p:cNvSpPr>
            <a:spLocks noChangeShapeType="1"/>
          </p:cNvSpPr>
          <p:nvPr/>
        </p:nvSpPr>
        <p:spPr bwMode="auto">
          <a:xfrm>
            <a:off x="3505200" y="2209800"/>
            <a:ext cx="2590800" cy="381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Line 24"/>
          <p:cNvSpPr>
            <a:spLocks noChangeShapeType="1"/>
          </p:cNvSpPr>
          <p:nvPr/>
        </p:nvSpPr>
        <p:spPr bwMode="auto">
          <a:xfrm>
            <a:off x="3505200" y="2667000"/>
            <a:ext cx="25908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Line 25"/>
          <p:cNvSpPr>
            <a:spLocks noChangeShapeType="1"/>
          </p:cNvSpPr>
          <p:nvPr/>
        </p:nvSpPr>
        <p:spPr bwMode="auto">
          <a:xfrm>
            <a:off x="6934200" y="3886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0" name="Line 26"/>
          <p:cNvSpPr>
            <a:spLocks noChangeShapeType="1"/>
          </p:cNvSpPr>
          <p:nvPr/>
        </p:nvSpPr>
        <p:spPr bwMode="auto">
          <a:xfrm flipV="1">
            <a:off x="6934200" y="5181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1" name="Text Box 27"/>
          <p:cNvSpPr txBox="1">
            <a:spLocks noChangeArrowheads="1"/>
          </p:cNvSpPr>
          <p:nvPr/>
        </p:nvSpPr>
        <p:spPr bwMode="auto">
          <a:xfrm>
            <a:off x="1066800" y="1143000"/>
            <a:ext cx="238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Object code file (disk)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UNIX a.out format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974725" y="1484313"/>
            <a:ext cx="26606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header</a:t>
            </a:r>
          </a:p>
          <a:p>
            <a:r>
              <a:rPr lang="en-US"/>
              <a:t>text section</a:t>
            </a:r>
          </a:p>
          <a:p>
            <a:r>
              <a:rPr lang="en-US"/>
              <a:t>data section</a:t>
            </a:r>
          </a:p>
          <a:p>
            <a:r>
              <a:rPr lang="en-US"/>
              <a:t>symbol table information</a:t>
            </a:r>
          </a:p>
          <a:p>
            <a:r>
              <a:rPr lang="en-US"/>
              <a:t>relocation Information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914400" y="1524000"/>
            <a:ext cx="2895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Line 5"/>
          <p:cNvSpPr>
            <a:spLocks noChangeShapeType="1"/>
          </p:cNvSpPr>
          <p:nvPr/>
        </p:nvSpPr>
        <p:spPr bwMode="auto">
          <a:xfrm>
            <a:off x="914400" y="1828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914400" y="2133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Line 7"/>
          <p:cNvSpPr>
            <a:spLocks noChangeShapeType="1"/>
          </p:cNvSpPr>
          <p:nvPr/>
        </p:nvSpPr>
        <p:spPr bwMode="auto">
          <a:xfrm>
            <a:off x="914400" y="23622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Line 8"/>
          <p:cNvSpPr>
            <a:spLocks noChangeShapeType="1"/>
          </p:cNvSpPr>
          <p:nvPr/>
        </p:nvSpPr>
        <p:spPr bwMode="auto">
          <a:xfrm>
            <a:off x="914400" y="2667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Text Box 10"/>
          <p:cNvSpPr txBox="1">
            <a:spLocks noChangeArrowheads="1"/>
          </p:cNvSpPr>
          <p:nvPr/>
        </p:nvSpPr>
        <p:spPr bwMode="auto">
          <a:xfrm>
            <a:off x="5181600" y="1524000"/>
            <a:ext cx="28638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header</a:t>
            </a:r>
          </a:p>
          <a:p>
            <a:r>
              <a:rPr lang="en-US">
                <a:solidFill>
                  <a:srgbClr val="FF0000"/>
                </a:solidFill>
              </a:rPr>
              <a:t>magic number</a:t>
            </a:r>
          </a:p>
          <a:p>
            <a:r>
              <a:rPr lang="en-US"/>
              <a:t>text segment size</a:t>
            </a:r>
          </a:p>
          <a:p>
            <a:r>
              <a:rPr lang="en-US"/>
              <a:t>initialized data size(data)</a:t>
            </a:r>
          </a:p>
          <a:p>
            <a:r>
              <a:rPr lang="en-US"/>
              <a:t>uninitialized data size(</a:t>
            </a:r>
            <a:r>
              <a:rPr lang="en-US">
                <a:solidFill>
                  <a:srgbClr val="0000FF"/>
                </a:solidFill>
              </a:rPr>
              <a:t>bss</a:t>
            </a:r>
            <a:r>
              <a:rPr lang="en-US"/>
              <a:t>)</a:t>
            </a:r>
          </a:p>
          <a:p>
            <a:r>
              <a:rPr lang="en-US"/>
              <a:t>symbol table size</a:t>
            </a:r>
          </a:p>
          <a:p>
            <a:r>
              <a:rPr lang="en-US">
                <a:solidFill>
                  <a:srgbClr val="00CC00"/>
                </a:solidFill>
              </a:rPr>
              <a:t>entry point</a:t>
            </a:r>
          </a:p>
          <a:p>
            <a:r>
              <a:rPr lang="en-US"/>
              <a:t>text relocation size</a:t>
            </a:r>
          </a:p>
          <a:p>
            <a:r>
              <a:rPr lang="en-US"/>
              <a:t>data relocation size</a:t>
            </a:r>
          </a:p>
        </p:txBody>
      </p:sp>
      <p:sp>
        <p:nvSpPr>
          <p:cNvPr id="35849" name="Rectangle 11"/>
          <p:cNvSpPr>
            <a:spLocks noChangeArrowheads="1"/>
          </p:cNvSpPr>
          <p:nvPr/>
        </p:nvSpPr>
        <p:spPr bwMode="auto">
          <a:xfrm>
            <a:off x="5181600" y="1828800"/>
            <a:ext cx="29718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2"/>
          <p:cNvSpPr>
            <a:spLocks noChangeShapeType="1"/>
          </p:cNvSpPr>
          <p:nvPr/>
        </p:nvSpPr>
        <p:spPr bwMode="auto">
          <a:xfrm>
            <a:off x="3810000" y="1524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1" name="Line 13"/>
          <p:cNvSpPr>
            <a:spLocks noChangeShapeType="1"/>
          </p:cNvSpPr>
          <p:nvPr/>
        </p:nvSpPr>
        <p:spPr bwMode="auto">
          <a:xfrm>
            <a:off x="3810000" y="1828800"/>
            <a:ext cx="1371600" cy="2209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2" name="Text Box 14"/>
          <p:cNvSpPr txBox="1">
            <a:spLocks noChangeArrowheads="1"/>
          </p:cNvSpPr>
          <p:nvPr/>
        </p:nvSpPr>
        <p:spPr bwMode="auto">
          <a:xfrm>
            <a:off x="822325" y="1179513"/>
            <a:ext cx="263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a.out object code format</a:t>
            </a:r>
          </a:p>
        </p:txBody>
      </p:sp>
      <p:sp>
        <p:nvSpPr>
          <p:cNvPr id="35853" name="Text Box 16"/>
          <p:cNvSpPr txBox="1">
            <a:spLocks noChangeArrowheads="1"/>
          </p:cNvSpPr>
          <p:nvPr/>
        </p:nvSpPr>
        <p:spPr bwMode="auto">
          <a:xfrm>
            <a:off x="3429000" y="4343400"/>
            <a:ext cx="47513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rgbClr val="FF0000"/>
                </a:solidFill>
              </a:rPr>
              <a:t>magic number</a:t>
            </a:r>
            <a:r>
              <a:rPr lang="en-US" sz="1600" b="1">
                <a:solidFill>
                  <a:srgbClr val="FF0000"/>
                </a:solidFill>
              </a:rPr>
              <a:t> indicates type of executable file.</a:t>
            </a:r>
          </a:p>
          <a:p>
            <a:endParaRPr lang="en-US" sz="1600" b="1"/>
          </a:p>
          <a:p>
            <a:r>
              <a:rPr lang="en-US" sz="1600" b="1" u="sng">
                <a:solidFill>
                  <a:srgbClr val="0000FF"/>
                </a:solidFill>
              </a:rPr>
              <a:t>bss</a:t>
            </a:r>
            <a:r>
              <a:rPr lang="en-US" sz="1600" b="1">
                <a:solidFill>
                  <a:srgbClr val="0000FF"/>
                </a:solidFill>
              </a:rPr>
              <a:t> is an acronym for block storage start.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 u="sng">
                <a:solidFill>
                  <a:srgbClr val="00CC00"/>
                </a:solidFill>
              </a:rPr>
              <a:t>entry point</a:t>
            </a:r>
            <a:r>
              <a:rPr lang="en-US" sz="1600" b="1">
                <a:solidFill>
                  <a:srgbClr val="00CC00"/>
                </a:solidFill>
              </a:rPr>
              <a:t>: starting address of the program</a:t>
            </a:r>
          </a:p>
        </p:txBody>
      </p:sp>
      <p:sp>
        <p:nvSpPr>
          <p:cNvPr id="35854" name="Rectangle 1"/>
          <p:cNvSpPr>
            <a:spLocks noChangeArrowheads="1"/>
          </p:cNvSpPr>
          <p:nvPr/>
        </p:nvSpPr>
        <p:spPr bwMode="auto">
          <a:xfrm>
            <a:off x="762000" y="32766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 </a:t>
            </a:r>
            <a:r>
              <a:rPr lang="en-US" sz="1600" b="1">
                <a:solidFill>
                  <a:srgbClr val="D0430C"/>
                </a:solidFill>
              </a:rPr>
              <a:t>a.out stands for "assembler output".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400" b="1">
                <a:solidFill>
                  <a:srgbClr val="3366FF"/>
                </a:solidFill>
              </a:rPr>
              <a:t>Assemblers</a:t>
            </a:r>
          </a:p>
          <a:p>
            <a:pPr marL="457200" indent="-457200" algn="ctr" eaLnBrk="1" hangingPunct="1"/>
            <a:r>
              <a:rPr lang="en-US" sz="4400" b="1">
                <a:solidFill>
                  <a:srgbClr val="3366FF"/>
                </a:solidFill>
              </a:rPr>
              <a:t> </a:t>
            </a:r>
          </a:p>
          <a:p>
            <a:pPr marL="457200" indent="-457200"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85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THE END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 algn="ctr" eaLnBrk="1" hangingPunct="1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 eaLnBrk="1" hangingPunct="1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ISA </a:t>
            </a:r>
            <a:b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Instruction descriptions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opcode		mnemonic		meaning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0001		LOAD &lt;x&gt;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Mem[x]</a:t>
            </a:r>
            <a:r>
              <a:rPr lang="en-US" sz="2000" b="1" smtClean="0">
                <a:ea typeface="ＭＳ Ｐゴシック" pitchFamily="34" charset="-128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0010	 	ADD &lt;x&gt;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A + Mem[x]</a:t>
            </a:r>
            <a:r>
              <a:rPr lang="en-US" sz="2000" b="1" smtClean="0"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0011</a:t>
            </a:r>
            <a:r>
              <a:rPr lang="en-US" sz="2000" smtClean="0">
                <a:ea typeface="ＭＳ Ｐゴシック" pitchFamily="34" charset="-128"/>
              </a:rPr>
              <a:t> 		</a:t>
            </a:r>
            <a:r>
              <a:rPr lang="en-US" sz="2000" b="1" smtClean="0">
                <a:ea typeface="ＭＳ Ｐゴシック" pitchFamily="34" charset="-128"/>
              </a:rPr>
              <a:t>STORE &lt;x&gt;		Mem[x]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A</a:t>
            </a:r>
            <a:r>
              <a:rPr lang="en-US" sz="2000" b="1" smtClean="0">
                <a:ea typeface="ＭＳ Ｐゴシック" pitchFamily="34" charset="-128"/>
              </a:rPr>
              <a:t> </a:t>
            </a:r>
            <a:r>
              <a:rPr lang="en-US" sz="2000" smtClean="0">
                <a:ea typeface="ＭＳ Ｐゴシック" pitchFamily="34" charset="-128"/>
              </a:rPr>
              <a:t> </a:t>
            </a:r>
            <a:endParaRPr lang="en-US" sz="20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0100</a:t>
            </a:r>
            <a:r>
              <a:rPr lang="en-US" sz="2000" smtClean="0">
                <a:ea typeface="ＭＳ Ｐゴシック" pitchFamily="34" charset="-128"/>
              </a:rPr>
              <a:t> 		</a:t>
            </a:r>
            <a:r>
              <a:rPr lang="en-US" sz="2000" b="1" smtClean="0">
                <a:ea typeface="ＭＳ Ｐゴシック" pitchFamily="34" charset="-128"/>
              </a:rPr>
              <a:t>SUB &lt;x&gt;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A – Mem[x]</a:t>
            </a:r>
            <a:r>
              <a:rPr lang="en-US" sz="20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0101 		IN &lt;Device_#&gt;	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read from Device</a:t>
            </a:r>
            <a:r>
              <a:rPr lang="en-US" sz="2000" b="1" smtClean="0"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0110 		OUT &lt;Device_#&gt;	A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 output to Device</a:t>
            </a:r>
            <a:r>
              <a:rPr lang="en-US" sz="20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0111 		HALT			Stop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1000		JMP &lt;x&gt;		PC 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 x</a:t>
            </a:r>
            <a:r>
              <a:rPr lang="en-US" sz="2000" b="1" smtClean="0">
                <a:ea typeface="ＭＳ Ｐゴシック" pitchFamily="34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1001		SKIPZ			If Z = 1 Skip next instruction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1010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 		SKIPG			</a:t>
            </a:r>
            <a:r>
              <a:rPr lang="en-US" sz="2000" b="1" smtClean="0">
                <a:ea typeface="ＭＳ Ｐゴシック" pitchFamily="34" charset="-128"/>
              </a:rPr>
              <a:t>If G = 1 Skip next instruction</a:t>
            </a:r>
            <a:endParaRPr lang="en-US" sz="2000" b="1" smtClean="0">
              <a:ea typeface="ＭＳ Ｐゴシック" pitchFamily="34" charset="-128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1011 		</a:t>
            </a:r>
            <a:r>
              <a:rPr lang="en-US" sz="2000" b="1" smtClean="0">
                <a:ea typeface="ＭＳ Ｐゴシック" pitchFamily="34" charset="-128"/>
                <a:sym typeface="Wingdings" pitchFamily="2" charset="2"/>
              </a:rPr>
              <a:t>SKIPN 			</a:t>
            </a:r>
            <a:r>
              <a:rPr lang="en-US" sz="2000" b="1" smtClean="0">
                <a:ea typeface="ＭＳ Ｐゴシック" pitchFamily="34" charset="-128"/>
              </a:rPr>
              <a:t>If L = 1 Skip next instruction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Assembly  language </a:t>
            </a:r>
            <a:b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Programming examples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ea typeface="ＭＳ Ｐゴシック" pitchFamily="34" charset="-128"/>
              </a:rPr>
              <a:t>Assign a memory location to each variable:</a:t>
            </a:r>
          </a:p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C </a:t>
            </a:r>
            <a:r>
              <a:rPr lang="en-US" sz="2800" smtClean="0">
                <a:ea typeface="ＭＳ Ｐゴシック" pitchFamily="34" charset="-128"/>
                <a:sym typeface="Wingdings" pitchFamily="2" charset="2"/>
              </a:rPr>
              <a:t> X + Y;</a:t>
            </a:r>
          </a:p>
          <a:p>
            <a:pPr eaLnBrk="1" hangingPunct="1">
              <a:buFontTx/>
              <a:buNone/>
            </a:pPr>
            <a:r>
              <a:rPr lang="en-US" sz="3600" smtClean="0">
                <a:ea typeface="ＭＳ Ｐゴシック" pitchFamily="34" charset="-128"/>
              </a:rPr>
              <a:t> 		</a:t>
            </a:r>
          </a:p>
          <a:p>
            <a:pPr eaLnBrk="1" hangingPunct="1">
              <a:buFontTx/>
              <a:buNone/>
            </a:pPr>
            <a:r>
              <a:rPr lang="en-US" sz="3600" smtClean="0">
                <a:ea typeface="ＭＳ Ｐゴシック" pitchFamily="34" charset="-128"/>
              </a:rPr>
              <a:t>			</a:t>
            </a:r>
            <a:r>
              <a:rPr lang="en-US" sz="2800" smtClean="0">
                <a:ea typeface="ＭＳ Ｐゴシック" pitchFamily="34" charset="-128"/>
              </a:rPr>
              <a:t>&lt;000&gt;         &lt;001&gt;      &lt;002&gt;</a:t>
            </a:r>
          </a:p>
          <a:p>
            <a:pPr eaLnBrk="1" hangingPunct="1"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If necessary to use temporary memory locations,</a:t>
            </a:r>
          </a:p>
          <a:p>
            <a:pPr eaLnBrk="1" hangingPunct="1"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assign labels (names) to them.</a:t>
            </a:r>
          </a:p>
          <a:p>
            <a:pPr eaLnBrk="1" hangingPunct="1">
              <a:buFontTx/>
              <a:buNone/>
            </a:pPr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20483" name="Line 4"/>
          <p:cNvSpPr>
            <a:spLocks noChangeShapeType="1"/>
          </p:cNvSpPr>
          <p:nvPr/>
        </p:nvSpPr>
        <p:spPr bwMode="auto">
          <a:xfrm flipV="1">
            <a:off x="3200400" y="2590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 flipH="1" flipV="1">
            <a:off x="4648200" y="26670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H="1" flipV="1">
            <a:off x="5181600" y="25908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Assembly  language</a:t>
            </a:r>
            <a:b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Programming examples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101975" cy="452596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Memory		 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000	1245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001	1755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002	0000   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003	Load &lt;000&gt;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004	Add  &lt;001&gt;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005	Store &lt;002&gt;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006	Halt			 	 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5638800" y="1752600"/>
            <a:ext cx="305911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Memory		 </a:t>
            </a:r>
          </a:p>
          <a:p>
            <a:pPr eaLnBrk="1" hangingPunct="1"/>
            <a:r>
              <a:rPr lang="en-US" sz="2800"/>
              <a:t>000	1245</a:t>
            </a:r>
          </a:p>
          <a:p>
            <a:pPr eaLnBrk="1" hangingPunct="1"/>
            <a:r>
              <a:rPr lang="en-US" sz="2800"/>
              <a:t>001	1755</a:t>
            </a:r>
          </a:p>
          <a:p>
            <a:pPr eaLnBrk="1" hangingPunct="1"/>
            <a:r>
              <a:rPr lang="en-US" sz="2800"/>
              <a:t>002	3000  </a:t>
            </a:r>
          </a:p>
          <a:p>
            <a:pPr eaLnBrk="1" hangingPunct="1"/>
            <a:r>
              <a:rPr lang="en-US" sz="2800"/>
              <a:t>003	Load &lt;000&gt;</a:t>
            </a:r>
          </a:p>
          <a:p>
            <a:pPr eaLnBrk="1" hangingPunct="1"/>
            <a:r>
              <a:rPr lang="en-US" sz="2800"/>
              <a:t>004	Add  &lt;001&gt;</a:t>
            </a:r>
          </a:p>
          <a:p>
            <a:pPr eaLnBrk="1" hangingPunct="1"/>
            <a:r>
              <a:rPr lang="en-US" sz="2800"/>
              <a:t>005	Store &lt;002&gt;</a:t>
            </a:r>
          </a:p>
          <a:p>
            <a:pPr eaLnBrk="1" hangingPunct="1"/>
            <a:r>
              <a:rPr lang="en-US" sz="2800"/>
              <a:t>006	Halt</a:t>
            </a:r>
            <a:r>
              <a:rPr lang="en-US" sz="2800">
                <a:latin typeface="Times New Roman" pitchFamily="18" charset="0"/>
              </a:rPr>
              <a:t>	</a:t>
            </a:r>
            <a:r>
              <a:rPr lang="en-US" sz="2400">
                <a:latin typeface="Times New Roman" pitchFamily="18" charset="0"/>
              </a:rPr>
              <a:t>	</a:t>
            </a:r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>
            <a:off x="2667000" y="3276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124200" y="2743200"/>
            <a:ext cx="208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execution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One Address Architecture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958138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The instruction format of this one-address architecture consists of 16 bits: 4 bits to represent instructions and 12 bits for addresses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ea typeface="ＭＳ Ｐゴシック" pitchFamily="34" charset="-128"/>
              </a:rPr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143000" y="4419600"/>
            <a:ext cx="6400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3276600" y="4419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905000" y="3810000"/>
            <a:ext cx="677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</a:rPr>
              <a:t>OP</a:t>
            </a:r>
          </a:p>
          <a:p>
            <a:pPr eaLnBrk="1" hangingPunct="1"/>
            <a:endParaRPr lang="en-US" sz="2800" b="1">
              <a:latin typeface="Times New Roman" pitchFamily="18" charset="0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4495800" y="3810000"/>
            <a:ext cx="184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</a:rPr>
              <a:t>ADDRESS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1600200" y="4702175"/>
            <a:ext cx="120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/>
              <a:t>0001</a:t>
            </a: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3429000" y="4724400"/>
            <a:ext cx="348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 b="1"/>
              <a:t>0000 0001 0001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Assembler: translate Symbolic code to object code(binary)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smtClean="0">
                <a:ea typeface="ＭＳ Ｐゴシック" pitchFamily="34" charset="-128"/>
              </a:rPr>
              <a:t> </a:t>
            </a:r>
          </a:p>
          <a:p>
            <a:pPr eaLnBrk="1" hangingPunct="1">
              <a:buFontTx/>
              <a:buNone/>
            </a:pPr>
            <a:endParaRPr lang="en-US" sz="3600" smtClean="0">
              <a:ea typeface="ＭＳ Ｐゴシック" pitchFamily="34" charset="-128"/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5089525" y="4613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762000" y="1676400"/>
            <a:ext cx="26797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Assembly Language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003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Load &lt;000&gt;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004 Add  &lt;001&gt;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005 Store &lt;002&gt;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006 Halt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4191000" y="4419600"/>
            <a:ext cx="419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003	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0001  0000 0000 0000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004	0010  0000 0000 0001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005	0011  0000000000011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006	0111  0000000000000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5105400" y="4419600"/>
            <a:ext cx="3124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5105400" y="39624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In binary</a:t>
            </a:r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4572000" y="1752600"/>
            <a:ext cx="38417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Times New Roman" pitchFamily="18" charset="0"/>
              </a:rPr>
              <a:t>01 </a:t>
            </a:r>
            <a:r>
              <a:rPr lang="en-US" sz="20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 b="1">
                <a:latin typeface="Times New Roman" pitchFamily="18" charset="0"/>
              </a:rPr>
              <a:t> LOAD 	 </a:t>
            </a:r>
            <a:r>
              <a:rPr lang="en-US" b="1"/>
              <a:t>06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OUT</a:t>
            </a:r>
            <a:r>
              <a:rPr lang="en-US" sz="2000" b="1">
                <a:latin typeface="Times New Roman" pitchFamily="18" charset="0"/>
              </a:rPr>
              <a:t> 	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02 </a:t>
            </a:r>
            <a:r>
              <a:rPr lang="en-US" sz="20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 b="1">
                <a:latin typeface="Times New Roman" pitchFamily="18" charset="0"/>
              </a:rPr>
              <a:t> ADD	 </a:t>
            </a:r>
            <a:r>
              <a:rPr lang="en-US" b="1"/>
              <a:t>07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HALT</a:t>
            </a:r>
            <a:r>
              <a:rPr lang="en-US" sz="2000" b="1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03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b="1">
                <a:latin typeface="Times New Roman" pitchFamily="18" charset="0"/>
              </a:rPr>
              <a:t>STORE	 </a:t>
            </a:r>
            <a:r>
              <a:rPr lang="en-US" b="1"/>
              <a:t>08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JMP</a:t>
            </a:r>
            <a:r>
              <a:rPr lang="en-US" sz="2000">
                <a:latin typeface="Times New Roman" pitchFamily="18" charset="0"/>
              </a:rPr>
              <a:t> </a:t>
            </a:r>
            <a:endParaRPr lang="en-US" sz="2000" b="1">
              <a:latin typeface="Times New Roman" pitchFamily="18" charset="0"/>
            </a:endParaRP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04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 b="1">
                <a:latin typeface="Times New Roman" pitchFamily="18" charset="0"/>
              </a:rPr>
              <a:t>SUB	 </a:t>
            </a:r>
            <a:r>
              <a:rPr lang="en-US" b="1"/>
              <a:t>09 </a:t>
            </a:r>
            <a:r>
              <a:rPr lang="en-US" b="1">
                <a:sym typeface="Wingdings" pitchFamily="2" charset="2"/>
              </a:rPr>
              <a:t></a:t>
            </a:r>
            <a:r>
              <a:rPr lang="en-US" b="1"/>
              <a:t> SKIPZ</a:t>
            </a:r>
            <a:r>
              <a:rPr lang="en-US" sz="2000" b="1">
                <a:latin typeface="Times New Roman" pitchFamily="18" charset="0"/>
              </a:rPr>
              <a:t> 	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05 </a:t>
            </a:r>
            <a:r>
              <a:rPr lang="en-US" sz="20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2000" b="1">
                <a:latin typeface="Times New Roman" pitchFamily="18" charset="0"/>
              </a:rPr>
              <a:t> IN  </a:t>
            </a:r>
          </a:p>
          <a:p>
            <a:pPr eaLnBrk="1" hangingPunct="1"/>
            <a:r>
              <a:rPr lang="en-US" sz="2000" b="1">
                <a:latin typeface="Times New Roman" pitchFamily="18" charset="0"/>
              </a:rPr>
              <a:t>	</a:t>
            </a:r>
          </a:p>
          <a:p>
            <a:pPr eaLnBrk="1" hangingPunct="1"/>
            <a:endParaRPr lang="en-US" sz="2000" b="1">
              <a:latin typeface="Times New Roman" pitchFamily="18" charset="0"/>
            </a:endParaRPr>
          </a:p>
          <a:p>
            <a:pPr eaLnBrk="1" hangingPunct="1"/>
            <a:endParaRPr lang="en-US" sz="2000" b="1">
              <a:latin typeface="Times New Roman" pitchFamily="18" charset="0"/>
            </a:endParaRPr>
          </a:p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762000" y="1676400"/>
            <a:ext cx="2590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914400" y="4267200"/>
            <a:ext cx="2209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12"/>
          <p:cNvSpPr txBox="1">
            <a:spLocks noChangeArrowheads="1"/>
          </p:cNvSpPr>
          <p:nvPr/>
        </p:nvSpPr>
        <p:spPr bwMode="auto">
          <a:xfrm>
            <a:off x="1371600" y="49530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Assembler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1981200" y="3581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3124200" y="5181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Assembler Directives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9581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The next step to improve our assembly language is the incorporation of </a:t>
            </a:r>
            <a:r>
              <a:rPr lang="en-US" sz="2000" i="1" u="sng" smtClean="0">
                <a:ea typeface="ＭＳ Ｐゴシック" pitchFamily="34" charset="-128"/>
              </a:rPr>
              <a:t>pseudo-ops (assembler directives)</a:t>
            </a:r>
            <a:r>
              <a:rPr lang="en-US" sz="2000" i="1" smtClean="0">
                <a:ea typeface="ＭＳ Ｐゴシック" pitchFamily="34" charset="-128"/>
              </a:rPr>
              <a:t> </a:t>
            </a:r>
            <a:r>
              <a:rPr lang="en-US" sz="2000" smtClean="0">
                <a:ea typeface="ＭＳ Ｐゴシック" pitchFamily="34" charset="-128"/>
              </a:rPr>
              <a:t>to invoke</a:t>
            </a:r>
            <a:r>
              <a:rPr lang="en-US" sz="2000" i="1" smtClean="0">
                <a:ea typeface="ＭＳ Ｐゴシック" pitchFamily="34" charset="-128"/>
              </a:rPr>
              <a:t> a special service from the assembler (pseudo-operations do not generate code)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ea typeface="ＭＳ Ｐゴシック" pitchFamily="34" charset="-128"/>
              </a:rPr>
              <a:t>	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.begin</a:t>
            </a:r>
            <a:r>
              <a:rPr lang="en-US" sz="2000" smtClean="0"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en-US" sz="2000" smtClean="0">
                <a:ea typeface="ＭＳ Ｐゴシック" pitchFamily="34" charset="-128"/>
              </a:rPr>
              <a:t>	tells the assembler where the program starts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ea typeface="ＭＳ Ｐゴシック" pitchFamily="34" charset="-128"/>
              </a:rPr>
              <a:t>	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.data	   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en-US" sz="2000" smtClean="0">
                <a:ea typeface="ＭＳ Ｐゴシック" pitchFamily="34" charset="-128"/>
              </a:rPr>
              <a:t>	to reserve a memory location.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	.end    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  <a:sym typeface="Wingdings" pitchFamily="2" charset="2"/>
              </a:rPr>
              <a:t></a:t>
            </a:r>
            <a:r>
              <a:rPr lang="en-US" sz="2000" smtClean="0">
                <a:solidFill>
                  <a:srgbClr val="0000FF"/>
                </a:solidFill>
                <a:ea typeface="ＭＳ Ｐゴシック" pitchFamily="34" charset="-128"/>
              </a:rPr>
              <a:t> 	</a:t>
            </a:r>
            <a:r>
              <a:rPr lang="en-US" sz="2000" smtClean="0">
                <a:ea typeface="ＭＳ Ｐゴシック" pitchFamily="34" charset="-128"/>
              </a:rPr>
              <a:t>tells the assembler where the program ends.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	</a:t>
            </a:r>
            <a:r>
              <a:rPr lang="en-US" sz="2400" b="1" u="sng" smtClean="0">
                <a:ea typeface="ＭＳ Ｐゴシック" pitchFamily="34" charset="-128"/>
              </a:rPr>
              <a:t>Labels</a:t>
            </a:r>
            <a:r>
              <a:rPr lang="en-US" sz="2400" smtClean="0">
                <a:ea typeface="ＭＳ Ｐゴシック" pitchFamily="34" charset="-128"/>
              </a:rPr>
              <a:t>  are symbolic names used to identify memory locations.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Assembler Directives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95813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This is an example of the usage of assembler directives</a:t>
            </a:r>
            <a:endParaRPr lang="en-US" sz="1800" b="1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</a:t>
            </a:r>
            <a:r>
              <a:rPr lang="en-US" sz="1800" b="1" smtClean="0">
                <a:solidFill>
                  <a:srgbClr val="0000FF"/>
                </a:solidFill>
                <a:ea typeface="ＭＳ Ｐゴシック" pitchFamily="34" charset="-128"/>
              </a:rPr>
              <a:t>.begin</a:t>
            </a:r>
            <a:r>
              <a:rPr lang="en-US" sz="1800" b="1" smtClean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	</a:t>
            </a:r>
            <a:r>
              <a:rPr lang="ja-JP" altLang="en-US" sz="1800" b="1" smtClean="0">
                <a:ea typeface="ＭＳ Ｐゴシック" pitchFamily="34" charset="-128"/>
              </a:rPr>
              <a:t>“</a:t>
            </a:r>
            <a:r>
              <a:rPr lang="en-US" altLang="ja-JP" sz="1800" b="1" i="1" smtClean="0">
                <a:ea typeface="ＭＳ Ｐゴシック" pitchFamily="34" charset="-128"/>
              </a:rPr>
              <a:t>Assembly language instructions</a:t>
            </a:r>
            <a:r>
              <a:rPr lang="ja-JP" altLang="en-US" sz="1800" b="1" i="1" smtClean="0">
                <a:ea typeface="ＭＳ Ｐゴシック" pitchFamily="34" charset="-128"/>
              </a:rPr>
              <a:t>”</a:t>
            </a:r>
            <a:endParaRPr lang="en-US" altLang="ja-JP" sz="1800" b="1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halt    </a:t>
            </a:r>
            <a:r>
              <a:rPr lang="en-US" sz="1800" i="1" smtClean="0">
                <a:ea typeface="ＭＳ Ｐゴシック" pitchFamily="34" charset="-128"/>
              </a:rPr>
              <a:t>(return to OS)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</a:t>
            </a:r>
            <a:r>
              <a:rPr lang="en-US" sz="1800" b="1" smtClean="0">
                <a:solidFill>
                  <a:srgbClr val="0000FF"/>
                </a:solidFill>
                <a:ea typeface="ＭＳ Ｐゴシック" pitchFamily="34" charset="-128"/>
              </a:rPr>
              <a:t>.data</a:t>
            </a:r>
            <a:r>
              <a:rPr lang="en-US" sz="1800" b="1" smtClean="0">
                <a:ea typeface="ＭＳ Ｐゴシック" pitchFamily="34" charset="-128"/>
              </a:rPr>
              <a:t>  </a:t>
            </a:r>
            <a:r>
              <a:rPr lang="en-US" sz="1800" i="1" smtClean="0">
                <a:ea typeface="ＭＳ Ｐゴシック" pitchFamily="34" charset="-128"/>
              </a:rPr>
              <a:t>(to reserve a memory location)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i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	</a:t>
            </a:r>
            <a:r>
              <a:rPr lang="en-US" sz="1800" b="1" smtClean="0">
                <a:solidFill>
                  <a:srgbClr val="0000FF"/>
                </a:solidFill>
                <a:ea typeface="ＭＳ Ｐゴシック" pitchFamily="34" charset="-128"/>
              </a:rPr>
              <a:t>.end </a:t>
            </a:r>
            <a:r>
              <a:rPr lang="en-US" sz="1800" b="1" smtClean="0">
                <a:ea typeface="ＭＳ Ｐゴシック" pitchFamily="34" charset="-128"/>
              </a:rPr>
              <a:t> (</a:t>
            </a:r>
            <a:r>
              <a:rPr lang="en-US" sz="1800" i="1" smtClean="0">
                <a:ea typeface="ＭＳ Ｐゴシック" pitchFamily="34" charset="-128"/>
              </a:rPr>
              <a:t> tells the assembler where the program ends)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ea typeface="ＭＳ Ｐゴシック" pitchFamily="34" charset="-128"/>
              </a:rPr>
              <a:t>	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u="sng" smtClean="0">
                <a:ea typeface="ＭＳ Ｐゴシック" pitchFamily="34" charset="-128"/>
              </a:rPr>
              <a:t>note</a:t>
            </a:r>
            <a:r>
              <a:rPr lang="en-US" sz="1800" b="1" smtClean="0">
                <a:ea typeface="ＭＳ Ｐゴシック" pitchFamily="34" charset="-128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the directive .end can be used to indicate where the  program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ea typeface="ＭＳ Ｐゴシック" pitchFamily="34" charset="-128"/>
              </a:rPr>
              <a:t>Starts (for eample: </a:t>
            </a:r>
            <a:r>
              <a:rPr lang="ja-JP" altLang="en-US" sz="1800" b="1" smtClean="0">
                <a:ea typeface="ＭＳ Ｐゴシック" pitchFamily="34" charset="-128"/>
              </a:rPr>
              <a:t>“</a:t>
            </a:r>
            <a:r>
              <a:rPr lang="en-US" altLang="ja-JP" sz="1800" b="1" smtClean="0">
                <a:ea typeface="ＭＳ Ｐゴシック" pitchFamily="34" charset="-128"/>
              </a:rPr>
              <a:t>.end &lt;insert label here&gt;</a:t>
            </a:r>
            <a:r>
              <a:rPr lang="ja-JP" altLang="en-US" sz="1800" b="1" smtClean="0">
                <a:ea typeface="ＭＳ Ｐゴシック" pitchFamily="34" charset="-128"/>
              </a:rPr>
              <a:t>”</a:t>
            </a:r>
            <a:r>
              <a:rPr lang="en-US" altLang="ja-JP" sz="1800" b="1" smtClean="0">
                <a:ea typeface="ＭＳ Ｐゴシック" pitchFamily="34" charset="-128"/>
              </a:rPr>
              <a:t>	</a:t>
            </a:r>
            <a:r>
              <a:rPr lang="en-US" altLang="ja-JP" sz="1800" b="1" u="sng" smtClean="0">
                <a:ea typeface="ＭＳ Ｐゴシック" pitchFamily="34" charset="-128"/>
              </a:rPr>
              <a:t> </a:t>
            </a:r>
            <a:endParaRPr lang="en-US" altLang="ja-JP" sz="1800" b="1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</TotalTime>
  <Words>607</Words>
  <Application>Microsoft Office PowerPoint</Application>
  <PresentationFormat>Presentación en pantalla (4:3)</PresentationFormat>
  <Paragraphs>384</Paragraphs>
  <Slides>20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ＭＳ Ｐゴシック</vt:lpstr>
      <vt:lpstr>Times New Roman</vt:lpstr>
      <vt:lpstr>Wingdings</vt:lpstr>
      <vt:lpstr>Default Design</vt:lpstr>
      <vt:lpstr>COP 3402 Systems Software</vt:lpstr>
      <vt:lpstr>COP 3402 Systems Software</vt:lpstr>
      <vt:lpstr>ISA  Instruction descriptions</vt:lpstr>
      <vt:lpstr>Assembly  language  Programming examples</vt:lpstr>
      <vt:lpstr>Assembly  language Programming examples</vt:lpstr>
      <vt:lpstr>One Address Architecture</vt:lpstr>
      <vt:lpstr>Assembler: translate Symbolic code to object code(binary)</vt:lpstr>
      <vt:lpstr>Assembler Directives</vt:lpstr>
      <vt:lpstr>Assembler Directives</vt:lpstr>
      <vt:lpstr>Assembly  language Programming Example 1</vt:lpstr>
      <vt:lpstr>Assembly  language Programming Example 2</vt:lpstr>
      <vt:lpstr>ASSEMBLER  Pass 1</vt:lpstr>
      <vt:lpstr>Opcode  and Symbol Tables</vt:lpstr>
      <vt:lpstr>ASSEMBLER  Pass 2</vt:lpstr>
      <vt:lpstr>Assembly  language Programming  object code</vt:lpstr>
      <vt:lpstr>ASSEMBLER  object code</vt:lpstr>
      <vt:lpstr>ASSEMBLER  object code file for the example</vt:lpstr>
      <vt:lpstr>Loading Object code in Memory </vt:lpstr>
      <vt:lpstr>UNIX a.out format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</dc:creator>
  <cp:lastModifiedBy>Edward Aymerich Sanchez</cp:lastModifiedBy>
  <cp:revision>60</cp:revision>
  <cp:lastPrinted>2010-03-23T16:04:26Z</cp:lastPrinted>
  <dcterms:created xsi:type="dcterms:W3CDTF">1601-01-01T00:00:00Z</dcterms:created>
  <dcterms:modified xsi:type="dcterms:W3CDTF">2014-04-09T14:17:45Z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