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37" r:id="rId2"/>
    <p:sldId id="373" r:id="rId3"/>
    <p:sldId id="378" r:id="rId4"/>
    <p:sldId id="379" r:id="rId5"/>
    <p:sldId id="380" r:id="rId6"/>
    <p:sldId id="425" r:id="rId7"/>
    <p:sldId id="424" r:id="rId8"/>
    <p:sldId id="411" r:id="rId9"/>
    <p:sldId id="399" r:id="rId10"/>
    <p:sldId id="412" r:id="rId11"/>
    <p:sldId id="414" r:id="rId12"/>
    <p:sldId id="415" r:id="rId13"/>
    <p:sldId id="416" r:id="rId14"/>
    <p:sldId id="386" r:id="rId15"/>
    <p:sldId id="423" r:id="rId16"/>
    <p:sldId id="422" r:id="rId17"/>
    <p:sldId id="421" r:id="rId18"/>
    <p:sldId id="419" r:id="rId19"/>
    <p:sldId id="41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00C4A359-8D72-4531-A33B-368B04B4A1D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B00EE7B-0A40-49D3-85DC-48CB3DDE091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B94C4-0197-4824-B975-33CC9B9BD0B6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82206-270F-4607-B47C-68F75678505F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44E75B-1B14-4EF0-AD68-76240A22C94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DA3B1-1ADA-4BB7-BCD9-9BA971C4EC50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CCF92D-5555-4658-AE5F-FE48FF34C76E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94177-7642-44E7-94FC-E2DE8581D678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708AE5-E90C-449A-BA26-4A0802D59D52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179AD2-4C57-4ADB-BA41-92B44C4D5BFF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7AEC44-4B26-4C88-819C-350069B59F60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830465-73BC-48B8-B15B-4ACCA9BD9A58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91ED44-2C08-40D0-93D8-DE5848FB224B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10D39-1453-44D4-B3C0-66D5DF08F5C2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961CD-5A39-4CA2-B345-D663085DAF9E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6E730-3542-4A19-8B16-2445B5FD4C93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B61D8E-45C1-473A-8FA4-F63D05A4F967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4FEC6-C93A-485E-882B-1231CE5AEF0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A94C3-F7E8-4302-B958-E997D11B09E7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4040A8-8AC3-4E91-9911-EA4DADBC1F3A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454A4-B361-4CF0-9F85-7FCCD909EFD9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970D0-17DC-4CB4-8047-F64A5EEA7C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5F308-D8A2-472B-BD8F-1492318FB0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1AFD6-F8AE-4372-8DA3-08FA6DE9B2F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68ED0-990E-484C-B122-04320C1F85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510C2-52E6-46CC-83F1-89B155B7436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CF6F2-5FCB-4390-87EC-49CD1B8B828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13813-9D2D-46E5-B765-A493939D3E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9339B-95D8-4366-B681-5AF31285E6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9A747-1CED-4386-8E1E-EF8BFBA7712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AD5BE-8724-4DB3-B883-AF31141B80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CA0F0-4B92-40A0-A4FF-F12BFD933B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EBD45A70-DCD5-4410-855A-FEEE3596F23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9C1CB1-E176-4F67-8AA4-23BBD507F1FE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3378AE-C004-43E3-B278-519C90D86E5D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Times New Roman" pitchFamily="18" charset="0"/>
              </a:rPr>
              <a:t>Method to construct the predictive parsing table</a:t>
            </a:r>
          </a:p>
          <a:p>
            <a:r>
              <a:rPr lang="en-US" sz="1600" b="1">
                <a:latin typeface="Times New Roman" pitchFamily="18" charset="0"/>
              </a:rPr>
              <a:t>For each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of the grammar, do the following: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1.- For each terminal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First 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), add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to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m[ A , t ]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where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the table.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2.- If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nullable(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true, add the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row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column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for each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Follow(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Example: Given the grammar:</a:t>
            </a:r>
          </a:p>
          <a:p>
            <a:r>
              <a:rPr lang="en-US" b="1"/>
              <a:t>Z </a:t>
            </a:r>
            <a:r>
              <a:rPr lang="en-US" b="1">
                <a:sym typeface="Wingdings" pitchFamily="2" charset="2"/>
              </a:rPr>
              <a:t> d		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		X  Y</a:t>
            </a:r>
          </a:p>
          <a:p>
            <a:r>
              <a:rPr lang="en-US" b="1">
                <a:sym typeface="Wingdings" pitchFamily="2" charset="2"/>
              </a:rPr>
              <a:t>Z  X Y Z		Y  c		X  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  <a:endParaRPr lang="en-US" sz="1600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	    a		    c		    d</a:t>
            </a:r>
          </a:p>
          <a:p>
            <a:r>
              <a:rPr lang="en-US" b="1">
                <a:sym typeface="Wingdings" pitchFamily="2" charset="2"/>
              </a:rPr>
              <a:t>	     X	 X  a		 X  Y		 X  Y</a:t>
            </a:r>
          </a:p>
          <a:p>
            <a:r>
              <a:rPr lang="en-US" b="1">
                <a:sym typeface="Wingdings" pitchFamily="2" charset="2"/>
              </a:rPr>
              <a:t>	 	 X  Y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Y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ym typeface="Wingdings" pitchFamily="2" charset="2"/>
              </a:rPr>
              <a:t>		 Y  c	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b="1">
                <a:sym typeface="Wingdings" pitchFamily="2" charset="2"/>
              </a:rPr>
              <a:t>			 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Z	Z  XYZ		 Z  XYZ		 Z  d</a:t>
            </a:r>
          </a:p>
          <a:p>
            <a:r>
              <a:rPr lang="en-US" b="1">
                <a:sym typeface="Wingdings" pitchFamily="2" charset="2"/>
              </a:rPr>
              <a:t>					 	 Z  XYZ</a:t>
            </a:r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2133600" y="4419600"/>
            <a:ext cx="4800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Oval 7"/>
          <p:cNvSpPr>
            <a:spLocks noChangeArrowheads="1"/>
          </p:cNvSpPr>
          <p:nvPr/>
        </p:nvSpPr>
        <p:spPr bwMode="auto">
          <a:xfrm>
            <a:off x="5943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 flipV="1">
            <a:off x="6477000" y="4038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7162800" y="3733800"/>
            <a:ext cx="89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m[ Y , d ]</a:t>
            </a:r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7375525" y="5040313"/>
            <a:ext cx="854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Table m</a:t>
            </a:r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 flipH="1" flipV="1">
            <a:off x="7010400" y="5181600"/>
            <a:ext cx="381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8E4020-5F3B-4EEF-AE20-54423A205B88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E + T	 	T   T  * F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>
                <a:sym typeface="Wingdings" pitchFamily="2" charset="2"/>
              </a:rPr>
              <a:t>  	</a:t>
            </a:r>
          </a:p>
          <a:p>
            <a:r>
              <a:rPr lang="en-US">
                <a:sym typeface="Wingdings" pitchFamily="2" charset="2"/>
              </a:rPr>
              <a:t>E   T		T   F  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We can rewrite the grammar to avoid left recursion obtaining thus:</a:t>
            </a: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Compute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), $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+,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), $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*,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+, $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1143000" y="4191000"/>
            <a:ext cx="53340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92FF-3431-4A5C-BA68-04FE81E0F8B9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7630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pPr algn="ctr"/>
            <a:r>
              <a:rPr lang="en-US" sz="1600" b="1">
                <a:latin typeface="Times New Roman" pitchFamily="18" charset="0"/>
              </a:rPr>
              <a:t>Parsing table for the expression grammar: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  </a:t>
            </a:r>
            <a:r>
              <a:rPr lang="en-US" b="1">
                <a:latin typeface="Times New Roman" pitchFamily="18" charset="0"/>
              </a:rPr>
              <a:t>+	     	     *	             id		    (		    )	       $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	  		         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				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endParaRPr lang="en-US" altLang="ja-JP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 	  </a:t>
            </a:r>
            <a:endParaRPr lang="en-US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      			         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	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		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    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altLang="ja-JP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>
                <a:sym typeface="Wingdings" pitchFamily="2" charset="2"/>
              </a:rPr>
              <a:t>      			      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F  id		F  ( E )</a:t>
            </a: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533400" y="2743200"/>
            <a:ext cx="8077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CD8CF1-E915-40BA-A371-82F87B3C8AC2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2057400"/>
            <a:ext cx="6504054" cy="3754874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/>
              <a:t>Using the predictive parsing table, it is easy to write a recursive-descent parser: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	    +	      *	      id	     (	    )</a:t>
            </a:r>
          </a:p>
          <a:p>
            <a:endParaRPr lang="en-US"/>
          </a:p>
          <a:p>
            <a:r>
              <a:rPr lang="en-US"/>
              <a:t>T</a:t>
            </a:r>
            <a:r>
              <a:rPr lang="ja-JP" altLang="en-US"/>
              <a:t>’</a:t>
            </a:r>
            <a:r>
              <a:rPr lang="en-US" altLang="ja-JP"/>
              <a:t>	T</a:t>
            </a:r>
            <a:r>
              <a:rPr lang="ja-JP" altLang="en-US"/>
              <a:t>’</a:t>
            </a:r>
            <a:r>
              <a:rPr lang="en-US" altLang="ja-JP"/>
              <a:t> </a:t>
            </a:r>
            <a:r>
              <a:rPr lang="en-US" altLang="ja-JP">
                <a:sym typeface="Wingdings" pitchFamily="2" charset="2"/>
              </a:rPr>
              <a:t> 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e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 *FT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		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e </a:t>
            </a: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r>
              <a:rPr lang="en-US">
                <a:cs typeface="Arial" pitchFamily="34" charset="0"/>
                <a:sym typeface="Wingdings" pitchFamily="2" charset="2"/>
              </a:rPr>
              <a:t>Void Tprime (void) { swith  (token) 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{  case PLUS:      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TIMES:      accept (TIMES) ; F ( )  ; Tprime ( );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RPAREN : break ;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default:      error ( )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}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}</a:t>
            </a:r>
            <a:endParaRPr lang="en-US">
              <a:cs typeface="Arial" pitchFamily="34" charset="0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533400" y="2971800"/>
            <a:ext cx="594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2528CD-57D0-4DFD-B4E9-0596E9B0E9E6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Left factoring</a:t>
            </a: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457200" y="1143000"/>
            <a:ext cx="7696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Another problem that we must avoid in predictive parsers is when two productions for the same non-terminal start with the same symbol.</a:t>
            </a:r>
          </a:p>
          <a:p>
            <a:endParaRPr lang="en-US"/>
          </a:p>
          <a:p>
            <a:r>
              <a:rPr lang="en-US"/>
              <a:t>Example:	S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Solution: Left-factor the grammar. Take allowable ending </a:t>
            </a:r>
            <a:r>
              <a:rPr lang="ja-JP" altLang="en-US">
                <a:sym typeface="Wingdings" pitchFamily="2" charset="2"/>
              </a:rPr>
              <a:t>“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else S</a:t>
            </a:r>
            <a:r>
              <a:rPr lang="ja-JP" altLang="en-US">
                <a:sym typeface="Wingdings" pitchFamily="2" charset="2"/>
              </a:rPr>
              <a:t>”</a:t>
            </a:r>
            <a:r>
              <a:rPr lang="en-US" altLang="ja-JP">
                <a:sym typeface="Wingdings" pitchFamily="2" charset="2"/>
              </a:rPr>
              <a:t> and 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, and make a new production (new non-terminal) for them: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	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 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X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</a:t>
            </a:r>
            <a:r>
              <a:rPr lang="en-US">
                <a:sym typeface="Wingdings" pitchFamily="2" charset="2"/>
              </a:rPr>
              <a:t> </a:t>
            </a:r>
            <a:r>
              <a:rPr lang="en-US"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Grammars whose predictive parsing tables contain no multiples entries are called LL(1).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first L stands for  left-to-right parse of input string. (input string scanned from left to right)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second L stands for leftmost derivation of the grammar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1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stands for one symbol lookahead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9402D-CE42-476E-8109-CCDA18B9E4F7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With the following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S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/>
              <a:t> 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), $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), $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+, $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44039" name="Rectangle 11"/>
          <p:cNvSpPr>
            <a:spLocks noChangeArrowheads="1"/>
          </p:cNvSpPr>
          <p:nvPr/>
        </p:nvSpPr>
        <p:spPr bwMode="auto">
          <a:xfrm>
            <a:off x="1143000" y="3581400"/>
            <a:ext cx="4953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52090B-5F09-4B8E-892A-FA9F4FD63E12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</a:t>
            </a:r>
            <a:r>
              <a:rPr lang="en-US" sz="1200" b="1">
                <a:latin typeface="Times New Roman" pitchFamily="18" charset="0"/>
              </a:rPr>
              <a:t>    +	                  *	             id	        (             )             $</a:t>
            </a:r>
          </a:p>
          <a:p>
            <a:endParaRPr lang="en-US" sz="1100" b="1">
              <a:latin typeface="Times New Roman" pitchFamily="18" charset="0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	 	  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‘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200" b="1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               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Symbol" pitchFamily="18" charset="2"/>
                <a:sym typeface="Wingdings" pitchFamily="2" charset="2"/>
              </a:rPr>
              <a:t>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sz="11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     		  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	   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	            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100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 sz="1100" b="1">
                <a:sym typeface="Wingdings" pitchFamily="2" charset="2"/>
              </a:rPr>
              <a:t>      		    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F  id        F  ( E )</a:t>
            </a:r>
          </a:p>
          <a:p>
            <a:endParaRPr lang="en-US" sz="1100" b="1">
              <a:latin typeface="Times New Roman" pitchFamily="18" charset="0"/>
              <a:sym typeface="Wingdings" pitchFamily="2" charset="2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 sz="1100" b="1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457200" y="1752600"/>
            <a:ext cx="4267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88" name="Straight Connector 2"/>
          <p:cNvCxnSpPr>
            <a:cxnSpLocks noChangeShapeType="1"/>
          </p:cNvCxnSpPr>
          <p:nvPr/>
        </p:nvCxnSpPr>
        <p:spPr bwMode="auto">
          <a:xfrm>
            <a:off x="1371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2"/>
          <p:cNvCxnSpPr>
            <a:cxnSpLocks noChangeShapeType="1"/>
          </p:cNvCxnSpPr>
          <p:nvPr/>
        </p:nvCxn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3"/>
          <p:cNvCxnSpPr>
            <a:cxnSpLocks noChangeShapeType="1"/>
          </p:cNvCxnSpPr>
          <p:nvPr/>
        </p:nvCxnSpPr>
        <p:spPr bwMode="auto">
          <a:xfrm>
            <a:off x="2895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1" name="Straight Connector 14"/>
          <p:cNvCxnSpPr>
            <a:cxnSpLocks noChangeShapeType="1"/>
          </p:cNvCxnSpPr>
          <p:nvPr/>
        </p:nvCxnSpPr>
        <p:spPr bwMode="auto">
          <a:xfrm>
            <a:off x="35814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2" name="TextBox 10"/>
          <p:cNvSpPr txBox="1">
            <a:spLocks noChangeArrowheads="1"/>
          </p:cNvSpPr>
          <p:nvPr/>
        </p:nvSpPr>
        <p:spPr bwMode="auto">
          <a:xfrm>
            <a:off x="4800600" y="1981200"/>
            <a:ext cx="38830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A nonrecursive predictive parser can be </a:t>
            </a:r>
          </a:p>
          <a:p>
            <a:r>
              <a:rPr lang="en-US" sz="1600" b="1">
                <a:latin typeface="Times New Roman" pitchFamily="18" charset="0"/>
              </a:rPr>
              <a:t>implemented using a stack  instead of via </a:t>
            </a:r>
          </a:p>
          <a:p>
            <a:r>
              <a:rPr lang="en-US" sz="1600" b="1">
                <a:latin typeface="Times New Roman" pitchFamily="18" charset="0"/>
              </a:rPr>
              <a:t>recursive procedures  calls. This approach </a:t>
            </a:r>
          </a:p>
          <a:p>
            <a:r>
              <a:rPr lang="en-US" sz="1600" b="1">
                <a:latin typeface="Times New Roman" pitchFamily="18" charset="0"/>
              </a:rPr>
              <a:t>is called table driven.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4800600" y="3200400"/>
            <a:ext cx="3852863" cy="280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To implement it we need: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1) As input a string </a:t>
            </a:r>
            <a:r>
              <a:rPr lang="en-US" altLang="en-US" sz="1600" b="1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1600" b="1" i="1">
                <a:latin typeface="Times New Roman" pitchFamily="18" charset="0"/>
                <a:sym typeface="Wingdings" pitchFamily="2" charset="2"/>
              </a:rPr>
              <a:t>w</a:t>
            </a:r>
            <a:r>
              <a:rPr lang="en-US" altLang="en-US" sz="1600" b="1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2) A parsing table.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3) A stack.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Initial configuration:</a:t>
            </a:r>
          </a:p>
          <a:p>
            <a:pPr>
              <a:buFontTx/>
              <a:buAutoNum type="arabicParenR"/>
            </a:pPr>
            <a:r>
              <a:rPr lang="en-US" sz="1600" b="1">
                <a:latin typeface="Times New Roman" pitchFamily="18" charset="0"/>
                <a:sym typeface="Wingdings" pitchFamily="2" charset="2"/>
              </a:rPr>
              <a:t>The string </a:t>
            </a:r>
            <a:r>
              <a:rPr lang="en-US" sz="1600" b="1" i="1">
                <a:latin typeface="Times New Roman" pitchFamily="18" charset="0"/>
                <a:sym typeface="Wingdings" pitchFamily="2" charset="2"/>
              </a:rPr>
              <a:t>w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$ in the input buffer</a:t>
            </a:r>
          </a:p>
          <a:p>
            <a:pPr>
              <a:buFontTx/>
              <a:buAutoNum type="arabicParenR"/>
            </a:pPr>
            <a:r>
              <a:rPr lang="en-US" sz="1600" b="1">
                <a:latin typeface="Times New Roman" pitchFamily="18" charset="0"/>
                <a:sym typeface="Wingdings" pitchFamily="2" charset="2"/>
              </a:rPr>
              <a:t>The start symbol S on top of the stack,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above the end of file symbol $.</a:t>
            </a:r>
          </a:p>
          <a:p>
            <a:pPr>
              <a:buFontTx/>
              <a:buAutoNum type="arabicParenR"/>
            </a:pPr>
            <a:endParaRPr lang="en-US" sz="1600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46094" name="TextBox 23"/>
          <p:cNvSpPr txBox="1">
            <a:spLocks noChangeArrowheads="1"/>
          </p:cNvSpPr>
          <p:nvPr/>
        </p:nvSpPr>
        <p:spPr bwMode="auto">
          <a:xfrm>
            <a:off x="381000" y="3886200"/>
            <a:ext cx="434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 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id + id * id$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Current input symbol(cis)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Top of stack symbol (X)</a:t>
            </a:r>
          </a:p>
        </p:txBody>
      </p:sp>
      <p:cxnSp>
        <p:nvCxnSpPr>
          <p:cNvPr id="46095" name="Straight Arrow Connector 16"/>
          <p:cNvCxnSpPr>
            <a:cxnSpLocks noChangeShapeType="1"/>
          </p:cNvCxnSpPr>
          <p:nvPr/>
        </p:nvCxnSpPr>
        <p:spPr bwMode="auto">
          <a:xfrm>
            <a:off x="457200" y="43434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6" name="Straight Arrow Connector 18"/>
          <p:cNvCxnSpPr>
            <a:cxnSpLocks noChangeShapeType="1"/>
          </p:cNvCxnSpPr>
          <p:nvPr/>
        </p:nvCxnSpPr>
        <p:spPr bwMode="auto">
          <a:xfrm flipH="1">
            <a:off x="1752600" y="43434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7" name="Straight Arrow Connector 25"/>
          <p:cNvCxnSpPr>
            <a:cxnSpLocks noChangeShapeType="1"/>
          </p:cNvCxnSpPr>
          <p:nvPr/>
        </p:nvCxnSpPr>
        <p:spPr bwMode="auto">
          <a:xfrm flipV="1">
            <a:off x="609600" y="4648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8" name="Straight Arrow Connector 33"/>
          <p:cNvCxnSpPr>
            <a:cxnSpLocks noChangeShapeType="1"/>
          </p:cNvCxnSpPr>
          <p:nvPr/>
        </p:nvCxnSpPr>
        <p:spPr bwMode="auto">
          <a:xfrm flipV="1">
            <a:off x="2057400" y="4648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9" name="Straight Connector 35"/>
          <p:cNvCxnSpPr>
            <a:cxnSpLocks noChangeShapeType="1"/>
          </p:cNvCxnSpPr>
          <p:nvPr/>
        </p:nvCxnSpPr>
        <p:spPr bwMode="auto">
          <a:xfrm>
            <a:off x="4114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EAB4C-A44E-45C7-89D2-6C2955F1D6ED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</a:t>
            </a:r>
            <a:r>
              <a:rPr lang="en-US" sz="1200" b="1">
                <a:latin typeface="Times New Roman" pitchFamily="18" charset="0"/>
              </a:rPr>
              <a:t>    +	                  *	             id	        (             )             $</a:t>
            </a:r>
          </a:p>
          <a:p>
            <a:endParaRPr lang="en-US" sz="1100" b="1">
              <a:latin typeface="Times New Roman" pitchFamily="18" charset="0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	 	  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‘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200" b="1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               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Symbol" pitchFamily="18" charset="2"/>
                <a:sym typeface="Wingdings" pitchFamily="2" charset="2"/>
              </a:rPr>
              <a:t>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sz="11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     		  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	   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	            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100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 sz="1100" b="1">
                <a:sym typeface="Wingdings" pitchFamily="2" charset="2"/>
              </a:rPr>
              <a:t>      		    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F  id        F  ( E )</a:t>
            </a:r>
          </a:p>
          <a:p>
            <a:endParaRPr lang="en-US" sz="1100" b="1">
              <a:latin typeface="Times New Roman" pitchFamily="18" charset="0"/>
              <a:sym typeface="Wingdings" pitchFamily="2" charset="2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 sz="1100" b="1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8135" name="Rectangle 8"/>
          <p:cNvSpPr>
            <a:spLocks noChangeArrowheads="1"/>
          </p:cNvSpPr>
          <p:nvPr/>
        </p:nvSpPr>
        <p:spPr bwMode="auto">
          <a:xfrm>
            <a:off x="457200" y="1752600"/>
            <a:ext cx="4267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36" name="Straight Connector 2"/>
          <p:cNvCxnSpPr>
            <a:cxnSpLocks noChangeShapeType="1"/>
          </p:cNvCxnSpPr>
          <p:nvPr/>
        </p:nvCxnSpPr>
        <p:spPr bwMode="auto">
          <a:xfrm>
            <a:off x="1371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7" name="Straight Connector 12"/>
          <p:cNvCxnSpPr>
            <a:cxnSpLocks noChangeShapeType="1"/>
          </p:cNvCxnSpPr>
          <p:nvPr/>
        </p:nvCxn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8" name="Straight Connector 13"/>
          <p:cNvCxnSpPr>
            <a:cxnSpLocks noChangeShapeType="1"/>
          </p:cNvCxnSpPr>
          <p:nvPr/>
        </p:nvCxnSpPr>
        <p:spPr bwMode="auto">
          <a:xfrm>
            <a:off x="2895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9" name="Straight Connector 14"/>
          <p:cNvCxnSpPr>
            <a:cxnSpLocks noChangeShapeType="1"/>
          </p:cNvCxnSpPr>
          <p:nvPr/>
        </p:nvCxnSpPr>
        <p:spPr bwMode="auto">
          <a:xfrm>
            <a:off x="35814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0" name="TextBox 22"/>
          <p:cNvSpPr txBox="1">
            <a:spLocks noChangeArrowheads="1"/>
          </p:cNvSpPr>
          <p:nvPr/>
        </p:nvSpPr>
        <p:spPr bwMode="auto">
          <a:xfrm>
            <a:off x="4876800" y="1371600"/>
            <a:ext cx="4151313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Algorithm: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$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start symbol E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Repeat { /*stack not empty */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If (X = cis) {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  advance cis to next symbol;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(X is a terminal)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 cis] is an error entry)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(M[X,cis] = nonterminal) {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push the right hand side of </a:t>
            </a:r>
          </a:p>
          <a:p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                 the production in reverse order 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Let X point to the top of the stack.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until (X = = $) {accept}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</a:p>
          <a:p>
            <a:endParaRPr lang="en-US" sz="1600"/>
          </a:p>
        </p:txBody>
      </p:sp>
      <p:sp>
        <p:nvSpPr>
          <p:cNvPr id="48141" name="TextBox 23"/>
          <p:cNvSpPr txBox="1">
            <a:spLocks noChangeArrowheads="1"/>
          </p:cNvSpPr>
          <p:nvPr/>
        </p:nvSpPr>
        <p:spPr bwMode="auto">
          <a:xfrm>
            <a:off x="381000" y="3886200"/>
            <a:ext cx="434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 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id + id * id$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Current input symbol(cis)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Top of stack symbol (X)</a:t>
            </a:r>
          </a:p>
        </p:txBody>
      </p:sp>
      <p:cxnSp>
        <p:nvCxnSpPr>
          <p:cNvPr id="48142" name="Straight Arrow Connector 16"/>
          <p:cNvCxnSpPr>
            <a:cxnSpLocks noChangeShapeType="1"/>
          </p:cNvCxnSpPr>
          <p:nvPr/>
        </p:nvCxnSpPr>
        <p:spPr bwMode="auto">
          <a:xfrm>
            <a:off x="457200" y="43434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3" name="Straight Arrow Connector 18"/>
          <p:cNvCxnSpPr>
            <a:cxnSpLocks noChangeShapeType="1"/>
          </p:cNvCxnSpPr>
          <p:nvPr/>
        </p:nvCxnSpPr>
        <p:spPr bwMode="auto">
          <a:xfrm flipH="1">
            <a:off x="1752600" y="43434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4" name="Straight Arrow Connector 25"/>
          <p:cNvCxnSpPr>
            <a:cxnSpLocks noChangeShapeType="1"/>
          </p:cNvCxnSpPr>
          <p:nvPr/>
        </p:nvCxnSpPr>
        <p:spPr bwMode="auto">
          <a:xfrm flipV="1">
            <a:off x="609600" y="4648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5" name="Straight Arrow Connector 33"/>
          <p:cNvCxnSpPr>
            <a:cxnSpLocks noChangeShapeType="1"/>
          </p:cNvCxnSpPr>
          <p:nvPr/>
        </p:nvCxnSpPr>
        <p:spPr bwMode="auto">
          <a:xfrm flipV="1">
            <a:off x="2057400" y="4648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6" name="Straight Connector 35"/>
          <p:cNvCxnSpPr>
            <a:cxnSpLocks noChangeShapeType="1"/>
          </p:cNvCxnSpPr>
          <p:nvPr/>
        </p:nvCxnSpPr>
        <p:spPr bwMode="auto">
          <a:xfrm>
            <a:off x="4114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3B911C-1E5C-495D-98C7-821329BE6122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Box 22"/>
          <p:cNvSpPr txBox="1">
            <a:spLocks noChangeArrowheads="1"/>
          </p:cNvSpPr>
          <p:nvPr/>
        </p:nvSpPr>
        <p:spPr bwMode="auto">
          <a:xfrm>
            <a:off x="4800600" y="1371600"/>
            <a:ext cx="415131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Algorithm: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$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start symbol E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repeat (X != $){ /*stack not empty */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If (X = cis) {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  advance cis to next symbol;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(X is a terminal)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 cis] is an error entry)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(M[X,cis] = nonterminal) {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push the right hand side of </a:t>
            </a:r>
          </a:p>
          <a:p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                 the production in reverse order 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let X point to the top of the stack.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until (X = = $) {accept}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else {error() }</a:t>
            </a:r>
          </a:p>
          <a:p>
            <a:endParaRPr lang="en-US" sz="1600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4800" y="1371600"/>
            <a:ext cx="44958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	    Production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 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	    E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TE’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	    T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+ id * id$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id * id$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 * id$	   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 * id$	    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+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TE’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* id$	    match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+</a:t>
            </a:r>
            <a:endParaRPr lang="en-US" altLang="ja-JP" sz="16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id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* id$	    T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* id$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*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id$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id$	   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*FT’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$	    match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*</a:t>
            </a:r>
            <a:endParaRPr lang="en-US" altLang="ja-JP" sz="16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  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$E’		           $	  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$		           $	  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  <a:endParaRPr lang="en-US" sz="1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0CDFF3-D464-428F-8F37-2638FB74B047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The End</a:t>
            </a:r>
          </a:p>
        </p:txBody>
      </p:sp>
      <p:sp>
        <p:nvSpPr>
          <p:cNvPr id="5223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D34CCE-8F61-43A3-A690-DDFD72ED14EE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5845B6-E1B1-4D09-8E83-A991C2F59973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First set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Nullable symbols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Follow set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Predictive parsing table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LL(1) parsing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309FE-71CC-459F-A033-7AEDCDBC1731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79248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A recursive descent (or predictive) parser chooses the correct production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looking ahead at the input string a fix number of symbols (typically one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symbol or token).</a:t>
            </a:r>
          </a:p>
          <a:p>
            <a:pPr marL="457200" indent="-457200">
              <a:spcBef>
                <a:spcPct val="50000"/>
              </a:spcBef>
            </a:pP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latin typeface="Times New Roman" pitchFamily="18" charset="0"/>
              </a:rPr>
              <a:t>First set: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Let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be a string of terminals and non-terminals.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First(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) is the set of terminals that can begin strings or sequence derivable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from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which means that we are interested in knowing if a particular nonterminal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derives a string with a terminal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t.</a:t>
            </a:r>
            <a:r>
              <a:rPr lang="en-US" sz="2000" u="sng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529DD7-CA45-48EF-8EA8-8EF6586C497F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62647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Definition:  FIRST(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) = { 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1600">
                <a:latin typeface="Times New Roman" pitchFamily="18" charset="0"/>
              </a:rPr>
              <a:t> |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==&gt; * 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t </a:t>
            </a:r>
            <a:r>
              <a:rPr lang="en-US" sz="1600" b="1">
                <a:latin typeface="Symbol" pitchFamily="18" charset="2"/>
              </a:rPr>
              <a:t>w </a:t>
            </a:r>
            <a:r>
              <a:rPr lang="en-US" sz="1600">
                <a:latin typeface="Times New Roman" pitchFamily="18" charset="0"/>
              </a:rPr>
              <a:t>for some </a:t>
            </a:r>
            <a:r>
              <a:rPr lang="en-US" sz="1600" b="1">
                <a:latin typeface="Symbol" pitchFamily="18" charset="2"/>
              </a:rPr>
              <a:t>w</a:t>
            </a:r>
            <a:r>
              <a:rPr lang="en-US" sz="1600">
                <a:latin typeface="Times New Roman" pitchFamily="18" charset="0"/>
              </a:rPr>
              <a:t>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Symbol" pitchFamily="18" charset="2"/>
              </a:rPr>
              <a:t> </a:t>
            </a:r>
            <a:r>
              <a:rPr lang="en-US" sz="1600">
                <a:latin typeface="Times New Roman" pitchFamily="18" charset="0"/>
              </a:rPr>
              <a:t>{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|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==&gt; *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</a:t>
            </a:r>
          </a:p>
          <a:p>
            <a:endParaRPr lang="en-US" sz="1600">
              <a:latin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X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A B C then FIRST(X) = FIRST(A B C) and is computed as follows: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A is a terminal,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{A} (for example, if X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B C, FIRST (X) = FIRST( t B C) = { t } 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Otherwise, if X does not derive to an empty string,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FIRST(A).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FIRST(A) contains the empty string then,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FIRST(A) – {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FIRST(BC)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Similarly, for FIRST(BC) we have: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{B} if B is a terminal,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Otherwise, if B does not derive to an empty string,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FIRST(B)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FIRST(B) contains the empty string then,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FIRST(B) – {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FIRST(C)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And so on…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/>
              <a:t>			 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DAF6B0-8C2E-4A6A-91B9-0A7D853431B1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6264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Example:</a:t>
            </a:r>
          </a:p>
          <a:p>
            <a:r>
              <a:rPr lang="en-US" sz="1600">
                <a:latin typeface="Times New Roman" pitchFamily="18" charset="0"/>
              </a:rPr>
              <a:t>S 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 A B C | C b B | B a</a:t>
            </a:r>
          </a:p>
          <a:p>
            <a:r>
              <a:rPr lang="en-US" sz="1600">
                <a:latin typeface="Times New Roman" pitchFamily="18" charset="0"/>
                <a:sym typeface="Wingdings" pitchFamily="2" charset="2"/>
              </a:rPr>
              <a:t>A  d a | B C</a:t>
            </a:r>
          </a:p>
          <a:p>
            <a:r>
              <a:rPr lang="en-US" sz="1600">
                <a:latin typeface="Times New Roman" pitchFamily="18" charset="0"/>
                <a:sym typeface="Wingdings" pitchFamily="2" charset="2"/>
              </a:rPr>
              <a:t>B  g |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endParaRPr lang="en-US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C 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 h |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 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FIRST(S) = FIRST(A B C)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FIRST(C b B)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 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FIRST(B a)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FIRST(A) = FIRST(d a)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First(B C) = { d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FIRST(B C)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FIRST(B) = FIRST(g)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First {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= {g,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FIRST(C) = FIRST(h)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First {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= {h,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Now we can compute:</a:t>
            </a:r>
          </a:p>
          <a:p>
            <a:r>
              <a:rPr lang="en-US" sz="1600">
                <a:latin typeface="Times New Roman" pitchFamily="18" charset="0"/>
              </a:rPr>
              <a:t>FIRST(BC) = FIRST(B) – {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</a:rPr>
              <a:t>  {h,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= {g,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– {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</a:rPr>
              <a:t>  {h,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 = {g,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FIRST(A) = { d 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{g,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} = { d, 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Exercise: Compute FIRST(C b B) and FIRST(B a) in order to compute FIRST( S )</a:t>
            </a:r>
          </a:p>
          <a:p>
            <a:r>
              <a:rPr lang="en-US" sz="1800"/>
              <a:t>			 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F8FD5A-2D08-4C98-84A2-BB65D8A7D9FB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Example: Given the following expression grammar:</a:t>
            </a:r>
          </a:p>
          <a:p>
            <a:endParaRPr lang="en-US"/>
          </a:p>
          <a:p>
            <a:r>
              <a:rPr lang="en-US" sz="1800"/>
              <a:t>			E  </a:t>
            </a:r>
            <a:r>
              <a:rPr lang="en-US" sz="1800">
                <a:sym typeface="Wingdings" pitchFamily="2" charset="2"/>
              </a:rPr>
              <a:t> E + T  | T 	</a:t>
            </a:r>
          </a:p>
          <a:p>
            <a:r>
              <a:rPr lang="en-US" sz="1800">
                <a:sym typeface="Wingdings" pitchFamily="2" charset="2"/>
              </a:rPr>
              <a:t>			T   T  * F | F  	</a:t>
            </a:r>
          </a:p>
          <a:p>
            <a:r>
              <a:rPr lang="en-US" sz="1800">
                <a:sym typeface="Wingdings" pitchFamily="2" charset="2"/>
              </a:rPr>
              <a:t>		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endParaRPr lang="en-US" sz="1800"/>
          </a:p>
          <a:p>
            <a:r>
              <a:rPr lang="en-US" sz="1600"/>
              <a:t>First(E + T)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				</a:t>
            </a:r>
          </a:p>
          <a:p>
            <a:endParaRPr lang="en-US" sz="1600"/>
          </a:p>
          <a:p>
            <a:r>
              <a:rPr lang="en-US" sz="1600"/>
              <a:t>Because: 	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sz="1600">
                <a:sym typeface="Wingdings" pitchFamily="2" charset="2"/>
              </a:rPr>
              <a:t> + T		</a:t>
            </a:r>
          </a:p>
          <a:p>
            <a:r>
              <a:rPr lang="en-US" sz="1600">
                <a:sym typeface="Wingdings" pitchFamily="2" charset="2"/>
              </a:rPr>
              <a:t>    	</a:t>
            </a:r>
            <a:r>
              <a:rPr lang="en-US" sz="1600"/>
              <a:t>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 </a:t>
            </a:r>
            <a:r>
              <a:rPr lang="en-US" sz="1600">
                <a:sym typeface="Wingdings" pitchFamily="2" charset="2"/>
              </a:rPr>
              <a:t>E ) + T			</a:t>
            </a:r>
            <a:endParaRPr lang="en-US" sz="1600"/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First(E 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</a:t>
            </a:r>
          </a:p>
          <a:p>
            <a:endParaRPr lang="en-US" sz="1600"/>
          </a:p>
          <a:p>
            <a:r>
              <a:rPr lang="en-US" sz="1600"/>
              <a:t>Because: 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</a:p>
          <a:p>
            <a:r>
              <a:rPr lang="en-US" sz="1600"/>
              <a:t>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600">
                <a:sym typeface="Wingdings" pitchFamily="2" charset="2"/>
              </a:rPr>
              <a:t> E )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Nullable Symbols</a:t>
            </a:r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Nullable symbols are the ones that produce the empty ( </a:t>
            </a:r>
            <a:r>
              <a:rPr lang="en-US" sz="240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2400">
                <a:latin typeface="Times New Roman" pitchFamily="18" charset="0"/>
              </a:rPr>
              <a:t> ) string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Example: Given the following grammar, find the nullabel symbols and the First set: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Z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d		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X  Y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Z  X Y Z	Y  c		X  a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Note that if X can derive the empty string, nullable( X ) is true.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		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	Nullable		First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d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X	Yes		{ a, c,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latin typeface="Times New Roman" pitchFamily="18" charset="0"/>
              </a:rPr>
              <a:t> 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X Y Z</a:t>
            </a:r>
            <a:r>
              <a:rPr lang="en-US"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</a:rPr>
              <a:t>		Y	Yes		{c,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latin typeface="Times New Roman" pitchFamily="18" charset="0"/>
              </a:rPr>
              <a:t>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			Z	No		{a, c, d}</a:t>
            </a: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</a:t>
            </a:r>
            <a:endParaRPr lang="en-US" sz="1600"/>
          </a:p>
          <a:p>
            <a:endParaRPr lang="en-US" sz="1600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2971800" y="44958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BD322-E8D8-4833-A69C-80DDEE996B0D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Follow set</a:t>
            </a: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11"/>
          <p:cNvSpPr txBox="1">
            <a:spLocks noChangeArrowheads="1"/>
          </p:cNvSpPr>
          <p:nvPr/>
        </p:nvSpPr>
        <p:spPr bwMode="auto">
          <a:xfrm>
            <a:off x="441325" y="1458913"/>
            <a:ext cx="77279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		</a:t>
            </a:r>
            <a:r>
              <a:rPr lang="en-US" sz="1800">
                <a:latin typeface="Times New Roman" pitchFamily="18" charset="0"/>
              </a:rPr>
              <a:t>FOLLOW(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1800">
                <a:latin typeface="Times New Roman" pitchFamily="18" charset="0"/>
              </a:rPr>
              <a:t>) = { </a:t>
            </a:r>
            <a:r>
              <a:rPr lang="en-US" sz="1800" b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1800">
                <a:latin typeface="Times New Roman" pitchFamily="18" charset="0"/>
              </a:rPr>
              <a:t> | 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1800">
                <a:latin typeface="Times New Roman" pitchFamily="18" charset="0"/>
              </a:rPr>
              <a:t> ==&gt; *</a:t>
            </a:r>
            <a:r>
              <a:rPr lang="en-US" sz="1800" b="1">
                <a:latin typeface="Symbol" pitchFamily="18" charset="2"/>
              </a:rPr>
              <a:t>a 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1800">
                <a:latin typeface="Times New Roman" pitchFamily="18" charset="0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Times New Roman" pitchFamily="18" charset="0"/>
              </a:rPr>
              <a:t>t </a:t>
            </a:r>
            <a:r>
              <a:rPr lang="en-US" sz="1800" b="1">
                <a:latin typeface="Symbol" pitchFamily="18" charset="2"/>
              </a:rPr>
              <a:t>w </a:t>
            </a:r>
            <a:r>
              <a:rPr lang="en-US" sz="1800">
                <a:latin typeface="Times New Roman" pitchFamily="18" charset="0"/>
              </a:rPr>
              <a:t>for some </a:t>
            </a:r>
            <a:r>
              <a:rPr lang="en-US" sz="1800" b="1">
                <a:latin typeface="Symbol" pitchFamily="18" charset="2"/>
              </a:rPr>
              <a:t>a,w</a:t>
            </a:r>
            <a:r>
              <a:rPr lang="en-US" sz="1800">
                <a:latin typeface="Times New Roman" pitchFamily="18" charset="0"/>
              </a:rPr>
              <a:t>} </a:t>
            </a:r>
          </a:p>
          <a:p>
            <a:endParaRPr lang="en-US">
              <a:latin typeface="Times New Roman" pitchFamily="18" charset="0"/>
            </a:endParaRPr>
          </a:p>
          <a:p>
            <a:r>
              <a:rPr lang="en-US"/>
              <a:t>Given a production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, Follow(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is the set of terminals symbols that can immediately follow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1: If there is a derivation containing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>
                <a:solidFill>
                  <a:srgbClr val="FF3300"/>
                </a:solidFill>
              </a:rPr>
              <a:t>, </a:t>
            </a:r>
            <a:r>
              <a:rPr lang="en-US"/>
              <a:t>then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=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2: If the derivation contains </a:t>
            </a:r>
            <a:r>
              <a:rPr lang="en-US" b="1">
                <a:solidFill>
                  <a:srgbClr val="0000FF"/>
                </a:solidFill>
              </a:rPr>
              <a:t>A B C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C</a:t>
            </a:r>
            <a:r>
              <a:rPr lang="en-US"/>
              <a:t> are nullables,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is in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/>
              <a:t> </a:t>
            </a:r>
            <a:r>
              <a:rPr lang="en-US"/>
              <a:t>). </a:t>
            </a:r>
          </a:p>
          <a:p>
            <a:endParaRPr lang="en-US"/>
          </a:p>
          <a:p>
            <a:r>
              <a:rPr lang="en-US"/>
              <a:t>Example 3: Given the following grammar:</a:t>
            </a:r>
          </a:p>
          <a:p>
            <a:endParaRPr lang="en-US"/>
          </a:p>
          <a:p>
            <a:r>
              <a:rPr lang="en-US" sz="1600" b="1"/>
              <a:t>Z </a:t>
            </a:r>
            <a:r>
              <a:rPr lang="en-US" sz="1600" b="1">
                <a:sym typeface="Wingdings" pitchFamily="2" charset="2"/>
              </a:rPr>
              <a:t> d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$</a:t>
            </a:r>
            <a:r>
              <a:rPr lang="en-US" sz="1600" b="1">
                <a:sym typeface="Wingdings" pitchFamily="2" charset="2"/>
              </a:rPr>
              <a:t>		Y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	X  Y</a:t>
            </a:r>
          </a:p>
          <a:p>
            <a:r>
              <a:rPr lang="en-US" sz="1600" b="1">
                <a:sym typeface="Wingdings" pitchFamily="2" charset="2"/>
              </a:rPr>
              <a:t>Z  X Y Z	Y  c		X  a</a:t>
            </a:r>
          </a:p>
          <a:p>
            <a:endParaRPr lang="en-US" sz="1600"/>
          </a:p>
          <a:p>
            <a:r>
              <a:rPr lang="en-US" sz="1600"/>
              <a:t>Compute First, Follow, and nullable.</a:t>
            </a:r>
          </a:p>
          <a:p>
            <a:r>
              <a:rPr lang="en-US"/>
              <a:t>	Nullable		First		Follow</a:t>
            </a:r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X	Yes		{ a, c,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}		{ a, c, d }</a:t>
            </a:r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Y	Yes		{c,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}		{ a, c, d }</a:t>
            </a:r>
          </a:p>
          <a:p>
            <a:r>
              <a:rPr lang="en-US"/>
              <a:t>  Z	No		{a, c, d } 		{</a:t>
            </a:r>
            <a:r>
              <a:rPr lang="en-US" b="1">
                <a:solidFill>
                  <a:srgbClr val="0000FF"/>
                </a:solidFill>
              </a:rPr>
              <a:t>$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EOF}</a:t>
            </a:r>
            <a:endParaRPr lang="en-US"/>
          </a:p>
          <a:p>
            <a:endParaRPr lang="en-US" sz="1600"/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533400" y="4648200"/>
            <a:ext cx="556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18384</TotalTime>
  <Words>1051</Words>
  <Application>Microsoft Office PowerPoint</Application>
  <PresentationFormat>Presentación en pantalla (4:3)</PresentationFormat>
  <Paragraphs>459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ＭＳ Ｐゴシック</vt:lpstr>
      <vt:lpstr>Times New Roman</vt:lpstr>
      <vt:lpstr>Symbol</vt:lpstr>
      <vt:lpstr>Comic Sans MS</vt:lpstr>
      <vt:lpstr>Wingdings</vt:lpstr>
      <vt:lpstr>Default Design</vt:lpstr>
      <vt:lpstr>COP 3402 Systems Software</vt:lpstr>
      <vt:lpstr>COP 3402 Systems Software</vt:lpstr>
      <vt:lpstr>Outline</vt:lpstr>
      <vt:lpstr>First set</vt:lpstr>
      <vt:lpstr>First set</vt:lpstr>
      <vt:lpstr>First set</vt:lpstr>
      <vt:lpstr>First set</vt:lpstr>
      <vt:lpstr>Nullable Symbols</vt:lpstr>
      <vt:lpstr>Follow set</vt:lpstr>
      <vt:lpstr>Predictive parsing table</vt:lpstr>
      <vt:lpstr>Predictive parsing table</vt:lpstr>
      <vt:lpstr>Predictive parsing table</vt:lpstr>
      <vt:lpstr>Predictive parsing table</vt:lpstr>
      <vt:lpstr>Left factoring</vt:lpstr>
      <vt:lpstr>Nonrecursive predictive parsing</vt:lpstr>
      <vt:lpstr>Nonrecursive predictive parsing</vt:lpstr>
      <vt:lpstr>Nonrecursive predictive parsing</vt:lpstr>
      <vt:lpstr>Nonrecursive predictive parsing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499</cp:revision>
  <cp:lastPrinted>2012-07-27T14:53:46Z</cp:lastPrinted>
  <dcterms:created xsi:type="dcterms:W3CDTF">2009-11-06T15:33:35Z</dcterms:created>
  <dcterms:modified xsi:type="dcterms:W3CDTF">2014-03-26T14:05:07Z</dcterms:modified>
</cp:coreProperties>
</file>