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1"/>
  </p:sldMasterIdLst>
  <p:notesMasterIdLst>
    <p:notesMasterId r:id="rId21"/>
  </p:notesMasterIdLst>
  <p:handoutMasterIdLst>
    <p:handoutMasterId r:id="rId22"/>
  </p:handoutMasterIdLst>
  <p:sldIdLst>
    <p:sldId id="337" r:id="rId2"/>
    <p:sldId id="373" r:id="rId3"/>
    <p:sldId id="378" r:id="rId4"/>
    <p:sldId id="379" r:id="rId5"/>
    <p:sldId id="380" r:id="rId6"/>
    <p:sldId id="425" r:id="rId7"/>
    <p:sldId id="424" r:id="rId8"/>
    <p:sldId id="411" r:id="rId9"/>
    <p:sldId id="399" r:id="rId10"/>
    <p:sldId id="412" r:id="rId11"/>
    <p:sldId id="414" r:id="rId12"/>
    <p:sldId id="415" r:id="rId13"/>
    <p:sldId id="416" r:id="rId14"/>
    <p:sldId id="386" r:id="rId15"/>
    <p:sldId id="423" r:id="rId16"/>
    <p:sldId id="422" r:id="rId17"/>
    <p:sldId id="421" r:id="rId18"/>
    <p:sldId id="419" r:id="rId19"/>
    <p:sldId id="413" r:id="rId20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3300"/>
    <a:srgbClr val="FF0000"/>
    <a:srgbClr val="FF3300"/>
    <a:srgbClr val="3333CC"/>
    <a:srgbClr val="3366FF"/>
    <a:srgbClr val="0000FF"/>
    <a:srgbClr val="FF99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64" y="-8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86"/>
    </p:cViewPr>
  </p:sorterViewPr>
  <p:notesViewPr>
    <p:cSldViewPr>
      <p:cViewPr varScale="1">
        <p:scale>
          <a:sx n="58" d="100"/>
          <a:sy n="58" d="100"/>
        </p:scale>
        <p:origin x="-1764" y="-78"/>
      </p:cViewPr>
      <p:guideLst>
        <p:guide orient="horz" pos="289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00C4A359-8D72-4531-A33B-368B04B4A1D5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22363" y="692150"/>
            <a:ext cx="4614862" cy="3460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83088"/>
            <a:ext cx="5032375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8B00EE7B-0A40-49D3-85DC-48CB3DDE0910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AB94C4-0197-4824-B975-33CC9B9BD0B6}" type="slidenum">
              <a:rPr lang="en-US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F82206-270F-4607-B47C-68F75678505F}" type="slidenum">
              <a:rPr lang="en-US"/>
              <a:pPr/>
              <a:t>10</a:t>
            </a:fld>
            <a:endParaRPr lang="en-US"/>
          </a:p>
        </p:txBody>
      </p:sp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44E75B-1B14-4EF0-AD68-76240A22C94C}" type="slidenum">
              <a:rPr lang="en-US"/>
              <a:pPr/>
              <a:t>11</a:t>
            </a:fld>
            <a:endParaRPr lang="en-US"/>
          </a:p>
        </p:txBody>
      </p:sp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DDA3B1-1ADA-4BB7-BCD9-9BA971C4EC50}" type="slidenum">
              <a:rPr lang="en-US"/>
              <a:pPr/>
              <a:t>12</a:t>
            </a:fld>
            <a:endParaRPr lang="en-US"/>
          </a:p>
        </p:txBody>
      </p:sp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CCF92D-5555-4658-AE5F-FE48FF34C76E}" type="slidenum">
              <a:rPr lang="en-US"/>
              <a:pPr/>
              <a:t>13</a:t>
            </a:fld>
            <a:endParaRPr lang="en-US"/>
          </a:p>
        </p:txBody>
      </p:sp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394177-7642-44E7-94FC-E2DE8581D678}" type="slidenum">
              <a:rPr lang="en-US"/>
              <a:pPr/>
              <a:t>14</a:t>
            </a:fld>
            <a:endParaRPr lang="en-US"/>
          </a:p>
        </p:txBody>
      </p:sp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708AE5-E90C-449A-BA26-4A0802D59D52}" type="slidenum">
              <a:rPr lang="en-US"/>
              <a:pPr/>
              <a:t>15</a:t>
            </a:fld>
            <a:endParaRPr lang="en-US"/>
          </a:p>
        </p:txBody>
      </p:sp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179AD2-4C57-4ADB-BA41-92B44C4D5BFF}" type="slidenum">
              <a:rPr lang="en-US"/>
              <a:pPr/>
              <a:t>16</a:t>
            </a:fld>
            <a:endParaRPr lang="en-US"/>
          </a:p>
        </p:txBody>
      </p:sp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7AEC44-4B26-4C88-819C-350069B59F60}" type="slidenum">
              <a:rPr lang="en-US"/>
              <a:pPr/>
              <a:t>17</a:t>
            </a:fld>
            <a:endParaRPr lang="en-US"/>
          </a:p>
        </p:txBody>
      </p:sp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830465-73BC-48B8-B15B-4ACCA9BD9A58}" type="slidenum">
              <a:rPr lang="en-US"/>
              <a:pPr/>
              <a:t>18</a:t>
            </a:fld>
            <a:endParaRPr lang="en-US"/>
          </a:p>
        </p:txBody>
      </p:sp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91ED44-2C08-40D0-93D8-DE5848FB224B}" type="slidenum">
              <a:rPr lang="en-US"/>
              <a:pPr/>
              <a:t>19</a:t>
            </a:fld>
            <a:endParaRPr lang="en-US"/>
          </a:p>
        </p:txBody>
      </p:sp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F10D39-1453-44D4-B3C0-66D5DF08F5C2}" type="slidenum">
              <a:rPr lang="en-US"/>
              <a:pPr/>
              <a:t>2</a:t>
            </a:fld>
            <a:endParaRPr lang="en-US"/>
          </a:p>
        </p:txBody>
      </p:sp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D961CD-5A39-4CA2-B345-D663085DAF9E}" type="slidenum">
              <a:rPr lang="en-US"/>
              <a:pPr/>
              <a:t>3</a:t>
            </a:fld>
            <a:endParaRPr lang="en-US"/>
          </a:p>
        </p:txBody>
      </p:sp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A6E730-3542-4A19-8B16-2445B5FD4C93}" type="slidenum">
              <a:rPr lang="en-US"/>
              <a:pPr/>
              <a:t>4</a:t>
            </a:fld>
            <a:endParaRPr lang="en-US"/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B61D8E-45C1-473A-8FA4-F63D05A4F967}" type="slidenum">
              <a:rPr lang="en-US"/>
              <a:pPr/>
              <a:t>5</a:t>
            </a:fld>
            <a:endParaRPr lang="en-US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64FEC6-C93A-485E-882B-1231CE5AEF09}" type="slidenum">
              <a:rPr lang="en-US"/>
              <a:pPr/>
              <a:t>6</a:t>
            </a:fld>
            <a:endParaRPr lang="en-US"/>
          </a:p>
        </p:txBody>
      </p:sp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BA94C3-F7E8-4302-B958-E997D11B09E7}" type="slidenum">
              <a:rPr lang="en-US"/>
              <a:pPr/>
              <a:t>7</a:t>
            </a:fld>
            <a:endParaRPr lang="en-US"/>
          </a:p>
        </p:txBody>
      </p:sp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4040A8-8AC3-4E91-9911-EA4DADBC1F3A}" type="slidenum">
              <a:rPr lang="en-US"/>
              <a:pPr/>
              <a:t>8</a:t>
            </a:fld>
            <a:endParaRPr lang="en-US"/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4454A4-B361-4CF0-9F85-7FCCD909EFD9}" type="slidenum">
              <a:rPr lang="en-US"/>
              <a:pPr/>
              <a:t>9</a:t>
            </a:fld>
            <a:endParaRPr lang="en-US"/>
          </a:p>
        </p:txBody>
      </p:sp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7970D0-17DC-4CB4-8047-F64A5EEA7C5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D5F308-D8A2-472B-BD8F-1492318FB06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B1AFD6-F8AE-4372-8DA3-08FA6DE9B2F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968ED0-990E-484C-B122-04320C1F855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3510C2-52E6-46CC-83F1-89B155B7436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4CF6F2-5FCB-4390-87EC-49CD1B8B828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613813-9D2D-46E5-B765-A493939D3E2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09339B-95D8-4366-B681-5AF31285E6B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49A747-1CED-4386-8E1E-EF8BFBA7712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AAD5BE-8724-4DB3-B883-AF31141B807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ECA0F0-4B92-40A0-A4FF-F12BFD933B5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EBD45A70-DCD5-4410-855A-FEEE3596F23D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536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9C1CB1-E176-4F67-8AA4-23BBD507F1FE}" type="slidenum">
              <a:rPr lang="en-US"/>
              <a:pPr/>
              <a:t>1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457200" y="1614488"/>
            <a:ext cx="7848600" cy="52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Euripides Montagne</a:t>
            </a: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University of Central Florida</a:t>
            </a: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 </a:t>
            </a:r>
          </a:p>
          <a:p>
            <a:pPr marL="457200" indent="-457200">
              <a:spcBef>
                <a:spcPct val="50000"/>
              </a:spcBef>
            </a:pPr>
            <a:endParaRPr lang="en-US" sz="40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5366" name="Line 5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379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3378AE-C004-43E3-B278-519C90D86E5D}" type="slidenum">
              <a:rPr lang="en-US"/>
              <a:pPr/>
              <a:t>10</a:t>
            </a:fld>
            <a:endParaRPr 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Predictive parsing table</a:t>
            </a:r>
          </a:p>
        </p:txBody>
      </p:sp>
      <p:sp>
        <p:nvSpPr>
          <p:cNvPr id="33797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798" name="Text Box 4"/>
          <p:cNvSpPr txBox="1">
            <a:spLocks noChangeArrowheads="1"/>
          </p:cNvSpPr>
          <p:nvPr/>
        </p:nvSpPr>
        <p:spPr bwMode="auto">
          <a:xfrm>
            <a:off x="381000" y="1219200"/>
            <a:ext cx="7467600" cy="494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u="sng">
                <a:latin typeface="Times New Roman" pitchFamily="18" charset="0"/>
              </a:rPr>
              <a:t>Method to construct the predictive parsing table</a:t>
            </a:r>
          </a:p>
          <a:p>
            <a:r>
              <a:rPr lang="en-US" sz="1600" b="1">
                <a:latin typeface="Times New Roman" pitchFamily="18" charset="0"/>
              </a:rPr>
              <a:t>For each production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</a:rPr>
              <a:t>A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 </a:t>
            </a:r>
            <a:r>
              <a:rPr lang="en-US" sz="1600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a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 of the grammar, do the following:</a:t>
            </a:r>
          </a:p>
          <a:p>
            <a:endParaRPr lang="en-US" sz="1600" b="1">
              <a:latin typeface="Times New Roman" pitchFamily="18" charset="0"/>
              <a:sym typeface="Wingdings" pitchFamily="2" charset="2"/>
            </a:endParaRP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1.- For each terminal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t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 in First (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A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 ), add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A  </a:t>
            </a:r>
            <a:r>
              <a:rPr lang="en-US" sz="1600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a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 to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m[ A , t ]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, where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m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 is the table.</a:t>
            </a:r>
          </a:p>
          <a:p>
            <a:endParaRPr lang="en-US" sz="1600" b="1">
              <a:latin typeface="Times New Roman" pitchFamily="18" charset="0"/>
              <a:sym typeface="Wingdings" pitchFamily="2" charset="2"/>
            </a:endParaRP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2.- If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nullable( </a:t>
            </a:r>
            <a:r>
              <a:rPr lang="en-US" sz="1600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a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)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 is true, add the production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A  </a:t>
            </a:r>
            <a:r>
              <a:rPr lang="en-US" sz="1600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a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 in row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A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, column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t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, for each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t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 in Follow(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A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 ).</a:t>
            </a:r>
          </a:p>
          <a:p>
            <a:endParaRPr lang="en-US" sz="1600" b="1">
              <a:latin typeface="Times New Roman" pitchFamily="18" charset="0"/>
              <a:sym typeface="Wingdings" pitchFamily="2" charset="2"/>
            </a:endParaRP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Example: Given the grammar:</a:t>
            </a:r>
          </a:p>
          <a:p>
            <a:r>
              <a:rPr lang="en-US" b="1"/>
              <a:t>Z </a:t>
            </a:r>
            <a:r>
              <a:rPr lang="en-US" b="1">
                <a:sym typeface="Wingdings" pitchFamily="2" charset="2"/>
              </a:rPr>
              <a:t> d		Y  </a:t>
            </a:r>
            <a:r>
              <a:rPr lang="en-US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en-US" b="1">
                <a:sym typeface="Wingdings" pitchFamily="2" charset="2"/>
              </a:rPr>
              <a:t>		X  Y</a:t>
            </a:r>
          </a:p>
          <a:p>
            <a:r>
              <a:rPr lang="en-US" b="1">
                <a:sym typeface="Wingdings" pitchFamily="2" charset="2"/>
              </a:rPr>
              <a:t>Z  X Y Z		Y  c		X  a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 </a:t>
            </a:r>
            <a:endParaRPr lang="en-US" sz="1600" b="1">
              <a:solidFill>
                <a:srgbClr val="0000FF"/>
              </a:solidFill>
              <a:latin typeface="Times New Roman" pitchFamily="18" charset="0"/>
            </a:endParaRPr>
          </a:p>
          <a:p>
            <a:endParaRPr lang="en-US" sz="1600" b="1"/>
          </a:p>
          <a:p>
            <a:r>
              <a:rPr lang="en-US" sz="1600" b="1"/>
              <a:t>	   	    a		    c		    d</a:t>
            </a:r>
          </a:p>
          <a:p>
            <a:r>
              <a:rPr lang="en-US" b="1">
                <a:sym typeface="Wingdings" pitchFamily="2" charset="2"/>
              </a:rPr>
              <a:t>	     X	 X  a		 X  Y		 X  Y</a:t>
            </a:r>
          </a:p>
          <a:p>
            <a:r>
              <a:rPr lang="en-US" b="1">
                <a:sym typeface="Wingdings" pitchFamily="2" charset="2"/>
              </a:rPr>
              <a:t>	 	 X  Y</a:t>
            </a:r>
          </a:p>
          <a:p>
            <a:endParaRPr lang="en-US" b="1">
              <a:sym typeface="Wingdings" pitchFamily="2" charset="2"/>
            </a:endParaRPr>
          </a:p>
          <a:p>
            <a:r>
              <a:rPr lang="en-US" b="1">
                <a:sym typeface="Wingdings" pitchFamily="2" charset="2"/>
              </a:rPr>
              <a:t>	     Y	 Y  </a:t>
            </a:r>
            <a:r>
              <a:rPr lang="en-US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b="1">
                <a:sym typeface="Wingdings" pitchFamily="2" charset="2"/>
              </a:rPr>
              <a:t>		 Y  c		 Y  </a:t>
            </a:r>
            <a:r>
              <a:rPr lang="en-US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</a:p>
          <a:p>
            <a:r>
              <a:rPr lang="en-US" b="1">
                <a:sym typeface="Wingdings" pitchFamily="2" charset="2"/>
              </a:rPr>
              <a:t>			 	 Y  </a:t>
            </a:r>
            <a:r>
              <a:rPr lang="en-US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</a:p>
          <a:p>
            <a:endParaRPr lang="en-US" b="1">
              <a:sym typeface="Wingdings" pitchFamily="2" charset="2"/>
            </a:endParaRPr>
          </a:p>
          <a:p>
            <a:r>
              <a:rPr lang="en-US" b="1">
                <a:sym typeface="Wingdings" pitchFamily="2" charset="2"/>
              </a:rPr>
              <a:t>	     Z	Z  XYZ		 Z  XYZ		 Z  d</a:t>
            </a:r>
          </a:p>
          <a:p>
            <a:r>
              <a:rPr lang="en-US" b="1">
                <a:sym typeface="Wingdings" pitchFamily="2" charset="2"/>
              </a:rPr>
              <a:t>					 	 Z  XYZ</a:t>
            </a:r>
          </a:p>
        </p:txBody>
      </p:sp>
      <p:sp>
        <p:nvSpPr>
          <p:cNvPr id="33799" name="Rectangle 6"/>
          <p:cNvSpPr>
            <a:spLocks noChangeArrowheads="1"/>
          </p:cNvSpPr>
          <p:nvPr/>
        </p:nvSpPr>
        <p:spPr bwMode="auto">
          <a:xfrm>
            <a:off x="2133600" y="4419600"/>
            <a:ext cx="48006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Oval 7"/>
          <p:cNvSpPr>
            <a:spLocks noChangeArrowheads="1"/>
          </p:cNvSpPr>
          <p:nvPr/>
        </p:nvSpPr>
        <p:spPr bwMode="auto">
          <a:xfrm>
            <a:off x="5943600" y="49530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Line 8"/>
          <p:cNvSpPr>
            <a:spLocks noChangeShapeType="1"/>
          </p:cNvSpPr>
          <p:nvPr/>
        </p:nvSpPr>
        <p:spPr bwMode="auto">
          <a:xfrm flipV="1">
            <a:off x="6477000" y="4038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02" name="Text Box 9"/>
          <p:cNvSpPr txBox="1">
            <a:spLocks noChangeArrowheads="1"/>
          </p:cNvSpPr>
          <p:nvPr/>
        </p:nvSpPr>
        <p:spPr bwMode="auto">
          <a:xfrm>
            <a:off x="7162800" y="3733800"/>
            <a:ext cx="898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Times New Roman" pitchFamily="18" charset="0"/>
              </a:rPr>
              <a:t>m[ Y , d ]</a:t>
            </a:r>
          </a:p>
        </p:txBody>
      </p:sp>
      <p:sp>
        <p:nvSpPr>
          <p:cNvPr id="33803" name="Text Box 10"/>
          <p:cNvSpPr txBox="1">
            <a:spLocks noChangeArrowheads="1"/>
          </p:cNvSpPr>
          <p:nvPr/>
        </p:nvSpPr>
        <p:spPr bwMode="auto">
          <a:xfrm>
            <a:off x="7375525" y="5040313"/>
            <a:ext cx="854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Table m</a:t>
            </a:r>
          </a:p>
        </p:txBody>
      </p:sp>
      <p:sp>
        <p:nvSpPr>
          <p:cNvPr id="33804" name="Line 11"/>
          <p:cNvSpPr>
            <a:spLocks noChangeShapeType="1"/>
          </p:cNvSpPr>
          <p:nvPr/>
        </p:nvSpPr>
        <p:spPr bwMode="auto">
          <a:xfrm flipH="1" flipV="1">
            <a:off x="7010400" y="5181600"/>
            <a:ext cx="3810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584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8E4020-5F3B-4EEF-AE20-54423A205B88}" type="slidenum">
              <a:rPr lang="en-US"/>
              <a:pPr/>
              <a:t>11</a:t>
            </a:fld>
            <a:endParaRPr 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Predictive parsing table</a:t>
            </a:r>
          </a:p>
        </p:txBody>
      </p:sp>
      <p:sp>
        <p:nvSpPr>
          <p:cNvPr id="35845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46" name="Text Box 4"/>
          <p:cNvSpPr txBox="1">
            <a:spLocks noChangeArrowheads="1"/>
          </p:cNvSpPr>
          <p:nvPr/>
        </p:nvSpPr>
        <p:spPr bwMode="auto">
          <a:xfrm>
            <a:off x="381000" y="1219200"/>
            <a:ext cx="7467600" cy="560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Times New Roman" pitchFamily="18" charset="0"/>
              </a:rPr>
              <a:t>Example: Given the grammar:</a:t>
            </a:r>
          </a:p>
          <a:p>
            <a:r>
              <a:rPr lang="en-US"/>
              <a:t>S  </a:t>
            </a:r>
            <a:r>
              <a:rPr lang="en-US">
                <a:sym typeface="Wingdings" pitchFamily="2" charset="2"/>
              </a:rPr>
              <a:t> E$</a:t>
            </a:r>
          </a:p>
          <a:p>
            <a:r>
              <a:rPr lang="en-US"/>
              <a:t>E  </a:t>
            </a:r>
            <a:r>
              <a:rPr lang="en-US">
                <a:sym typeface="Wingdings" pitchFamily="2" charset="2"/>
              </a:rPr>
              <a:t> E + T	 	T   T  * F		F  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id</a:t>
            </a:r>
            <a:r>
              <a:rPr lang="en-US">
                <a:sym typeface="Wingdings" pitchFamily="2" charset="2"/>
              </a:rPr>
              <a:t>  	</a:t>
            </a:r>
          </a:p>
          <a:p>
            <a:r>
              <a:rPr lang="en-US">
                <a:sym typeface="Wingdings" pitchFamily="2" charset="2"/>
              </a:rPr>
              <a:t>E   T		T   F  		F  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(</a:t>
            </a:r>
            <a:r>
              <a:rPr lang="en-US" b="1">
                <a:sym typeface="Wingdings" pitchFamily="2" charset="2"/>
              </a:rPr>
              <a:t> </a:t>
            </a:r>
            <a:r>
              <a:rPr lang="en-US">
                <a:sym typeface="Wingdings" pitchFamily="2" charset="2"/>
              </a:rPr>
              <a:t>E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)</a:t>
            </a:r>
            <a:r>
              <a:rPr lang="en-US">
                <a:sym typeface="Wingdings" pitchFamily="2" charset="2"/>
              </a:rPr>
              <a:t>	</a:t>
            </a:r>
          </a:p>
          <a:p>
            <a:r>
              <a:rPr lang="en-US">
                <a:sym typeface="Wingdings" pitchFamily="2" charset="2"/>
              </a:rPr>
              <a:t>We can rewrite the grammar to avoid left recursion obtaining thus:</a:t>
            </a:r>
          </a:p>
          <a:p>
            <a:r>
              <a:rPr lang="en-US"/>
              <a:t>S  </a:t>
            </a:r>
            <a:r>
              <a:rPr lang="en-US">
                <a:sym typeface="Wingdings" pitchFamily="2" charset="2"/>
              </a:rPr>
              <a:t> E$</a:t>
            </a:r>
          </a:p>
          <a:p>
            <a:r>
              <a:rPr lang="en-US"/>
              <a:t>E  </a:t>
            </a:r>
            <a:r>
              <a:rPr lang="en-US">
                <a:sym typeface="Wingdings" pitchFamily="2" charset="2"/>
              </a:rPr>
              <a:t> T E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		 T   F T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		 F  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id</a:t>
            </a:r>
            <a:r>
              <a:rPr lang="en-US" altLang="ja-JP">
                <a:sym typeface="Wingdings" pitchFamily="2" charset="2"/>
              </a:rPr>
              <a:t> </a:t>
            </a:r>
          </a:p>
          <a:p>
            <a:r>
              <a:rPr lang="en-US">
                <a:sym typeface="Wingdings" pitchFamily="2" charset="2"/>
              </a:rPr>
              <a:t>E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 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+</a:t>
            </a:r>
            <a:r>
              <a:rPr lang="en-US" altLang="ja-JP">
                <a:sym typeface="Wingdings" pitchFamily="2" charset="2"/>
              </a:rPr>
              <a:t> T E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 	 T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 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*</a:t>
            </a:r>
            <a:r>
              <a:rPr lang="en-US" altLang="ja-JP">
                <a:sym typeface="Wingdings" pitchFamily="2" charset="2"/>
              </a:rPr>
              <a:t> F T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 	 F  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(</a:t>
            </a:r>
            <a:r>
              <a:rPr lang="en-US" altLang="ja-JP" b="1">
                <a:sym typeface="Wingdings" pitchFamily="2" charset="2"/>
              </a:rPr>
              <a:t> </a:t>
            </a:r>
            <a:r>
              <a:rPr lang="en-US" altLang="ja-JP">
                <a:sym typeface="Wingdings" pitchFamily="2" charset="2"/>
              </a:rPr>
              <a:t>E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)</a:t>
            </a:r>
            <a:r>
              <a:rPr lang="en-US" altLang="ja-JP">
                <a:sym typeface="Wingdings" pitchFamily="2" charset="2"/>
              </a:rPr>
              <a:t>	</a:t>
            </a:r>
          </a:p>
          <a:p>
            <a:r>
              <a:rPr lang="en-US">
                <a:sym typeface="Wingdings" pitchFamily="2" charset="2"/>
              </a:rPr>
              <a:t>E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  </a:t>
            </a:r>
            <a:r>
              <a:rPr lang="en-US" altLang="ja-JP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>
                <a:sym typeface="Wingdings" pitchFamily="2" charset="2"/>
              </a:rPr>
              <a:t> 		 T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  </a:t>
            </a:r>
            <a:r>
              <a:rPr lang="en-US" altLang="ja-JP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>
                <a:sym typeface="Wingdings" pitchFamily="2" charset="2"/>
              </a:rPr>
              <a:t> </a:t>
            </a:r>
          </a:p>
          <a:p>
            <a:r>
              <a:rPr lang="en-US">
                <a:sym typeface="Wingdings" pitchFamily="2" charset="2"/>
              </a:rPr>
              <a:t>		</a:t>
            </a:r>
          </a:p>
          <a:p>
            <a:r>
              <a:rPr lang="en-US"/>
              <a:t>Compute First, Follow, and nullable.</a:t>
            </a:r>
          </a:p>
          <a:p>
            <a:endParaRPr lang="en-US"/>
          </a:p>
          <a:p>
            <a:r>
              <a:rPr lang="en-US"/>
              <a:t>	Nullable		First		Follow</a:t>
            </a:r>
          </a:p>
          <a:p>
            <a:endParaRPr lang="en-US"/>
          </a:p>
          <a:p>
            <a:r>
              <a:rPr lang="en-US">
                <a:sym typeface="Wingdings" pitchFamily="2" charset="2"/>
              </a:rPr>
              <a:t> </a:t>
            </a:r>
            <a:r>
              <a:rPr lang="en-US"/>
              <a:t> E	No		{ </a:t>
            </a:r>
            <a:r>
              <a:rPr lang="en-US" b="1">
                <a:solidFill>
                  <a:srgbClr val="0000FF"/>
                </a:solidFill>
              </a:rPr>
              <a:t>id</a:t>
            </a:r>
            <a:r>
              <a:rPr lang="en-US"/>
              <a:t> , </a:t>
            </a:r>
            <a:r>
              <a:rPr lang="en-US" b="1">
                <a:solidFill>
                  <a:srgbClr val="0000FF"/>
                </a:solidFill>
              </a:rPr>
              <a:t>(</a:t>
            </a:r>
            <a:r>
              <a:rPr lang="en-US"/>
              <a:t> }		{ </a:t>
            </a:r>
            <a:r>
              <a:rPr lang="en-US" b="1">
                <a:solidFill>
                  <a:srgbClr val="0000FF"/>
                </a:solidFill>
              </a:rPr>
              <a:t>), $</a:t>
            </a:r>
            <a:r>
              <a:rPr lang="en-US"/>
              <a:t> }</a:t>
            </a:r>
          </a:p>
          <a:p>
            <a:endParaRPr lang="en-US"/>
          </a:p>
          <a:p>
            <a:r>
              <a:rPr lang="en-US">
                <a:sym typeface="Wingdings" pitchFamily="2" charset="2"/>
              </a:rPr>
              <a:t>  </a:t>
            </a:r>
            <a:r>
              <a:rPr lang="en-US"/>
              <a:t>E</a:t>
            </a:r>
            <a:r>
              <a:rPr lang="ja-JP" altLang="en-US"/>
              <a:t>’</a:t>
            </a:r>
            <a:r>
              <a:rPr lang="en-US" altLang="ja-JP"/>
              <a:t>	Yes		{ </a:t>
            </a:r>
            <a:r>
              <a:rPr lang="en-US" altLang="ja-JP" b="1">
                <a:solidFill>
                  <a:srgbClr val="0000FF"/>
                </a:solidFill>
              </a:rPr>
              <a:t>+, </a:t>
            </a:r>
            <a:r>
              <a:rPr lang="en-US" altLang="ja-JP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/>
              <a:t> }		{ </a:t>
            </a:r>
            <a:r>
              <a:rPr lang="en-US" altLang="ja-JP" b="1">
                <a:solidFill>
                  <a:srgbClr val="0000FF"/>
                </a:solidFill>
              </a:rPr>
              <a:t>), $</a:t>
            </a:r>
            <a:r>
              <a:rPr lang="en-US" altLang="ja-JP"/>
              <a:t> }</a:t>
            </a:r>
          </a:p>
          <a:p>
            <a:endParaRPr lang="en-US"/>
          </a:p>
          <a:p>
            <a:r>
              <a:rPr lang="en-US"/>
              <a:t>  T	No		{ </a:t>
            </a:r>
            <a:r>
              <a:rPr lang="en-US" b="1">
                <a:solidFill>
                  <a:srgbClr val="0000FF"/>
                </a:solidFill>
              </a:rPr>
              <a:t>id</a:t>
            </a:r>
            <a:r>
              <a:rPr lang="en-US"/>
              <a:t> , </a:t>
            </a:r>
            <a:r>
              <a:rPr lang="en-US" b="1">
                <a:solidFill>
                  <a:srgbClr val="0000FF"/>
                </a:solidFill>
              </a:rPr>
              <a:t>( </a:t>
            </a:r>
            <a:r>
              <a:rPr lang="en-US"/>
              <a:t>} 		{ </a:t>
            </a:r>
            <a:r>
              <a:rPr lang="en-US" b="1">
                <a:solidFill>
                  <a:srgbClr val="0000FF"/>
                </a:solidFill>
              </a:rPr>
              <a:t>)</a:t>
            </a:r>
            <a:r>
              <a:rPr lang="en-US"/>
              <a:t> , </a:t>
            </a:r>
            <a:r>
              <a:rPr lang="en-US" b="1">
                <a:solidFill>
                  <a:srgbClr val="0000FF"/>
                </a:solidFill>
              </a:rPr>
              <a:t>+, $</a:t>
            </a:r>
            <a:r>
              <a:rPr lang="en-US"/>
              <a:t> }</a:t>
            </a:r>
            <a:r>
              <a:rPr lang="en-US">
                <a:sym typeface="Wingdings" pitchFamily="2" charset="2"/>
              </a:rPr>
              <a:t> 	</a:t>
            </a:r>
          </a:p>
          <a:p>
            <a:r>
              <a:rPr lang="en-US" b="1">
                <a:solidFill>
                  <a:srgbClr val="0000FF"/>
                </a:solidFill>
              </a:rPr>
              <a:t> </a:t>
            </a:r>
          </a:p>
          <a:p>
            <a:r>
              <a:rPr lang="en-US">
                <a:sym typeface="Wingdings" pitchFamily="2" charset="2"/>
              </a:rPr>
              <a:t>  T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	Yes		{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*, </a:t>
            </a:r>
            <a:r>
              <a:rPr lang="en-US" altLang="ja-JP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>
                <a:sym typeface="Wingdings" pitchFamily="2" charset="2"/>
              </a:rPr>
              <a:t> }		</a:t>
            </a:r>
            <a:r>
              <a:rPr lang="en-US" altLang="ja-JP"/>
              <a:t>{ </a:t>
            </a:r>
            <a:r>
              <a:rPr lang="en-US" altLang="ja-JP" b="1">
                <a:solidFill>
                  <a:srgbClr val="0000FF"/>
                </a:solidFill>
              </a:rPr>
              <a:t>)</a:t>
            </a:r>
            <a:r>
              <a:rPr lang="en-US" altLang="ja-JP"/>
              <a:t> , </a:t>
            </a:r>
            <a:r>
              <a:rPr lang="en-US" altLang="ja-JP" b="1">
                <a:solidFill>
                  <a:srgbClr val="0000FF"/>
                </a:solidFill>
              </a:rPr>
              <a:t>+, $</a:t>
            </a:r>
            <a:r>
              <a:rPr lang="en-US" altLang="ja-JP"/>
              <a:t> }</a:t>
            </a:r>
            <a:r>
              <a:rPr lang="en-US" altLang="ja-JP">
                <a:sym typeface="Wingdings" pitchFamily="2" charset="2"/>
              </a:rPr>
              <a:t> 	</a:t>
            </a:r>
          </a:p>
          <a:p>
            <a:endParaRPr lang="en-US">
              <a:sym typeface="Wingdings" pitchFamily="2" charset="2"/>
            </a:endParaRPr>
          </a:p>
          <a:p>
            <a:r>
              <a:rPr lang="en-US" sz="1600" b="1">
                <a:latin typeface="Times New Roman" pitchFamily="18" charset="0"/>
              </a:rPr>
              <a:t>  </a:t>
            </a:r>
            <a:r>
              <a:rPr lang="en-US" sz="1600">
                <a:latin typeface="Times New Roman" pitchFamily="18" charset="0"/>
              </a:rPr>
              <a:t>F	No		</a:t>
            </a:r>
            <a:r>
              <a:rPr lang="en-US"/>
              <a:t>{ </a:t>
            </a:r>
            <a:r>
              <a:rPr lang="en-US" b="1">
                <a:solidFill>
                  <a:srgbClr val="0000FF"/>
                </a:solidFill>
              </a:rPr>
              <a:t>id</a:t>
            </a:r>
            <a:r>
              <a:rPr lang="en-US"/>
              <a:t> , </a:t>
            </a:r>
            <a:r>
              <a:rPr lang="en-US" b="1">
                <a:solidFill>
                  <a:srgbClr val="0000FF"/>
                </a:solidFill>
              </a:rPr>
              <a:t>(</a:t>
            </a:r>
            <a:r>
              <a:rPr lang="en-US"/>
              <a:t> }		{ </a:t>
            </a:r>
            <a:r>
              <a:rPr lang="en-US" b="1">
                <a:solidFill>
                  <a:srgbClr val="0000FF"/>
                </a:solidFill>
              </a:rPr>
              <a:t>)</a:t>
            </a:r>
            <a:r>
              <a:rPr lang="en-US"/>
              <a:t> , </a:t>
            </a:r>
            <a:r>
              <a:rPr lang="en-US" b="1">
                <a:solidFill>
                  <a:srgbClr val="0000FF"/>
                </a:solidFill>
              </a:rPr>
              <a:t>*</a:t>
            </a:r>
            <a:r>
              <a:rPr lang="en-US"/>
              <a:t> ,  </a:t>
            </a:r>
            <a:r>
              <a:rPr lang="en-US" b="1">
                <a:solidFill>
                  <a:srgbClr val="0000FF"/>
                </a:solidFill>
              </a:rPr>
              <a:t>+, $</a:t>
            </a:r>
            <a:r>
              <a:rPr lang="en-US"/>
              <a:t> }</a:t>
            </a:r>
            <a:r>
              <a:rPr lang="en-US">
                <a:sym typeface="Wingdings" pitchFamily="2" charset="2"/>
              </a:rPr>
              <a:t> 	</a:t>
            </a:r>
            <a:endParaRPr lang="en-US" sz="1600">
              <a:latin typeface="Times New Roman" pitchFamily="18" charset="0"/>
            </a:endParaRPr>
          </a:p>
          <a:p>
            <a:endParaRPr lang="en-US" sz="1600" b="1"/>
          </a:p>
          <a:p>
            <a:r>
              <a:rPr lang="en-US" sz="1600" b="1"/>
              <a:t>	    </a:t>
            </a:r>
          </a:p>
        </p:txBody>
      </p:sp>
      <p:sp>
        <p:nvSpPr>
          <p:cNvPr id="35847" name="Rectangle 11"/>
          <p:cNvSpPr>
            <a:spLocks noChangeArrowheads="1"/>
          </p:cNvSpPr>
          <p:nvPr/>
        </p:nvSpPr>
        <p:spPr bwMode="auto">
          <a:xfrm>
            <a:off x="1143000" y="4191000"/>
            <a:ext cx="5334000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789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BB92FF-3431-4A5C-BA68-04FE81E0F8B9}" type="slidenum">
              <a:rPr lang="en-US"/>
              <a:pPr/>
              <a:t>12</a:t>
            </a:fld>
            <a:endParaRPr 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Predictive parsing table</a:t>
            </a:r>
          </a:p>
        </p:txBody>
      </p:sp>
      <p:sp>
        <p:nvSpPr>
          <p:cNvPr id="37893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894" name="Text Box 4"/>
          <p:cNvSpPr txBox="1">
            <a:spLocks noChangeArrowheads="1"/>
          </p:cNvSpPr>
          <p:nvPr/>
        </p:nvSpPr>
        <p:spPr bwMode="auto">
          <a:xfrm>
            <a:off x="152400" y="1219200"/>
            <a:ext cx="8763000" cy="477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Times New Roman" pitchFamily="18" charset="0"/>
              </a:rPr>
              <a:t> </a:t>
            </a:r>
          </a:p>
          <a:p>
            <a:pPr algn="ctr"/>
            <a:r>
              <a:rPr lang="en-US" sz="1600" b="1">
                <a:latin typeface="Times New Roman" pitchFamily="18" charset="0"/>
              </a:rPr>
              <a:t>Parsing table for the expression grammar:</a:t>
            </a:r>
            <a:endParaRPr lang="en-US">
              <a:latin typeface="Times New Roman" pitchFamily="18" charset="0"/>
              <a:sym typeface="Wingdings" pitchFamily="2" charset="2"/>
            </a:endParaRPr>
          </a:p>
          <a:p>
            <a:r>
              <a:rPr lang="en-US">
                <a:latin typeface="Times New Roman" pitchFamily="18" charset="0"/>
                <a:sym typeface="Wingdings" pitchFamily="2" charset="2"/>
              </a:rPr>
              <a:t>	</a:t>
            </a:r>
            <a:endParaRPr lang="en-US" b="1">
              <a:solidFill>
                <a:srgbClr val="0000FF"/>
              </a:solidFill>
              <a:latin typeface="Times New Roman" pitchFamily="18" charset="0"/>
            </a:endParaRPr>
          </a:p>
          <a:p>
            <a:endParaRPr lang="en-US" sz="1600" b="1">
              <a:latin typeface="Times New Roman" pitchFamily="18" charset="0"/>
            </a:endParaRPr>
          </a:p>
          <a:p>
            <a:endParaRPr lang="en-US" sz="1600" b="1">
              <a:latin typeface="Times New Roman" pitchFamily="18" charset="0"/>
            </a:endParaRPr>
          </a:p>
          <a:p>
            <a:r>
              <a:rPr lang="en-US" sz="1600" b="1">
                <a:latin typeface="Times New Roman" pitchFamily="18" charset="0"/>
              </a:rPr>
              <a:t>            </a:t>
            </a:r>
            <a:r>
              <a:rPr lang="en-US" b="1">
                <a:latin typeface="Times New Roman" pitchFamily="18" charset="0"/>
              </a:rPr>
              <a:t>+	     	     *	             id		    (		    )	       $</a:t>
            </a:r>
          </a:p>
          <a:p>
            <a:endParaRPr lang="en-US" b="1">
              <a:latin typeface="Times New Roman" pitchFamily="18" charset="0"/>
            </a:endParaRPr>
          </a:p>
          <a:p>
            <a:r>
              <a:rPr lang="en-US" b="1">
                <a:latin typeface="Times New Roman" pitchFamily="18" charset="0"/>
                <a:sym typeface="Wingdings" pitchFamily="2" charset="2"/>
              </a:rPr>
              <a:t>E	  		         E  T E</a:t>
            </a:r>
            <a:r>
              <a:rPr lang="ja-JP" altLang="en-US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	E  T E</a:t>
            </a:r>
            <a:r>
              <a:rPr lang="ja-JP" altLang="en-US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	</a:t>
            </a:r>
          </a:p>
          <a:p>
            <a:endParaRPr lang="en-US" b="1">
              <a:latin typeface="Times New Roman" pitchFamily="18" charset="0"/>
              <a:sym typeface="Wingdings" pitchFamily="2" charset="2"/>
            </a:endParaRPr>
          </a:p>
          <a:p>
            <a:r>
              <a:rPr lang="en-US" b="1">
                <a:latin typeface="Times New Roman" pitchFamily="18" charset="0"/>
                <a:sym typeface="Wingdings" pitchFamily="2" charset="2"/>
              </a:rPr>
              <a:t>	 	  </a:t>
            </a:r>
          </a:p>
          <a:p>
            <a:r>
              <a:rPr lang="en-US" b="1">
                <a:latin typeface="Times New Roman" pitchFamily="18" charset="0"/>
                <a:sym typeface="Wingdings" pitchFamily="2" charset="2"/>
              </a:rPr>
              <a:t>E</a:t>
            </a:r>
            <a:r>
              <a:rPr lang="ja-JP" altLang="en-US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     E</a:t>
            </a:r>
            <a:r>
              <a:rPr lang="ja-JP" altLang="en-US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  +T E</a:t>
            </a:r>
            <a:r>
              <a:rPr lang="ja-JP" altLang="en-US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		 				 E</a:t>
            </a:r>
            <a:r>
              <a:rPr lang="ja-JP" altLang="en-US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  </a:t>
            </a:r>
            <a:r>
              <a:rPr lang="en-US" altLang="ja-JP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 b="1">
                <a:latin typeface="Symbol" pitchFamily="18" charset="2"/>
                <a:sym typeface="Wingdings" pitchFamily="2" charset="2"/>
              </a:rPr>
              <a:t> 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	     E</a:t>
            </a:r>
            <a:r>
              <a:rPr lang="ja-JP" altLang="en-US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  </a:t>
            </a:r>
            <a:r>
              <a:rPr lang="en-US" altLang="ja-JP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 b="1">
                <a:latin typeface="Symbol" pitchFamily="18" charset="2"/>
                <a:sym typeface="Wingdings" pitchFamily="2" charset="2"/>
              </a:rPr>
              <a:t> </a:t>
            </a:r>
            <a:endParaRPr lang="en-US" altLang="ja-JP" b="1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r>
              <a:rPr lang="en-US" b="1">
                <a:latin typeface="Times New Roman" pitchFamily="18" charset="0"/>
                <a:sym typeface="Wingdings" pitchFamily="2" charset="2"/>
              </a:rPr>
              <a:t>			 	  </a:t>
            </a:r>
            <a:endParaRPr lang="en-US" b="1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endParaRPr lang="en-US" b="1">
              <a:latin typeface="Times New Roman" pitchFamily="18" charset="0"/>
              <a:sym typeface="Wingdings" pitchFamily="2" charset="2"/>
            </a:endParaRPr>
          </a:p>
          <a:p>
            <a:r>
              <a:rPr lang="en-US" b="1">
                <a:latin typeface="Times New Roman" pitchFamily="18" charset="0"/>
                <a:sym typeface="Wingdings" pitchFamily="2" charset="2"/>
              </a:rPr>
              <a:t>T      			         T  F T</a:t>
            </a:r>
            <a:r>
              <a:rPr lang="ja-JP" altLang="en-US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 	T  F T</a:t>
            </a:r>
            <a:r>
              <a:rPr lang="ja-JP" altLang="en-US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 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		  </a:t>
            </a:r>
          </a:p>
          <a:p>
            <a:endParaRPr lang="en-US" b="1">
              <a:latin typeface="Times New Roman" pitchFamily="18" charset="0"/>
              <a:sym typeface="Wingdings" pitchFamily="2" charset="2"/>
            </a:endParaRPr>
          </a:p>
          <a:p>
            <a:r>
              <a:rPr lang="en-US" b="1">
                <a:latin typeface="Times New Roman" pitchFamily="18" charset="0"/>
                <a:sym typeface="Wingdings" pitchFamily="2" charset="2"/>
              </a:rPr>
              <a:t>					 	  </a:t>
            </a:r>
          </a:p>
          <a:p>
            <a:r>
              <a:rPr lang="en-US" b="1">
                <a:latin typeface="Times New Roman" pitchFamily="18" charset="0"/>
                <a:sym typeface="Wingdings" pitchFamily="2" charset="2"/>
              </a:rPr>
              <a:t>T</a:t>
            </a:r>
            <a:r>
              <a:rPr lang="ja-JP" altLang="en-US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     T</a:t>
            </a:r>
            <a:r>
              <a:rPr lang="ja-JP" altLang="en-US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  </a:t>
            </a:r>
            <a:r>
              <a:rPr lang="en-US" altLang="ja-JP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>
                <a:latin typeface="Times New Roman" pitchFamily="18" charset="0"/>
                <a:sym typeface="Wingdings" pitchFamily="2" charset="2"/>
              </a:rPr>
              <a:t> 	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T</a:t>
            </a:r>
            <a:r>
              <a:rPr lang="ja-JP" altLang="en-US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  *F T</a:t>
            </a:r>
            <a:r>
              <a:rPr lang="ja-JP" altLang="en-US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 				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T</a:t>
            </a:r>
            <a:r>
              <a:rPr lang="ja-JP" altLang="en-US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  </a:t>
            </a:r>
            <a:r>
              <a:rPr lang="en-US" altLang="ja-JP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	     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T</a:t>
            </a:r>
            <a:r>
              <a:rPr lang="ja-JP" altLang="en-US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b="1">
                <a:latin typeface="Times New Roman" pitchFamily="18" charset="0"/>
                <a:sym typeface="Wingdings" pitchFamily="2" charset="2"/>
              </a:rPr>
              <a:t>  </a:t>
            </a:r>
            <a:r>
              <a:rPr lang="en-US" altLang="ja-JP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</a:p>
          <a:p>
            <a:endParaRPr lang="en-US" altLang="ja-JP" b="1">
              <a:solidFill>
                <a:srgbClr val="0000FF"/>
              </a:solidFill>
              <a:latin typeface="Symbol" pitchFamily="18" charset="2"/>
              <a:sym typeface="Wingdings" pitchFamily="2" charset="2"/>
            </a:endParaRPr>
          </a:p>
          <a:p>
            <a:endParaRPr lang="en-US" b="1">
              <a:solidFill>
                <a:srgbClr val="0000FF"/>
              </a:solidFill>
              <a:latin typeface="Symbol" pitchFamily="18" charset="2"/>
              <a:sym typeface="Wingdings" pitchFamily="2" charset="2"/>
            </a:endParaRPr>
          </a:p>
          <a:p>
            <a:endParaRPr lang="en-US" b="1">
              <a:solidFill>
                <a:srgbClr val="0000FF"/>
              </a:solidFill>
              <a:latin typeface="Symbol" pitchFamily="18" charset="2"/>
              <a:sym typeface="Wingdings" pitchFamily="2" charset="2"/>
            </a:endParaRPr>
          </a:p>
          <a:p>
            <a:r>
              <a:rPr lang="en-US" b="1">
                <a:latin typeface="Times New Roman" pitchFamily="18" charset="0"/>
                <a:sym typeface="Wingdings" pitchFamily="2" charset="2"/>
              </a:rPr>
              <a:t>F</a:t>
            </a:r>
            <a:r>
              <a:rPr lang="en-US">
                <a:sym typeface="Wingdings" pitchFamily="2" charset="2"/>
              </a:rPr>
              <a:t>      			       </a:t>
            </a:r>
            <a:r>
              <a:rPr lang="en-US" b="1">
                <a:latin typeface="Times New Roman" pitchFamily="18" charset="0"/>
                <a:sym typeface="Wingdings" pitchFamily="2" charset="2"/>
              </a:rPr>
              <a:t>F  id		F  ( E )</a:t>
            </a:r>
          </a:p>
        </p:txBody>
      </p:sp>
      <p:sp>
        <p:nvSpPr>
          <p:cNvPr id="37895" name="Rectangle 8"/>
          <p:cNvSpPr>
            <a:spLocks noChangeArrowheads="1"/>
          </p:cNvSpPr>
          <p:nvPr/>
        </p:nvSpPr>
        <p:spPr bwMode="auto">
          <a:xfrm>
            <a:off x="533400" y="2743200"/>
            <a:ext cx="8077200" cy="320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993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CD8CF1-E915-40BA-A371-82F87B3C8AC2}" type="slidenum">
              <a:rPr lang="en-US"/>
              <a:pPr/>
              <a:t>13</a:t>
            </a:fld>
            <a:endParaRPr lang="en-US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Predictive parsing table</a:t>
            </a:r>
          </a:p>
        </p:txBody>
      </p:sp>
      <p:sp>
        <p:nvSpPr>
          <p:cNvPr id="39941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62000" y="2057400"/>
            <a:ext cx="6504054" cy="3754874"/>
          </a:xfrm>
          <a:prstGeom prst="rect">
            <a:avLst/>
          </a:prstGeom>
          <a:noFill/>
          <a:effectLst>
            <a:glow rad="63500">
              <a:schemeClr val="accent1">
                <a:alpha val="75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en-US"/>
              <a:t>Using the predictive parsing table, it is easy to write a recursive-descent parser: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	    +	      *	      id	     (	    )</a:t>
            </a:r>
          </a:p>
          <a:p>
            <a:endParaRPr lang="en-US"/>
          </a:p>
          <a:p>
            <a:r>
              <a:rPr lang="en-US"/>
              <a:t>T</a:t>
            </a:r>
            <a:r>
              <a:rPr lang="ja-JP" altLang="en-US"/>
              <a:t>’</a:t>
            </a:r>
            <a:r>
              <a:rPr lang="en-US" altLang="ja-JP"/>
              <a:t>	T</a:t>
            </a:r>
            <a:r>
              <a:rPr lang="ja-JP" altLang="en-US"/>
              <a:t>’</a:t>
            </a:r>
            <a:r>
              <a:rPr lang="en-US" altLang="ja-JP"/>
              <a:t> </a:t>
            </a:r>
            <a:r>
              <a:rPr lang="en-US" altLang="ja-JP">
                <a:sym typeface="Wingdings" pitchFamily="2" charset="2"/>
              </a:rPr>
              <a:t> </a:t>
            </a:r>
            <a:r>
              <a:rPr lang="en-US" altLang="ja-JP">
                <a:latin typeface="Symbol" pitchFamily="18" charset="2"/>
                <a:sym typeface="Wingdings" pitchFamily="2" charset="2"/>
              </a:rPr>
              <a:t>e	T</a:t>
            </a:r>
            <a:r>
              <a:rPr lang="ja-JP" altLang="en-US">
                <a:latin typeface="Symbol" pitchFamily="18" charset="2"/>
                <a:sym typeface="Wingdings" pitchFamily="2" charset="2"/>
              </a:rPr>
              <a:t>’</a:t>
            </a:r>
            <a:r>
              <a:rPr lang="en-US" altLang="ja-JP">
                <a:latin typeface="Symbol" pitchFamily="18" charset="2"/>
                <a:sym typeface="Wingdings" pitchFamily="2" charset="2"/>
              </a:rPr>
              <a:t> </a:t>
            </a:r>
            <a:r>
              <a:rPr lang="en-US" altLang="ja-JP">
                <a:sym typeface="Wingdings" pitchFamily="2" charset="2"/>
              </a:rPr>
              <a:t> *FT</a:t>
            </a:r>
            <a:r>
              <a:rPr lang="ja-JP" altLang="en-US">
                <a:latin typeface="Symbol" pitchFamily="18" charset="2"/>
                <a:sym typeface="Wingdings" pitchFamily="2" charset="2"/>
              </a:rPr>
              <a:t>’</a:t>
            </a:r>
            <a:r>
              <a:rPr lang="en-US" altLang="ja-JP">
                <a:latin typeface="Symbol" pitchFamily="18" charset="2"/>
                <a:sym typeface="Wingdings" pitchFamily="2" charset="2"/>
              </a:rPr>
              <a:t>			T</a:t>
            </a:r>
            <a:r>
              <a:rPr lang="ja-JP" altLang="en-US">
                <a:latin typeface="Symbol" pitchFamily="18" charset="2"/>
                <a:sym typeface="Wingdings" pitchFamily="2" charset="2"/>
              </a:rPr>
              <a:t>’</a:t>
            </a:r>
            <a:r>
              <a:rPr lang="en-US" altLang="ja-JP">
                <a:latin typeface="Symbol" pitchFamily="18" charset="2"/>
                <a:sym typeface="Wingdings" pitchFamily="2" charset="2"/>
              </a:rPr>
              <a:t> </a:t>
            </a:r>
            <a:r>
              <a:rPr lang="en-US" altLang="ja-JP">
                <a:sym typeface="Wingdings" pitchFamily="2" charset="2"/>
              </a:rPr>
              <a:t></a:t>
            </a:r>
            <a:r>
              <a:rPr lang="en-US" altLang="ja-JP">
                <a:latin typeface="Symbol" pitchFamily="18" charset="2"/>
                <a:sym typeface="Wingdings" pitchFamily="2" charset="2"/>
              </a:rPr>
              <a:t> e </a:t>
            </a:r>
          </a:p>
          <a:p>
            <a:endParaRPr lang="en-US">
              <a:latin typeface="Symbol" pitchFamily="18" charset="2"/>
              <a:sym typeface="Wingdings" pitchFamily="2" charset="2"/>
            </a:endParaRPr>
          </a:p>
          <a:p>
            <a:endParaRPr lang="en-US">
              <a:latin typeface="Symbol" pitchFamily="18" charset="2"/>
              <a:sym typeface="Wingdings" pitchFamily="2" charset="2"/>
            </a:endParaRPr>
          </a:p>
          <a:p>
            <a:endParaRPr lang="en-US">
              <a:latin typeface="Symbol" pitchFamily="18" charset="2"/>
              <a:sym typeface="Wingdings" pitchFamily="2" charset="2"/>
            </a:endParaRPr>
          </a:p>
          <a:p>
            <a:endParaRPr lang="en-US">
              <a:latin typeface="Symbol" pitchFamily="18" charset="2"/>
              <a:sym typeface="Wingdings" pitchFamily="2" charset="2"/>
            </a:endParaRPr>
          </a:p>
          <a:p>
            <a:r>
              <a:rPr lang="en-US">
                <a:cs typeface="Arial" pitchFamily="34" charset="0"/>
                <a:sym typeface="Wingdings" pitchFamily="2" charset="2"/>
              </a:rPr>
              <a:t>Void Tprime (void) { swith  (token)  </a:t>
            </a:r>
          </a:p>
          <a:p>
            <a:r>
              <a:rPr lang="en-US">
                <a:cs typeface="Arial" pitchFamily="34" charset="0"/>
                <a:sym typeface="Wingdings" pitchFamily="2" charset="2"/>
              </a:rPr>
              <a:t>	{  case PLUS:        break ;</a:t>
            </a:r>
          </a:p>
          <a:p>
            <a:r>
              <a:rPr lang="en-US">
                <a:cs typeface="Arial" pitchFamily="34" charset="0"/>
                <a:sym typeface="Wingdings" pitchFamily="2" charset="2"/>
              </a:rPr>
              <a:t>	   case TIMES:      accept (TIMES) ; F ( )  ; Tprime ( );  break ;</a:t>
            </a:r>
          </a:p>
          <a:p>
            <a:r>
              <a:rPr lang="en-US">
                <a:cs typeface="Arial" pitchFamily="34" charset="0"/>
                <a:sym typeface="Wingdings" pitchFamily="2" charset="2"/>
              </a:rPr>
              <a:t>	   case RPAREN : break ; </a:t>
            </a:r>
          </a:p>
          <a:p>
            <a:r>
              <a:rPr lang="en-US">
                <a:cs typeface="Arial" pitchFamily="34" charset="0"/>
                <a:sym typeface="Wingdings" pitchFamily="2" charset="2"/>
              </a:rPr>
              <a:t>	   default:      error ( ) ;</a:t>
            </a:r>
          </a:p>
          <a:p>
            <a:r>
              <a:rPr lang="en-US">
                <a:cs typeface="Arial" pitchFamily="34" charset="0"/>
                <a:sym typeface="Wingdings" pitchFamily="2" charset="2"/>
              </a:rPr>
              <a:t>	}</a:t>
            </a:r>
          </a:p>
          <a:p>
            <a:r>
              <a:rPr lang="en-US">
                <a:cs typeface="Arial" pitchFamily="34" charset="0"/>
                <a:sym typeface="Wingdings" pitchFamily="2" charset="2"/>
              </a:rPr>
              <a:t>}</a:t>
            </a:r>
            <a:endParaRPr lang="en-US">
              <a:cs typeface="Arial" pitchFamily="34" charset="0"/>
            </a:endParaRPr>
          </a:p>
        </p:txBody>
      </p:sp>
      <p:sp>
        <p:nvSpPr>
          <p:cNvPr id="39945" name="Rectangle 8"/>
          <p:cNvSpPr>
            <a:spLocks noChangeArrowheads="1"/>
          </p:cNvSpPr>
          <p:nvPr/>
        </p:nvSpPr>
        <p:spPr bwMode="auto">
          <a:xfrm>
            <a:off x="533400" y="2971800"/>
            <a:ext cx="5943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198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2528CD-57D0-4DFD-B4E9-0596E9B0E9E6}" type="slidenum">
              <a:rPr lang="en-US"/>
              <a:pPr/>
              <a:t>14</a:t>
            </a:fld>
            <a:endParaRPr lang="en-US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Left factoring</a:t>
            </a:r>
          </a:p>
        </p:txBody>
      </p:sp>
      <p:sp>
        <p:nvSpPr>
          <p:cNvPr id="41989" name="Line 4"/>
          <p:cNvSpPr>
            <a:spLocks noChangeShapeType="1"/>
          </p:cNvSpPr>
          <p:nvPr/>
        </p:nvSpPr>
        <p:spPr bwMode="auto">
          <a:xfrm>
            <a:off x="457200" y="9144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990" name="Rectangle 9"/>
          <p:cNvSpPr>
            <a:spLocks noChangeArrowheads="1"/>
          </p:cNvSpPr>
          <p:nvPr/>
        </p:nvSpPr>
        <p:spPr bwMode="auto">
          <a:xfrm>
            <a:off x="457200" y="1143000"/>
            <a:ext cx="7696200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Another problem that we must avoid in predictive parsers is when two productions for the same non-terminal start with the same symbol.</a:t>
            </a:r>
          </a:p>
          <a:p>
            <a:endParaRPr lang="en-US"/>
          </a:p>
          <a:p>
            <a:r>
              <a:rPr lang="en-US"/>
              <a:t>Example:	S </a:t>
            </a:r>
            <a:r>
              <a:rPr lang="en-US">
                <a:latin typeface="Times New Roman" pitchFamily="18" charset="0"/>
                <a:sym typeface="Wingdings" pitchFamily="2" charset="2"/>
              </a:rPr>
              <a:t> </a:t>
            </a:r>
            <a:r>
              <a:rPr lang="en-US" b="1">
                <a:latin typeface="Times New Roman" pitchFamily="18" charset="0"/>
                <a:sym typeface="Wingdings" pitchFamily="2" charset="2"/>
              </a:rPr>
              <a:t>if</a:t>
            </a:r>
            <a:r>
              <a:rPr lang="en-US">
                <a:latin typeface="Times New Roman" pitchFamily="18" charset="0"/>
                <a:sym typeface="Wingdings" pitchFamily="2" charset="2"/>
              </a:rPr>
              <a:t> E </a:t>
            </a:r>
            <a:r>
              <a:rPr lang="en-US" b="1">
                <a:latin typeface="Times New Roman" pitchFamily="18" charset="0"/>
                <a:sym typeface="Wingdings" pitchFamily="2" charset="2"/>
              </a:rPr>
              <a:t>then</a:t>
            </a:r>
            <a:r>
              <a:rPr lang="en-US">
                <a:latin typeface="Times New Roman" pitchFamily="18" charset="0"/>
                <a:sym typeface="Wingdings" pitchFamily="2" charset="2"/>
              </a:rPr>
              <a:t> S</a:t>
            </a:r>
          </a:p>
          <a:p>
            <a:r>
              <a:rPr lang="en-US">
                <a:latin typeface="Times New Roman" pitchFamily="18" charset="0"/>
                <a:sym typeface="Wingdings" pitchFamily="2" charset="2"/>
              </a:rPr>
              <a:t>	S  </a:t>
            </a:r>
            <a:r>
              <a:rPr lang="en-US" b="1">
                <a:latin typeface="Times New Roman" pitchFamily="18" charset="0"/>
                <a:sym typeface="Wingdings" pitchFamily="2" charset="2"/>
              </a:rPr>
              <a:t>If</a:t>
            </a:r>
            <a:r>
              <a:rPr lang="en-US">
                <a:latin typeface="Times New Roman" pitchFamily="18" charset="0"/>
                <a:sym typeface="Wingdings" pitchFamily="2" charset="2"/>
              </a:rPr>
              <a:t> E </a:t>
            </a:r>
            <a:r>
              <a:rPr lang="en-US" b="1">
                <a:latin typeface="Times New Roman" pitchFamily="18" charset="0"/>
                <a:sym typeface="Wingdings" pitchFamily="2" charset="2"/>
              </a:rPr>
              <a:t>then</a:t>
            </a:r>
            <a:r>
              <a:rPr lang="en-US">
                <a:latin typeface="Times New Roman" pitchFamily="18" charset="0"/>
                <a:sym typeface="Wingdings" pitchFamily="2" charset="2"/>
              </a:rPr>
              <a:t> S </a:t>
            </a:r>
            <a:r>
              <a:rPr lang="en-US" b="1">
                <a:latin typeface="Times New Roman" pitchFamily="18" charset="0"/>
                <a:sym typeface="Wingdings" pitchFamily="2" charset="2"/>
              </a:rPr>
              <a:t>else</a:t>
            </a:r>
            <a:r>
              <a:rPr lang="en-US">
                <a:latin typeface="Times New Roman" pitchFamily="18" charset="0"/>
                <a:sym typeface="Wingdings" pitchFamily="2" charset="2"/>
              </a:rPr>
              <a:t> S</a:t>
            </a:r>
          </a:p>
          <a:p>
            <a:endParaRPr lang="en-US">
              <a:sym typeface="Wingdings" pitchFamily="2" charset="2"/>
            </a:endParaRPr>
          </a:p>
          <a:p>
            <a:r>
              <a:rPr lang="en-US">
                <a:sym typeface="Wingdings" pitchFamily="2" charset="2"/>
              </a:rPr>
              <a:t>Solution: Left-factor the grammar. Take allowable ending </a:t>
            </a:r>
            <a:r>
              <a:rPr lang="ja-JP" altLang="en-US">
                <a:sym typeface="Wingdings" pitchFamily="2" charset="2"/>
              </a:rPr>
              <a:t>“</a:t>
            </a:r>
            <a:r>
              <a:rPr lang="en-US" altLang="ja-JP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else S</a:t>
            </a:r>
            <a:r>
              <a:rPr lang="ja-JP" altLang="en-US">
                <a:sym typeface="Wingdings" pitchFamily="2" charset="2"/>
              </a:rPr>
              <a:t>”</a:t>
            </a:r>
            <a:r>
              <a:rPr lang="en-US" altLang="ja-JP">
                <a:sym typeface="Wingdings" pitchFamily="2" charset="2"/>
              </a:rPr>
              <a:t> and </a:t>
            </a:r>
            <a:r>
              <a:rPr lang="en-US" altLang="ja-JP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e</a:t>
            </a:r>
            <a:r>
              <a:rPr lang="en-US" altLang="ja-JP">
                <a:sym typeface="Wingdings" pitchFamily="2" charset="2"/>
              </a:rPr>
              <a:t>, and make a new production (new non-terminal) for them:</a:t>
            </a:r>
          </a:p>
          <a:p>
            <a:endParaRPr lang="en-US">
              <a:sym typeface="Wingdings" pitchFamily="2" charset="2"/>
            </a:endParaRPr>
          </a:p>
          <a:p>
            <a:r>
              <a:rPr lang="en-US">
                <a:sym typeface="Wingdings" pitchFamily="2" charset="2"/>
              </a:rPr>
              <a:t>	</a:t>
            </a:r>
            <a:r>
              <a:rPr lang="en-US">
                <a:latin typeface="Times New Roman" pitchFamily="18" charset="0"/>
                <a:sym typeface="Wingdings" pitchFamily="2" charset="2"/>
              </a:rPr>
              <a:t>S  </a:t>
            </a:r>
            <a:r>
              <a:rPr lang="en-US" b="1">
                <a:latin typeface="Times New Roman" pitchFamily="18" charset="0"/>
                <a:sym typeface="Wingdings" pitchFamily="2" charset="2"/>
              </a:rPr>
              <a:t>if</a:t>
            </a:r>
            <a:r>
              <a:rPr lang="en-US">
                <a:latin typeface="Times New Roman" pitchFamily="18" charset="0"/>
                <a:sym typeface="Wingdings" pitchFamily="2" charset="2"/>
              </a:rPr>
              <a:t> E </a:t>
            </a:r>
            <a:r>
              <a:rPr lang="en-US" b="1">
                <a:latin typeface="Times New Roman" pitchFamily="18" charset="0"/>
                <a:sym typeface="Wingdings" pitchFamily="2" charset="2"/>
              </a:rPr>
              <a:t>then </a:t>
            </a:r>
            <a:r>
              <a:rPr lang="en-US">
                <a:latin typeface="Times New Roman" pitchFamily="18" charset="0"/>
                <a:sym typeface="Wingdings" pitchFamily="2" charset="2"/>
              </a:rPr>
              <a:t>S X</a:t>
            </a:r>
          </a:p>
          <a:p>
            <a:r>
              <a:rPr lang="en-US">
                <a:latin typeface="Times New Roman" pitchFamily="18" charset="0"/>
                <a:sym typeface="Wingdings" pitchFamily="2" charset="2"/>
              </a:rPr>
              <a:t>	X  </a:t>
            </a:r>
            <a:r>
              <a:rPr lang="en-US" b="1">
                <a:latin typeface="Times New Roman" pitchFamily="18" charset="0"/>
                <a:sym typeface="Wingdings" pitchFamily="2" charset="2"/>
              </a:rPr>
              <a:t>else</a:t>
            </a:r>
            <a:r>
              <a:rPr lang="en-US">
                <a:latin typeface="Times New Roman" pitchFamily="18" charset="0"/>
                <a:sym typeface="Wingdings" pitchFamily="2" charset="2"/>
              </a:rPr>
              <a:t> S</a:t>
            </a:r>
          </a:p>
          <a:p>
            <a:r>
              <a:rPr lang="en-US">
                <a:latin typeface="Times New Roman" pitchFamily="18" charset="0"/>
                <a:sym typeface="Wingdings" pitchFamily="2" charset="2"/>
              </a:rPr>
              <a:t>	X </a:t>
            </a:r>
            <a:r>
              <a:rPr lang="en-US">
                <a:sym typeface="Wingdings" pitchFamily="2" charset="2"/>
              </a:rPr>
              <a:t> </a:t>
            </a:r>
            <a:r>
              <a:rPr lang="en-US">
                <a:latin typeface="Symbol" pitchFamily="18" charset="2"/>
                <a:sym typeface="Wingdings" pitchFamily="2" charset="2"/>
              </a:rPr>
              <a:t>e</a:t>
            </a:r>
          </a:p>
          <a:p>
            <a:endParaRPr lang="en-US">
              <a:latin typeface="Times New Roman" pitchFamily="18" charset="0"/>
              <a:sym typeface="Wingdings" pitchFamily="2" charset="2"/>
            </a:endParaRPr>
          </a:p>
          <a:p>
            <a:r>
              <a:rPr lang="en-US">
                <a:latin typeface="Times New Roman" pitchFamily="18" charset="0"/>
                <a:sym typeface="Wingdings" pitchFamily="2" charset="2"/>
              </a:rPr>
              <a:t>Grammars whose predictive parsing tables contain no multiples entries are called LL(1).</a:t>
            </a:r>
          </a:p>
          <a:p>
            <a:endParaRPr lang="en-US">
              <a:latin typeface="Times New Roman" pitchFamily="18" charset="0"/>
              <a:sym typeface="Wingdings" pitchFamily="2" charset="2"/>
            </a:endParaRPr>
          </a:p>
          <a:p>
            <a:r>
              <a:rPr lang="en-US">
                <a:latin typeface="Times New Roman" pitchFamily="18" charset="0"/>
                <a:sym typeface="Wingdings" pitchFamily="2" charset="2"/>
              </a:rPr>
              <a:t>The first L stands for  left-to-right parse of input string. (input string scanned from left to right)</a:t>
            </a:r>
          </a:p>
          <a:p>
            <a:endParaRPr lang="en-US">
              <a:latin typeface="Times New Roman" pitchFamily="18" charset="0"/>
              <a:sym typeface="Wingdings" pitchFamily="2" charset="2"/>
            </a:endParaRPr>
          </a:p>
          <a:p>
            <a:r>
              <a:rPr lang="en-US">
                <a:latin typeface="Times New Roman" pitchFamily="18" charset="0"/>
                <a:sym typeface="Wingdings" pitchFamily="2" charset="2"/>
              </a:rPr>
              <a:t>The second L stands for leftmost derivation of the grammar</a:t>
            </a:r>
          </a:p>
          <a:p>
            <a:endParaRPr lang="en-US">
              <a:latin typeface="Times New Roman" pitchFamily="18" charset="0"/>
              <a:sym typeface="Wingdings" pitchFamily="2" charset="2"/>
            </a:endParaRPr>
          </a:p>
          <a:p>
            <a:r>
              <a:rPr lang="en-US">
                <a:latin typeface="Times New Roman" pitchFamily="18" charset="0"/>
                <a:sym typeface="Wingdings" pitchFamily="2" charset="2"/>
              </a:rPr>
              <a:t>The </a:t>
            </a:r>
            <a:r>
              <a:rPr lang="ja-JP" altLang="en-US">
                <a:latin typeface="Times New Roman" pitchFamily="18" charset="0"/>
                <a:sym typeface="Wingdings" pitchFamily="2" charset="2"/>
              </a:rPr>
              <a:t>“</a:t>
            </a:r>
            <a:r>
              <a:rPr lang="en-US" altLang="ja-JP">
                <a:latin typeface="Times New Roman" pitchFamily="18" charset="0"/>
                <a:sym typeface="Wingdings" pitchFamily="2" charset="2"/>
              </a:rPr>
              <a:t>1</a:t>
            </a:r>
            <a:r>
              <a:rPr lang="ja-JP" altLang="en-US">
                <a:latin typeface="Times New Roman" pitchFamily="18" charset="0"/>
                <a:sym typeface="Wingdings" pitchFamily="2" charset="2"/>
              </a:rPr>
              <a:t>”</a:t>
            </a:r>
            <a:r>
              <a:rPr lang="en-US" altLang="ja-JP">
                <a:latin typeface="Times New Roman" pitchFamily="18" charset="0"/>
                <a:sym typeface="Wingdings" pitchFamily="2" charset="2"/>
              </a:rPr>
              <a:t> stands for one symbol lookahead</a:t>
            </a:r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403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09402D-CE42-476E-8109-CCDA18B9E4F7}" type="slidenum">
              <a:rPr lang="en-US"/>
              <a:pPr/>
              <a:t>15</a:t>
            </a:fld>
            <a:endParaRPr lang="en-US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00FF"/>
                </a:solidFill>
                <a:ea typeface="ＭＳ Ｐゴシック" pitchFamily="34" charset="-128"/>
              </a:rPr>
              <a:t>Nonrecursive predictive parsing</a:t>
            </a:r>
          </a:p>
        </p:txBody>
      </p:sp>
      <p:sp>
        <p:nvSpPr>
          <p:cNvPr id="44037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38" name="Text Box 4"/>
          <p:cNvSpPr txBox="1">
            <a:spLocks noChangeArrowheads="1"/>
          </p:cNvSpPr>
          <p:nvPr/>
        </p:nvSpPr>
        <p:spPr bwMode="auto">
          <a:xfrm>
            <a:off x="381000" y="1219200"/>
            <a:ext cx="74676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Times New Roman" pitchFamily="18" charset="0"/>
              </a:rPr>
              <a:t>Example: Given the grammar:</a:t>
            </a:r>
          </a:p>
          <a:p>
            <a:endParaRPr lang="en-US">
              <a:sym typeface="Wingdings" pitchFamily="2" charset="2"/>
            </a:endParaRPr>
          </a:p>
          <a:p>
            <a:r>
              <a:rPr lang="en-US"/>
              <a:t>S  </a:t>
            </a:r>
            <a:r>
              <a:rPr lang="en-US">
                <a:sym typeface="Wingdings" pitchFamily="2" charset="2"/>
              </a:rPr>
              <a:t> E$</a:t>
            </a:r>
          </a:p>
          <a:p>
            <a:r>
              <a:rPr lang="en-US"/>
              <a:t>E  </a:t>
            </a:r>
            <a:r>
              <a:rPr lang="en-US">
                <a:sym typeface="Wingdings" pitchFamily="2" charset="2"/>
              </a:rPr>
              <a:t> T E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		 T   F T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		 F  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id</a:t>
            </a:r>
            <a:r>
              <a:rPr lang="en-US" altLang="ja-JP">
                <a:sym typeface="Wingdings" pitchFamily="2" charset="2"/>
              </a:rPr>
              <a:t> </a:t>
            </a:r>
          </a:p>
          <a:p>
            <a:r>
              <a:rPr lang="en-US">
                <a:sym typeface="Wingdings" pitchFamily="2" charset="2"/>
              </a:rPr>
              <a:t>E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 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+</a:t>
            </a:r>
            <a:r>
              <a:rPr lang="en-US" altLang="ja-JP">
                <a:sym typeface="Wingdings" pitchFamily="2" charset="2"/>
              </a:rPr>
              <a:t> T E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 	 T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 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*</a:t>
            </a:r>
            <a:r>
              <a:rPr lang="en-US" altLang="ja-JP">
                <a:sym typeface="Wingdings" pitchFamily="2" charset="2"/>
              </a:rPr>
              <a:t> F T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 	 F  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(</a:t>
            </a:r>
            <a:r>
              <a:rPr lang="en-US" altLang="ja-JP" b="1">
                <a:sym typeface="Wingdings" pitchFamily="2" charset="2"/>
              </a:rPr>
              <a:t> </a:t>
            </a:r>
            <a:r>
              <a:rPr lang="en-US" altLang="ja-JP">
                <a:sym typeface="Wingdings" pitchFamily="2" charset="2"/>
              </a:rPr>
              <a:t>E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)</a:t>
            </a:r>
            <a:r>
              <a:rPr lang="en-US" altLang="ja-JP">
                <a:sym typeface="Wingdings" pitchFamily="2" charset="2"/>
              </a:rPr>
              <a:t>	</a:t>
            </a:r>
          </a:p>
          <a:p>
            <a:r>
              <a:rPr lang="en-US">
                <a:sym typeface="Wingdings" pitchFamily="2" charset="2"/>
              </a:rPr>
              <a:t>E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  </a:t>
            </a:r>
            <a:r>
              <a:rPr lang="en-US" altLang="ja-JP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>
                <a:sym typeface="Wingdings" pitchFamily="2" charset="2"/>
              </a:rPr>
              <a:t> 		 T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  </a:t>
            </a:r>
            <a:r>
              <a:rPr lang="en-US" altLang="ja-JP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>
                <a:sym typeface="Wingdings" pitchFamily="2" charset="2"/>
              </a:rPr>
              <a:t> </a:t>
            </a:r>
          </a:p>
          <a:p>
            <a:r>
              <a:rPr lang="en-US">
                <a:sym typeface="Wingdings" pitchFamily="2" charset="2"/>
              </a:rPr>
              <a:t>		</a:t>
            </a:r>
          </a:p>
          <a:p>
            <a:r>
              <a:rPr lang="en-US"/>
              <a:t>With the following First, Follow, and nullable.</a:t>
            </a:r>
          </a:p>
          <a:p>
            <a:endParaRPr lang="en-US"/>
          </a:p>
          <a:p>
            <a:r>
              <a:rPr lang="en-US"/>
              <a:t>	Nullable		First		Follow</a:t>
            </a:r>
          </a:p>
          <a:p>
            <a:endParaRPr lang="en-US"/>
          </a:p>
          <a:p>
            <a:r>
              <a:rPr lang="en-US">
                <a:sym typeface="Wingdings" pitchFamily="2" charset="2"/>
              </a:rPr>
              <a:t> </a:t>
            </a:r>
            <a:r>
              <a:rPr lang="en-US"/>
              <a:t> S	No		{ </a:t>
            </a:r>
            <a:r>
              <a:rPr lang="en-US" b="1">
                <a:solidFill>
                  <a:srgbClr val="0000FF"/>
                </a:solidFill>
              </a:rPr>
              <a:t>id</a:t>
            </a:r>
            <a:r>
              <a:rPr lang="en-US"/>
              <a:t> }</a:t>
            </a:r>
          </a:p>
          <a:p>
            <a:endParaRPr lang="en-US"/>
          </a:p>
          <a:p>
            <a:r>
              <a:rPr lang="en-US"/>
              <a:t>  E	No		{ </a:t>
            </a:r>
            <a:r>
              <a:rPr lang="en-US" b="1">
                <a:solidFill>
                  <a:srgbClr val="0000FF"/>
                </a:solidFill>
              </a:rPr>
              <a:t>id</a:t>
            </a:r>
            <a:r>
              <a:rPr lang="en-US"/>
              <a:t> , </a:t>
            </a:r>
            <a:r>
              <a:rPr lang="en-US" b="1">
                <a:solidFill>
                  <a:srgbClr val="0000FF"/>
                </a:solidFill>
              </a:rPr>
              <a:t>(</a:t>
            </a:r>
            <a:r>
              <a:rPr lang="en-US"/>
              <a:t> }		{ </a:t>
            </a:r>
            <a:r>
              <a:rPr lang="en-US" b="1">
                <a:solidFill>
                  <a:srgbClr val="0000FF"/>
                </a:solidFill>
              </a:rPr>
              <a:t>), $</a:t>
            </a:r>
            <a:r>
              <a:rPr lang="en-US"/>
              <a:t> }</a:t>
            </a:r>
          </a:p>
          <a:p>
            <a:endParaRPr lang="en-US"/>
          </a:p>
          <a:p>
            <a:r>
              <a:rPr lang="en-US">
                <a:sym typeface="Wingdings" pitchFamily="2" charset="2"/>
              </a:rPr>
              <a:t>  </a:t>
            </a:r>
            <a:r>
              <a:rPr lang="en-US"/>
              <a:t>E</a:t>
            </a:r>
            <a:r>
              <a:rPr lang="ja-JP" altLang="en-US"/>
              <a:t>’</a:t>
            </a:r>
            <a:r>
              <a:rPr lang="en-US" altLang="ja-JP"/>
              <a:t>	Yes		{ </a:t>
            </a:r>
            <a:r>
              <a:rPr lang="en-US" altLang="ja-JP" b="1">
                <a:solidFill>
                  <a:srgbClr val="0000FF"/>
                </a:solidFill>
              </a:rPr>
              <a:t>+</a:t>
            </a:r>
            <a:r>
              <a:rPr lang="en-US" altLang="ja-JP"/>
              <a:t> }		{ </a:t>
            </a:r>
            <a:r>
              <a:rPr lang="en-US" altLang="ja-JP" b="1">
                <a:solidFill>
                  <a:srgbClr val="0000FF"/>
                </a:solidFill>
              </a:rPr>
              <a:t>), $</a:t>
            </a:r>
            <a:r>
              <a:rPr lang="en-US" altLang="ja-JP"/>
              <a:t> }</a:t>
            </a:r>
          </a:p>
          <a:p>
            <a:endParaRPr lang="en-US"/>
          </a:p>
          <a:p>
            <a:r>
              <a:rPr lang="en-US"/>
              <a:t>  T	No		{ </a:t>
            </a:r>
            <a:r>
              <a:rPr lang="en-US" b="1">
                <a:solidFill>
                  <a:srgbClr val="0000FF"/>
                </a:solidFill>
              </a:rPr>
              <a:t>id</a:t>
            </a:r>
            <a:r>
              <a:rPr lang="en-US"/>
              <a:t> , </a:t>
            </a:r>
            <a:r>
              <a:rPr lang="en-US" b="1">
                <a:solidFill>
                  <a:srgbClr val="0000FF"/>
                </a:solidFill>
              </a:rPr>
              <a:t>( </a:t>
            </a:r>
            <a:r>
              <a:rPr lang="en-US"/>
              <a:t>} 		{ </a:t>
            </a:r>
            <a:r>
              <a:rPr lang="en-US" b="1">
                <a:solidFill>
                  <a:srgbClr val="0000FF"/>
                </a:solidFill>
              </a:rPr>
              <a:t>)</a:t>
            </a:r>
            <a:r>
              <a:rPr lang="en-US"/>
              <a:t> , </a:t>
            </a:r>
            <a:r>
              <a:rPr lang="en-US" b="1">
                <a:solidFill>
                  <a:srgbClr val="0000FF"/>
                </a:solidFill>
              </a:rPr>
              <a:t>+, $</a:t>
            </a:r>
            <a:r>
              <a:rPr lang="en-US"/>
              <a:t> }</a:t>
            </a:r>
            <a:r>
              <a:rPr lang="en-US">
                <a:sym typeface="Wingdings" pitchFamily="2" charset="2"/>
              </a:rPr>
              <a:t> 	</a:t>
            </a:r>
          </a:p>
          <a:p>
            <a:r>
              <a:rPr lang="en-US" b="1">
                <a:solidFill>
                  <a:srgbClr val="0000FF"/>
                </a:solidFill>
              </a:rPr>
              <a:t> </a:t>
            </a:r>
          </a:p>
          <a:p>
            <a:r>
              <a:rPr lang="en-US">
                <a:sym typeface="Wingdings" pitchFamily="2" charset="2"/>
              </a:rPr>
              <a:t>  T</a:t>
            </a:r>
            <a:r>
              <a:rPr lang="ja-JP" altLang="en-US"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	Yes		{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*</a:t>
            </a:r>
            <a:r>
              <a:rPr lang="en-US" altLang="ja-JP">
                <a:sym typeface="Wingdings" pitchFamily="2" charset="2"/>
              </a:rPr>
              <a:t> }		</a:t>
            </a:r>
            <a:r>
              <a:rPr lang="en-US" altLang="ja-JP"/>
              <a:t>{ </a:t>
            </a:r>
            <a:r>
              <a:rPr lang="en-US" altLang="ja-JP" b="1">
                <a:solidFill>
                  <a:srgbClr val="0000FF"/>
                </a:solidFill>
              </a:rPr>
              <a:t>)</a:t>
            </a:r>
            <a:r>
              <a:rPr lang="en-US" altLang="ja-JP"/>
              <a:t> , </a:t>
            </a:r>
            <a:r>
              <a:rPr lang="en-US" altLang="ja-JP" b="1">
                <a:solidFill>
                  <a:srgbClr val="0000FF"/>
                </a:solidFill>
              </a:rPr>
              <a:t>+, $</a:t>
            </a:r>
            <a:r>
              <a:rPr lang="en-US" altLang="ja-JP"/>
              <a:t> }</a:t>
            </a:r>
            <a:r>
              <a:rPr lang="en-US" altLang="ja-JP">
                <a:sym typeface="Wingdings" pitchFamily="2" charset="2"/>
              </a:rPr>
              <a:t> 	</a:t>
            </a:r>
          </a:p>
          <a:p>
            <a:endParaRPr lang="en-US">
              <a:sym typeface="Wingdings" pitchFamily="2" charset="2"/>
            </a:endParaRPr>
          </a:p>
          <a:p>
            <a:r>
              <a:rPr lang="en-US" sz="1600" b="1">
                <a:latin typeface="Times New Roman" pitchFamily="18" charset="0"/>
              </a:rPr>
              <a:t>  </a:t>
            </a:r>
            <a:r>
              <a:rPr lang="en-US" sz="1600">
                <a:latin typeface="Times New Roman" pitchFamily="18" charset="0"/>
              </a:rPr>
              <a:t>F	No		</a:t>
            </a:r>
            <a:r>
              <a:rPr lang="en-US"/>
              <a:t>{ </a:t>
            </a:r>
            <a:r>
              <a:rPr lang="en-US" b="1">
                <a:solidFill>
                  <a:srgbClr val="0000FF"/>
                </a:solidFill>
              </a:rPr>
              <a:t>id</a:t>
            </a:r>
            <a:r>
              <a:rPr lang="en-US"/>
              <a:t> , </a:t>
            </a:r>
            <a:r>
              <a:rPr lang="en-US" b="1">
                <a:solidFill>
                  <a:srgbClr val="0000FF"/>
                </a:solidFill>
              </a:rPr>
              <a:t>(</a:t>
            </a:r>
            <a:r>
              <a:rPr lang="en-US"/>
              <a:t> }		{ </a:t>
            </a:r>
            <a:r>
              <a:rPr lang="en-US" b="1">
                <a:solidFill>
                  <a:srgbClr val="0000FF"/>
                </a:solidFill>
              </a:rPr>
              <a:t>)</a:t>
            </a:r>
            <a:r>
              <a:rPr lang="en-US"/>
              <a:t> , </a:t>
            </a:r>
            <a:r>
              <a:rPr lang="en-US" b="1">
                <a:solidFill>
                  <a:srgbClr val="0000FF"/>
                </a:solidFill>
              </a:rPr>
              <a:t>*</a:t>
            </a:r>
            <a:r>
              <a:rPr lang="en-US"/>
              <a:t> ,  </a:t>
            </a:r>
            <a:r>
              <a:rPr lang="en-US" b="1">
                <a:solidFill>
                  <a:srgbClr val="0000FF"/>
                </a:solidFill>
              </a:rPr>
              <a:t>+, $</a:t>
            </a:r>
            <a:r>
              <a:rPr lang="en-US"/>
              <a:t> }</a:t>
            </a:r>
            <a:r>
              <a:rPr lang="en-US">
                <a:sym typeface="Wingdings" pitchFamily="2" charset="2"/>
              </a:rPr>
              <a:t> 	</a:t>
            </a:r>
            <a:endParaRPr lang="en-US" sz="1600">
              <a:latin typeface="Times New Roman" pitchFamily="18" charset="0"/>
            </a:endParaRPr>
          </a:p>
          <a:p>
            <a:endParaRPr lang="en-US" sz="1600" b="1"/>
          </a:p>
          <a:p>
            <a:r>
              <a:rPr lang="en-US" sz="1600" b="1"/>
              <a:t>	    </a:t>
            </a:r>
          </a:p>
        </p:txBody>
      </p:sp>
      <p:sp>
        <p:nvSpPr>
          <p:cNvPr id="44039" name="Rectangle 11"/>
          <p:cNvSpPr>
            <a:spLocks noChangeArrowheads="1"/>
          </p:cNvSpPr>
          <p:nvPr/>
        </p:nvSpPr>
        <p:spPr bwMode="auto">
          <a:xfrm>
            <a:off x="1143000" y="3581400"/>
            <a:ext cx="49530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608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52090B-5F09-4B8E-892A-FA9F4FD63E12}" type="slidenum">
              <a:rPr lang="en-US"/>
              <a:pPr/>
              <a:t>16</a:t>
            </a:fld>
            <a:endParaRPr lang="en-US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4000" b="1" smtClean="0">
                <a:solidFill>
                  <a:srgbClr val="0000FF"/>
                </a:solidFill>
                <a:ea typeface="ＭＳ Ｐゴシック" pitchFamily="34" charset="-128"/>
              </a:rPr>
              <a:t>Nonrecursive predictive parsing</a:t>
            </a:r>
          </a:p>
        </p:txBody>
      </p:sp>
      <p:sp>
        <p:nvSpPr>
          <p:cNvPr id="46085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86" name="Text Box 4"/>
          <p:cNvSpPr txBox="1">
            <a:spLocks noChangeArrowheads="1"/>
          </p:cNvSpPr>
          <p:nvPr/>
        </p:nvSpPr>
        <p:spPr bwMode="auto">
          <a:xfrm>
            <a:off x="152400" y="228600"/>
            <a:ext cx="87630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Times New Roman" pitchFamily="18" charset="0"/>
              </a:rPr>
              <a:t> </a:t>
            </a:r>
          </a:p>
          <a:p>
            <a:r>
              <a:rPr lang="en-US" sz="1600" b="1">
                <a:latin typeface="Times New Roman" pitchFamily="18" charset="0"/>
              </a:rPr>
              <a:t> </a:t>
            </a:r>
            <a:endParaRPr lang="en-US">
              <a:latin typeface="Times New Roman" pitchFamily="18" charset="0"/>
              <a:sym typeface="Wingdings" pitchFamily="2" charset="2"/>
            </a:endParaRPr>
          </a:p>
          <a:p>
            <a:r>
              <a:rPr lang="en-US">
                <a:latin typeface="Times New Roman" pitchFamily="18" charset="0"/>
                <a:sym typeface="Wingdings" pitchFamily="2" charset="2"/>
              </a:rPr>
              <a:t>	</a:t>
            </a:r>
            <a:endParaRPr lang="en-US" b="1">
              <a:solidFill>
                <a:srgbClr val="0000FF"/>
              </a:solidFill>
              <a:latin typeface="Times New Roman" pitchFamily="18" charset="0"/>
            </a:endParaRPr>
          </a:p>
          <a:p>
            <a:endParaRPr lang="en-US" sz="1600" b="1">
              <a:latin typeface="Times New Roman" pitchFamily="18" charset="0"/>
            </a:endParaRPr>
          </a:p>
          <a:p>
            <a:endParaRPr lang="en-US" sz="1600" b="1">
              <a:latin typeface="Times New Roman" pitchFamily="18" charset="0"/>
            </a:endParaRPr>
          </a:p>
          <a:p>
            <a:r>
              <a:rPr lang="en-US" sz="1600" b="1">
                <a:latin typeface="Times New Roman" pitchFamily="18" charset="0"/>
              </a:rPr>
              <a:t>          </a:t>
            </a:r>
            <a:r>
              <a:rPr lang="en-US" sz="1200" b="1">
                <a:latin typeface="Times New Roman" pitchFamily="18" charset="0"/>
              </a:rPr>
              <a:t>    +	                  *	             id	        (             )             $</a:t>
            </a:r>
          </a:p>
          <a:p>
            <a:endParaRPr lang="en-US" sz="1100" b="1">
              <a:latin typeface="Times New Roman" pitchFamily="18" charset="0"/>
            </a:endParaRPr>
          </a:p>
          <a:p>
            <a:r>
              <a:rPr lang="en-US" sz="1200" b="1">
                <a:latin typeface="Times New Roman" pitchFamily="18" charset="0"/>
                <a:sym typeface="Wingdings" pitchFamily="2" charset="2"/>
              </a:rPr>
              <a:t>E</a:t>
            </a:r>
            <a:r>
              <a:rPr lang="en-US" sz="1100" b="1">
                <a:latin typeface="Times New Roman" pitchFamily="18" charset="0"/>
                <a:sym typeface="Wingdings" pitchFamily="2" charset="2"/>
              </a:rPr>
              <a:t>	 	     E  T E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‘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  E  T E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	</a:t>
            </a:r>
          </a:p>
          <a:p>
            <a:r>
              <a:rPr lang="en-US" sz="1100" b="1">
                <a:latin typeface="Times New Roman" pitchFamily="18" charset="0"/>
                <a:sym typeface="Wingdings" pitchFamily="2" charset="2"/>
              </a:rPr>
              <a:t>	 	  </a:t>
            </a:r>
          </a:p>
          <a:p>
            <a:r>
              <a:rPr lang="en-US" sz="1200" b="1">
                <a:latin typeface="Times New Roman" pitchFamily="18" charset="0"/>
                <a:sym typeface="Wingdings" pitchFamily="2" charset="2"/>
              </a:rPr>
              <a:t>E</a:t>
            </a:r>
            <a:r>
              <a:rPr lang="ja-JP" altLang="en-US" sz="12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200" b="1">
                <a:latin typeface="Times New Roman" pitchFamily="18" charset="0"/>
                <a:sym typeface="Wingdings" pitchFamily="2" charset="2"/>
              </a:rPr>
              <a:t>   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E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 +T E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		                  E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 </a:t>
            </a:r>
            <a:r>
              <a:rPr lang="en-US" altLang="ja-JP" sz="1100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 sz="1100" b="1">
                <a:latin typeface="Symbol" pitchFamily="18" charset="2"/>
                <a:sym typeface="Wingdings" pitchFamily="2" charset="2"/>
              </a:rPr>
              <a:t>    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E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 </a:t>
            </a:r>
            <a:r>
              <a:rPr lang="en-US" altLang="ja-JP" sz="1100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	</a:t>
            </a:r>
            <a:endParaRPr lang="en-US" altLang="ja-JP" sz="1100" b="1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r>
              <a:rPr lang="en-US" sz="1100" b="1">
                <a:latin typeface="Times New Roman" pitchFamily="18" charset="0"/>
                <a:sym typeface="Wingdings" pitchFamily="2" charset="2"/>
              </a:rPr>
              <a:t>			 	  </a:t>
            </a:r>
          </a:p>
          <a:p>
            <a:r>
              <a:rPr lang="en-US" sz="1200" b="1">
                <a:latin typeface="Times New Roman" pitchFamily="18" charset="0"/>
                <a:sym typeface="Wingdings" pitchFamily="2" charset="2"/>
              </a:rPr>
              <a:t>T </a:t>
            </a:r>
            <a:r>
              <a:rPr lang="en-US" sz="1100" b="1">
                <a:latin typeface="Times New Roman" pitchFamily="18" charset="0"/>
                <a:sym typeface="Wingdings" pitchFamily="2" charset="2"/>
              </a:rPr>
              <a:t>     		     T  F T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  T  F T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sym typeface="Wingdings" pitchFamily="2" charset="2"/>
              </a:rPr>
              <a:t> 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		  </a:t>
            </a:r>
          </a:p>
          <a:p>
            <a:r>
              <a:rPr lang="en-US" sz="1100" b="1">
                <a:latin typeface="Times New Roman" pitchFamily="18" charset="0"/>
                <a:sym typeface="Wingdings" pitchFamily="2" charset="2"/>
              </a:rPr>
              <a:t>					 	  </a:t>
            </a:r>
          </a:p>
          <a:p>
            <a:r>
              <a:rPr lang="en-US" sz="1200" b="1">
                <a:latin typeface="Times New Roman" pitchFamily="18" charset="0"/>
                <a:sym typeface="Wingdings" pitchFamily="2" charset="2"/>
              </a:rPr>
              <a:t>T</a:t>
            </a:r>
            <a:r>
              <a:rPr lang="ja-JP" altLang="en-US" sz="12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    T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 </a:t>
            </a:r>
            <a:r>
              <a:rPr lang="en-US" altLang="ja-JP" sz="1100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	        T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 *F T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sym typeface="Wingdings" pitchFamily="2" charset="2"/>
              </a:rPr>
              <a:t> 	                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T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 </a:t>
            </a:r>
            <a:r>
              <a:rPr lang="en-US" altLang="ja-JP" sz="1100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    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T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 </a:t>
            </a:r>
            <a:r>
              <a:rPr lang="en-US" altLang="ja-JP" sz="1100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</a:p>
          <a:p>
            <a:endParaRPr lang="en-US" sz="1100" b="1">
              <a:solidFill>
                <a:srgbClr val="0000FF"/>
              </a:solidFill>
              <a:latin typeface="Symbol" pitchFamily="18" charset="2"/>
              <a:sym typeface="Wingdings" pitchFamily="2" charset="2"/>
            </a:endParaRPr>
          </a:p>
          <a:p>
            <a:r>
              <a:rPr lang="en-US" sz="1200" b="1">
                <a:latin typeface="Times New Roman" pitchFamily="18" charset="0"/>
                <a:sym typeface="Wingdings" pitchFamily="2" charset="2"/>
              </a:rPr>
              <a:t>F</a:t>
            </a:r>
            <a:r>
              <a:rPr lang="en-US" sz="1100" b="1">
                <a:sym typeface="Wingdings" pitchFamily="2" charset="2"/>
              </a:rPr>
              <a:t>      		     </a:t>
            </a:r>
            <a:r>
              <a:rPr lang="en-US" sz="1100" b="1">
                <a:latin typeface="Times New Roman" pitchFamily="18" charset="0"/>
                <a:sym typeface="Wingdings" pitchFamily="2" charset="2"/>
              </a:rPr>
              <a:t>F  id        F  ( E )</a:t>
            </a:r>
          </a:p>
          <a:p>
            <a:endParaRPr lang="en-US" sz="1100" b="1">
              <a:latin typeface="Times New Roman" pitchFamily="18" charset="0"/>
              <a:sym typeface="Wingdings" pitchFamily="2" charset="2"/>
            </a:endParaRPr>
          </a:p>
          <a:p>
            <a:endParaRPr lang="en-US" sz="1600" b="1">
              <a:latin typeface="Times New Roman" pitchFamily="18" charset="0"/>
            </a:endParaRPr>
          </a:p>
          <a:p>
            <a:r>
              <a:rPr lang="en-US" sz="1600" b="1">
                <a:latin typeface="Times New Roman" pitchFamily="18" charset="0"/>
              </a:rPr>
              <a:t> </a:t>
            </a:r>
            <a:endParaRPr lang="en-US" sz="1100" b="1"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46087" name="Rectangle 8"/>
          <p:cNvSpPr>
            <a:spLocks noChangeArrowheads="1"/>
          </p:cNvSpPr>
          <p:nvPr/>
        </p:nvSpPr>
        <p:spPr bwMode="auto">
          <a:xfrm>
            <a:off x="457200" y="1752600"/>
            <a:ext cx="42672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6088" name="Straight Connector 2"/>
          <p:cNvCxnSpPr>
            <a:cxnSpLocks noChangeShapeType="1"/>
          </p:cNvCxnSpPr>
          <p:nvPr/>
        </p:nvCxnSpPr>
        <p:spPr bwMode="auto">
          <a:xfrm>
            <a:off x="1371600" y="17526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089" name="Straight Connector 12"/>
          <p:cNvCxnSpPr>
            <a:cxnSpLocks noChangeShapeType="1"/>
          </p:cNvCxnSpPr>
          <p:nvPr/>
        </p:nvCxnSpPr>
        <p:spPr bwMode="auto">
          <a:xfrm>
            <a:off x="2209800" y="17526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090" name="Straight Connector 13"/>
          <p:cNvCxnSpPr>
            <a:cxnSpLocks noChangeShapeType="1"/>
          </p:cNvCxnSpPr>
          <p:nvPr/>
        </p:nvCxnSpPr>
        <p:spPr bwMode="auto">
          <a:xfrm>
            <a:off x="2895600" y="17526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091" name="Straight Connector 14"/>
          <p:cNvCxnSpPr>
            <a:cxnSpLocks noChangeShapeType="1"/>
          </p:cNvCxnSpPr>
          <p:nvPr/>
        </p:nvCxnSpPr>
        <p:spPr bwMode="auto">
          <a:xfrm>
            <a:off x="3581400" y="17526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6092" name="TextBox 10"/>
          <p:cNvSpPr txBox="1">
            <a:spLocks noChangeArrowheads="1"/>
          </p:cNvSpPr>
          <p:nvPr/>
        </p:nvSpPr>
        <p:spPr bwMode="auto">
          <a:xfrm>
            <a:off x="4800600" y="1981200"/>
            <a:ext cx="38830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Times New Roman" pitchFamily="18" charset="0"/>
              </a:rPr>
              <a:t>A nonrecursive predictive parser can be </a:t>
            </a:r>
          </a:p>
          <a:p>
            <a:r>
              <a:rPr lang="en-US" sz="1600" b="1">
                <a:latin typeface="Times New Roman" pitchFamily="18" charset="0"/>
              </a:rPr>
              <a:t>implemented using a stack  instead of via </a:t>
            </a:r>
          </a:p>
          <a:p>
            <a:r>
              <a:rPr lang="en-US" sz="1600" b="1">
                <a:latin typeface="Times New Roman" pitchFamily="18" charset="0"/>
              </a:rPr>
              <a:t>recursive procedures  calls. This approach </a:t>
            </a:r>
          </a:p>
          <a:p>
            <a:r>
              <a:rPr lang="en-US" sz="1600" b="1">
                <a:latin typeface="Times New Roman" pitchFamily="18" charset="0"/>
              </a:rPr>
              <a:t>is called table driven.</a:t>
            </a:r>
          </a:p>
          <a:p>
            <a:endParaRPr lang="en-US" sz="1600" b="1">
              <a:latin typeface="Times New Roman" pitchFamily="18" charset="0"/>
              <a:sym typeface="Wingdings" pitchFamily="2" charset="2"/>
            </a:endParaRPr>
          </a:p>
          <a:p>
            <a:endParaRPr lang="en-US" sz="1600"/>
          </a:p>
        </p:txBody>
      </p:sp>
      <p:sp>
        <p:nvSpPr>
          <p:cNvPr id="23" name="TextBox 22"/>
          <p:cNvSpPr txBox="1"/>
          <p:nvPr/>
        </p:nvSpPr>
        <p:spPr>
          <a:xfrm>
            <a:off x="4800600" y="3200400"/>
            <a:ext cx="3852863" cy="28003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To implement it we need: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1) As input a string </a:t>
            </a:r>
            <a:r>
              <a:rPr lang="en-US" altLang="en-US" sz="1600" b="1">
                <a:latin typeface="Times New Roman" pitchFamily="18" charset="0"/>
                <a:sym typeface="Wingdings" pitchFamily="2" charset="2"/>
              </a:rPr>
              <a:t>“</a:t>
            </a:r>
            <a:r>
              <a:rPr lang="en-US" altLang="ja-JP" sz="1600" b="1" i="1">
                <a:latin typeface="Times New Roman" pitchFamily="18" charset="0"/>
                <a:sym typeface="Wingdings" pitchFamily="2" charset="2"/>
              </a:rPr>
              <a:t>w</a:t>
            </a:r>
            <a:r>
              <a:rPr lang="en-US" altLang="en-US" sz="1600" b="1">
                <a:latin typeface="Times New Roman" pitchFamily="18" charset="0"/>
                <a:sym typeface="Wingdings" pitchFamily="2" charset="2"/>
              </a:rPr>
              <a:t>”</a:t>
            </a:r>
            <a:r>
              <a:rPr lang="en-US" altLang="ja-JP" sz="1600" b="1">
                <a:latin typeface="Times New Roman" pitchFamily="18" charset="0"/>
                <a:sym typeface="Wingdings" pitchFamily="2" charset="2"/>
              </a:rPr>
              <a:t>.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2) A parsing table.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3) A stack.</a:t>
            </a:r>
          </a:p>
          <a:p>
            <a:endParaRPr lang="en-US" sz="1600" b="1">
              <a:latin typeface="Times New Roman" pitchFamily="18" charset="0"/>
              <a:sym typeface="Wingdings" pitchFamily="2" charset="2"/>
            </a:endParaRP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Initial configuration:</a:t>
            </a:r>
          </a:p>
          <a:p>
            <a:pPr>
              <a:buFontTx/>
              <a:buAutoNum type="arabicParenR"/>
            </a:pPr>
            <a:r>
              <a:rPr lang="en-US" sz="1600" b="1">
                <a:latin typeface="Times New Roman" pitchFamily="18" charset="0"/>
                <a:sym typeface="Wingdings" pitchFamily="2" charset="2"/>
              </a:rPr>
              <a:t>The string </a:t>
            </a:r>
            <a:r>
              <a:rPr lang="en-US" sz="1600" b="1" i="1">
                <a:latin typeface="Times New Roman" pitchFamily="18" charset="0"/>
                <a:sym typeface="Wingdings" pitchFamily="2" charset="2"/>
              </a:rPr>
              <a:t>w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$ in the input buffer</a:t>
            </a:r>
          </a:p>
          <a:p>
            <a:pPr>
              <a:buFontTx/>
              <a:buAutoNum type="arabicParenR"/>
            </a:pPr>
            <a:r>
              <a:rPr lang="en-US" sz="1600" b="1">
                <a:latin typeface="Times New Roman" pitchFamily="18" charset="0"/>
                <a:sym typeface="Wingdings" pitchFamily="2" charset="2"/>
              </a:rPr>
              <a:t>The start symbol S on top of the stack,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      above the end of file symbol $.</a:t>
            </a:r>
          </a:p>
          <a:p>
            <a:pPr>
              <a:buFontTx/>
              <a:buAutoNum type="arabicParenR"/>
            </a:pPr>
            <a:endParaRPr lang="en-US" sz="1600">
              <a:latin typeface="Times New Roman" pitchFamily="18" charset="0"/>
              <a:sym typeface="Wingdings" pitchFamily="2" charset="2"/>
            </a:endParaRPr>
          </a:p>
          <a:p>
            <a:endParaRPr lang="en-US" sz="1600"/>
          </a:p>
        </p:txBody>
      </p:sp>
      <p:sp>
        <p:nvSpPr>
          <p:cNvPr id="46094" name="TextBox 23"/>
          <p:cNvSpPr txBox="1">
            <a:spLocks noChangeArrowheads="1"/>
          </p:cNvSpPr>
          <p:nvPr/>
        </p:nvSpPr>
        <p:spPr bwMode="auto">
          <a:xfrm>
            <a:off x="381000" y="3886200"/>
            <a:ext cx="43434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STACK	               INPUT </a:t>
            </a:r>
          </a:p>
          <a:p>
            <a:endParaRPr lang="en-US" sz="1600" b="1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$E	            id + id * id$</a:t>
            </a:r>
          </a:p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	           Current input symbol(cis)</a:t>
            </a:r>
          </a:p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Top of stack symbol (X)</a:t>
            </a:r>
          </a:p>
        </p:txBody>
      </p:sp>
      <p:cxnSp>
        <p:nvCxnSpPr>
          <p:cNvPr id="46095" name="Straight Arrow Connector 16"/>
          <p:cNvCxnSpPr>
            <a:cxnSpLocks noChangeShapeType="1"/>
          </p:cNvCxnSpPr>
          <p:nvPr/>
        </p:nvCxnSpPr>
        <p:spPr bwMode="auto">
          <a:xfrm>
            <a:off x="457200" y="4343400"/>
            <a:ext cx="990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6096" name="Straight Arrow Connector 18"/>
          <p:cNvCxnSpPr>
            <a:cxnSpLocks noChangeShapeType="1"/>
          </p:cNvCxnSpPr>
          <p:nvPr/>
        </p:nvCxnSpPr>
        <p:spPr bwMode="auto">
          <a:xfrm flipH="1">
            <a:off x="1752600" y="4343400"/>
            <a:ext cx="1295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6097" name="Straight Arrow Connector 25"/>
          <p:cNvCxnSpPr>
            <a:cxnSpLocks noChangeShapeType="1"/>
          </p:cNvCxnSpPr>
          <p:nvPr/>
        </p:nvCxnSpPr>
        <p:spPr bwMode="auto">
          <a:xfrm flipV="1">
            <a:off x="609600" y="4648200"/>
            <a:ext cx="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6098" name="Straight Arrow Connector 33"/>
          <p:cNvCxnSpPr>
            <a:cxnSpLocks noChangeShapeType="1"/>
          </p:cNvCxnSpPr>
          <p:nvPr/>
        </p:nvCxnSpPr>
        <p:spPr bwMode="auto">
          <a:xfrm flipV="1">
            <a:off x="2057400" y="4648200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6099" name="Straight Connector 35"/>
          <p:cNvCxnSpPr>
            <a:cxnSpLocks noChangeShapeType="1"/>
          </p:cNvCxnSpPr>
          <p:nvPr/>
        </p:nvCxnSpPr>
        <p:spPr bwMode="auto">
          <a:xfrm>
            <a:off x="4114800" y="17526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813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6EAB4C-A44E-45C7-89D2-6C2955F1D6ED}" type="slidenum">
              <a:rPr lang="en-US"/>
              <a:pPr/>
              <a:t>17</a:t>
            </a:fld>
            <a:endParaRPr lang="en-US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4000" b="1" smtClean="0">
                <a:solidFill>
                  <a:srgbClr val="0000FF"/>
                </a:solidFill>
                <a:ea typeface="ＭＳ Ｐゴシック" pitchFamily="34" charset="-128"/>
              </a:rPr>
              <a:t>Nonrecursive predictive parsing</a:t>
            </a:r>
          </a:p>
        </p:txBody>
      </p:sp>
      <p:sp>
        <p:nvSpPr>
          <p:cNvPr id="48133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34" name="Text Box 4"/>
          <p:cNvSpPr txBox="1">
            <a:spLocks noChangeArrowheads="1"/>
          </p:cNvSpPr>
          <p:nvPr/>
        </p:nvSpPr>
        <p:spPr bwMode="auto">
          <a:xfrm>
            <a:off x="152400" y="228600"/>
            <a:ext cx="87630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Times New Roman" pitchFamily="18" charset="0"/>
              </a:rPr>
              <a:t> </a:t>
            </a:r>
          </a:p>
          <a:p>
            <a:r>
              <a:rPr lang="en-US" sz="1600" b="1">
                <a:latin typeface="Times New Roman" pitchFamily="18" charset="0"/>
              </a:rPr>
              <a:t> </a:t>
            </a:r>
            <a:endParaRPr lang="en-US">
              <a:latin typeface="Times New Roman" pitchFamily="18" charset="0"/>
              <a:sym typeface="Wingdings" pitchFamily="2" charset="2"/>
            </a:endParaRPr>
          </a:p>
          <a:p>
            <a:r>
              <a:rPr lang="en-US">
                <a:latin typeface="Times New Roman" pitchFamily="18" charset="0"/>
                <a:sym typeface="Wingdings" pitchFamily="2" charset="2"/>
              </a:rPr>
              <a:t>	</a:t>
            </a:r>
            <a:endParaRPr lang="en-US" b="1">
              <a:solidFill>
                <a:srgbClr val="0000FF"/>
              </a:solidFill>
              <a:latin typeface="Times New Roman" pitchFamily="18" charset="0"/>
            </a:endParaRPr>
          </a:p>
          <a:p>
            <a:endParaRPr lang="en-US" sz="1600" b="1">
              <a:latin typeface="Times New Roman" pitchFamily="18" charset="0"/>
            </a:endParaRPr>
          </a:p>
          <a:p>
            <a:endParaRPr lang="en-US" sz="1600" b="1">
              <a:latin typeface="Times New Roman" pitchFamily="18" charset="0"/>
            </a:endParaRPr>
          </a:p>
          <a:p>
            <a:r>
              <a:rPr lang="en-US" sz="1600" b="1">
                <a:latin typeface="Times New Roman" pitchFamily="18" charset="0"/>
              </a:rPr>
              <a:t>          </a:t>
            </a:r>
            <a:r>
              <a:rPr lang="en-US" sz="1200" b="1">
                <a:latin typeface="Times New Roman" pitchFamily="18" charset="0"/>
              </a:rPr>
              <a:t>    +	                  *	             id	        (             )             $</a:t>
            </a:r>
          </a:p>
          <a:p>
            <a:endParaRPr lang="en-US" sz="1100" b="1">
              <a:latin typeface="Times New Roman" pitchFamily="18" charset="0"/>
            </a:endParaRPr>
          </a:p>
          <a:p>
            <a:r>
              <a:rPr lang="en-US" sz="1200" b="1">
                <a:latin typeface="Times New Roman" pitchFamily="18" charset="0"/>
                <a:sym typeface="Wingdings" pitchFamily="2" charset="2"/>
              </a:rPr>
              <a:t>E</a:t>
            </a:r>
            <a:r>
              <a:rPr lang="en-US" sz="1100" b="1">
                <a:latin typeface="Times New Roman" pitchFamily="18" charset="0"/>
                <a:sym typeface="Wingdings" pitchFamily="2" charset="2"/>
              </a:rPr>
              <a:t>	 	     E  T E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‘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  E  T E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	</a:t>
            </a:r>
          </a:p>
          <a:p>
            <a:r>
              <a:rPr lang="en-US" sz="1100" b="1">
                <a:latin typeface="Times New Roman" pitchFamily="18" charset="0"/>
                <a:sym typeface="Wingdings" pitchFamily="2" charset="2"/>
              </a:rPr>
              <a:t>	 	  </a:t>
            </a:r>
          </a:p>
          <a:p>
            <a:r>
              <a:rPr lang="en-US" sz="1200" b="1">
                <a:latin typeface="Times New Roman" pitchFamily="18" charset="0"/>
                <a:sym typeface="Wingdings" pitchFamily="2" charset="2"/>
              </a:rPr>
              <a:t>E</a:t>
            </a:r>
            <a:r>
              <a:rPr lang="ja-JP" altLang="en-US" sz="12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200" b="1">
                <a:latin typeface="Times New Roman" pitchFamily="18" charset="0"/>
                <a:sym typeface="Wingdings" pitchFamily="2" charset="2"/>
              </a:rPr>
              <a:t>   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E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 +T E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		                  E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 </a:t>
            </a:r>
            <a:r>
              <a:rPr lang="en-US" altLang="ja-JP" sz="1100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 sz="1100" b="1">
                <a:latin typeface="Symbol" pitchFamily="18" charset="2"/>
                <a:sym typeface="Wingdings" pitchFamily="2" charset="2"/>
              </a:rPr>
              <a:t>    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E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 </a:t>
            </a:r>
            <a:r>
              <a:rPr lang="en-US" altLang="ja-JP" sz="1100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	</a:t>
            </a:r>
            <a:endParaRPr lang="en-US" altLang="ja-JP" sz="1100" b="1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r>
              <a:rPr lang="en-US" sz="1100" b="1">
                <a:latin typeface="Times New Roman" pitchFamily="18" charset="0"/>
                <a:sym typeface="Wingdings" pitchFamily="2" charset="2"/>
              </a:rPr>
              <a:t>			 	  </a:t>
            </a:r>
          </a:p>
          <a:p>
            <a:r>
              <a:rPr lang="en-US" sz="1200" b="1">
                <a:latin typeface="Times New Roman" pitchFamily="18" charset="0"/>
                <a:sym typeface="Wingdings" pitchFamily="2" charset="2"/>
              </a:rPr>
              <a:t>T </a:t>
            </a:r>
            <a:r>
              <a:rPr lang="en-US" sz="1100" b="1">
                <a:latin typeface="Times New Roman" pitchFamily="18" charset="0"/>
                <a:sym typeface="Wingdings" pitchFamily="2" charset="2"/>
              </a:rPr>
              <a:t>     		     T  F T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  T  F T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sym typeface="Wingdings" pitchFamily="2" charset="2"/>
              </a:rPr>
              <a:t> 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		  </a:t>
            </a:r>
          </a:p>
          <a:p>
            <a:r>
              <a:rPr lang="en-US" sz="1100" b="1">
                <a:latin typeface="Times New Roman" pitchFamily="18" charset="0"/>
                <a:sym typeface="Wingdings" pitchFamily="2" charset="2"/>
              </a:rPr>
              <a:t>					 	  </a:t>
            </a:r>
          </a:p>
          <a:p>
            <a:r>
              <a:rPr lang="en-US" sz="1200" b="1">
                <a:latin typeface="Times New Roman" pitchFamily="18" charset="0"/>
                <a:sym typeface="Wingdings" pitchFamily="2" charset="2"/>
              </a:rPr>
              <a:t>T</a:t>
            </a:r>
            <a:r>
              <a:rPr lang="ja-JP" altLang="en-US" sz="12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    T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 </a:t>
            </a:r>
            <a:r>
              <a:rPr lang="en-US" altLang="ja-JP" sz="1100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	        T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 *F T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sym typeface="Wingdings" pitchFamily="2" charset="2"/>
              </a:rPr>
              <a:t> 	                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T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 </a:t>
            </a:r>
            <a:r>
              <a:rPr lang="en-US" altLang="ja-JP" sz="1100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    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T</a:t>
            </a:r>
            <a:r>
              <a:rPr lang="ja-JP" altLang="en-US" sz="1100" b="1">
                <a:latin typeface="Times New Roman" pitchFamily="18" charset="0"/>
                <a:sym typeface="Wingdings" pitchFamily="2" charset="2"/>
              </a:rPr>
              <a:t>’</a:t>
            </a:r>
            <a:r>
              <a:rPr lang="en-US" altLang="ja-JP" sz="1100" b="1">
                <a:latin typeface="Times New Roman" pitchFamily="18" charset="0"/>
                <a:sym typeface="Wingdings" pitchFamily="2" charset="2"/>
              </a:rPr>
              <a:t>  </a:t>
            </a:r>
            <a:r>
              <a:rPr lang="en-US" altLang="ja-JP" sz="1100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</a:p>
          <a:p>
            <a:endParaRPr lang="en-US" sz="1100" b="1">
              <a:solidFill>
                <a:srgbClr val="0000FF"/>
              </a:solidFill>
              <a:latin typeface="Symbol" pitchFamily="18" charset="2"/>
              <a:sym typeface="Wingdings" pitchFamily="2" charset="2"/>
            </a:endParaRPr>
          </a:p>
          <a:p>
            <a:r>
              <a:rPr lang="en-US" sz="1200" b="1">
                <a:latin typeface="Times New Roman" pitchFamily="18" charset="0"/>
                <a:sym typeface="Wingdings" pitchFamily="2" charset="2"/>
              </a:rPr>
              <a:t>F</a:t>
            </a:r>
            <a:r>
              <a:rPr lang="en-US" sz="1100" b="1">
                <a:sym typeface="Wingdings" pitchFamily="2" charset="2"/>
              </a:rPr>
              <a:t>      		     </a:t>
            </a:r>
            <a:r>
              <a:rPr lang="en-US" sz="1100" b="1">
                <a:latin typeface="Times New Roman" pitchFamily="18" charset="0"/>
                <a:sym typeface="Wingdings" pitchFamily="2" charset="2"/>
              </a:rPr>
              <a:t>F  id        F  ( E )</a:t>
            </a:r>
          </a:p>
          <a:p>
            <a:endParaRPr lang="en-US" sz="1100" b="1">
              <a:latin typeface="Times New Roman" pitchFamily="18" charset="0"/>
              <a:sym typeface="Wingdings" pitchFamily="2" charset="2"/>
            </a:endParaRPr>
          </a:p>
          <a:p>
            <a:endParaRPr lang="en-US" sz="1600" b="1">
              <a:latin typeface="Times New Roman" pitchFamily="18" charset="0"/>
            </a:endParaRPr>
          </a:p>
          <a:p>
            <a:r>
              <a:rPr lang="en-US" sz="1600" b="1">
                <a:latin typeface="Times New Roman" pitchFamily="18" charset="0"/>
              </a:rPr>
              <a:t> </a:t>
            </a:r>
            <a:endParaRPr lang="en-US" sz="1100" b="1"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48135" name="Rectangle 8"/>
          <p:cNvSpPr>
            <a:spLocks noChangeArrowheads="1"/>
          </p:cNvSpPr>
          <p:nvPr/>
        </p:nvSpPr>
        <p:spPr bwMode="auto">
          <a:xfrm>
            <a:off x="457200" y="1752600"/>
            <a:ext cx="42672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8136" name="Straight Connector 2"/>
          <p:cNvCxnSpPr>
            <a:cxnSpLocks noChangeShapeType="1"/>
          </p:cNvCxnSpPr>
          <p:nvPr/>
        </p:nvCxnSpPr>
        <p:spPr bwMode="auto">
          <a:xfrm>
            <a:off x="1371600" y="17526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8137" name="Straight Connector 12"/>
          <p:cNvCxnSpPr>
            <a:cxnSpLocks noChangeShapeType="1"/>
          </p:cNvCxnSpPr>
          <p:nvPr/>
        </p:nvCxnSpPr>
        <p:spPr bwMode="auto">
          <a:xfrm>
            <a:off x="2209800" y="17526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8138" name="Straight Connector 13"/>
          <p:cNvCxnSpPr>
            <a:cxnSpLocks noChangeShapeType="1"/>
          </p:cNvCxnSpPr>
          <p:nvPr/>
        </p:nvCxnSpPr>
        <p:spPr bwMode="auto">
          <a:xfrm>
            <a:off x="2895600" y="17526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8139" name="Straight Connector 14"/>
          <p:cNvCxnSpPr>
            <a:cxnSpLocks noChangeShapeType="1"/>
          </p:cNvCxnSpPr>
          <p:nvPr/>
        </p:nvCxnSpPr>
        <p:spPr bwMode="auto">
          <a:xfrm>
            <a:off x="3581400" y="17526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8140" name="TextBox 22"/>
          <p:cNvSpPr txBox="1">
            <a:spLocks noChangeArrowheads="1"/>
          </p:cNvSpPr>
          <p:nvPr/>
        </p:nvSpPr>
        <p:spPr bwMode="auto">
          <a:xfrm>
            <a:off x="4876800" y="1371600"/>
            <a:ext cx="4151313" cy="477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Algorithm: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Push $ onto the stack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Push start symbol E onto the stack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Repeat { /*stack not empty */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      If (X = cis) { pop the stack;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	          advance cis to next symbol;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	        }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      elseif (X is a terminal) error();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      elseif (M[X, cis] is an error entry) error();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      elseif (M[X,cis] = nonterminal) {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                    pop the stack;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                   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push the right hand side of </a:t>
            </a:r>
          </a:p>
          <a:p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                    the production in reverse order 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;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      }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      Let X point to the top of the stack.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}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until (X = = $) {accept}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 </a:t>
            </a:r>
          </a:p>
          <a:p>
            <a:endParaRPr lang="en-US" sz="1600"/>
          </a:p>
        </p:txBody>
      </p:sp>
      <p:sp>
        <p:nvSpPr>
          <p:cNvPr id="48141" name="TextBox 23"/>
          <p:cNvSpPr txBox="1">
            <a:spLocks noChangeArrowheads="1"/>
          </p:cNvSpPr>
          <p:nvPr/>
        </p:nvSpPr>
        <p:spPr bwMode="auto">
          <a:xfrm>
            <a:off x="381000" y="3886200"/>
            <a:ext cx="43434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STACK	               INPUT </a:t>
            </a:r>
          </a:p>
          <a:p>
            <a:endParaRPr lang="en-US" sz="1600" b="1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$E	            id + id * id$</a:t>
            </a:r>
          </a:p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	           Current input symbol(cis)</a:t>
            </a:r>
          </a:p>
          <a:p>
            <a:endParaRPr lang="en-US" sz="1600" b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Top of stack symbol (X)</a:t>
            </a:r>
          </a:p>
        </p:txBody>
      </p:sp>
      <p:cxnSp>
        <p:nvCxnSpPr>
          <p:cNvPr id="48142" name="Straight Arrow Connector 16"/>
          <p:cNvCxnSpPr>
            <a:cxnSpLocks noChangeShapeType="1"/>
          </p:cNvCxnSpPr>
          <p:nvPr/>
        </p:nvCxnSpPr>
        <p:spPr bwMode="auto">
          <a:xfrm>
            <a:off x="457200" y="4343400"/>
            <a:ext cx="990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8143" name="Straight Arrow Connector 18"/>
          <p:cNvCxnSpPr>
            <a:cxnSpLocks noChangeShapeType="1"/>
          </p:cNvCxnSpPr>
          <p:nvPr/>
        </p:nvCxnSpPr>
        <p:spPr bwMode="auto">
          <a:xfrm flipH="1">
            <a:off x="1752600" y="4343400"/>
            <a:ext cx="1295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8144" name="Straight Arrow Connector 25"/>
          <p:cNvCxnSpPr>
            <a:cxnSpLocks noChangeShapeType="1"/>
          </p:cNvCxnSpPr>
          <p:nvPr/>
        </p:nvCxnSpPr>
        <p:spPr bwMode="auto">
          <a:xfrm flipV="1">
            <a:off x="609600" y="4648200"/>
            <a:ext cx="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8145" name="Straight Arrow Connector 33"/>
          <p:cNvCxnSpPr>
            <a:cxnSpLocks noChangeShapeType="1"/>
          </p:cNvCxnSpPr>
          <p:nvPr/>
        </p:nvCxnSpPr>
        <p:spPr bwMode="auto">
          <a:xfrm flipV="1">
            <a:off x="2057400" y="4648200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8146" name="Straight Connector 35"/>
          <p:cNvCxnSpPr>
            <a:cxnSpLocks noChangeShapeType="1"/>
          </p:cNvCxnSpPr>
          <p:nvPr/>
        </p:nvCxnSpPr>
        <p:spPr bwMode="auto">
          <a:xfrm>
            <a:off x="4114800" y="17526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017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3B911C-1E5C-495D-98C7-821329BE6122}" type="slidenum">
              <a:rPr lang="en-US"/>
              <a:pPr/>
              <a:t>18</a:t>
            </a:fld>
            <a:endParaRPr lang="en-US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4000" b="1" smtClean="0">
                <a:solidFill>
                  <a:srgbClr val="0000FF"/>
                </a:solidFill>
                <a:ea typeface="ＭＳ Ｐゴシック" pitchFamily="34" charset="-128"/>
              </a:rPr>
              <a:t>Nonrecursive predictive parsing</a:t>
            </a:r>
          </a:p>
        </p:txBody>
      </p:sp>
      <p:sp>
        <p:nvSpPr>
          <p:cNvPr id="50181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0182" name="TextBox 22"/>
          <p:cNvSpPr txBox="1">
            <a:spLocks noChangeArrowheads="1"/>
          </p:cNvSpPr>
          <p:nvPr/>
        </p:nvSpPr>
        <p:spPr bwMode="auto">
          <a:xfrm>
            <a:off x="4800600" y="1371600"/>
            <a:ext cx="4151313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Algorithm: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push $ onto the stack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push start symbol E onto the stack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repeat (X != $){ /*stack not empty */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      If (X = cis) { pop the stack;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	          advance cis to next symbol;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	        }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      elseif (X is a terminal) error();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      elseif (M[X, cis] is an error entry) error();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      elseif (M[X,cis] = nonterminal) {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                    pop the stack;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                   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push the right hand side of </a:t>
            </a:r>
          </a:p>
          <a:p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                    the production in reverse order </a:t>
            </a:r>
            <a:r>
              <a:rPr lang="en-US" sz="1600" b="1">
                <a:latin typeface="Times New Roman" pitchFamily="18" charset="0"/>
                <a:sym typeface="Wingdings" pitchFamily="2" charset="2"/>
              </a:rPr>
              <a:t>;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      }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      let X point to the top of the stack.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}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until (X = = $) {accept}</a:t>
            </a:r>
          </a:p>
          <a:p>
            <a:r>
              <a:rPr lang="en-US" sz="1600" b="1">
                <a:latin typeface="Times New Roman" pitchFamily="18" charset="0"/>
                <a:sym typeface="Wingdings" pitchFamily="2" charset="2"/>
              </a:rPr>
              <a:t>else {error() }</a:t>
            </a:r>
          </a:p>
          <a:p>
            <a:endParaRPr lang="en-US" sz="1600">
              <a:latin typeface="Times New Roman" pitchFamily="18" charset="0"/>
              <a:sym typeface="Wingdings" pitchFamily="2" charset="2"/>
            </a:endParaRPr>
          </a:p>
          <a:p>
            <a:endParaRPr lang="en-US" sz="1600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04800" y="1371600"/>
            <a:ext cx="4495800" cy="477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Stack	               Input	    Production</a:t>
            </a:r>
          </a:p>
          <a:p>
            <a:endParaRPr lang="en-US" sz="1600" b="1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$E	           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id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+ id * id$ </a:t>
            </a: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$E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T	           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id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+ id * id$	    E </a:t>
            </a:r>
            <a:r>
              <a:rPr lang="en-US" altLang="ja-JP" sz="1600" b="1">
                <a:latin typeface="Times New Roman" pitchFamily="18" charset="0"/>
                <a:sym typeface="Wingdings" pitchFamily="2" charset="2"/>
              </a:rPr>
              <a:t> TE’</a:t>
            </a: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$E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	           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id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+ id * id$	    T </a:t>
            </a:r>
            <a:r>
              <a:rPr lang="en-US" altLang="ja-JP" sz="1600" b="1">
                <a:latin typeface="Times New Roman" pitchFamily="18" charset="0"/>
                <a:sym typeface="Wingdings" pitchFamily="2" charset="2"/>
              </a:rPr>
              <a:t> FT’</a:t>
            </a: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$E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’</a:t>
            </a:r>
            <a:r>
              <a:rPr lang="en-US" altLang="ja-JP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id</a:t>
            </a:r>
            <a:r>
              <a:rPr lang="en-US" altLang="ja-JP" sz="1600" b="1">
                <a:latin typeface="Times New Roman" pitchFamily="18" charset="0"/>
                <a:cs typeface="Times New Roman" pitchFamily="18" charset="0"/>
              </a:rPr>
              <a:t>	            </a:t>
            </a:r>
            <a:r>
              <a:rPr lang="en-US" altLang="ja-JP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id</a:t>
            </a:r>
            <a:r>
              <a:rPr lang="en-US" altLang="ja-JP" sz="1600" b="1">
                <a:latin typeface="Times New Roman" pitchFamily="18" charset="0"/>
                <a:cs typeface="Times New Roman" pitchFamily="18" charset="0"/>
              </a:rPr>
              <a:t> + id * id$	    F </a:t>
            </a:r>
            <a:r>
              <a:rPr lang="en-US" altLang="ja-JP" sz="1600" b="1">
                <a:latin typeface="Times New Roman" pitchFamily="18" charset="0"/>
                <a:sym typeface="Wingdings" pitchFamily="2" charset="2"/>
              </a:rPr>
              <a:t> </a:t>
            </a:r>
            <a:r>
              <a:rPr lang="en-US" altLang="ja-JP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id</a:t>
            </a: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$E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’</a:t>
            </a:r>
            <a:r>
              <a:rPr lang="en-US" altLang="ja-JP" sz="1600" b="1">
                <a:latin typeface="Times New Roman" pitchFamily="18" charset="0"/>
                <a:cs typeface="Times New Roman" pitchFamily="18" charset="0"/>
              </a:rPr>
              <a:t>	            </a:t>
            </a:r>
            <a:r>
              <a:rPr lang="en-US" altLang="ja-JP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ja-JP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ja-JP" sz="1600" b="1">
                <a:latin typeface="Times New Roman" pitchFamily="18" charset="0"/>
                <a:cs typeface="Times New Roman" pitchFamily="18" charset="0"/>
              </a:rPr>
              <a:t> id * id$	    match </a:t>
            </a:r>
            <a:r>
              <a:rPr lang="en-US" altLang="ja-JP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id</a:t>
            </a: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$E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	               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id * id$	    T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600" b="1">
                <a:latin typeface="Times New Roman" pitchFamily="18" charset="0"/>
                <a:sym typeface="Wingdings" pitchFamily="2" charset="2"/>
              </a:rPr>
              <a:t> </a:t>
            </a:r>
            <a:r>
              <a:rPr lang="en-US" altLang="ja-JP" sz="1600" b="1">
                <a:latin typeface="Symbol" pitchFamily="18" charset="2"/>
                <a:sym typeface="Wingdings" pitchFamily="2" charset="2"/>
              </a:rPr>
              <a:t>e</a:t>
            </a: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$E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	               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id * id$	    E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600" b="1">
                <a:latin typeface="Times New Roman" pitchFamily="18" charset="0"/>
                <a:sym typeface="Wingdings" pitchFamily="2" charset="2"/>
              </a:rPr>
              <a:t> </a:t>
            </a:r>
            <a:r>
              <a:rPr lang="en-US" altLang="ja-JP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+</a:t>
            </a:r>
            <a:r>
              <a:rPr lang="en-US" altLang="ja-JP" sz="1600" b="1">
                <a:latin typeface="Times New Roman" pitchFamily="18" charset="0"/>
                <a:sym typeface="Wingdings" pitchFamily="2" charset="2"/>
              </a:rPr>
              <a:t>TE’</a:t>
            </a: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$E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T	               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id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* id$	    match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+</a:t>
            </a:r>
            <a:endParaRPr lang="en-US" altLang="ja-JP" sz="1600" b="1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$E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F	               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id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* id$	    T </a:t>
            </a:r>
            <a:r>
              <a:rPr lang="en-US" altLang="ja-JP" sz="1600" b="1">
                <a:latin typeface="Times New Roman" pitchFamily="18" charset="0"/>
                <a:sym typeface="Wingdings" pitchFamily="2" charset="2"/>
              </a:rPr>
              <a:t> FT’</a:t>
            </a: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$E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’</a:t>
            </a:r>
            <a:r>
              <a:rPr lang="en-US" altLang="ja-JP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id</a:t>
            </a:r>
            <a:r>
              <a:rPr lang="en-US" altLang="ja-JP" sz="1600" b="1">
                <a:latin typeface="Times New Roman" pitchFamily="18" charset="0"/>
                <a:cs typeface="Times New Roman" pitchFamily="18" charset="0"/>
              </a:rPr>
              <a:t>	                   </a:t>
            </a:r>
            <a:r>
              <a:rPr lang="en-US" altLang="ja-JP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id</a:t>
            </a:r>
            <a:r>
              <a:rPr lang="en-US" altLang="ja-JP" sz="1600" b="1">
                <a:latin typeface="Times New Roman" pitchFamily="18" charset="0"/>
                <a:cs typeface="Times New Roman" pitchFamily="18" charset="0"/>
              </a:rPr>
              <a:t> * id$	    F </a:t>
            </a:r>
            <a:r>
              <a:rPr lang="en-US" altLang="ja-JP" sz="1600" b="1">
                <a:latin typeface="Times New Roman" pitchFamily="18" charset="0"/>
                <a:sym typeface="Wingdings" pitchFamily="2" charset="2"/>
              </a:rPr>
              <a:t> </a:t>
            </a:r>
            <a:r>
              <a:rPr lang="en-US" altLang="ja-JP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id</a:t>
            </a: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$E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’</a:t>
            </a:r>
            <a:r>
              <a:rPr lang="en-US" altLang="ja-JP" sz="1600" b="1">
                <a:latin typeface="Times New Roman" pitchFamily="18" charset="0"/>
                <a:cs typeface="Times New Roman" pitchFamily="18" charset="0"/>
              </a:rPr>
              <a:t>	            </a:t>
            </a:r>
            <a:r>
              <a:rPr lang="en-US" altLang="ja-JP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ja-JP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*</a:t>
            </a:r>
            <a:r>
              <a:rPr lang="en-US" altLang="ja-JP" sz="1600" b="1">
                <a:latin typeface="Times New Roman" pitchFamily="18" charset="0"/>
                <a:cs typeface="Times New Roman" pitchFamily="18" charset="0"/>
              </a:rPr>
              <a:t> id$	    match </a:t>
            </a:r>
            <a:r>
              <a:rPr lang="en-US" altLang="ja-JP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id</a:t>
            </a: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$E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	               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id$	    T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600" b="1">
                <a:latin typeface="Times New Roman" pitchFamily="18" charset="0"/>
                <a:sym typeface="Wingdings" pitchFamily="2" charset="2"/>
              </a:rPr>
              <a:t> *FT’</a:t>
            </a: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</a:rPr>
              <a:t>$E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F	               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id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$	    match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*</a:t>
            </a:r>
            <a:endParaRPr lang="en-US" altLang="ja-JP" sz="1600" b="1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$E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’</a:t>
            </a:r>
            <a:r>
              <a:rPr lang="en-US" altLang="ja-JP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id</a:t>
            </a:r>
            <a:r>
              <a:rPr lang="en-US" altLang="ja-JP" sz="1600" b="1">
                <a:latin typeface="Times New Roman" pitchFamily="18" charset="0"/>
                <a:cs typeface="Times New Roman" pitchFamily="18" charset="0"/>
              </a:rPr>
              <a:t>	                          </a:t>
            </a:r>
            <a:r>
              <a:rPr lang="en-US" altLang="ja-JP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id</a:t>
            </a:r>
            <a:r>
              <a:rPr lang="en-US" altLang="ja-JP" sz="1600" b="1">
                <a:latin typeface="Times New Roman" pitchFamily="18" charset="0"/>
                <a:cs typeface="Times New Roman" pitchFamily="18" charset="0"/>
              </a:rPr>
              <a:t>$	    F </a:t>
            </a:r>
            <a:r>
              <a:rPr lang="en-US" altLang="ja-JP" sz="1600" b="1">
                <a:latin typeface="Times New Roman" pitchFamily="18" charset="0"/>
                <a:sym typeface="Wingdings" pitchFamily="2" charset="2"/>
              </a:rPr>
              <a:t> </a:t>
            </a:r>
            <a:r>
              <a:rPr lang="en-US" altLang="ja-JP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id</a:t>
            </a:r>
          </a:p>
          <a:p>
            <a:r>
              <a:rPr 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$E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’</a:t>
            </a:r>
            <a:r>
              <a:rPr lang="en-US" altLang="ja-JP" sz="1600" b="1">
                <a:latin typeface="Times New Roman" pitchFamily="18" charset="0"/>
                <a:cs typeface="Times New Roman" pitchFamily="18" charset="0"/>
              </a:rPr>
              <a:t>	            </a:t>
            </a:r>
            <a:r>
              <a:rPr lang="en-US" altLang="ja-JP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ja-JP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altLang="ja-JP" sz="1600" b="1">
                <a:latin typeface="Times New Roman" pitchFamily="18" charset="0"/>
                <a:cs typeface="Times New Roman" pitchFamily="18" charset="0"/>
              </a:rPr>
              <a:t>$	    match </a:t>
            </a:r>
            <a:r>
              <a:rPr lang="en-US" altLang="ja-JP" sz="16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id</a:t>
            </a:r>
          </a:p>
          <a:p>
            <a:r>
              <a:rPr lang="en-US" altLang="ja-JP" sz="1600" b="1">
                <a:latin typeface="Times New Roman" pitchFamily="18" charset="0"/>
                <a:sym typeface="Wingdings" pitchFamily="2" charset="2"/>
              </a:rPr>
              <a:t>$E’		           $	   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600" b="1">
                <a:latin typeface="Times New Roman" pitchFamily="18" charset="0"/>
                <a:sym typeface="Wingdings" pitchFamily="2" charset="2"/>
              </a:rPr>
              <a:t> </a:t>
            </a:r>
            <a:r>
              <a:rPr lang="en-US" altLang="ja-JP" sz="1600" b="1">
                <a:latin typeface="Symbol" pitchFamily="18" charset="2"/>
                <a:sym typeface="Wingdings" pitchFamily="2" charset="2"/>
              </a:rPr>
              <a:t>e</a:t>
            </a:r>
          </a:p>
          <a:p>
            <a:r>
              <a:rPr lang="en-US" altLang="ja-JP" sz="1600" b="1">
                <a:latin typeface="Times New Roman" pitchFamily="18" charset="0"/>
                <a:sym typeface="Wingdings" pitchFamily="2" charset="2"/>
              </a:rPr>
              <a:t>$		           $	   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E</a:t>
            </a:r>
            <a:r>
              <a:rPr lang="en-US" altLang="en-US" sz="1600" b="1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600" b="1">
                <a:latin typeface="Times New Roman" pitchFamily="18" charset="0"/>
                <a:sym typeface="Wingdings" pitchFamily="2" charset="2"/>
              </a:rPr>
              <a:t> </a:t>
            </a:r>
            <a:r>
              <a:rPr lang="en-US" altLang="ja-JP" sz="1600" b="1">
                <a:latin typeface="Symbol" pitchFamily="18" charset="2"/>
                <a:sym typeface="Wingdings" pitchFamily="2" charset="2"/>
              </a:rPr>
              <a:t>e</a:t>
            </a:r>
            <a:endParaRPr lang="en-US" sz="16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222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0CDFF3-D464-428F-8F37-2638FB74B047}" type="slidenum">
              <a:rPr lang="en-US"/>
              <a:pPr/>
              <a:t>19</a:t>
            </a:fld>
            <a:endParaRPr lang="en-US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52229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848600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endParaRPr lang="en-US" sz="4400" b="1">
              <a:solidFill>
                <a:srgbClr val="3366FF"/>
              </a:solidFill>
            </a:endParaRPr>
          </a:p>
          <a:p>
            <a:pPr marL="457200" indent="-457200" algn="ctr"/>
            <a:r>
              <a:rPr lang="en-US" sz="4400" b="1">
                <a:solidFill>
                  <a:srgbClr val="3366FF"/>
                </a:solidFill>
              </a:rPr>
              <a:t>Predictive Parsing</a:t>
            </a:r>
          </a:p>
          <a:p>
            <a:pPr marL="457200" indent="-457200" algn="ctr"/>
            <a:r>
              <a:rPr lang="en-US" sz="4400" b="1">
                <a:solidFill>
                  <a:srgbClr val="3366FF"/>
                </a:solidFill>
              </a:rPr>
              <a:t>(First and Follow Sets)</a:t>
            </a:r>
          </a:p>
          <a:p>
            <a:pPr marL="457200" indent="-457200" algn="ctr">
              <a:lnSpc>
                <a:spcPct val="90000"/>
              </a:lnSpc>
              <a:spcBef>
                <a:spcPct val="2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 algn="ctr">
              <a:lnSpc>
                <a:spcPct val="90000"/>
              </a:lnSpc>
              <a:spcBef>
                <a:spcPct val="2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The End</a:t>
            </a:r>
          </a:p>
        </p:txBody>
      </p:sp>
      <p:sp>
        <p:nvSpPr>
          <p:cNvPr id="52230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741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D34CCE-8F61-43A3-A690-DDFD72ED14EE}" type="slidenum">
              <a:rPr lang="en-US"/>
              <a:pPr/>
              <a:t>2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848600" cy="250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endParaRPr lang="en-US" sz="4400" b="1">
              <a:solidFill>
                <a:srgbClr val="3366FF"/>
              </a:solidFill>
            </a:endParaRPr>
          </a:p>
          <a:p>
            <a:pPr marL="457200" indent="-457200" algn="ctr"/>
            <a:r>
              <a:rPr lang="en-US" sz="4400" b="1">
                <a:solidFill>
                  <a:srgbClr val="3366FF"/>
                </a:solidFill>
              </a:rPr>
              <a:t>Predictive Parsing</a:t>
            </a:r>
          </a:p>
          <a:p>
            <a:pPr marL="457200" indent="-457200" algn="ctr"/>
            <a:r>
              <a:rPr lang="en-US" sz="4400" b="1">
                <a:solidFill>
                  <a:srgbClr val="3366FF"/>
                </a:solidFill>
              </a:rPr>
              <a:t>(First and Follow Sets)</a:t>
            </a:r>
          </a:p>
          <a:p>
            <a:pPr marL="457200" indent="-457200" algn="ctr">
              <a:lnSpc>
                <a:spcPct val="90000"/>
              </a:lnSpc>
              <a:spcBef>
                <a:spcPct val="2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7414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945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5845B6-E1B1-4D09-8E83-A991C2F59973}" type="slidenum">
              <a:rPr lang="en-US"/>
              <a:pPr/>
              <a:t>3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Outline</a:t>
            </a:r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848600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First set  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Nullable symbols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Follow set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Predictive parsing table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LL(1) parsing</a:t>
            </a: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9462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150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3309FE-71CC-459F-A033-7AEDCDBC1731}" type="slidenum">
              <a:rPr lang="en-US"/>
              <a:pPr/>
              <a:t>4</a:t>
            </a:fld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First set</a:t>
            </a:r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457200" y="1524000"/>
            <a:ext cx="792480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A recursive descent (or predictive) parser chooses the correct production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looking ahead at the input string a fix number of symbols (typically one 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symbol or token).</a:t>
            </a:r>
          </a:p>
          <a:p>
            <a:pPr marL="457200" indent="-457200">
              <a:spcBef>
                <a:spcPct val="50000"/>
              </a:spcBef>
            </a:pPr>
            <a:endParaRPr lang="en-US" sz="2000" b="1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000" b="1" u="sng">
                <a:solidFill>
                  <a:srgbClr val="0000FF"/>
                </a:solidFill>
                <a:latin typeface="Times New Roman" pitchFamily="18" charset="0"/>
              </a:rPr>
              <a:t>First set:</a:t>
            </a: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  <a:p>
            <a:pPr marL="457200" indent="-457200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Let </a:t>
            </a:r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 be a string of terminals and non-terminals.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First(</a:t>
            </a:r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) is the set of terminals that can begin strings or sequence derivable</a:t>
            </a:r>
          </a:p>
          <a:p>
            <a:pPr marL="457200" indent="-457200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from </a:t>
            </a:r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X.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which means that we are interested in knowing if a particular nonterminal</a:t>
            </a:r>
          </a:p>
          <a:p>
            <a:pPr marL="457200" indent="-45720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X </a:t>
            </a: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derives a string with a terminal </a:t>
            </a:r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t.</a:t>
            </a:r>
            <a:r>
              <a:rPr lang="en-US" sz="2000" u="sng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  <a:p>
            <a:pPr marL="457200" indent="-457200">
              <a:spcBef>
                <a:spcPct val="50000"/>
              </a:spcBef>
            </a:pPr>
            <a:endParaRPr lang="en-US" sz="20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1510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355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529DD7-CA45-48EF-8EA8-8EF6586C497F}" type="slidenum">
              <a:rPr lang="en-US"/>
              <a:pPr/>
              <a:t>5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First set</a:t>
            </a:r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3558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59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626475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Times New Roman" pitchFamily="18" charset="0"/>
              </a:rPr>
              <a:t>Definition:  FIRST(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sz="1600">
                <a:latin typeface="Times New Roman" pitchFamily="18" charset="0"/>
              </a:rPr>
              <a:t>) = { </a:t>
            </a:r>
            <a:r>
              <a:rPr lang="en-US" sz="1600" b="1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en-US" sz="1600">
                <a:latin typeface="Times New Roman" pitchFamily="18" charset="0"/>
              </a:rPr>
              <a:t> |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sz="1600">
                <a:latin typeface="Times New Roman" pitchFamily="18" charset="0"/>
              </a:rPr>
              <a:t> ==&gt; * </a:t>
            </a:r>
            <a:r>
              <a:rPr lang="en-US" sz="1600" b="1">
                <a:solidFill>
                  <a:srgbClr val="FF0000"/>
                </a:solidFill>
                <a:latin typeface="Times New Roman" pitchFamily="18" charset="0"/>
              </a:rPr>
              <a:t>t </a:t>
            </a:r>
            <a:r>
              <a:rPr lang="en-US" sz="1600" b="1">
                <a:latin typeface="Symbol" pitchFamily="18" charset="2"/>
              </a:rPr>
              <a:t>w </a:t>
            </a:r>
            <a:r>
              <a:rPr lang="en-US" sz="1600">
                <a:latin typeface="Times New Roman" pitchFamily="18" charset="0"/>
              </a:rPr>
              <a:t>for some </a:t>
            </a:r>
            <a:r>
              <a:rPr lang="en-US" sz="1600" b="1">
                <a:latin typeface="Symbol" pitchFamily="18" charset="2"/>
              </a:rPr>
              <a:t>w</a:t>
            </a:r>
            <a:r>
              <a:rPr lang="en-US" sz="1600">
                <a:latin typeface="Times New Roman" pitchFamily="18" charset="0"/>
              </a:rPr>
              <a:t>} </a:t>
            </a:r>
            <a:r>
              <a:rPr lang="en-US" sz="1600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</a:t>
            </a:r>
            <a:r>
              <a:rPr lang="en-US" sz="1600">
                <a:latin typeface="Symbol" pitchFamily="18" charset="2"/>
              </a:rPr>
              <a:t> </a:t>
            </a:r>
            <a:r>
              <a:rPr lang="en-US" sz="1600">
                <a:latin typeface="Times New Roman" pitchFamily="18" charset="0"/>
              </a:rPr>
              <a:t>{</a:t>
            </a:r>
            <a:r>
              <a:rPr lang="en-US" sz="1600" b="1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sz="1600">
                <a:latin typeface="Times New Roman" pitchFamily="18" charset="0"/>
              </a:rPr>
              <a:t> | </a:t>
            </a:r>
            <a:r>
              <a:rPr lang="en-US" sz="1600" b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sz="1600">
                <a:latin typeface="Times New Roman" pitchFamily="18" charset="0"/>
              </a:rPr>
              <a:t> ==&gt; * </a:t>
            </a:r>
            <a:r>
              <a:rPr lang="en-US" sz="1600" b="1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sz="1600">
                <a:latin typeface="Times New Roman" pitchFamily="18" charset="0"/>
              </a:rPr>
              <a:t> }</a:t>
            </a:r>
          </a:p>
          <a:p>
            <a:endParaRPr lang="en-US" sz="1600">
              <a:latin typeface="Times New Roman" pitchFamily="18" charset="0"/>
            </a:endParaRP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If X </a:t>
            </a:r>
            <a:r>
              <a:rPr lang="en-US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A B C then FIRST(X) = FIRST(A B C) and is computed as follows:</a:t>
            </a: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If A is a terminal, 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FIRST(X) = FIRST(A B C) = {A} (for example, if X </a:t>
            </a:r>
            <a:r>
              <a:rPr lang="en-US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t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B C, FIRST (X) = FIRST( t B C) = { t }  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Otherwise, if X does not derive to an empty string, 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FIRST(X) = FIRST(A B C) = FIRST(A).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If FIRST(A) contains the empty string then,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FIRST(X) = FIRST(A B C) = FIRST(A) – { </a:t>
            </a:r>
            <a:r>
              <a:rPr lang="en-US" b="1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} </a:t>
            </a:r>
            <a:r>
              <a:rPr lang="en-US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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FIRST(BC) </a:t>
            </a: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Similarly, for FIRST(BC) we have: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FIRST(BC) =  {B} if B is a terminal, 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Otherwise, if B does not derive to an empty string, 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FIRST(BC) =  FIRST(B)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If FIRST(B) contains the empty string then,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FIRST(BC) =  FIRST(B) – { </a:t>
            </a:r>
            <a:r>
              <a:rPr lang="en-US" b="1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} </a:t>
            </a:r>
            <a:r>
              <a:rPr lang="en-US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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FIRST(C) </a:t>
            </a: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And so on…</a:t>
            </a: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/>
              <a:t>			 </a:t>
            </a:r>
            <a:endParaRPr lang="en-US" sz="1600"/>
          </a:p>
          <a:p>
            <a:endParaRPr 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560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DAF6B0-8C2E-4A6A-91B9-0A7D853431B1}" type="slidenum">
              <a:rPr lang="en-US"/>
              <a:pPr/>
              <a:t>6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First set</a:t>
            </a:r>
          </a:p>
        </p:txBody>
      </p:sp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5606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07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626475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Times New Roman" pitchFamily="18" charset="0"/>
              </a:rPr>
              <a:t>Example:</a:t>
            </a:r>
          </a:p>
          <a:p>
            <a:r>
              <a:rPr lang="en-US" sz="1600">
                <a:latin typeface="Times New Roman" pitchFamily="18" charset="0"/>
              </a:rPr>
              <a:t>S </a:t>
            </a:r>
            <a:r>
              <a:rPr lang="en-US" sz="1600">
                <a:latin typeface="Times New Roman" pitchFamily="18" charset="0"/>
                <a:sym typeface="Wingdings" pitchFamily="2" charset="2"/>
              </a:rPr>
              <a:t> A B C | C b B | B a</a:t>
            </a:r>
          </a:p>
          <a:p>
            <a:r>
              <a:rPr lang="en-US" sz="1600">
                <a:latin typeface="Times New Roman" pitchFamily="18" charset="0"/>
                <a:sym typeface="Wingdings" pitchFamily="2" charset="2"/>
              </a:rPr>
              <a:t>A  d a | B C</a:t>
            </a:r>
          </a:p>
          <a:p>
            <a:r>
              <a:rPr lang="en-US" sz="1600">
                <a:latin typeface="Times New Roman" pitchFamily="18" charset="0"/>
                <a:sym typeface="Wingdings" pitchFamily="2" charset="2"/>
              </a:rPr>
              <a:t>B  g | </a:t>
            </a:r>
            <a:r>
              <a:rPr lang="en-US" sz="1600" b="1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e</a:t>
            </a:r>
            <a:endParaRPr lang="en-US" sz="1600">
              <a:latin typeface="Times New Roman" pitchFamily="18" charset="0"/>
            </a:endParaRPr>
          </a:p>
          <a:p>
            <a:r>
              <a:rPr lang="en-US" sz="1600">
                <a:latin typeface="Times New Roman" pitchFamily="18" charset="0"/>
              </a:rPr>
              <a:t>C </a:t>
            </a:r>
            <a:r>
              <a:rPr lang="en-US" sz="1600">
                <a:latin typeface="Times New Roman" pitchFamily="18" charset="0"/>
                <a:sym typeface="Wingdings" pitchFamily="2" charset="2"/>
              </a:rPr>
              <a:t> h | </a:t>
            </a:r>
            <a:r>
              <a:rPr lang="en-US" sz="1600" b="1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sz="1600">
                <a:latin typeface="Times New Roman" pitchFamily="18" charset="0"/>
                <a:sym typeface="Wingdings" pitchFamily="2" charset="2"/>
              </a:rPr>
              <a:t> 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FIRST(S) = FIRST(A B C) </a:t>
            </a:r>
            <a:r>
              <a:rPr lang="en-US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 </a:t>
            </a:r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FIRST(C b B)</a:t>
            </a:r>
            <a:r>
              <a:rPr lang="en-US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 </a:t>
            </a:r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FIRST(B a)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FIRST(A) = FIRST(d a) </a:t>
            </a:r>
            <a:r>
              <a:rPr lang="en-US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</a:t>
            </a:r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First(B C) = { d } </a:t>
            </a:r>
            <a:r>
              <a:rPr lang="en-US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</a:t>
            </a:r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FIRST(B C)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FIRST(B) = FIRST(g) </a:t>
            </a:r>
            <a:r>
              <a:rPr lang="en-US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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First {</a:t>
            </a:r>
            <a:r>
              <a:rPr lang="en-US" b="1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} = {g, </a:t>
            </a:r>
            <a:r>
              <a:rPr lang="en-US" b="1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}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FIRST(C) = FIRST(h) </a:t>
            </a:r>
            <a:r>
              <a:rPr lang="en-US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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First {</a:t>
            </a:r>
            <a:r>
              <a:rPr lang="en-US" b="1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} = {h, </a:t>
            </a:r>
            <a:r>
              <a:rPr lang="en-US" b="1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}</a:t>
            </a: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>
                <a:latin typeface="Times New Roman" pitchFamily="18" charset="0"/>
              </a:rPr>
              <a:t>Now we can compute:</a:t>
            </a:r>
          </a:p>
          <a:p>
            <a:r>
              <a:rPr lang="en-US" sz="1600">
                <a:latin typeface="Times New Roman" pitchFamily="18" charset="0"/>
              </a:rPr>
              <a:t>FIRST(BC) = FIRST(B) – {</a:t>
            </a:r>
            <a:r>
              <a:rPr lang="en-US" sz="1600" b="1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sz="1600">
                <a:latin typeface="Times New Roman" pitchFamily="18" charset="0"/>
              </a:rPr>
              <a:t> } </a:t>
            </a:r>
            <a:r>
              <a:rPr lang="en-US" sz="1600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</a:t>
            </a:r>
            <a:r>
              <a:rPr lang="en-US" sz="1600">
                <a:latin typeface="Times New Roman" pitchFamily="18" charset="0"/>
              </a:rPr>
              <a:t>  {h, </a:t>
            </a:r>
            <a:r>
              <a:rPr lang="en-US" sz="1600" b="1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sz="1600">
                <a:latin typeface="Times New Roman" pitchFamily="18" charset="0"/>
              </a:rPr>
              <a:t> } = {g, </a:t>
            </a:r>
            <a:r>
              <a:rPr lang="en-US" sz="1600" b="1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sz="1600">
                <a:latin typeface="Times New Roman" pitchFamily="18" charset="0"/>
              </a:rPr>
              <a:t> } – { </a:t>
            </a:r>
            <a:r>
              <a:rPr lang="en-US" sz="1600" b="1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>
                <a:latin typeface="Times New Roman" pitchFamily="18" charset="0"/>
              </a:rPr>
              <a:t>} </a:t>
            </a:r>
            <a:r>
              <a:rPr lang="en-US" sz="1600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</a:t>
            </a:r>
            <a:r>
              <a:rPr lang="en-US" sz="1600">
                <a:latin typeface="Times New Roman" pitchFamily="18" charset="0"/>
              </a:rPr>
              <a:t>  {h, </a:t>
            </a:r>
            <a:r>
              <a:rPr lang="en-US" sz="1600" b="1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>
                <a:latin typeface="Times New Roman" pitchFamily="18" charset="0"/>
              </a:rPr>
              <a:t>} = {g, h, </a:t>
            </a:r>
            <a:r>
              <a:rPr lang="en-US" sz="1600" b="1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>
                <a:latin typeface="Times New Roman" pitchFamily="18" charset="0"/>
              </a:rPr>
              <a:t>}</a:t>
            </a:r>
          </a:p>
          <a:p>
            <a:r>
              <a:rPr lang="en-US" sz="1600">
                <a:latin typeface="Times New Roman" pitchFamily="18" charset="0"/>
                <a:cs typeface="Times New Roman" pitchFamily="18" charset="0"/>
              </a:rPr>
              <a:t>and</a:t>
            </a:r>
          </a:p>
          <a:p>
            <a:r>
              <a:rPr lang="en-US" sz="1600">
                <a:latin typeface="Times New Roman" pitchFamily="18" charset="0"/>
                <a:cs typeface="Times New Roman" pitchFamily="18" charset="0"/>
              </a:rPr>
              <a:t>FIRST(A) = { d } </a:t>
            </a:r>
            <a:r>
              <a:rPr lang="en-US" sz="1600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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{g, h, </a:t>
            </a:r>
            <a:r>
              <a:rPr lang="en-US" sz="1600" b="1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} = { d, g, h, </a:t>
            </a:r>
            <a:r>
              <a:rPr lang="en-US" sz="1600" b="1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}</a:t>
            </a:r>
          </a:p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>
                <a:latin typeface="Times New Roman" pitchFamily="18" charset="0"/>
                <a:cs typeface="Times New Roman" pitchFamily="18" charset="0"/>
              </a:rPr>
              <a:t>Exercise: Compute FIRST(C b B) and FIRST(B a) in order to compute FIRST( S )</a:t>
            </a:r>
          </a:p>
          <a:p>
            <a:r>
              <a:rPr lang="en-US" sz="1800"/>
              <a:t>			 </a:t>
            </a:r>
            <a:endParaRPr lang="en-US" sz="1600"/>
          </a:p>
          <a:p>
            <a:endParaRPr 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765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F8FD5A-2D08-4C98-84A2-BB65D8A7D9FB}" type="slidenum">
              <a:rPr lang="en-US"/>
              <a:pPr/>
              <a:t>7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First set</a:t>
            </a:r>
          </a:p>
        </p:txBody>
      </p:sp>
      <p:sp>
        <p:nvSpPr>
          <p:cNvPr id="27653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7654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55" name="Text Box 5"/>
          <p:cNvSpPr txBox="1">
            <a:spLocks noChangeArrowheads="1"/>
          </p:cNvSpPr>
          <p:nvPr/>
        </p:nvSpPr>
        <p:spPr bwMode="auto">
          <a:xfrm>
            <a:off x="365125" y="1458913"/>
            <a:ext cx="8626475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</a:rPr>
              <a:t>Example: Given the following expression grammar:</a:t>
            </a:r>
          </a:p>
          <a:p>
            <a:endParaRPr lang="en-US"/>
          </a:p>
          <a:p>
            <a:r>
              <a:rPr lang="en-US" sz="1800"/>
              <a:t>			E  </a:t>
            </a:r>
            <a:r>
              <a:rPr lang="en-US" sz="1800">
                <a:sym typeface="Wingdings" pitchFamily="2" charset="2"/>
              </a:rPr>
              <a:t> E + T  | T 	</a:t>
            </a:r>
          </a:p>
          <a:p>
            <a:r>
              <a:rPr lang="en-US" sz="1800">
                <a:sym typeface="Wingdings" pitchFamily="2" charset="2"/>
              </a:rPr>
              <a:t>			T   T  * F | F  	</a:t>
            </a:r>
          </a:p>
          <a:p>
            <a:r>
              <a:rPr lang="en-US" sz="1800">
                <a:sym typeface="Wingdings" pitchFamily="2" charset="2"/>
              </a:rPr>
              <a:t>			F   </a:t>
            </a:r>
            <a:r>
              <a:rPr lang="en-US" sz="1800" b="1">
                <a:solidFill>
                  <a:srgbClr val="0000FF"/>
                </a:solidFill>
                <a:sym typeface="Wingdings" pitchFamily="2" charset="2"/>
              </a:rPr>
              <a:t>(</a:t>
            </a:r>
            <a:r>
              <a:rPr lang="en-US" sz="1800" b="1">
                <a:sym typeface="Wingdings" pitchFamily="2" charset="2"/>
              </a:rPr>
              <a:t> </a:t>
            </a:r>
            <a:r>
              <a:rPr lang="en-US" sz="1800">
                <a:sym typeface="Wingdings" pitchFamily="2" charset="2"/>
              </a:rPr>
              <a:t>E </a:t>
            </a:r>
            <a:r>
              <a:rPr lang="en-US" sz="1800" b="1">
                <a:solidFill>
                  <a:srgbClr val="0000FF"/>
                </a:solidFill>
                <a:sym typeface="Wingdings" pitchFamily="2" charset="2"/>
              </a:rPr>
              <a:t>)</a:t>
            </a:r>
            <a:r>
              <a:rPr lang="en-US" sz="1800">
                <a:sym typeface="Wingdings" pitchFamily="2" charset="2"/>
              </a:rPr>
              <a:t> | </a:t>
            </a:r>
            <a:r>
              <a:rPr lang="en-US" sz="1800" b="1">
                <a:solidFill>
                  <a:srgbClr val="0000FF"/>
                </a:solidFill>
                <a:sym typeface="Wingdings" pitchFamily="2" charset="2"/>
              </a:rPr>
              <a:t>id </a:t>
            </a:r>
            <a:endParaRPr lang="en-US" sz="1800" b="1">
              <a:solidFill>
                <a:srgbClr val="0000FF"/>
              </a:solidFill>
            </a:endParaRPr>
          </a:p>
          <a:p>
            <a:endParaRPr lang="en-US" sz="1800"/>
          </a:p>
          <a:p>
            <a:r>
              <a:rPr lang="en-US" sz="1600"/>
              <a:t>First(E + T) = { </a:t>
            </a:r>
            <a:r>
              <a:rPr lang="en-US" sz="1600">
                <a:solidFill>
                  <a:srgbClr val="0000FF"/>
                </a:solidFill>
              </a:rPr>
              <a:t>id</a:t>
            </a:r>
            <a:r>
              <a:rPr lang="en-US" sz="1600"/>
              <a:t>, </a:t>
            </a:r>
            <a:r>
              <a:rPr lang="en-US" sz="1600">
                <a:solidFill>
                  <a:srgbClr val="0000FF"/>
                </a:solidFill>
              </a:rPr>
              <a:t>(</a:t>
            </a:r>
            <a:r>
              <a:rPr lang="en-US" sz="1600"/>
              <a:t> }				</a:t>
            </a:r>
          </a:p>
          <a:p>
            <a:endParaRPr lang="en-US" sz="1600"/>
          </a:p>
          <a:p>
            <a:r>
              <a:rPr lang="en-US" sz="1600"/>
              <a:t>Because: 	E + T </a:t>
            </a:r>
            <a:r>
              <a:rPr lang="en-US" sz="1600">
                <a:sym typeface="Wingdings" pitchFamily="2" charset="2"/>
              </a:rPr>
              <a:t> T + T  F + T  </a:t>
            </a:r>
            <a:r>
              <a:rPr lang="en-US" sz="1600">
                <a:solidFill>
                  <a:srgbClr val="0000FF"/>
                </a:solidFill>
                <a:sym typeface="Wingdings" pitchFamily="2" charset="2"/>
              </a:rPr>
              <a:t>id</a:t>
            </a:r>
            <a:r>
              <a:rPr lang="en-US" sz="1600">
                <a:sym typeface="Wingdings" pitchFamily="2" charset="2"/>
              </a:rPr>
              <a:t> + T		</a:t>
            </a:r>
          </a:p>
          <a:p>
            <a:r>
              <a:rPr lang="en-US" sz="1600">
                <a:sym typeface="Wingdings" pitchFamily="2" charset="2"/>
              </a:rPr>
              <a:t>    	</a:t>
            </a:r>
            <a:r>
              <a:rPr lang="en-US" sz="1600"/>
              <a:t>E + T </a:t>
            </a:r>
            <a:r>
              <a:rPr lang="en-US" sz="1600">
                <a:sym typeface="Wingdings" pitchFamily="2" charset="2"/>
              </a:rPr>
              <a:t> T + T  F + T  </a:t>
            </a:r>
            <a:r>
              <a:rPr lang="en-US" sz="1600">
                <a:solidFill>
                  <a:srgbClr val="0000FF"/>
                </a:solidFill>
                <a:sym typeface="Wingdings" pitchFamily="2" charset="2"/>
              </a:rPr>
              <a:t>( </a:t>
            </a:r>
            <a:r>
              <a:rPr lang="en-US" sz="1600">
                <a:sym typeface="Wingdings" pitchFamily="2" charset="2"/>
              </a:rPr>
              <a:t>E ) + T			</a:t>
            </a:r>
            <a:endParaRPr lang="en-US" sz="1600"/>
          </a:p>
          <a:p>
            <a:endParaRPr lang="en-US" sz="1600"/>
          </a:p>
          <a:p>
            <a:endParaRPr lang="en-US" sz="1600"/>
          </a:p>
          <a:p>
            <a:r>
              <a:rPr lang="en-US" sz="1600"/>
              <a:t>First(E ) = { </a:t>
            </a:r>
            <a:r>
              <a:rPr lang="en-US" sz="1600">
                <a:solidFill>
                  <a:srgbClr val="0000FF"/>
                </a:solidFill>
              </a:rPr>
              <a:t>id</a:t>
            </a:r>
            <a:r>
              <a:rPr lang="en-US" sz="1600"/>
              <a:t>, </a:t>
            </a:r>
            <a:r>
              <a:rPr lang="en-US" sz="1600">
                <a:solidFill>
                  <a:srgbClr val="0000FF"/>
                </a:solidFill>
              </a:rPr>
              <a:t>(</a:t>
            </a:r>
            <a:r>
              <a:rPr lang="en-US" sz="1600"/>
              <a:t> }</a:t>
            </a:r>
          </a:p>
          <a:p>
            <a:endParaRPr lang="en-US" sz="1600"/>
          </a:p>
          <a:p>
            <a:r>
              <a:rPr lang="en-US" sz="1600"/>
              <a:t>Because: 	E </a:t>
            </a:r>
            <a:r>
              <a:rPr lang="en-US" sz="1600">
                <a:sym typeface="Wingdings" pitchFamily="2" charset="2"/>
              </a:rPr>
              <a:t> T   F  </a:t>
            </a:r>
            <a:r>
              <a:rPr lang="en-US" sz="1600">
                <a:solidFill>
                  <a:srgbClr val="0000FF"/>
                </a:solidFill>
                <a:sym typeface="Wingdings" pitchFamily="2" charset="2"/>
              </a:rPr>
              <a:t>id</a:t>
            </a:r>
          </a:p>
          <a:p>
            <a:r>
              <a:rPr lang="en-US" sz="1600"/>
              <a:t>	E </a:t>
            </a:r>
            <a:r>
              <a:rPr lang="en-US" sz="1600">
                <a:sym typeface="Wingdings" pitchFamily="2" charset="2"/>
              </a:rPr>
              <a:t> T   F  </a:t>
            </a:r>
            <a:r>
              <a:rPr lang="en-US" sz="1600">
                <a:solidFill>
                  <a:srgbClr val="0000FF"/>
                </a:solidFill>
                <a:sym typeface="Wingdings" pitchFamily="2" charset="2"/>
              </a:rPr>
              <a:t>(</a:t>
            </a:r>
            <a:r>
              <a:rPr lang="en-US" sz="1600">
                <a:sym typeface="Wingdings" pitchFamily="2" charset="2"/>
              </a:rPr>
              <a:t> E )</a:t>
            </a:r>
            <a:endParaRPr lang="en-US" sz="1600"/>
          </a:p>
          <a:p>
            <a:endParaRPr 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Nullable Symbols</a:t>
            </a:r>
          </a:p>
        </p:txBody>
      </p:sp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1534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Nullable symbols are the ones that produce the empty ( </a:t>
            </a:r>
            <a:r>
              <a:rPr lang="en-US" sz="2400">
                <a:solidFill>
                  <a:srgbClr val="0000FF"/>
                </a:solidFill>
                <a:latin typeface="Symbol" pitchFamily="18" charset="2"/>
              </a:rPr>
              <a:t>e</a:t>
            </a:r>
            <a:r>
              <a:rPr lang="en-US" sz="2400">
                <a:latin typeface="Times New Roman" pitchFamily="18" charset="0"/>
              </a:rPr>
              <a:t> ) string	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Example: Given the following grammar, find the nullabel symbols and the First set: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Z </a:t>
            </a:r>
            <a:r>
              <a:rPr lang="en-US" sz="1800">
                <a:latin typeface="Times New Roman" pitchFamily="18" charset="0"/>
                <a:sym typeface="Wingdings" pitchFamily="2" charset="2"/>
              </a:rPr>
              <a:t> d		Y  </a:t>
            </a:r>
            <a:r>
              <a:rPr lang="en-US" sz="1800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sz="18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1800">
                <a:latin typeface="Times New Roman" pitchFamily="18" charset="0"/>
                <a:sym typeface="Wingdings" pitchFamily="2" charset="2"/>
              </a:rPr>
              <a:t>		X  Y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latin typeface="Times New Roman" pitchFamily="18" charset="0"/>
                <a:sym typeface="Wingdings" pitchFamily="2" charset="2"/>
              </a:rPr>
              <a:t>Z  X Y Z	Y  c		X  a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Note that if X can derive the empty string, nullable( X ) is true.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X </a:t>
            </a:r>
            <a:r>
              <a:rPr lang="en-US" sz="1800">
                <a:latin typeface="Times New Roman" pitchFamily="18" charset="0"/>
                <a:sym typeface="Wingdings" pitchFamily="2" charset="2"/>
              </a:rPr>
              <a:t> Y  </a:t>
            </a:r>
            <a:r>
              <a:rPr lang="en-US" sz="1800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			</a:t>
            </a:r>
            <a:r>
              <a:rPr lang="en-US" sz="1800">
                <a:latin typeface="Times New Roman" pitchFamily="18" charset="0"/>
                <a:sym typeface="Wingdings" pitchFamily="2" charset="2"/>
              </a:rPr>
              <a:t>		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sym typeface="Wingdings" pitchFamily="2" charset="2"/>
              </a:rPr>
              <a:t>Y  </a:t>
            </a:r>
            <a:r>
              <a:rPr lang="en-US" sz="1800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/>
              <a:t> </a:t>
            </a:r>
            <a:r>
              <a:rPr lang="en-US" sz="1800">
                <a:latin typeface="Times New Roman" pitchFamily="18" charset="0"/>
              </a:rPr>
              <a:t>				Nullable		First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sym typeface="Wingdings" pitchFamily="2" charset="2"/>
              </a:rPr>
              <a:t>Z  d</a:t>
            </a:r>
            <a:r>
              <a:rPr lang="en-US"/>
              <a:t> </a:t>
            </a:r>
            <a:r>
              <a:rPr lang="en-US" sz="1800">
                <a:latin typeface="Times New Roman" pitchFamily="18" charset="0"/>
              </a:rPr>
              <a:t>			X	Yes		{ a, c, </a:t>
            </a:r>
            <a:r>
              <a:rPr lang="en-US" sz="1800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sz="1800">
                <a:latin typeface="Times New Roman" pitchFamily="18" charset="0"/>
              </a:rPr>
              <a:t> }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sym typeface="Wingdings" pitchFamily="2" charset="2"/>
              </a:rPr>
              <a:t>Z  X Y Z</a:t>
            </a:r>
            <a:r>
              <a:rPr lang="en-US">
                <a:sym typeface="Wingdings" pitchFamily="2" charset="2"/>
              </a:rPr>
              <a:t> </a:t>
            </a:r>
            <a:r>
              <a:rPr lang="en-US" sz="1800">
                <a:latin typeface="Times New Roman" pitchFamily="18" charset="0"/>
              </a:rPr>
              <a:t>		Y	Yes		{c, </a:t>
            </a:r>
            <a:r>
              <a:rPr lang="en-US" sz="1800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sz="1800">
                <a:latin typeface="Times New Roman" pitchFamily="18" charset="0"/>
              </a:rPr>
              <a:t>}</a:t>
            </a:r>
          </a:p>
          <a:p>
            <a:pPr marL="457200" indent="-45720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				Z	No		{a, c, d}</a:t>
            </a:r>
          </a:p>
        </p:txBody>
      </p:sp>
      <p:sp>
        <p:nvSpPr>
          <p:cNvPr id="29699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365125" y="1458913"/>
            <a:ext cx="86264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</a:rPr>
              <a:t> </a:t>
            </a:r>
            <a:endParaRPr lang="en-US" sz="1600"/>
          </a:p>
          <a:p>
            <a:endParaRPr lang="en-US" sz="1600"/>
          </a:p>
        </p:txBody>
      </p:sp>
      <p:sp>
        <p:nvSpPr>
          <p:cNvPr id="29701" name="Rectangle 6"/>
          <p:cNvSpPr>
            <a:spLocks noChangeArrowheads="1"/>
          </p:cNvSpPr>
          <p:nvPr/>
        </p:nvSpPr>
        <p:spPr bwMode="auto">
          <a:xfrm>
            <a:off x="2971800" y="4495800"/>
            <a:ext cx="39624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174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4BD322-E8D8-4833-A69C-80DDEE996B0D}" type="slidenum">
              <a:rPr lang="en-US"/>
              <a:pPr/>
              <a:t>9</a:t>
            </a:fld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Follow set</a:t>
            </a:r>
          </a:p>
        </p:txBody>
      </p:sp>
      <p:sp>
        <p:nvSpPr>
          <p:cNvPr id="31749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50" name="Text Box 11"/>
          <p:cNvSpPr txBox="1">
            <a:spLocks noChangeArrowheads="1"/>
          </p:cNvSpPr>
          <p:nvPr/>
        </p:nvSpPr>
        <p:spPr bwMode="auto">
          <a:xfrm>
            <a:off x="441325" y="1458913"/>
            <a:ext cx="772795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		</a:t>
            </a:r>
            <a:r>
              <a:rPr lang="en-US" sz="1800">
                <a:latin typeface="Times New Roman" pitchFamily="18" charset="0"/>
              </a:rPr>
              <a:t>FOLLOW(</a:t>
            </a:r>
            <a:r>
              <a:rPr lang="en-US" sz="1800" b="1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US" sz="1800">
                <a:latin typeface="Times New Roman" pitchFamily="18" charset="0"/>
              </a:rPr>
              <a:t>) = { </a:t>
            </a:r>
            <a:r>
              <a:rPr lang="en-US" sz="1800" b="1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en-US" sz="1800">
                <a:latin typeface="Times New Roman" pitchFamily="18" charset="0"/>
              </a:rPr>
              <a:t> | </a:t>
            </a:r>
            <a:r>
              <a:rPr lang="en-US" sz="1800" b="1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US" sz="1800">
                <a:latin typeface="Times New Roman" pitchFamily="18" charset="0"/>
              </a:rPr>
              <a:t> ==&gt; *</a:t>
            </a:r>
            <a:r>
              <a:rPr lang="en-US" sz="1800" b="1">
                <a:latin typeface="Symbol" pitchFamily="18" charset="2"/>
              </a:rPr>
              <a:t>a </a:t>
            </a:r>
            <a:r>
              <a:rPr lang="en-US" sz="1800" b="1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US" sz="1800">
                <a:latin typeface="Times New Roman" pitchFamily="18" charset="0"/>
              </a:rPr>
              <a:t> </a:t>
            </a:r>
            <a:r>
              <a:rPr lang="en-US" sz="1800" b="1">
                <a:solidFill>
                  <a:srgbClr val="FF0000"/>
                </a:solidFill>
                <a:latin typeface="Times New Roman" pitchFamily="18" charset="0"/>
              </a:rPr>
              <a:t>t </a:t>
            </a:r>
            <a:r>
              <a:rPr lang="en-US" sz="1800" b="1">
                <a:latin typeface="Symbol" pitchFamily="18" charset="2"/>
              </a:rPr>
              <a:t>w </a:t>
            </a:r>
            <a:r>
              <a:rPr lang="en-US" sz="1800">
                <a:latin typeface="Times New Roman" pitchFamily="18" charset="0"/>
              </a:rPr>
              <a:t>for some </a:t>
            </a:r>
            <a:r>
              <a:rPr lang="en-US" sz="1800" b="1">
                <a:latin typeface="Symbol" pitchFamily="18" charset="2"/>
              </a:rPr>
              <a:t>a,w</a:t>
            </a:r>
            <a:r>
              <a:rPr lang="en-US" sz="1800">
                <a:latin typeface="Times New Roman" pitchFamily="18" charset="0"/>
              </a:rPr>
              <a:t>} </a:t>
            </a:r>
          </a:p>
          <a:p>
            <a:endParaRPr lang="en-US">
              <a:latin typeface="Times New Roman" pitchFamily="18" charset="0"/>
            </a:endParaRPr>
          </a:p>
          <a:p>
            <a:r>
              <a:rPr lang="en-US"/>
              <a:t>Given a production </a:t>
            </a:r>
            <a:r>
              <a:rPr lang="en-US" b="1">
                <a:solidFill>
                  <a:srgbClr val="0000FF"/>
                </a:solidFill>
              </a:rPr>
              <a:t>A</a:t>
            </a:r>
            <a:r>
              <a:rPr lang="en-US"/>
              <a:t>, Follow( </a:t>
            </a:r>
            <a:r>
              <a:rPr lang="en-US" b="1">
                <a:solidFill>
                  <a:srgbClr val="0000FF"/>
                </a:solidFill>
              </a:rPr>
              <a:t>A</a:t>
            </a:r>
            <a:r>
              <a:rPr lang="en-US"/>
              <a:t> ) is the set of terminals symbols that can immediately follow </a:t>
            </a:r>
            <a:r>
              <a:rPr lang="en-US" b="1">
                <a:solidFill>
                  <a:srgbClr val="0000FF"/>
                </a:solidFill>
              </a:rPr>
              <a:t>A</a:t>
            </a:r>
            <a:r>
              <a:rPr lang="en-US"/>
              <a:t>.</a:t>
            </a:r>
          </a:p>
          <a:p>
            <a:endParaRPr lang="en-US"/>
          </a:p>
          <a:p>
            <a:r>
              <a:rPr lang="en-US"/>
              <a:t>Example 1: If there is a derivation containing </a:t>
            </a:r>
            <a:r>
              <a:rPr lang="en-US" b="1">
                <a:solidFill>
                  <a:srgbClr val="0000FF"/>
                </a:solidFill>
              </a:rPr>
              <a:t>A</a:t>
            </a:r>
            <a:r>
              <a:rPr lang="en-US" b="1">
                <a:solidFill>
                  <a:srgbClr val="FF3300"/>
                </a:solidFill>
              </a:rPr>
              <a:t>t</a:t>
            </a:r>
            <a:r>
              <a:rPr lang="en-US">
                <a:solidFill>
                  <a:srgbClr val="FF3300"/>
                </a:solidFill>
              </a:rPr>
              <a:t>, </a:t>
            </a:r>
            <a:r>
              <a:rPr lang="en-US"/>
              <a:t>then Follow ( </a:t>
            </a:r>
            <a:r>
              <a:rPr lang="en-US" b="1">
                <a:solidFill>
                  <a:srgbClr val="0000FF"/>
                </a:solidFill>
              </a:rPr>
              <a:t>A</a:t>
            </a:r>
            <a:r>
              <a:rPr lang="en-US"/>
              <a:t> ) = </a:t>
            </a:r>
            <a:r>
              <a:rPr lang="en-US" b="1">
                <a:solidFill>
                  <a:srgbClr val="FF3300"/>
                </a:solidFill>
              </a:rPr>
              <a:t>t</a:t>
            </a:r>
            <a:r>
              <a:rPr lang="en-US"/>
              <a:t>.</a:t>
            </a:r>
          </a:p>
          <a:p>
            <a:endParaRPr lang="en-US"/>
          </a:p>
          <a:p>
            <a:r>
              <a:rPr lang="en-US"/>
              <a:t>Example 2: If the derivation contains </a:t>
            </a:r>
            <a:r>
              <a:rPr lang="en-US" b="1">
                <a:solidFill>
                  <a:srgbClr val="0000FF"/>
                </a:solidFill>
              </a:rPr>
              <a:t>A B C </a:t>
            </a:r>
            <a:r>
              <a:rPr lang="en-US" b="1">
                <a:solidFill>
                  <a:srgbClr val="FF3300"/>
                </a:solidFill>
              </a:rPr>
              <a:t>t</a:t>
            </a:r>
            <a:r>
              <a:rPr lang="en-US"/>
              <a:t> and </a:t>
            </a:r>
            <a:r>
              <a:rPr lang="en-US" b="1">
                <a:solidFill>
                  <a:srgbClr val="0000FF"/>
                </a:solidFill>
              </a:rPr>
              <a:t>B</a:t>
            </a:r>
            <a:r>
              <a:rPr lang="en-US"/>
              <a:t> and </a:t>
            </a:r>
            <a:r>
              <a:rPr lang="en-US" b="1">
                <a:solidFill>
                  <a:srgbClr val="0000FF"/>
                </a:solidFill>
              </a:rPr>
              <a:t>C</a:t>
            </a:r>
            <a:r>
              <a:rPr lang="en-US"/>
              <a:t> are nullables, </a:t>
            </a:r>
            <a:r>
              <a:rPr lang="en-US" b="1">
                <a:solidFill>
                  <a:srgbClr val="FF3300"/>
                </a:solidFill>
              </a:rPr>
              <a:t>t</a:t>
            </a:r>
            <a:r>
              <a:rPr lang="en-US"/>
              <a:t> is in Follow ( </a:t>
            </a:r>
            <a:r>
              <a:rPr lang="en-US" b="1">
                <a:solidFill>
                  <a:srgbClr val="0000FF"/>
                </a:solidFill>
              </a:rPr>
              <a:t>A</a:t>
            </a:r>
            <a:r>
              <a:rPr lang="en-US" b="1"/>
              <a:t> </a:t>
            </a:r>
            <a:r>
              <a:rPr lang="en-US"/>
              <a:t>). </a:t>
            </a:r>
          </a:p>
          <a:p>
            <a:endParaRPr lang="en-US"/>
          </a:p>
          <a:p>
            <a:r>
              <a:rPr lang="en-US"/>
              <a:t>Example 3: Given the following grammar:</a:t>
            </a:r>
          </a:p>
          <a:p>
            <a:endParaRPr lang="en-US"/>
          </a:p>
          <a:p>
            <a:r>
              <a:rPr lang="en-US" sz="1600" b="1"/>
              <a:t>Z </a:t>
            </a:r>
            <a:r>
              <a:rPr lang="en-US" sz="1600" b="1">
                <a:sym typeface="Wingdings" pitchFamily="2" charset="2"/>
              </a:rPr>
              <a:t> d</a:t>
            </a:r>
            <a:r>
              <a:rPr lang="en-US" sz="1600" b="1">
                <a:solidFill>
                  <a:srgbClr val="0000FF"/>
                </a:solidFill>
                <a:sym typeface="Wingdings" pitchFamily="2" charset="2"/>
              </a:rPr>
              <a:t>$</a:t>
            </a:r>
            <a:r>
              <a:rPr lang="en-US" sz="1600" b="1">
                <a:sym typeface="Wingdings" pitchFamily="2" charset="2"/>
              </a:rPr>
              <a:t>		Y  </a:t>
            </a:r>
            <a:r>
              <a:rPr lang="en-US" sz="1600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sz="1600" b="1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en-US" sz="1600" b="1">
                <a:sym typeface="Wingdings" pitchFamily="2" charset="2"/>
              </a:rPr>
              <a:t>		X  Y</a:t>
            </a:r>
          </a:p>
          <a:p>
            <a:r>
              <a:rPr lang="en-US" sz="1600" b="1">
                <a:sym typeface="Wingdings" pitchFamily="2" charset="2"/>
              </a:rPr>
              <a:t>Z  X Y Z	Y  c		X  a</a:t>
            </a:r>
          </a:p>
          <a:p>
            <a:endParaRPr lang="en-US" sz="1600"/>
          </a:p>
          <a:p>
            <a:r>
              <a:rPr lang="en-US" sz="1600"/>
              <a:t>Compute First, Follow, and nullable.</a:t>
            </a:r>
          </a:p>
          <a:p>
            <a:r>
              <a:rPr lang="en-US"/>
              <a:t>	Nullable		First		Follow</a:t>
            </a:r>
          </a:p>
          <a:p>
            <a:r>
              <a:rPr lang="en-US">
                <a:sym typeface="Wingdings" pitchFamily="2" charset="2"/>
              </a:rPr>
              <a:t> </a:t>
            </a:r>
            <a:r>
              <a:rPr lang="en-US"/>
              <a:t> X	Yes		{ a, c, </a:t>
            </a:r>
            <a:r>
              <a:rPr lang="en-US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/>
              <a:t> }		{ a, c, d }</a:t>
            </a:r>
          </a:p>
          <a:p>
            <a:r>
              <a:rPr lang="en-US">
                <a:sym typeface="Wingdings" pitchFamily="2" charset="2"/>
              </a:rPr>
              <a:t>  </a:t>
            </a:r>
            <a:r>
              <a:rPr lang="en-US"/>
              <a:t>Y	Yes		{c, </a:t>
            </a:r>
            <a:r>
              <a:rPr lang="en-US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/>
              <a:t>}		{ a, c, d }</a:t>
            </a:r>
          </a:p>
          <a:p>
            <a:r>
              <a:rPr lang="en-US"/>
              <a:t>  Z	No		{a, c, d } 		{</a:t>
            </a:r>
            <a:r>
              <a:rPr lang="en-US" b="1">
                <a:solidFill>
                  <a:srgbClr val="0000FF"/>
                </a:solidFill>
              </a:rPr>
              <a:t>$</a:t>
            </a:r>
            <a:r>
              <a:rPr lang="en-US"/>
              <a:t> </a:t>
            </a:r>
            <a:r>
              <a:rPr lang="en-US">
                <a:sym typeface="Wingdings" pitchFamily="2" charset="2"/>
              </a:rPr>
              <a:t>EOF}</a:t>
            </a:r>
            <a:endParaRPr lang="en-US"/>
          </a:p>
          <a:p>
            <a:endParaRPr lang="en-US" sz="1600"/>
          </a:p>
        </p:txBody>
      </p:sp>
      <p:sp>
        <p:nvSpPr>
          <p:cNvPr id="31751" name="Rectangle 13"/>
          <p:cNvSpPr>
            <a:spLocks noChangeArrowheads="1"/>
          </p:cNvSpPr>
          <p:nvPr/>
        </p:nvSpPr>
        <p:spPr bwMode="auto">
          <a:xfrm>
            <a:off x="533400" y="4648200"/>
            <a:ext cx="5562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18384</TotalTime>
  <Words>1051</Words>
  <Application>Microsoft Office PowerPoint</Application>
  <PresentationFormat>Presentación en pantalla (4:3)</PresentationFormat>
  <Paragraphs>459</Paragraphs>
  <Slides>19</Slides>
  <Notes>19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6" baseType="lpstr">
      <vt:lpstr>Arial</vt:lpstr>
      <vt:lpstr>ＭＳ Ｐゴシック</vt:lpstr>
      <vt:lpstr>Times New Roman</vt:lpstr>
      <vt:lpstr>Symbol</vt:lpstr>
      <vt:lpstr>Comic Sans MS</vt:lpstr>
      <vt:lpstr>Wingdings</vt:lpstr>
      <vt:lpstr>Default Design</vt:lpstr>
      <vt:lpstr>COP 3402 Systems Software</vt:lpstr>
      <vt:lpstr>COP 3402 Systems Software</vt:lpstr>
      <vt:lpstr>Outline</vt:lpstr>
      <vt:lpstr>First set</vt:lpstr>
      <vt:lpstr>First set</vt:lpstr>
      <vt:lpstr>First set</vt:lpstr>
      <vt:lpstr>First set</vt:lpstr>
      <vt:lpstr>Nullable Symbols</vt:lpstr>
      <vt:lpstr>Follow set</vt:lpstr>
      <vt:lpstr>Predictive parsing table</vt:lpstr>
      <vt:lpstr>Predictive parsing table</vt:lpstr>
      <vt:lpstr>Predictive parsing table</vt:lpstr>
      <vt:lpstr>Predictive parsing table</vt:lpstr>
      <vt:lpstr>Left factoring</vt:lpstr>
      <vt:lpstr>Nonrecursive predictive parsing</vt:lpstr>
      <vt:lpstr>Nonrecursive predictive parsing</vt:lpstr>
      <vt:lpstr>Nonrecursive predictive parsing</vt:lpstr>
      <vt:lpstr>Nonrecursive predictive parsing</vt:lpstr>
      <vt:lpstr>COP 3402 Systems Software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sarah m brown</dc:creator>
  <cp:lastModifiedBy>Edward Aymerich</cp:lastModifiedBy>
  <cp:revision>499</cp:revision>
  <cp:lastPrinted>2012-07-27T14:53:46Z</cp:lastPrinted>
  <dcterms:created xsi:type="dcterms:W3CDTF">2009-11-06T15:33:35Z</dcterms:created>
  <dcterms:modified xsi:type="dcterms:W3CDTF">2014-03-26T14:05:07Z</dcterms:modified>
</cp:coreProperties>
</file>