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37" r:id="rId2"/>
    <p:sldId id="373" r:id="rId3"/>
    <p:sldId id="378" r:id="rId4"/>
    <p:sldId id="385" r:id="rId5"/>
    <p:sldId id="388" r:id="rId6"/>
    <p:sldId id="390" r:id="rId7"/>
    <p:sldId id="392" r:id="rId8"/>
    <p:sldId id="391" r:id="rId9"/>
    <p:sldId id="393" r:id="rId10"/>
    <p:sldId id="394" r:id="rId11"/>
    <p:sldId id="395" r:id="rId12"/>
    <p:sldId id="396" r:id="rId13"/>
    <p:sldId id="386" r:id="rId14"/>
    <p:sldId id="383" r:id="rId15"/>
    <p:sldId id="389" r:id="rId16"/>
    <p:sldId id="387" r:id="rId17"/>
    <p:sldId id="399" r:id="rId18"/>
    <p:sldId id="397" r:id="rId19"/>
    <p:sldId id="398" r:id="rId20"/>
    <p:sldId id="401" r:id="rId21"/>
    <p:sldId id="400" r:id="rId22"/>
    <p:sldId id="380" r:id="rId23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1C57F66B-3507-4FBA-B4B2-F749FF6F69A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5451B4B-6811-47DC-890E-3B624688DD1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81A3D-68C4-4D57-B93D-437B70CE31C7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29BB9A-E61A-4C46-B567-DBC6AD951A18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39241-9166-4BC7-9DF8-4450DBE5CEB5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A41CF9-1FE4-4C4C-9C44-3F4A76C9D100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CA4110-4036-4716-AA2A-61844D7A31BB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731BF7-2DA1-4B00-B371-A4EC2FEFFB68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D25C7-B017-4F3E-8CCE-D47B59F8239E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6BAE0-71CF-4B02-9B59-5E2E2E793EF3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A3EC3-BEF4-4B46-A01F-34B16881D454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D3893-F8A5-4FD4-8A8A-7D726B16FB00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7AE9E2-A856-407D-8F14-C501F431F137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698674-75C7-4E24-9465-9D04BA3E2DFC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7FC2E-D9D1-41EA-A677-CDAE8642AEA8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FE85F1-BF4D-4E56-AD09-41A5E7920AF4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CF9C11-DC7D-43BF-BB15-49F11D70A9A6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237F6-AE66-4010-8C34-461D79E873AF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9EC296-C616-432B-9CE6-D6B02E5AFF83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39FED-29B8-445C-86E7-121419DE0EEB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EEEA2-358C-4388-AEE0-874B5D20B107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FEF212-97F5-404B-9246-E83B44A5FA65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39C850-1188-4AEF-A069-43239BFF5436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2B80A-EA72-40CA-9E6E-48B91D8F7AFD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056055-729E-4BAA-A400-D2FE554B0E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72F46-4ECF-438C-B760-1F209491DE7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C088C-FA9D-4ACC-ACE7-F62A2DF049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28AB0D-6F41-4F84-908E-141F5B3E746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2F620-D21C-4280-B6CD-1CFF2D117E7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A005E-0299-48C6-BC00-DBD17CE2955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C74F6B-A471-4A6D-82D3-B3CF5D5AD5D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416AD-209C-4CDD-B633-4965DA9C615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D02A7-3D33-4390-A257-9F88FD4DC0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7DFBE-BDA1-478A-9F9D-05B909E7404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9B168-C483-43EF-B893-65799D03C06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1026C3-0739-485D-BA35-F2409C6E5BE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54C04C-9C91-495E-A0B8-4068BFEEB5BD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436179-2416-41B2-9822-80047AC23315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783013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B5a.-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(ch == </a:t>
            </a:r>
            <a:r>
              <a:rPr lang="ja-JP" altLang="en-US" sz="1600" b="1"/>
              <a:t>‘</a:t>
            </a:r>
            <a:r>
              <a:rPr lang="en-US" altLang="ja-JP" sz="1600" b="1"/>
              <a:t>x</a:t>
            </a:r>
            <a:r>
              <a:rPr lang="ja-JP" altLang="en-US" sz="1600" b="1"/>
              <a:t>’</a:t>
            </a:r>
            <a:r>
              <a:rPr lang="en-US" altLang="ja-JP" sz="1600" b="1"/>
              <a:t> ) { </a:t>
            </a:r>
          </a:p>
          <a:p>
            <a:r>
              <a:rPr lang="en-US" sz="1600" b="1"/>
              <a:t>		      read(ch); T(S);</a:t>
            </a:r>
          </a:p>
          <a:p>
            <a:r>
              <a:rPr lang="en-US" sz="1600" b="1"/>
              <a:t>		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799" name="AutoShape 6"/>
          <p:cNvSpPr>
            <a:spLocks noChangeArrowheads="1"/>
          </p:cNvSpPr>
          <p:nvPr/>
        </p:nvSpPr>
        <p:spPr bwMode="auto">
          <a:xfrm>
            <a:off x="3429000" y="2209800"/>
            <a:ext cx="23622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5"/>
          <p:cNvSpPr>
            <a:spLocks noChangeShapeType="1"/>
          </p:cNvSpPr>
          <p:nvPr/>
        </p:nvSpPr>
        <p:spPr bwMode="auto">
          <a:xfrm>
            <a:off x="2590800" y="22098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33802" name="Line 8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4800600" y="25146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4876800" y="2590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B57084-B29F-47D1-85FE-077764F7D23C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Example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63817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Applying the above mentioning rules to create one graph to this example:</a:t>
            </a:r>
          </a:p>
          <a:p>
            <a:endParaRPr lang="en-US" sz="1400" b="1"/>
          </a:p>
          <a:p>
            <a:r>
              <a:rPr lang="en-US" sz="1400"/>
              <a:t>A ::= </a:t>
            </a:r>
            <a:r>
              <a:rPr lang="ja-JP" altLang="en-US" sz="1400"/>
              <a:t>“</a:t>
            </a:r>
            <a:r>
              <a:rPr lang="en-US" altLang="ja-JP" sz="1400"/>
              <a:t>x</a:t>
            </a:r>
            <a:r>
              <a:rPr lang="ja-JP" altLang="en-US" sz="1400"/>
              <a:t>”</a:t>
            </a:r>
            <a:r>
              <a:rPr lang="en-US" altLang="ja-JP" sz="1400"/>
              <a:t> | </a:t>
            </a:r>
            <a:r>
              <a:rPr lang="ja-JP" altLang="en-US" sz="1400"/>
              <a:t>“</a:t>
            </a:r>
            <a:r>
              <a:rPr lang="en-US" altLang="ja-JP" sz="1400"/>
              <a:t>(</a:t>
            </a:r>
            <a:r>
              <a:rPr lang="ja-JP" altLang="en-US" sz="1400"/>
              <a:t>“</a:t>
            </a:r>
            <a:r>
              <a:rPr lang="en-US" altLang="ja-JP" sz="1400"/>
              <a:t> B </a:t>
            </a:r>
            <a:r>
              <a:rPr lang="ja-JP" altLang="en-US" sz="1400"/>
              <a:t>“</a:t>
            </a:r>
            <a:r>
              <a:rPr lang="en-US" altLang="ja-JP" sz="1400"/>
              <a:t>)</a:t>
            </a:r>
            <a:r>
              <a:rPr lang="ja-JP" altLang="en-US" sz="1400"/>
              <a:t>”</a:t>
            </a:r>
            <a:endParaRPr lang="en-US" altLang="ja-JP" sz="1400"/>
          </a:p>
          <a:p>
            <a:r>
              <a:rPr lang="en-US" sz="1400"/>
              <a:t>B ::= A C</a:t>
            </a:r>
          </a:p>
          <a:p>
            <a:r>
              <a:rPr lang="en-US" sz="1400"/>
              <a:t>C ::= { </a:t>
            </a:r>
            <a:r>
              <a:rPr lang="ja-JP" altLang="en-US" sz="1400"/>
              <a:t>“</a:t>
            </a:r>
            <a:r>
              <a:rPr lang="en-US" altLang="ja-JP" sz="1400"/>
              <a:t>+</a:t>
            </a:r>
            <a:r>
              <a:rPr lang="ja-JP" altLang="en-US" sz="1400"/>
              <a:t>”</a:t>
            </a:r>
            <a:r>
              <a:rPr lang="en-US" altLang="ja-JP" sz="1400"/>
              <a:t> A }</a:t>
            </a:r>
            <a:endParaRPr lang="en-US" sz="1400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7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(</a:t>
            </a:r>
          </a:p>
        </p:txBody>
      </p:sp>
      <p:sp>
        <p:nvSpPr>
          <p:cNvPr id="35853" name="Text Box 11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)</a:t>
            </a:r>
          </a:p>
        </p:txBody>
      </p:sp>
      <p:sp>
        <p:nvSpPr>
          <p:cNvPr id="35854" name="Text Box 12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x</a:t>
            </a:r>
          </a:p>
        </p:txBody>
      </p:sp>
      <p:sp>
        <p:nvSpPr>
          <p:cNvPr id="35855" name="Line 13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6" name="Line 14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15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16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Text Box 17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60" name="Line 18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1" name="Line 19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2" name="Line 20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3" name="Line 21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4" name="Rectangle 22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3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Line 24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7" name="Line 25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8" name="Text Box 26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69" name="Line 27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0" name="Text Box 28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71" name="Text Box 29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  <p:sp>
        <p:nvSpPr>
          <p:cNvPr id="35872" name="Line 30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3" name="AutoShape 31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2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5875" name="Line 33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6" name="Oval 34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5877" name="Text Box 35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60BFC-A9C9-4128-9465-9B65A1FC27BD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AutoShape 5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8" name="Oval 8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900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)</a:t>
            </a:r>
          </a:p>
        </p:txBody>
      </p:sp>
      <p:sp>
        <p:nvSpPr>
          <p:cNvPr id="37901" name="Oval 11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(</a:t>
            </a:r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3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4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Oval 15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x</a:t>
            </a:r>
          </a:p>
        </p:txBody>
      </p:sp>
      <p:sp>
        <p:nvSpPr>
          <p:cNvPr id="37906" name="Line 16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18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Line 19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10" name="Text Box 20"/>
          <p:cNvSpPr txBox="1">
            <a:spLocks noChangeArrowheads="1"/>
          </p:cNvSpPr>
          <p:nvPr/>
        </p:nvSpPr>
        <p:spPr bwMode="auto">
          <a:xfrm>
            <a:off x="2057400" y="457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37911" name="Text Box 21"/>
          <p:cNvSpPr txBox="1">
            <a:spLocks noChangeArrowheads="1"/>
          </p:cNvSpPr>
          <p:nvPr/>
        </p:nvSpPr>
        <p:spPr bwMode="auto">
          <a:xfrm>
            <a:off x="517525" y="1179513"/>
            <a:ext cx="272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 will obtain this graph:</a:t>
            </a:r>
          </a:p>
        </p:txBody>
      </p:sp>
      <p:sp>
        <p:nvSpPr>
          <p:cNvPr id="37912" name="Text Box 22"/>
          <p:cNvSpPr txBox="1">
            <a:spLocks noChangeArrowheads="1"/>
          </p:cNvSpPr>
          <p:nvPr/>
        </p:nvSpPr>
        <p:spPr bwMode="auto">
          <a:xfrm>
            <a:off x="1050925" y="4760913"/>
            <a:ext cx="721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Using this graph and choosing from  rules B1 to B8 a parser program </a:t>
            </a:r>
          </a:p>
          <a:p>
            <a:r>
              <a:rPr lang="en-US"/>
              <a:t>can be generated. </a:t>
            </a:r>
          </a:p>
        </p:txBody>
      </p:sp>
      <p:sp>
        <p:nvSpPr>
          <p:cNvPr id="37913" name="Text Box 23"/>
          <p:cNvSpPr txBox="1">
            <a:spLocks noChangeArrowheads="1"/>
          </p:cNvSpPr>
          <p:nvPr/>
        </p:nvSpPr>
        <p:spPr bwMode="auto">
          <a:xfrm>
            <a:off x="1203325" y="1763713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F5165-A82C-4749-AE30-1B36344E4FCB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Parser program for the graph A (in PL/0)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28"/>
          <p:cNvSpPr txBox="1">
            <a:spLocks noChangeArrowheads="1"/>
          </p:cNvSpPr>
          <p:nvPr/>
        </p:nvSpPr>
        <p:spPr bwMode="auto">
          <a:xfrm rot="-5400000">
            <a:off x="803275" y="1155700"/>
            <a:ext cx="44386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1400" b="1"/>
              <a:t>var</a:t>
            </a:r>
            <a:r>
              <a:rPr lang="en-US" sz="1400"/>
              <a:t> ch: char;</a:t>
            </a:r>
          </a:p>
          <a:p>
            <a:r>
              <a:rPr lang="en-US" sz="1400" b="1"/>
              <a:t>procedure</a:t>
            </a:r>
            <a:r>
              <a:rPr lang="en-US" sz="1400"/>
              <a:t> A;</a:t>
            </a:r>
          </a:p>
          <a:p>
            <a:r>
              <a:rPr lang="en-US" sz="1400"/>
              <a:t>   </a:t>
            </a:r>
            <a:r>
              <a:rPr lang="en-US" sz="1400" b="1"/>
              <a:t>begin</a:t>
            </a:r>
          </a:p>
          <a:p>
            <a:r>
              <a:rPr lang="en-US" sz="1400"/>
              <a:t>        </a:t>
            </a:r>
            <a:r>
              <a:rPr lang="en-US" sz="1400" b="1"/>
              <a:t>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x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  <a:r>
              <a:rPr lang="en-US" altLang="ja-JP" sz="1400"/>
              <a:t> read(ch)</a:t>
            </a:r>
          </a:p>
          <a:p>
            <a:r>
              <a:rPr lang="en-US" sz="1400"/>
              <a:t>           </a:t>
            </a:r>
            <a:r>
              <a:rPr lang="en-US" sz="1400" b="1"/>
              <a:t>else 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(</a:t>
            </a:r>
            <a:r>
              <a:rPr lang="ja-JP" altLang="en-US" sz="1400"/>
              <a:t>‘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</a:p>
          <a:p>
            <a:r>
              <a:rPr lang="en-US" sz="1400"/>
              <a:t>	</a:t>
            </a:r>
            <a:r>
              <a:rPr lang="en-US" sz="1400" b="1"/>
              <a:t>begin</a:t>
            </a:r>
          </a:p>
          <a:p>
            <a:r>
              <a:rPr lang="en-US" sz="1400"/>
              <a:t>	     read(ch); </a:t>
            </a:r>
          </a:p>
          <a:p>
            <a:r>
              <a:rPr lang="en-US" sz="1400"/>
              <a:t>	     A;</a:t>
            </a:r>
          </a:p>
          <a:p>
            <a:r>
              <a:rPr lang="en-US" sz="1400"/>
              <a:t>	     </a:t>
            </a:r>
            <a:r>
              <a:rPr lang="en-US" sz="1400" b="1"/>
              <a:t>while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+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do</a:t>
            </a:r>
          </a:p>
          <a:p>
            <a:r>
              <a:rPr lang="en-US" sz="1400"/>
              <a:t>	        </a:t>
            </a:r>
            <a:r>
              <a:rPr lang="en-US" sz="1400" b="1"/>
              <a:t>begin</a:t>
            </a:r>
          </a:p>
          <a:p>
            <a:r>
              <a:rPr lang="en-US" sz="1400"/>
              <a:t>	             read(ch); </a:t>
            </a:r>
          </a:p>
          <a:p>
            <a:r>
              <a:rPr lang="en-US" sz="1400"/>
              <a:t>	             A</a:t>
            </a:r>
          </a:p>
          <a:p>
            <a:r>
              <a:rPr lang="en-US" sz="1400"/>
              <a:t>	        </a:t>
            </a:r>
            <a:r>
              <a:rPr lang="en-US" sz="1400" b="1"/>
              <a:t>end</a:t>
            </a:r>
            <a:r>
              <a:rPr lang="en-US" sz="1400"/>
              <a:t>;</a:t>
            </a:r>
          </a:p>
          <a:p>
            <a:r>
              <a:rPr lang="en-US" sz="1400"/>
              <a:t>	     </a:t>
            </a:r>
            <a:r>
              <a:rPr lang="en-US" sz="1400" b="1"/>
              <a:t>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)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  <a:r>
              <a:rPr lang="en-US" altLang="ja-JP" sz="1400"/>
              <a:t> read(ch) </a:t>
            </a:r>
            <a:r>
              <a:rPr lang="en-US" altLang="ja-JP" sz="1400" b="1"/>
              <a:t>else</a:t>
            </a:r>
            <a:r>
              <a:rPr lang="en-US" altLang="ja-JP" sz="1400"/>
              <a:t> error(err_number)</a:t>
            </a:r>
          </a:p>
          <a:p>
            <a:r>
              <a:rPr lang="en-US" sz="1400"/>
              <a:t>	</a:t>
            </a:r>
            <a:r>
              <a:rPr lang="en-US" sz="1400" b="1"/>
              <a:t>end</a:t>
            </a:r>
            <a:r>
              <a:rPr lang="en-US" sz="1400"/>
              <a:t> </a:t>
            </a:r>
            <a:r>
              <a:rPr lang="en-US" sz="1400" b="1"/>
              <a:t>else</a:t>
            </a:r>
            <a:r>
              <a:rPr lang="en-US" sz="1400"/>
              <a:t> error(err_number)</a:t>
            </a:r>
          </a:p>
          <a:p>
            <a:r>
              <a:rPr lang="en-US" sz="1400" i="1"/>
              <a:t>   </a:t>
            </a:r>
            <a:r>
              <a:rPr lang="en-US" sz="1400" b="1"/>
              <a:t>end</a:t>
            </a:r>
            <a:r>
              <a:rPr lang="en-US" sz="1400" i="1"/>
              <a:t>;</a:t>
            </a:r>
          </a:p>
          <a:p>
            <a:r>
              <a:rPr lang="en-US" sz="1400" b="1"/>
              <a:t>begin</a:t>
            </a:r>
          </a:p>
          <a:p>
            <a:r>
              <a:rPr lang="en-US" sz="1400"/>
              <a:t>     read(ch);</a:t>
            </a:r>
          </a:p>
          <a:p>
            <a:r>
              <a:rPr lang="en-US" sz="1400"/>
              <a:t>     A</a:t>
            </a:r>
          </a:p>
          <a:p>
            <a:r>
              <a:rPr lang="en-US" sz="1400" b="1"/>
              <a:t>end</a:t>
            </a:r>
            <a:r>
              <a:rPr lang="en-US" sz="14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AE82F-8C83-45F0-A64B-989F7933D9B9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EBNF grammar for Tiny PL/0 (1)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4993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&lt;program&gt; ::= block "</a:t>
            </a:r>
            <a:r>
              <a:rPr lang="en-US" sz="1400" b="1"/>
              <a:t>.</a:t>
            </a:r>
            <a:r>
              <a:rPr lang="en-US" sz="1400"/>
              <a:t>" . </a:t>
            </a:r>
          </a:p>
          <a:p>
            <a:r>
              <a:rPr lang="en-US" sz="1400"/>
              <a:t>&lt;block&gt; ::= &lt;const-declaration&gt; &lt;var-declaration&gt; &lt;statement&gt;	</a:t>
            </a:r>
          </a:p>
          <a:p>
            <a:r>
              <a:rPr lang="en-US" sz="1400"/>
              <a:t>&lt;constdeclaration&gt; ::= [ </a:t>
            </a:r>
            <a:r>
              <a:rPr lang="ja-JP" altLang="en-US" sz="1400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const</a:t>
            </a:r>
            <a:r>
              <a:rPr lang="ja-JP" altLang="en-US" sz="1400" b="1"/>
              <a:t>”</a:t>
            </a:r>
            <a:r>
              <a:rPr lang="en-US" altLang="ja-JP" sz="1400"/>
              <a:t> &lt;ident&gt; "</a:t>
            </a:r>
            <a:r>
              <a:rPr lang="en-US" altLang="ja-JP" sz="1400" b="1">
                <a:solidFill>
                  <a:srgbClr val="0000FF"/>
                </a:solidFill>
              </a:rPr>
              <a:t>=</a:t>
            </a:r>
            <a:r>
              <a:rPr lang="en-US" altLang="ja-JP" sz="1400"/>
              <a:t>" &lt;number&gt; {"</a:t>
            </a:r>
            <a:r>
              <a:rPr lang="en-US" altLang="ja-JP" sz="1400" b="1">
                <a:solidFill>
                  <a:srgbClr val="0000FF"/>
                </a:solidFill>
              </a:rPr>
              <a:t>,</a:t>
            </a:r>
            <a:r>
              <a:rPr lang="en-US" altLang="ja-JP" sz="1400"/>
              <a:t>" &lt;ident&gt; "</a:t>
            </a:r>
            <a:r>
              <a:rPr lang="en-US" altLang="ja-JP" sz="1400" b="1">
                <a:solidFill>
                  <a:srgbClr val="0000FF"/>
                </a:solidFill>
              </a:rPr>
              <a:t>=</a:t>
            </a:r>
            <a:r>
              <a:rPr lang="en-US" altLang="ja-JP" sz="1400"/>
              <a:t>" &lt;number&gt;} "</a:t>
            </a:r>
            <a:r>
              <a:rPr lang="en-US" altLang="ja-JP" sz="1400" b="1">
                <a:solidFill>
                  <a:srgbClr val="0000FF"/>
                </a:solidFill>
              </a:rPr>
              <a:t>;</a:t>
            </a:r>
            <a:r>
              <a:rPr lang="en-US" altLang="ja-JP" sz="1400"/>
              <a:t>"]	</a:t>
            </a:r>
          </a:p>
          <a:p>
            <a:r>
              <a:rPr lang="en-US" sz="1400"/>
              <a:t>&lt;var-declaration&gt; ::= [ "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/>
              <a:t>" &lt;ident&gt; {"</a:t>
            </a:r>
            <a:r>
              <a:rPr lang="en-US" sz="1400" b="1">
                <a:solidFill>
                  <a:srgbClr val="0000FF"/>
                </a:solidFill>
              </a:rPr>
              <a:t>,</a:t>
            </a:r>
            <a:r>
              <a:rPr lang="en-US" sz="1400"/>
              <a:t>" &lt;ident&gt;} </a:t>
            </a:r>
            <a:r>
              <a:rPr lang="en-US" sz="1400">
                <a:solidFill>
                  <a:srgbClr val="0000FF"/>
                </a:solidFill>
              </a:rPr>
              <a:t>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>
                <a:solidFill>
                  <a:srgbClr val="0000FF"/>
                </a:solidFill>
              </a:rPr>
              <a:t>"]</a:t>
            </a:r>
            <a:endParaRPr lang="en-US" sz="1400"/>
          </a:p>
          <a:p>
            <a:r>
              <a:rPr lang="en-US" sz="1400"/>
              <a:t>&lt;statement &gt; ::= [&lt;ident&gt; "</a:t>
            </a:r>
            <a:r>
              <a:rPr lang="en-US" sz="1400" b="1">
                <a:solidFill>
                  <a:srgbClr val="0000FF"/>
                </a:solidFill>
              </a:rPr>
              <a:t>:=</a:t>
            </a:r>
            <a:r>
              <a:rPr lang="en-US" sz="1400"/>
              <a:t>" &lt;expression&gt;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/>
              <a:t>" &lt;statement&gt; {"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/>
              <a:t>" &lt;statement&gt; } "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/>
              <a:t>" 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if</a:t>
            </a:r>
            <a:r>
              <a:rPr lang="en-US" sz="1400"/>
              <a:t>" &lt;condition&gt; "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/>
              <a:t>" &lt;statement&gt; </a:t>
            </a:r>
          </a:p>
          <a:p>
            <a:r>
              <a:rPr lang="en-US" sz="1400"/>
              <a:t>	      | </a:t>
            </a:r>
            <a:r>
              <a:rPr lang="en-US" sz="1400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1400">
                <a:solidFill>
                  <a:srgbClr val="0000FF"/>
                </a:solidFill>
              </a:rPr>
              <a:t> </a:t>
            </a:r>
            <a:r>
              <a:rPr lang="en-US" sz="1400"/>
              <a:t>] 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&lt;condition&gt; ::= "</a:t>
            </a:r>
            <a:r>
              <a:rPr lang="en-US" sz="1400" b="1">
                <a:solidFill>
                  <a:srgbClr val="0000FF"/>
                </a:solidFill>
              </a:rPr>
              <a:t>odd</a:t>
            </a:r>
            <a:r>
              <a:rPr lang="en-US" sz="1400"/>
              <a:t>" &lt;expression&gt; </a:t>
            </a:r>
          </a:p>
          <a:p>
            <a:r>
              <a:rPr lang="en-US" sz="1400"/>
              <a:t>	    | &lt;expression&gt; &lt;rel-op&gt; &lt;expression&gt;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&lt;rel-op&gt; ::= "</a:t>
            </a:r>
            <a:r>
              <a:rPr lang="en-US" sz="1400" b="1">
                <a:solidFill>
                  <a:srgbClr val="0000FF"/>
                </a:solidFill>
              </a:rPr>
              <a:t>=</a:t>
            </a:r>
            <a:r>
              <a:rPr lang="en-US" sz="1400"/>
              <a:t>"|</a:t>
            </a:r>
            <a:r>
              <a:rPr lang="ja-JP" altLang="en-US" sz="1400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&lt;&gt;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&lt;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&lt;=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&gt;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&gt;=</a:t>
            </a:r>
            <a:r>
              <a:rPr lang="ja-JP" altLang="en-US" sz="1400"/>
              <a:t>“</a:t>
            </a:r>
            <a:endParaRPr lang="en-US" altLang="ja-JP" sz="1400"/>
          </a:p>
          <a:p>
            <a:r>
              <a:rPr lang="en-US" sz="1400"/>
              <a:t>&lt;expression&gt; ::= [ 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"] &lt;term&gt; { ("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") &lt;term&gt;}</a:t>
            </a:r>
          </a:p>
          <a:p>
            <a:r>
              <a:rPr lang="en-US" sz="1400"/>
              <a:t>&lt;term&gt; ::= &lt;factor&gt; {("</a:t>
            </a:r>
            <a:r>
              <a:rPr lang="en-US" sz="1400" b="1">
                <a:solidFill>
                  <a:srgbClr val="0000FF"/>
                </a:solidFill>
              </a:rPr>
              <a:t>*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/</a:t>
            </a:r>
            <a:r>
              <a:rPr lang="en-US" sz="1400"/>
              <a:t>") &lt;factor&gt;} </a:t>
            </a:r>
          </a:p>
          <a:p>
            <a:r>
              <a:rPr lang="en-US" sz="1400"/>
              <a:t>&lt;factor&gt; ::= &lt;ident&gt; | &lt;number&gt; | "</a:t>
            </a:r>
            <a:r>
              <a:rPr lang="en-US" sz="1400" b="1">
                <a:solidFill>
                  <a:srgbClr val="0000FF"/>
                </a:solidFill>
              </a:rPr>
              <a:t>(</a:t>
            </a:r>
            <a:r>
              <a:rPr lang="en-US" sz="1400"/>
              <a:t>" &lt;expression&gt; "</a:t>
            </a:r>
            <a:r>
              <a:rPr lang="en-US" sz="1400" b="1">
                <a:solidFill>
                  <a:srgbClr val="0000FF"/>
                </a:solidFill>
              </a:rPr>
              <a:t>)</a:t>
            </a:r>
            <a:r>
              <a:rPr lang="ja-JP" altLang="en-US" sz="1400"/>
              <a:t>“</a:t>
            </a:r>
            <a:endParaRPr lang="en-US" altLang="ja-JP" sz="1400" b="1"/>
          </a:p>
          <a:p>
            <a:r>
              <a:rPr lang="en-US" sz="1400"/>
              <a:t>&lt;number&gt; ::= &lt;digit&gt; {&lt;digit&gt;}</a:t>
            </a:r>
          </a:p>
          <a:p>
            <a:r>
              <a:rPr lang="en-US" sz="1400"/>
              <a:t>&lt;Ident&gt; ::= &lt;letter&gt; {&lt;letter&gt; | &lt;digit&gt;}</a:t>
            </a:r>
          </a:p>
          <a:p>
            <a:r>
              <a:rPr lang="en-US" sz="1400"/>
              <a:t>&lt;digit&gt; ;;= "</a:t>
            </a:r>
            <a:r>
              <a:rPr lang="en-US" sz="1400" b="1">
                <a:solidFill>
                  <a:srgbClr val="0000FF"/>
                </a:solidFill>
              </a:rPr>
              <a:t>0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1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2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3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4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5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6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7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8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9</a:t>
            </a:r>
            <a:r>
              <a:rPr lang="ja-JP" altLang="en-US" sz="1400"/>
              <a:t>“</a:t>
            </a:r>
            <a:endParaRPr lang="en-US" altLang="ja-JP" sz="1400"/>
          </a:p>
          <a:p>
            <a:r>
              <a:rPr lang="en-US" sz="1400"/>
              <a:t>&lt;letter&gt; ::=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…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...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4B385B-57DE-4E79-893C-61AFC5E75926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Intermediate code generation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Rectangle 25"/>
          <p:cNvSpPr>
            <a:spLocks noChangeArrowheads="1"/>
          </p:cNvSpPr>
          <p:nvPr/>
        </p:nvSpPr>
        <p:spPr bwMode="auto">
          <a:xfrm>
            <a:off x="762000" y="16002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Text Box 26"/>
          <p:cNvSpPr txBox="1">
            <a:spLocks noChangeArrowheads="1"/>
          </p:cNvSpPr>
          <p:nvPr/>
        </p:nvSpPr>
        <p:spPr bwMode="auto">
          <a:xfrm>
            <a:off x="784225" y="1636713"/>
            <a:ext cx="1517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Intermediate </a:t>
            </a:r>
          </a:p>
          <a:p>
            <a:pPr algn="ctr"/>
            <a:r>
              <a:rPr lang="en-US"/>
              <a:t>Code </a:t>
            </a:r>
          </a:p>
          <a:p>
            <a:pPr algn="ctr"/>
            <a:r>
              <a:rPr lang="en-US"/>
              <a:t>Generation </a:t>
            </a:r>
          </a:p>
        </p:txBody>
      </p:sp>
      <p:sp>
        <p:nvSpPr>
          <p:cNvPr id="44040" name="Rectangle 27"/>
          <p:cNvSpPr>
            <a:spLocks noChangeArrowheads="1"/>
          </p:cNvSpPr>
          <p:nvPr/>
        </p:nvSpPr>
        <p:spPr bwMode="auto">
          <a:xfrm>
            <a:off x="2819400" y="28194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28"/>
          <p:cNvSpPr>
            <a:spLocks noChangeShapeType="1"/>
          </p:cNvSpPr>
          <p:nvPr/>
        </p:nvSpPr>
        <p:spPr bwMode="auto">
          <a:xfrm>
            <a:off x="34290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2" name="Text Box 29"/>
          <p:cNvSpPr txBox="1">
            <a:spLocks noChangeArrowheads="1"/>
          </p:cNvSpPr>
          <p:nvPr/>
        </p:nvSpPr>
        <p:spPr bwMode="auto">
          <a:xfrm>
            <a:off x="2819400" y="28194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3" name="Line 30"/>
          <p:cNvSpPr>
            <a:spLocks noChangeShapeType="1"/>
          </p:cNvSpPr>
          <p:nvPr/>
        </p:nvSpPr>
        <p:spPr bwMode="auto">
          <a:xfrm>
            <a:off x="37338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4" name="AutoShape 31"/>
          <p:cNvSpPr>
            <a:spLocks noChangeArrowheads="1"/>
          </p:cNvSpPr>
          <p:nvPr/>
        </p:nvSpPr>
        <p:spPr bwMode="auto">
          <a:xfrm rot="5400000">
            <a:off x="2819400" y="1752600"/>
            <a:ext cx="609600" cy="1524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Text Box 33"/>
          <p:cNvSpPr txBox="1">
            <a:spLocks noChangeArrowheads="1"/>
          </p:cNvSpPr>
          <p:nvPr/>
        </p:nvSpPr>
        <p:spPr bwMode="auto">
          <a:xfrm>
            <a:off x="5943600" y="2514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6" name="Rectangle 34"/>
          <p:cNvSpPr>
            <a:spLocks noChangeArrowheads="1"/>
          </p:cNvSpPr>
          <p:nvPr/>
        </p:nvSpPr>
        <p:spPr bwMode="auto">
          <a:xfrm>
            <a:off x="5943600" y="2514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35"/>
          <p:cNvSpPr>
            <a:spLocks noChangeArrowheads="1"/>
          </p:cNvSpPr>
          <p:nvPr/>
        </p:nvSpPr>
        <p:spPr bwMode="auto">
          <a:xfrm>
            <a:off x="5943600" y="2895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36"/>
          <p:cNvSpPr>
            <a:spLocks noChangeArrowheads="1"/>
          </p:cNvSpPr>
          <p:nvPr/>
        </p:nvSpPr>
        <p:spPr bwMode="auto">
          <a:xfrm>
            <a:off x="59436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37"/>
          <p:cNvSpPr>
            <a:spLocks noChangeArrowheads="1"/>
          </p:cNvSpPr>
          <p:nvPr/>
        </p:nvSpPr>
        <p:spPr bwMode="auto">
          <a:xfrm>
            <a:off x="59436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38"/>
          <p:cNvSpPr>
            <a:spLocks noChangeArrowheads="1"/>
          </p:cNvSpPr>
          <p:nvPr/>
        </p:nvSpPr>
        <p:spPr bwMode="auto">
          <a:xfrm>
            <a:off x="59436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Text Box 40"/>
          <p:cNvSpPr txBox="1">
            <a:spLocks noChangeArrowheads="1"/>
          </p:cNvSpPr>
          <p:nvPr/>
        </p:nvSpPr>
        <p:spPr bwMode="auto">
          <a:xfrm>
            <a:off x="6172200" y="1981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44052" name="Text Box 41"/>
          <p:cNvSpPr txBox="1">
            <a:spLocks noChangeArrowheads="1"/>
          </p:cNvSpPr>
          <p:nvPr/>
        </p:nvSpPr>
        <p:spPr bwMode="auto">
          <a:xfrm>
            <a:off x="7162800" y="2514600"/>
            <a:ext cx="80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 = 0</a:t>
            </a:r>
          </a:p>
        </p:txBody>
      </p:sp>
      <p:sp>
        <p:nvSpPr>
          <p:cNvPr id="44053" name="Line 42"/>
          <p:cNvSpPr>
            <a:spLocks noChangeShapeType="1"/>
          </p:cNvSpPr>
          <p:nvPr/>
        </p:nvSpPr>
        <p:spPr bwMode="auto">
          <a:xfrm flipH="1">
            <a:off x="72390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4" name="Text Box 43"/>
          <p:cNvSpPr txBox="1">
            <a:spLocks noChangeArrowheads="1"/>
          </p:cNvSpPr>
          <p:nvPr/>
        </p:nvSpPr>
        <p:spPr bwMode="auto">
          <a:xfrm>
            <a:off x="5638800" y="1295400"/>
            <a:ext cx="1868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code index</a:t>
            </a:r>
          </a:p>
        </p:txBody>
      </p:sp>
      <p:sp>
        <p:nvSpPr>
          <p:cNvPr id="44055" name="Line 44"/>
          <p:cNvSpPr>
            <a:spLocks noChangeShapeType="1"/>
          </p:cNvSpPr>
          <p:nvPr/>
        </p:nvSpPr>
        <p:spPr bwMode="auto">
          <a:xfrm flipV="1">
            <a:off x="4114800" y="2743200"/>
            <a:ext cx="1752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6" name="Text Box 45"/>
          <p:cNvSpPr txBox="1">
            <a:spLocks noChangeArrowheads="1"/>
          </p:cNvSpPr>
          <p:nvPr/>
        </p:nvSpPr>
        <p:spPr bwMode="auto">
          <a:xfrm>
            <a:off x="7620000" y="2819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44057" name="Text Box 46"/>
          <p:cNvSpPr txBox="1">
            <a:spLocks noChangeArrowheads="1"/>
          </p:cNvSpPr>
          <p:nvPr/>
        </p:nvSpPr>
        <p:spPr bwMode="auto">
          <a:xfrm>
            <a:off x="746125" y="3465513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Each time an instruction  is generated, </a:t>
            </a:r>
          </a:p>
          <a:p>
            <a:r>
              <a:rPr lang="en-US"/>
              <a:t>It is stored in the code segment and the </a:t>
            </a:r>
          </a:p>
          <a:p>
            <a:r>
              <a:rPr lang="en-US"/>
              <a:t>code index (cx) is incremented by 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F1E276-8BCA-4857-9617-8056F4688AE7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17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7" name="Text Box 20"/>
          <p:cNvSpPr txBox="1">
            <a:spLocks noChangeArrowheads="1"/>
          </p:cNvSpPr>
          <p:nvPr/>
        </p:nvSpPr>
        <p:spPr bwMode="auto">
          <a:xfrm>
            <a:off x="381000" y="1905000"/>
            <a:ext cx="38925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void emit(int op, int l, int m)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if(cx &gt; CODE_SIZE)</a:t>
            </a:r>
          </a:p>
          <a:p>
            <a:r>
              <a:rPr lang="en-US" sz="1400" b="1"/>
              <a:t>    error(25);</a:t>
            </a:r>
          </a:p>
          <a:p>
            <a:r>
              <a:rPr lang="en-US" sz="1400" b="1"/>
              <a:t>  else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code[cx].op = op; 	//opcode</a:t>
            </a:r>
          </a:p>
          <a:p>
            <a:r>
              <a:rPr lang="en-US" sz="1400" b="1"/>
              <a:t>    code[cx].l = l;	// lexicographical level</a:t>
            </a:r>
          </a:p>
          <a:p>
            <a:r>
              <a:rPr lang="en-US" sz="1400" b="1"/>
              <a:t>    code[cx].m = m;	// modifier</a:t>
            </a:r>
          </a:p>
          <a:p>
            <a:r>
              <a:rPr lang="en-US" sz="1400" b="1"/>
              <a:t>    cx++;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  <a:p>
            <a:endParaRPr lang="en-US" sz="1400" b="1"/>
          </a:p>
        </p:txBody>
      </p:sp>
      <p:sp>
        <p:nvSpPr>
          <p:cNvPr id="46088" name="Text Box 21"/>
          <p:cNvSpPr txBox="1">
            <a:spLocks noChangeArrowheads="1"/>
          </p:cNvSpPr>
          <p:nvPr/>
        </p:nvSpPr>
        <p:spPr bwMode="auto">
          <a:xfrm>
            <a:off x="3184525" y="1408113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emit funtcion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D7FBE3-CA04-40AA-A2C6-4B80727DDDE2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4572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void expression( )</a:t>
            </a:r>
          </a:p>
          <a:p>
            <a:r>
              <a:rPr lang="en-US" sz="1200" b="1"/>
              <a:t>{</a:t>
            </a:r>
          </a:p>
          <a:p>
            <a:r>
              <a:rPr lang="en-US" sz="1200" b="1"/>
              <a:t>  int addop;</a:t>
            </a:r>
          </a:p>
          <a:p>
            <a:r>
              <a:rPr lang="en-US" sz="1200" b="1"/>
              <a:t>  I f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 );</a:t>
            </a:r>
          </a:p>
          <a:p>
            <a:r>
              <a:rPr lang="en-US" sz="1200" b="1"/>
              <a:t>    if(addop == minussym)</a:t>
            </a:r>
          </a:p>
          <a:p>
            <a:r>
              <a:rPr lang="en-US" sz="1200" b="1"/>
              <a:t>      emit(OPR, 0, OPR_NEG); // negate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  else</a:t>
            </a:r>
          </a:p>
          <a:p>
            <a:r>
              <a:rPr lang="en-US" sz="1200" b="1"/>
              <a:t>    term ();</a:t>
            </a:r>
          </a:p>
          <a:p>
            <a:r>
              <a:rPr lang="en-US" sz="1200" b="1"/>
              <a:t>  while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term();</a:t>
            </a:r>
          </a:p>
          <a:p>
            <a:r>
              <a:rPr lang="en-US" sz="1200" b="1"/>
              <a:t>    if (addop == plussym)</a:t>
            </a:r>
          </a:p>
          <a:p>
            <a:r>
              <a:rPr lang="en-US" sz="1200" b="1"/>
              <a:t>      emit(OPR, 0, OPR_ADD); // addition</a:t>
            </a:r>
          </a:p>
          <a:p>
            <a:r>
              <a:rPr lang="en-US" sz="1200" b="1"/>
              <a:t>    else</a:t>
            </a:r>
          </a:p>
          <a:p>
            <a:r>
              <a:rPr lang="en-US" sz="1200" b="1"/>
              <a:t>      emit(OPR, 0, OPR_SUB); // subtraction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}</a:t>
            </a:r>
          </a:p>
        </p:txBody>
      </p:sp>
      <p:sp>
        <p:nvSpPr>
          <p:cNvPr id="48135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457200" y="1219200"/>
            <a:ext cx="4957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&lt;expression&gt; </a:t>
            </a:r>
            <a:r>
              <a:rPr lang="en-US">
                <a:sym typeface="Wingdings" pitchFamily="2" charset="2"/>
              </a:rPr>
              <a:t> [+ | - ] &lt;term&gt; {( + | - ) &lt;term&gt;}</a:t>
            </a:r>
            <a:endParaRPr lang="en-US"/>
          </a:p>
        </p:txBody>
      </p:sp>
      <p:sp>
        <p:nvSpPr>
          <p:cNvPr id="48137" name="Text Box 7"/>
          <p:cNvSpPr txBox="1">
            <a:spLocks noChangeArrowheads="1"/>
          </p:cNvSpPr>
          <p:nvPr/>
        </p:nvSpPr>
        <p:spPr bwMode="auto">
          <a:xfrm>
            <a:off x="5165725" y="2551113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Function to parse an expression</a:t>
            </a:r>
          </a:p>
        </p:txBody>
      </p:sp>
      <p:sp>
        <p:nvSpPr>
          <p:cNvPr id="48138" name="Line 8"/>
          <p:cNvSpPr>
            <a:spLocks noChangeShapeType="1"/>
          </p:cNvSpPr>
          <p:nvPr/>
        </p:nvSpPr>
        <p:spPr bwMode="auto">
          <a:xfrm flipH="1">
            <a:off x="4572000" y="2743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859C7E-3DDB-48D5-BF28-CA3B9232B700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457200" y="1752600"/>
            <a:ext cx="44196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void term( 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int mulop;</a:t>
            </a:r>
          </a:p>
          <a:p>
            <a:r>
              <a:rPr lang="en-US" sz="1400" b="1"/>
              <a:t>  factor( );</a:t>
            </a:r>
          </a:p>
          <a:p>
            <a:r>
              <a:rPr lang="en-US" sz="1400" b="1"/>
              <a:t>  while(token == multsym || token == slashsym)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mulop = token;</a:t>
            </a:r>
          </a:p>
          <a:p>
            <a:r>
              <a:rPr lang="en-US" sz="1400" b="1"/>
              <a:t>    getNextToken( );</a:t>
            </a:r>
          </a:p>
          <a:p>
            <a:r>
              <a:rPr lang="en-US" sz="1400" b="1"/>
              <a:t>    factor( );</a:t>
            </a:r>
          </a:p>
          <a:p>
            <a:r>
              <a:rPr lang="en-US" sz="1400" b="1"/>
              <a:t>    if(mulop == multsym)</a:t>
            </a:r>
          </a:p>
          <a:p>
            <a:r>
              <a:rPr lang="en-US" sz="1400" b="1"/>
              <a:t>      emit(OPR, 0, OPR_MUL); // multiplication</a:t>
            </a:r>
          </a:p>
          <a:p>
            <a:r>
              <a:rPr lang="en-US" sz="1400" b="1"/>
              <a:t>    else</a:t>
            </a:r>
          </a:p>
          <a:p>
            <a:r>
              <a:rPr lang="en-US" sz="1400" b="1"/>
              <a:t>      emit(OPR, 0, OPR_DIV); // division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</p:txBody>
      </p:sp>
      <p:sp>
        <p:nvSpPr>
          <p:cNvPr id="50183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395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&lt;term&gt; </a:t>
            </a:r>
            <a:r>
              <a:rPr lang="en-US">
                <a:sym typeface="Wingdings" pitchFamily="2" charset="2"/>
              </a:rPr>
              <a:t> &lt;factor&gt; { ( * | / ) &lt;factor&gt; }</a:t>
            </a:r>
            <a:endParaRPr lang="en-US"/>
          </a:p>
        </p:txBody>
      </p:sp>
      <p:sp>
        <p:nvSpPr>
          <p:cNvPr id="50185" name="Text Box 7"/>
          <p:cNvSpPr txBox="1">
            <a:spLocks noChangeArrowheads="1"/>
          </p:cNvSpPr>
          <p:nvPr/>
        </p:nvSpPr>
        <p:spPr bwMode="auto">
          <a:xfrm>
            <a:off x="5851525" y="2551113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Parsing  &lt;term&gt;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F5902-05E2-432B-B6E4-A274DC36B8B7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ifsym)</a:t>
            </a:r>
          </a:p>
          <a:p>
            <a:r>
              <a:rPr lang="en-US" sz="1600" b="1"/>
              <a:t>   {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if(token != thensym)</a:t>
            </a:r>
          </a:p>
          <a:p>
            <a:r>
              <a:rPr lang="en-US" sz="1600" b="1"/>
              <a:t>        error(16);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</a:t>
            </a:r>
            <a:r>
              <a:rPr lang="en-US" sz="1600" b="1">
                <a:solidFill>
                  <a:srgbClr val="0000FF"/>
                </a:solidFill>
              </a:rPr>
              <a:t> ctemp = cx;</a:t>
            </a:r>
          </a:p>
          <a:p>
            <a:r>
              <a:rPr lang="en-US" sz="1600" b="1"/>
              <a:t>     emit(JPC, 0, 0);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code[ctemp].m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39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then </a:t>
            </a:r>
            <a:r>
              <a:rPr lang="en-US"/>
              <a:t>&lt;statement&gt;</a:t>
            </a:r>
          </a:p>
        </p:txBody>
      </p:sp>
      <p:sp>
        <p:nvSpPr>
          <p:cNvPr id="52233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IF-THEN</a:t>
            </a:r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JPC  0   0</a:t>
            </a:r>
          </a:p>
        </p:txBody>
      </p:sp>
      <p:sp>
        <p:nvSpPr>
          <p:cNvPr id="52235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37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2241" name="Text Box 15"/>
          <p:cNvSpPr txBox="1">
            <a:spLocks noChangeArrowheads="1"/>
          </p:cNvSpPr>
          <p:nvPr/>
        </p:nvSpPr>
        <p:spPr bwMode="auto">
          <a:xfrm>
            <a:off x="7467600" y="32766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ctemp = cx  </a:t>
            </a:r>
          </a:p>
        </p:txBody>
      </p:sp>
      <p:sp>
        <p:nvSpPr>
          <p:cNvPr id="52242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3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4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87D2AA-5465-48EB-98A6-CA84717D579B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Intermediate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Code Generation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316C6-FCE0-4B91-BFD0-6FCF4FE025EF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ifsym)</a:t>
            </a:r>
          </a:p>
          <a:p>
            <a:r>
              <a:rPr lang="en-US" sz="1600" b="1"/>
              <a:t>   {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if(token != thensym)</a:t>
            </a:r>
          </a:p>
          <a:p>
            <a:r>
              <a:rPr lang="en-US" sz="1600" b="1"/>
              <a:t>        error(16);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 ctemp = cx;</a:t>
            </a:r>
          </a:p>
          <a:p>
            <a:r>
              <a:rPr lang="en-US" sz="1600" b="1"/>
              <a:t>     emit(JPC, 0, 0);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</a:t>
            </a:r>
            <a:r>
              <a:rPr lang="en-US" sz="1600" b="1">
                <a:solidFill>
                  <a:srgbClr val="0000FF"/>
                </a:solidFill>
              </a:rPr>
              <a:t>code[ctemp].m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39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then </a:t>
            </a:r>
            <a:r>
              <a:rPr lang="en-US"/>
              <a:t>&lt;statement&gt;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IF-THEN</a:t>
            </a:r>
          </a:p>
        </p:txBody>
      </p:sp>
      <p:sp>
        <p:nvSpPr>
          <p:cNvPr id="54282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JPC  0 </a:t>
            </a:r>
            <a:r>
              <a:rPr lang="en-US" b="1">
                <a:solidFill>
                  <a:srgbClr val="0000FF"/>
                </a:solidFill>
              </a:rPr>
              <a:t>cx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85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4289" name="Text Box 15"/>
          <p:cNvSpPr txBox="1">
            <a:spLocks noChangeArrowheads="1"/>
          </p:cNvSpPr>
          <p:nvPr/>
        </p:nvSpPr>
        <p:spPr bwMode="auto">
          <a:xfrm>
            <a:off x="7543800" y="3276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ctemp  </a:t>
            </a:r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 flipH="1">
            <a:off x="71628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1" name="Text Box 17"/>
          <p:cNvSpPr txBox="1">
            <a:spLocks noChangeArrowheads="1"/>
          </p:cNvSpPr>
          <p:nvPr/>
        </p:nvSpPr>
        <p:spPr bwMode="auto">
          <a:xfrm>
            <a:off x="7620000" y="4724400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cx</a:t>
            </a:r>
            <a:r>
              <a:rPr lang="en-US"/>
              <a:t> </a:t>
            </a:r>
          </a:p>
        </p:txBody>
      </p:sp>
      <p:sp>
        <p:nvSpPr>
          <p:cNvPr id="54292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93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94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5" name="Rectangle 22"/>
          <p:cNvSpPr>
            <a:spLocks noChangeArrowheads="1"/>
          </p:cNvSpPr>
          <p:nvPr/>
        </p:nvSpPr>
        <p:spPr bwMode="auto">
          <a:xfrm>
            <a:off x="2209800" y="5562600"/>
            <a:ext cx="342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 changes JPC 0 0 to JPC 0 cx</a:t>
            </a:r>
          </a:p>
        </p:txBody>
      </p:sp>
      <p:sp>
        <p:nvSpPr>
          <p:cNvPr id="54296" name="Line 23"/>
          <p:cNvSpPr>
            <a:spLocks noChangeShapeType="1"/>
          </p:cNvSpPr>
          <p:nvPr/>
        </p:nvSpPr>
        <p:spPr bwMode="auto">
          <a:xfrm>
            <a:off x="29718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7" name="Line 24"/>
          <p:cNvSpPr>
            <a:spLocks noChangeShapeType="1"/>
          </p:cNvSpPr>
          <p:nvPr/>
        </p:nvSpPr>
        <p:spPr bwMode="auto">
          <a:xfrm>
            <a:off x="3962400" y="487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122FA5-B9CB-409F-BB8C-2E69A4ADFEE8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whilesym)</a:t>
            </a:r>
          </a:p>
          <a:p>
            <a:r>
              <a:rPr lang="en-US" sz="1600" b="1"/>
              <a:t>   { cx1 =cx;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cx2 = cx;</a:t>
            </a:r>
          </a:p>
          <a:p>
            <a:r>
              <a:rPr lang="en-US" sz="1600" b="1"/>
              <a:t>     gen(JPC, 0, 0)</a:t>
            </a:r>
          </a:p>
          <a:p>
            <a:r>
              <a:rPr lang="en-US" sz="1600" b="1"/>
              <a:t>     if(token != dosym)</a:t>
            </a:r>
          </a:p>
          <a:p>
            <a:r>
              <a:rPr lang="en-US" sz="1600" b="1"/>
              <a:t>        error(18);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gen(JMP, 0, cx1);</a:t>
            </a:r>
          </a:p>
          <a:p>
            <a:r>
              <a:rPr lang="en-US" sz="1600" b="1"/>
              <a:t>     code[cx2].m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6328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649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while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do </a:t>
            </a:r>
            <a:r>
              <a:rPr lang="en-US"/>
              <a:t>&lt;statement&gt;</a:t>
            </a:r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571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WHILE-DO</a:t>
            </a:r>
          </a:p>
        </p:txBody>
      </p:sp>
      <p:sp>
        <p:nvSpPr>
          <p:cNvPr id="56330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condition</a:t>
            </a:r>
          </a:p>
        </p:txBody>
      </p:sp>
      <p:sp>
        <p:nvSpPr>
          <p:cNvPr id="56331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JPC  0  cx</a:t>
            </a:r>
          </a:p>
        </p:txBody>
      </p:sp>
      <p:sp>
        <p:nvSpPr>
          <p:cNvPr id="56333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6337" name="Text Box 15"/>
          <p:cNvSpPr txBox="1">
            <a:spLocks noChangeArrowheads="1"/>
          </p:cNvSpPr>
          <p:nvPr/>
        </p:nvSpPr>
        <p:spPr bwMode="auto">
          <a:xfrm>
            <a:off x="7543800" y="32766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cx1  </a:t>
            </a:r>
          </a:p>
        </p:txBody>
      </p:sp>
      <p:sp>
        <p:nvSpPr>
          <p:cNvPr id="56338" name="Line 16"/>
          <p:cNvSpPr>
            <a:spLocks noChangeShapeType="1"/>
          </p:cNvSpPr>
          <p:nvPr/>
        </p:nvSpPr>
        <p:spPr bwMode="auto">
          <a:xfrm flipH="1">
            <a:off x="7162800" y="541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9" name="Text Box 17"/>
          <p:cNvSpPr txBox="1">
            <a:spLocks noChangeArrowheads="1"/>
          </p:cNvSpPr>
          <p:nvPr/>
        </p:nvSpPr>
        <p:spPr bwMode="auto">
          <a:xfrm>
            <a:off x="7620000" y="51816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56340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6341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6342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3" name="Rectangle 22"/>
          <p:cNvSpPr>
            <a:spLocks noChangeArrowheads="1"/>
          </p:cNvSpPr>
          <p:nvPr/>
        </p:nvSpPr>
        <p:spPr bwMode="auto">
          <a:xfrm>
            <a:off x="2209800" y="5562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56344" name="Rectangle 1"/>
          <p:cNvSpPr>
            <a:spLocks noChangeArrowheads="1"/>
          </p:cNvSpPr>
          <p:nvPr/>
        </p:nvSpPr>
        <p:spPr bwMode="auto">
          <a:xfrm>
            <a:off x="5867400" y="4800600"/>
            <a:ext cx="125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JMP 0 cx1</a:t>
            </a:r>
          </a:p>
        </p:txBody>
      </p:sp>
      <p:sp>
        <p:nvSpPr>
          <p:cNvPr id="56345" name="Text Box 15"/>
          <p:cNvSpPr txBox="1">
            <a:spLocks noChangeArrowheads="1"/>
          </p:cNvSpPr>
          <p:nvPr/>
        </p:nvSpPr>
        <p:spPr bwMode="auto">
          <a:xfrm>
            <a:off x="7543800" y="36576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cx2  </a:t>
            </a:r>
          </a:p>
        </p:txBody>
      </p:sp>
      <p:sp>
        <p:nvSpPr>
          <p:cNvPr id="56346" name="Line 21"/>
          <p:cNvSpPr>
            <a:spLocks noChangeShapeType="1"/>
          </p:cNvSpPr>
          <p:nvPr/>
        </p:nvSpPr>
        <p:spPr bwMode="auto">
          <a:xfrm flipH="1">
            <a:off x="71628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7" name="Rectangle 19"/>
          <p:cNvSpPr>
            <a:spLocks noChangeArrowheads="1"/>
          </p:cNvSpPr>
          <p:nvPr/>
        </p:nvSpPr>
        <p:spPr bwMode="auto">
          <a:xfrm>
            <a:off x="5867400" y="5181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D5B8F8-7D8F-42E8-950C-CAFF5E65C218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3489325" y="3243263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The 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0BC84-5628-4691-AFDE-C4EAE76632AC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From syntax graph to parsers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Tiny-PL/0 syntax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Intermediate code generation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Parsing and generating Pcode.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77FFFD-A83D-479B-923A-AB9A46C7E2D4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1509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Transforming a grammar expressed in EBNF to syntax graph is advantageous to visualize the parsing</a:t>
            </a:r>
          </a:p>
          <a:p>
            <a:r>
              <a:rPr lang="en-US" sz="1400"/>
              <a:t>process of a sentence because the syntax graph reflects the flow of control of the parser.</a:t>
            </a:r>
          </a:p>
          <a:p>
            <a:endParaRPr lang="en-US" sz="1400"/>
          </a:p>
          <a:p>
            <a:r>
              <a:rPr lang="en-US" sz="1400" b="1" u="sng"/>
              <a:t>Rules to construct  a parser from a syntax graph (N. Wirth):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B1.- Reduce the system of graphs to as few individual graphs as possible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by appropriate substitution.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B2.- Translate each graph into a procedure declaration according to the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subsequent rules B3 through B7.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B3.- A sequence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compound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{ </a:t>
            </a:r>
            <a:r>
              <a:rPr lang="en-US" sz="1400" b="1"/>
              <a:t>T(S</a:t>
            </a:r>
            <a:r>
              <a:rPr lang="en-US" sz="1400" b="1" baseline="-25000"/>
              <a:t>1</a:t>
            </a:r>
            <a:r>
              <a:rPr lang="en-US" sz="1400" b="1"/>
              <a:t>); T(S</a:t>
            </a:r>
            <a:r>
              <a:rPr lang="en-US" sz="1400" b="1" baseline="-25000"/>
              <a:t>2</a:t>
            </a:r>
            <a:r>
              <a:rPr lang="en-US" sz="1400" b="1"/>
              <a:t>); …; T(S</a:t>
            </a:r>
            <a:r>
              <a:rPr lang="en-US" sz="1400" b="1" baseline="-25000"/>
              <a:t>n</a:t>
            </a:r>
            <a:r>
              <a:rPr lang="en-US" sz="1400" b="1"/>
              <a:t>)</a:t>
            </a:r>
            <a:r>
              <a:rPr lang="en-US" sz="1400" b="1">
                <a:solidFill>
                  <a:srgbClr val="0000FF"/>
                </a:solidFill>
              </a:rPr>
              <a:t> }</a:t>
            </a:r>
          </a:p>
          <a:p>
            <a:endParaRPr lang="en-US" sz="1400" b="1"/>
          </a:p>
          <a:p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denotes the translation of graph</a:t>
            </a:r>
            <a:r>
              <a:rPr lang="en-US" sz="1400" b="1"/>
              <a:t> S</a:t>
            </a:r>
          </a:p>
        </p:txBody>
      </p:sp>
      <p:sp>
        <p:nvSpPr>
          <p:cNvPr id="21511" name="Rectangle 22"/>
          <p:cNvSpPr>
            <a:spLocks noChangeArrowheads="1"/>
          </p:cNvSpPr>
          <p:nvPr/>
        </p:nvSpPr>
        <p:spPr bwMode="auto">
          <a:xfrm>
            <a:off x="37338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23"/>
          <p:cNvSpPr>
            <a:spLocks noChangeShapeType="1"/>
          </p:cNvSpPr>
          <p:nvPr/>
        </p:nvSpPr>
        <p:spPr bwMode="auto">
          <a:xfrm>
            <a:off x="31242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3" name="Line 24"/>
          <p:cNvSpPr>
            <a:spLocks noChangeShapeType="1"/>
          </p:cNvSpPr>
          <p:nvPr/>
        </p:nvSpPr>
        <p:spPr bwMode="auto">
          <a:xfrm>
            <a:off x="43434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4" name="Rectangle 25"/>
          <p:cNvSpPr>
            <a:spLocks noChangeArrowheads="1"/>
          </p:cNvSpPr>
          <p:nvPr/>
        </p:nvSpPr>
        <p:spPr bwMode="auto">
          <a:xfrm>
            <a:off x="38100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2</a:t>
            </a:r>
          </a:p>
        </p:txBody>
      </p:sp>
      <p:sp>
        <p:nvSpPr>
          <p:cNvPr id="21515" name="Rectangle 26"/>
          <p:cNvSpPr>
            <a:spLocks noChangeArrowheads="1"/>
          </p:cNvSpPr>
          <p:nvPr/>
        </p:nvSpPr>
        <p:spPr bwMode="auto">
          <a:xfrm>
            <a:off x="54864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27"/>
          <p:cNvSpPr>
            <a:spLocks noChangeShapeType="1"/>
          </p:cNvSpPr>
          <p:nvPr/>
        </p:nvSpPr>
        <p:spPr bwMode="auto">
          <a:xfrm>
            <a:off x="6096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7" name="Rectangle 28"/>
          <p:cNvSpPr>
            <a:spLocks noChangeArrowheads="1"/>
          </p:cNvSpPr>
          <p:nvPr/>
        </p:nvSpPr>
        <p:spPr bwMode="auto">
          <a:xfrm>
            <a:off x="5562600" y="4343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m</a:t>
            </a:r>
          </a:p>
        </p:txBody>
      </p:sp>
      <p:sp>
        <p:nvSpPr>
          <p:cNvPr id="21518" name="Rectangle 29"/>
          <p:cNvSpPr>
            <a:spLocks noChangeArrowheads="1"/>
          </p:cNvSpPr>
          <p:nvPr/>
        </p:nvSpPr>
        <p:spPr bwMode="auto">
          <a:xfrm>
            <a:off x="25146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30"/>
          <p:cNvSpPr>
            <a:spLocks noChangeArrowheads="1"/>
          </p:cNvSpPr>
          <p:nvPr/>
        </p:nvSpPr>
        <p:spPr bwMode="auto">
          <a:xfrm>
            <a:off x="25908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1</a:t>
            </a:r>
          </a:p>
        </p:txBody>
      </p:sp>
      <p:sp>
        <p:nvSpPr>
          <p:cNvPr id="21520" name="Line 31"/>
          <p:cNvSpPr>
            <a:spLocks noChangeShapeType="1"/>
          </p:cNvSpPr>
          <p:nvPr/>
        </p:nvSpPr>
        <p:spPr bwMode="auto">
          <a:xfrm>
            <a:off x="1905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1" name="Line 32"/>
          <p:cNvSpPr>
            <a:spLocks noChangeShapeType="1"/>
          </p:cNvSpPr>
          <p:nvPr/>
        </p:nvSpPr>
        <p:spPr bwMode="auto">
          <a:xfrm>
            <a:off x="51816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2" name="Line 33"/>
          <p:cNvSpPr>
            <a:spLocks noChangeShapeType="1"/>
          </p:cNvSpPr>
          <p:nvPr/>
        </p:nvSpPr>
        <p:spPr bwMode="auto">
          <a:xfrm>
            <a:off x="4800600" y="4495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3A5096-1697-437E-96B8-4061AC70493C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355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8389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a selective </a:t>
            </a:r>
          </a:p>
          <a:p>
            <a:r>
              <a:rPr lang="en-US" sz="1400" b="1">
                <a:solidFill>
                  <a:srgbClr val="0000FF"/>
                </a:solidFill>
              </a:rPr>
              <a:t>or conditional statement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If </a:t>
            </a:r>
            <a:r>
              <a:rPr lang="en-US" sz="1400" b="1">
                <a:solidFill>
                  <a:srgbClr val="0000FF"/>
                </a:solidFill>
              </a:rPr>
              <a:t>L</a:t>
            </a:r>
            <a:r>
              <a:rPr lang="en-US" sz="1400" b="1" baseline="-25000">
                <a:solidFill>
                  <a:srgbClr val="0000FF"/>
                </a:solidFill>
              </a:rPr>
              <a:t>i</a:t>
            </a:r>
            <a:r>
              <a:rPr lang="en-US" sz="1400" b="1"/>
              <a:t> is a single symbol, say  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 b="1"/>
              <a:t>, then </a:t>
            </a:r>
            <a:r>
              <a:rPr lang="ja-JP" altLang="en-US" sz="1400" b="1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ch in L</a:t>
            </a:r>
            <a:r>
              <a:rPr lang="en-US" altLang="ja-JP" sz="1400" b="1" baseline="-25000">
                <a:solidFill>
                  <a:srgbClr val="0000FF"/>
                </a:solidFill>
              </a:rPr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should be expressed as </a:t>
            </a:r>
            <a:r>
              <a:rPr lang="ja-JP" altLang="en-US" sz="1400" b="1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ch == a</a:t>
            </a:r>
            <a:r>
              <a:rPr lang="ja-JP" altLang="en-US" sz="1400" b="1"/>
              <a:t>”</a:t>
            </a:r>
            <a:endParaRPr lang="en-US" sz="1400" b="1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676400" y="228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676400" y="3505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676400" y="2819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>
            <a:off x="11430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>
            <a:off x="11430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5" name="Line 11"/>
          <p:cNvSpPr>
            <a:spLocks noChangeShapeType="1"/>
          </p:cNvSpPr>
          <p:nvPr/>
        </p:nvSpPr>
        <p:spPr bwMode="auto">
          <a:xfrm>
            <a:off x="11430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6" name="Line 12"/>
          <p:cNvSpPr>
            <a:spLocks noChangeShapeType="1"/>
          </p:cNvSpPr>
          <p:nvPr/>
        </p:nvSpPr>
        <p:spPr bwMode="auto">
          <a:xfrm>
            <a:off x="11430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7" name="Line 13"/>
          <p:cNvSpPr>
            <a:spLocks noChangeShapeType="1"/>
          </p:cNvSpPr>
          <p:nvPr/>
        </p:nvSpPr>
        <p:spPr bwMode="auto">
          <a:xfrm>
            <a:off x="1905000" y="3276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8" name="Line 14"/>
          <p:cNvSpPr>
            <a:spLocks noChangeShapeType="1"/>
          </p:cNvSpPr>
          <p:nvPr/>
        </p:nvSpPr>
        <p:spPr bwMode="auto">
          <a:xfrm>
            <a:off x="27432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9" name="Line 15"/>
          <p:cNvSpPr>
            <a:spLocks noChangeShapeType="1"/>
          </p:cNvSpPr>
          <p:nvPr/>
        </p:nvSpPr>
        <p:spPr bwMode="auto">
          <a:xfrm>
            <a:off x="2209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0" name="Line 16"/>
          <p:cNvSpPr>
            <a:spLocks noChangeShapeType="1"/>
          </p:cNvSpPr>
          <p:nvPr/>
        </p:nvSpPr>
        <p:spPr bwMode="auto">
          <a:xfrm>
            <a:off x="22098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1" name="Line 17"/>
          <p:cNvSpPr>
            <a:spLocks noChangeShapeType="1"/>
          </p:cNvSpPr>
          <p:nvPr/>
        </p:nvSpPr>
        <p:spPr bwMode="auto">
          <a:xfrm>
            <a:off x="22098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2" name="Line 18"/>
          <p:cNvSpPr>
            <a:spLocks noChangeShapeType="1"/>
          </p:cNvSpPr>
          <p:nvPr/>
        </p:nvSpPr>
        <p:spPr bwMode="auto">
          <a:xfrm>
            <a:off x="27432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3" name="Text Box 19"/>
          <p:cNvSpPr txBox="1">
            <a:spLocks noChangeArrowheads="1"/>
          </p:cNvSpPr>
          <p:nvPr/>
        </p:nvSpPr>
        <p:spPr bwMode="auto">
          <a:xfrm>
            <a:off x="1676400" y="3505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23574" name="Text Box 20"/>
          <p:cNvSpPr txBox="1">
            <a:spLocks noChangeArrowheads="1"/>
          </p:cNvSpPr>
          <p:nvPr/>
        </p:nvSpPr>
        <p:spPr bwMode="auto">
          <a:xfrm>
            <a:off x="1676400" y="2819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23575" name="Text Box 21"/>
          <p:cNvSpPr txBox="1">
            <a:spLocks noChangeArrowheads="1"/>
          </p:cNvSpPr>
          <p:nvPr/>
        </p:nvSpPr>
        <p:spPr bwMode="auto">
          <a:xfrm>
            <a:off x="1676400" y="2286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23576" name="Text Box 22"/>
          <p:cNvSpPr txBox="1">
            <a:spLocks noChangeArrowheads="1"/>
          </p:cNvSpPr>
          <p:nvPr/>
        </p:nvSpPr>
        <p:spPr bwMode="auto">
          <a:xfrm>
            <a:off x="3276600" y="2133600"/>
            <a:ext cx="25193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Selective</a:t>
            </a:r>
          </a:p>
          <a:p>
            <a:endParaRPr lang="en-US" b="1"/>
          </a:p>
          <a:p>
            <a:r>
              <a:rPr lang="en-US" b="1"/>
              <a:t>Switch (ch) {</a:t>
            </a:r>
          </a:p>
          <a:p>
            <a:r>
              <a:rPr lang="en-US" b="1"/>
              <a:t>case ch in L1 : T(S1);</a:t>
            </a:r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L2 : T(S2);</a:t>
            </a:r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Ln : T(Sn);</a:t>
            </a:r>
          </a:p>
          <a:p>
            <a:r>
              <a:rPr lang="en-US" b="1"/>
              <a:t>default: </a:t>
            </a:r>
            <a:r>
              <a:rPr lang="en-US" b="1" i="1">
                <a:solidFill>
                  <a:srgbClr val="FF0000"/>
                </a:solidFill>
              </a:rPr>
              <a:t>error</a:t>
            </a:r>
            <a:endParaRPr lang="en-US" b="1"/>
          </a:p>
          <a:p>
            <a:r>
              <a:rPr lang="en-US" b="1"/>
              <a:t>}</a:t>
            </a:r>
          </a:p>
        </p:txBody>
      </p:sp>
      <p:sp>
        <p:nvSpPr>
          <p:cNvPr id="23577" name="Text Box 23"/>
          <p:cNvSpPr txBox="1">
            <a:spLocks noChangeArrowheads="1"/>
          </p:cNvSpPr>
          <p:nvPr/>
        </p:nvSpPr>
        <p:spPr bwMode="auto">
          <a:xfrm>
            <a:off x="6019800" y="2133600"/>
            <a:ext cx="25685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1</a:t>
            </a:r>
            <a:r>
              <a:rPr lang="en-US" b="1"/>
              <a:t> {T(S</a:t>
            </a:r>
            <a:r>
              <a:rPr lang="en-US" b="1" baseline="-25000"/>
              <a:t>1</a:t>
            </a:r>
            <a:r>
              <a:rPr lang="en-US" b="1"/>
              <a:t>) else </a:t>
            </a:r>
          </a:p>
          <a:p>
            <a:r>
              <a:rPr lang="en-US" b="1"/>
              <a:t>if ch in L</a:t>
            </a:r>
            <a:r>
              <a:rPr lang="en-US" b="1" baseline="-25000"/>
              <a:t>2</a:t>
            </a:r>
            <a:r>
              <a:rPr lang="en-US" b="1"/>
              <a:t> { T(S</a:t>
            </a:r>
            <a:r>
              <a:rPr lang="en-US" b="1" baseline="-25000"/>
              <a:t>2</a:t>
            </a:r>
            <a:r>
              <a:rPr lang="en-US" b="1"/>
              <a:t>) else</a:t>
            </a:r>
            <a:r>
              <a:rPr lang="en-US"/>
              <a:t> </a:t>
            </a:r>
            <a:endParaRPr lang="en-US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n</a:t>
            </a:r>
            <a:r>
              <a:rPr lang="en-US" b="1"/>
              <a:t> { T(S</a:t>
            </a:r>
            <a:r>
              <a:rPr lang="en-US" b="1" baseline="-25000"/>
              <a:t>n</a:t>
            </a:r>
            <a:r>
              <a:rPr lang="en-US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23578" name="Line 24"/>
          <p:cNvSpPr>
            <a:spLocks noChangeShapeType="1"/>
          </p:cNvSpPr>
          <p:nvPr/>
        </p:nvSpPr>
        <p:spPr bwMode="auto">
          <a:xfrm>
            <a:off x="57912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9" name="Line 25"/>
          <p:cNvSpPr>
            <a:spLocks noChangeShapeType="1"/>
          </p:cNvSpPr>
          <p:nvPr/>
        </p:nvSpPr>
        <p:spPr bwMode="auto">
          <a:xfrm>
            <a:off x="3200400" y="23622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D0A552-D74C-4EAB-9DC5-1EB1597A9BD6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5605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ch in L do T(S)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B7,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in L</a:t>
            </a:r>
            <a:r>
              <a:rPr lang="en-US" altLang="ja-JP" sz="1400" b="1" baseline="-25000"/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</a:t>
            </a:r>
            <a:r>
              <a:rPr lang="en-US" altLang="ja-JP" sz="1400" b="1">
                <a:solidFill>
                  <a:srgbClr val="0000FF"/>
                </a:solidFill>
              </a:rPr>
              <a:t>should be expressed as</a:t>
            </a:r>
            <a:r>
              <a:rPr lang="en-US" altLang="ja-JP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== a</a:t>
            </a:r>
            <a:r>
              <a:rPr lang="ja-JP" altLang="en-US" sz="1400" b="1"/>
              <a:t>”</a:t>
            </a:r>
            <a:r>
              <a:rPr lang="en-US" altLang="ja-JP" sz="1400" b="1"/>
              <a:t>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5607" name="Line 26"/>
          <p:cNvSpPr>
            <a:spLocks noChangeShapeType="1"/>
          </p:cNvSpPr>
          <p:nvPr/>
        </p:nvSpPr>
        <p:spPr bwMode="auto">
          <a:xfrm>
            <a:off x="2590800" y="2209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8" name="AutoShape 27"/>
          <p:cNvSpPr>
            <a:spLocks noChangeArrowheads="1"/>
          </p:cNvSpPr>
          <p:nvPr/>
        </p:nvSpPr>
        <p:spPr bwMode="auto">
          <a:xfrm>
            <a:off x="3429000" y="22098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28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25610" name="Line 29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E6ADD5-70DB-4F5E-9B29-95923D12D43F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7653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B6.-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if ch in L { T(S)}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B8,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in L</a:t>
            </a:r>
            <a:r>
              <a:rPr lang="en-US" altLang="ja-JP" sz="1400" b="1" baseline="-25000"/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</a:t>
            </a:r>
            <a:r>
              <a:rPr lang="en-US" altLang="ja-JP" sz="1400" b="1">
                <a:solidFill>
                  <a:srgbClr val="0000FF"/>
                </a:solidFill>
              </a:rPr>
              <a:t>should be expressed as</a:t>
            </a:r>
            <a:r>
              <a:rPr lang="en-US" altLang="ja-JP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== a</a:t>
            </a:r>
            <a:r>
              <a:rPr lang="ja-JP" altLang="en-US" sz="1400" b="1"/>
              <a:t>”</a:t>
            </a:r>
            <a:r>
              <a:rPr lang="en-US" altLang="ja-JP" sz="1400" b="1"/>
              <a:t>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7655" name="Line 9"/>
          <p:cNvSpPr>
            <a:spLocks noChangeShapeType="1"/>
          </p:cNvSpPr>
          <p:nvPr/>
        </p:nvSpPr>
        <p:spPr bwMode="auto">
          <a:xfrm>
            <a:off x="2514600" y="21336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3505200" y="21336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1"/>
          <p:cNvSpPr>
            <a:spLocks noChangeArrowheads="1"/>
          </p:cNvSpPr>
          <p:nvPr/>
        </p:nvSpPr>
        <p:spPr bwMode="auto">
          <a:xfrm>
            <a:off x="39624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 flipV="1">
            <a:off x="49530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37338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76AEC-23C5-45A6-9EF6-31A2C24184A3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9701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64210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B7.- An element of the graph denoting another graph </a:t>
            </a:r>
            <a:r>
              <a:rPr lang="en-US" sz="1400" b="1"/>
              <a:t>A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procedure call statement </a:t>
            </a:r>
            <a:r>
              <a:rPr lang="en-US" sz="1400" b="1"/>
              <a:t>A.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B8.- An element of the graph denoting a terminal symbol</a:t>
            </a:r>
            <a:r>
              <a:rPr lang="en-US" sz="1400" b="1"/>
              <a:t> </a:t>
            </a:r>
            <a:r>
              <a:rPr lang="en-US" sz="1400" b="1" i="1"/>
              <a:t>x</a:t>
            </a:r>
          </a:p>
          <a:p>
            <a:endParaRPr lang="en-US" sz="1400" b="1"/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if (</a:t>
            </a:r>
            <a:r>
              <a:rPr lang="en-US" sz="1400" b="1"/>
              <a:t>ch = x</a:t>
            </a:r>
            <a:r>
              <a:rPr lang="en-US" sz="1400" b="1">
                <a:solidFill>
                  <a:srgbClr val="0000FF"/>
                </a:solidFill>
              </a:rPr>
              <a:t>) { </a:t>
            </a:r>
            <a:r>
              <a:rPr lang="en-US" sz="1400" b="1"/>
              <a:t>read(ch)</a:t>
            </a:r>
            <a:r>
              <a:rPr lang="en-US" sz="1400" b="1">
                <a:solidFill>
                  <a:srgbClr val="0000FF"/>
                </a:solidFill>
              </a:rPr>
              <a:t> } else {</a:t>
            </a:r>
            <a:r>
              <a:rPr lang="en-US" sz="1400" b="1" i="1">
                <a:solidFill>
                  <a:srgbClr val="FF0000"/>
                </a:solidFill>
              </a:rPr>
              <a:t>error</a:t>
            </a:r>
            <a:r>
              <a:rPr lang="en-US" sz="1400" b="1">
                <a:solidFill>
                  <a:srgbClr val="0000FF"/>
                </a:solidFill>
              </a:rPr>
              <a:t>	}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Where error is a routine called when an ill-formed construct is encountered.	</a:t>
            </a:r>
            <a:r>
              <a:rPr lang="en-US" sz="1600" b="1"/>
              <a:t> </a:t>
            </a:r>
            <a:endParaRPr lang="en-US" sz="1400" b="1">
              <a:solidFill>
                <a:srgbClr val="0000FF"/>
              </a:solidFill>
            </a:endParaRP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35814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29718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41910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3657600" y="2286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A</a:t>
            </a:r>
          </a:p>
        </p:txBody>
      </p:sp>
      <p:sp>
        <p:nvSpPr>
          <p:cNvPr id="29707" name="Oval 13"/>
          <p:cNvSpPr>
            <a:spLocks noChangeArrowheads="1"/>
          </p:cNvSpPr>
          <p:nvPr/>
        </p:nvSpPr>
        <p:spPr bwMode="auto">
          <a:xfrm>
            <a:off x="3581400" y="4038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4"/>
          <p:cNvSpPr>
            <a:spLocks noChangeArrowheads="1"/>
          </p:cNvSpPr>
          <p:nvPr/>
        </p:nvSpPr>
        <p:spPr bwMode="auto">
          <a:xfrm>
            <a:off x="3657600" y="4114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  <p:sp>
        <p:nvSpPr>
          <p:cNvPr id="29709" name="Line 15"/>
          <p:cNvSpPr>
            <a:spLocks noChangeShapeType="1"/>
          </p:cNvSpPr>
          <p:nvPr/>
        </p:nvSpPr>
        <p:spPr bwMode="auto">
          <a:xfrm>
            <a:off x="2971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0" name="Line 16"/>
          <p:cNvSpPr>
            <a:spLocks noChangeShapeType="1"/>
          </p:cNvSpPr>
          <p:nvPr/>
        </p:nvSpPr>
        <p:spPr bwMode="auto">
          <a:xfrm>
            <a:off x="4114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E3142A-99F9-4D31-8CA4-2AE36D6944A9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16706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B4a.-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2438400" y="2362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2438400" y="3581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2438400" y="2895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>
            <a:off x="1143000" y="2514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5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2667000" y="3352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35052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29718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29718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Line 17"/>
          <p:cNvSpPr>
            <a:spLocks noChangeShapeType="1"/>
          </p:cNvSpPr>
          <p:nvPr/>
        </p:nvSpPr>
        <p:spPr bwMode="auto">
          <a:xfrm>
            <a:off x="29718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1" name="Line 18"/>
          <p:cNvSpPr>
            <a:spLocks noChangeShapeType="1"/>
          </p:cNvSpPr>
          <p:nvPr/>
        </p:nvSpPr>
        <p:spPr bwMode="auto">
          <a:xfrm>
            <a:off x="35052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2" name="Text Box 19"/>
          <p:cNvSpPr txBox="1">
            <a:spLocks noChangeArrowheads="1"/>
          </p:cNvSpPr>
          <p:nvPr/>
        </p:nvSpPr>
        <p:spPr bwMode="auto">
          <a:xfrm>
            <a:off x="2438400" y="3581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31763" name="Text Box 20"/>
          <p:cNvSpPr txBox="1">
            <a:spLocks noChangeArrowheads="1"/>
          </p:cNvSpPr>
          <p:nvPr/>
        </p:nvSpPr>
        <p:spPr bwMode="auto">
          <a:xfrm>
            <a:off x="2438400" y="28956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31764" name="Text Box 21"/>
          <p:cNvSpPr txBox="1">
            <a:spLocks noChangeArrowheads="1"/>
          </p:cNvSpPr>
          <p:nvPr/>
        </p:nvSpPr>
        <p:spPr bwMode="auto">
          <a:xfrm>
            <a:off x="2438400" y="2362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31765" name="Text Box 23"/>
          <p:cNvSpPr txBox="1">
            <a:spLocks noChangeArrowheads="1"/>
          </p:cNvSpPr>
          <p:nvPr/>
        </p:nvSpPr>
        <p:spPr bwMode="auto">
          <a:xfrm>
            <a:off x="4648200" y="2133600"/>
            <a:ext cx="388302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1</a:t>
            </a:r>
            <a:r>
              <a:rPr lang="ja-JP" altLang="en-US" b="1"/>
              <a:t>’</a:t>
            </a:r>
            <a:r>
              <a:rPr lang="en-US" altLang="ja-JP" b="1"/>
              <a:t>  { read(ch) T(S</a:t>
            </a:r>
            <a:r>
              <a:rPr lang="en-US" altLang="ja-JP" b="1" baseline="-25000"/>
              <a:t>1</a:t>
            </a:r>
            <a:r>
              <a:rPr lang="en-US" altLang="ja-JP" b="1"/>
              <a:t>) } else </a:t>
            </a:r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2</a:t>
            </a:r>
            <a:r>
              <a:rPr lang="ja-JP" altLang="en-US" b="1"/>
              <a:t>‘</a:t>
            </a:r>
            <a:r>
              <a:rPr lang="en-US" altLang="ja-JP" b="1"/>
              <a:t>  { read(ch) T(S</a:t>
            </a:r>
            <a:r>
              <a:rPr lang="en-US" altLang="ja-JP" b="1" baseline="-25000"/>
              <a:t>2</a:t>
            </a:r>
            <a:r>
              <a:rPr lang="en-US" altLang="ja-JP" b="1"/>
              <a:t>) } else</a:t>
            </a:r>
            <a:r>
              <a:rPr lang="en-US" altLang="ja-JP"/>
              <a:t> </a:t>
            </a:r>
            <a:endParaRPr lang="en-US" altLang="ja-JP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n</a:t>
            </a:r>
            <a:r>
              <a:rPr lang="ja-JP" altLang="en-US" b="1"/>
              <a:t>‘</a:t>
            </a:r>
            <a:r>
              <a:rPr lang="en-US" altLang="ja-JP" b="1"/>
              <a:t>  { read(ch) T(S</a:t>
            </a:r>
            <a:r>
              <a:rPr lang="en-US" altLang="ja-JP" b="1" baseline="-25000"/>
              <a:t>n</a:t>
            </a:r>
            <a:r>
              <a:rPr lang="en-US" altLang="ja-JP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31766" name="Line 24"/>
          <p:cNvSpPr>
            <a:spLocks noChangeShapeType="1"/>
          </p:cNvSpPr>
          <p:nvPr/>
        </p:nvSpPr>
        <p:spPr bwMode="auto">
          <a:xfrm>
            <a:off x="41910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7" name="Oval 26"/>
          <p:cNvSpPr>
            <a:spLocks noChangeArrowheads="1"/>
          </p:cNvSpPr>
          <p:nvPr/>
        </p:nvSpPr>
        <p:spPr bwMode="auto">
          <a:xfrm>
            <a:off x="1447800" y="22860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7"/>
          <p:cNvSpPr>
            <a:spLocks noChangeArrowheads="1"/>
          </p:cNvSpPr>
          <p:nvPr/>
        </p:nvSpPr>
        <p:spPr bwMode="auto">
          <a:xfrm>
            <a:off x="1524000" y="2362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1</a:t>
            </a:r>
          </a:p>
        </p:txBody>
      </p:sp>
      <p:sp>
        <p:nvSpPr>
          <p:cNvPr id="31769" name="Line 28"/>
          <p:cNvSpPr>
            <a:spLocks noChangeShapeType="1"/>
          </p:cNvSpPr>
          <p:nvPr/>
        </p:nvSpPr>
        <p:spPr bwMode="auto">
          <a:xfrm>
            <a:off x="11430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0" name="Line 32"/>
          <p:cNvSpPr>
            <a:spLocks noChangeShapeType="1"/>
          </p:cNvSpPr>
          <p:nvPr/>
        </p:nvSpPr>
        <p:spPr bwMode="auto">
          <a:xfrm>
            <a:off x="9906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Oval 34"/>
          <p:cNvSpPr>
            <a:spLocks noChangeArrowheads="1"/>
          </p:cNvSpPr>
          <p:nvPr/>
        </p:nvSpPr>
        <p:spPr bwMode="auto">
          <a:xfrm>
            <a:off x="1447800" y="35814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Rectangle 35"/>
          <p:cNvSpPr>
            <a:spLocks noChangeArrowheads="1"/>
          </p:cNvSpPr>
          <p:nvPr/>
        </p:nvSpPr>
        <p:spPr bwMode="auto">
          <a:xfrm>
            <a:off x="1524000" y="3657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n</a:t>
            </a:r>
          </a:p>
        </p:txBody>
      </p:sp>
      <p:sp>
        <p:nvSpPr>
          <p:cNvPr id="31773" name="Line 36"/>
          <p:cNvSpPr>
            <a:spLocks noChangeShapeType="1"/>
          </p:cNvSpPr>
          <p:nvPr/>
        </p:nvSpPr>
        <p:spPr bwMode="auto">
          <a:xfrm>
            <a:off x="1143000" y="3810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4" name="Line 37"/>
          <p:cNvSpPr>
            <a:spLocks noChangeShapeType="1"/>
          </p:cNvSpPr>
          <p:nvPr/>
        </p:nvSpPr>
        <p:spPr bwMode="auto">
          <a:xfrm flipV="1">
            <a:off x="19812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5" name="Oval 38"/>
          <p:cNvSpPr>
            <a:spLocks noChangeArrowheads="1"/>
          </p:cNvSpPr>
          <p:nvPr/>
        </p:nvSpPr>
        <p:spPr bwMode="auto">
          <a:xfrm>
            <a:off x="1447800" y="2895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Rectangle 39"/>
          <p:cNvSpPr>
            <a:spLocks noChangeArrowheads="1"/>
          </p:cNvSpPr>
          <p:nvPr/>
        </p:nvSpPr>
        <p:spPr bwMode="auto">
          <a:xfrm>
            <a:off x="1524000" y="2971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2</a:t>
            </a:r>
          </a:p>
        </p:txBody>
      </p:sp>
      <p:sp>
        <p:nvSpPr>
          <p:cNvPr id="31777" name="Line 42"/>
          <p:cNvSpPr>
            <a:spLocks noChangeShapeType="1"/>
          </p:cNvSpPr>
          <p:nvPr/>
        </p:nvSpPr>
        <p:spPr bwMode="auto">
          <a:xfrm>
            <a:off x="19812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8" name="Line 43"/>
          <p:cNvSpPr>
            <a:spLocks noChangeShapeType="1"/>
          </p:cNvSpPr>
          <p:nvPr/>
        </p:nvSpPr>
        <p:spPr bwMode="auto">
          <a:xfrm>
            <a:off x="1981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16142</TotalTime>
  <Words>1415</Words>
  <Application>Microsoft Office PowerPoint</Application>
  <PresentationFormat>Presentación en pantalla (4:3)</PresentationFormat>
  <Paragraphs>519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Example</vt:lpstr>
      <vt:lpstr>Syntax Graph</vt:lpstr>
      <vt:lpstr>Parser program for the graph A (in PL/0)</vt:lpstr>
      <vt:lpstr>EBNF grammar for Tiny PL/0 (1)</vt:lpstr>
      <vt:lpstr>Intermediate code generation</vt:lpstr>
      <vt:lpstr>Parsing and generating pcode</vt:lpstr>
      <vt:lpstr>Parsing and generating pcode</vt:lpstr>
      <vt:lpstr>Parsing and generating pcode</vt:lpstr>
      <vt:lpstr>Parsing and generating pcode</vt:lpstr>
      <vt:lpstr>Parsing and generating pcode</vt:lpstr>
      <vt:lpstr>Parsing and generating pcode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420</cp:revision>
  <dcterms:created xsi:type="dcterms:W3CDTF">2002-09-04T03:07:34Z</dcterms:created>
  <dcterms:modified xsi:type="dcterms:W3CDTF">2014-03-14T14:44:50Z</dcterms:modified>
</cp:coreProperties>
</file>