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337" r:id="rId2"/>
    <p:sldId id="373" r:id="rId3"/>
    <p:sldId id="378" r:id="rId4"/>
    <p:sldId id="379" r:id="rId5"/>
    <p:sldId id="380" r:id="rId6"/>
    <p:sldId id="399" r:id="rId7"/>
    <p:sldId id="386" r:id="rId8"/>
    <p:sldId id="381" r:id="rId9"/>
    <p:sldId id="401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411" r:id="rId18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A94E0819-6F36-4890-AE9F-94F8CBD713D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2BE4ADE2-6C6F-4ABE-8A40-6002053DEE5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48C4C2-436C-4AC3-9C86-C3B1B63750F1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D35A1-52C2-451B-9C1A-F091D4268910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FF293C-9656-483C-91E4-D42173019A70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EE16F-C08D-47BA-9D70-7F37BECECC1B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E442A-16AD-4F9F-8357-FAB96F9AEE5E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9A3DB-B553-4444-93DD-B64E06D7866E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42261-D2ED-4857-BDC9-7374D598BDE9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439AD-F0FE-4CEC-B09A-13406B62D1A5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D015C-C698-4B61-A04B-2B139B62B0F3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3F3FE-5D14-4F03-940C-AE9820207717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C937E7-F8CC-4454-B028-62B3058A5F97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00E6C5-F5A0-4C38-9AC7-DE7FA4B6D7C0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209E7-9F4C-4F0D-90DD-32CD0B2E71F9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4EC9D-8AE6-495E-BCDC-A30632F0750A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96660C-7525-41A5-9D15-2E2EFF40E2BB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6D9FA-2C69-462E-968E-BEC1690F1958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AAC02-85A2-4C06-B6B8-2FCA7B020277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1D1DB-9F77-4D59-B8A2-9269441F11C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08661-EDB7-4518-B0FC-947E7199EFF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F8341-E25E-4277-97C3-4F22F003711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561BE-5E4D-4CD0-AF24-420871D5B70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8A0525-2C12-4653-BEE2-82ABE16AF94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3DB55-724F-4377-AA87-62E0565F1E7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61CAF1-C746-4572-93CA-497C4CB4B18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84003-0A32-4237-87E9-8525C645938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35A74-23B0-441E-9D89-B070D547F33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FDB97-4CF7-44A8-9F5E-5C6CFAEA4CD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01656-5695-4C94-85C2-D8800F717EA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B24F233E-DE8B-4F68-888E-AEE415CDF5E0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8DC781-E2D5-4D9F-A809-809692CAF5B4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0D28C3-B1CD-4831-8A6C-18485CD8A903}" type="slidenum">
              <a:rPr lang="en-US"/>
              <a:pPr/>
              <a:t>10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Extended BNF grammar for PL/0 (1)</a:t>
            </a:r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609600" y="1143000"/>
            <a:ext cx="7196138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&lt;program&gt; ::= &lt;block&gt; "</a:t>
            </a:r>
            <a:r>
              <a:rPr lang="en-US" b="1"/>
              <a:t>.</a:t>
            </a:r>
            <a:r>
              <a:rPr lang="en-US"/>
              <a:t>" . </a:t>
            </a:r>
          </a:p>
          <a:p>
            <a:endParaRPr lang="en-US"/>
          </a:p>
          <a:p>
            <a:r>
              <a:rPr lang="en-US"/>
              <a:t>&lt;block&gt; ::= &lt;const-declaration&gt; &lt;var-declaration&gt; &lt;procedure-declaration&gt; &lt;statement&gt;</a:t>
            </a:r>
          </a:p>
          <a:p>
            <a:r>
              <a:rPr lang="en-US"/>
              <a:t>	</a:t>
            </a:r>
          </a:p>
          <a:p>
            <a:r>
              <a:rPr lang="en-US"/>
              <a:t>&lt;constdeclaration&gt; ::= [ </a:t>
            </a:r>
            <a:r>
              <a:rPr lang="ja-JP" altLang="en-US"/>
              <a:t>“</a:t>
            </a:r>
            <a:r>
              <a:rPr lang="en-US" altLang="ja-JP" b="1">
                <a:solidFill>
                  <a:srgbClr val="0000FF"/>
                </a:solidFill>
              </a:rPr>
              <a:t>const</a:t>
            </a:r>
            <a:r>
              <a:rPr lang="ja-JP" altLang="en-US" b="1"/>
              <a:t>”</a:t>
            </a:r>
            <a:r>
              <a:rPr lang="en-US" altLang="ja-JP"/>
              <a:t> &lt;ident&gt; "</a:t>
            </a:r>
            <a:r>
              <a:rPr lang="en-US" altLang="ja-JP" b="1">
                <a:solidFill>
                  <a:srgbClr val="0000FF"/>
                </a:solidFill>
              </a:rPr>
              <a:t>=</a:t>
            </a:r>
            <a:r>
              <a:rPr lang="en-US" altLang="ja-JP"/>
              <a:t>" &lt;number&gt; {"</a:t>
            </a:r>
            <a:r>
              <a:rPr lang="en-US" altLang="ja-JP" b="1">
                <a:solidFill>
                  <a:srgbClr val="0000FF"/>
                </a:solidFill>
              </a:rPr>
              <a:t>,</a:t>
            </a:r>
            <a:r>
              <a:rPr lang="en-US" altLang="ja-JP"/>
              <a:t>" &lt;ident&gt; "</a:t>
            </a:r>
            <a:r>
              <a:rPr lang="en-US" altLang="ja-JP" b="1">
                <a:solidFill>
                  <a:srgbClr val="0000FF"/>
                </a:solidFill>
              </a:rPr>
              <a:t>=</a:t>
            </a:r>
            <a:r>
              <a:rPr lang="en-US" altLang="ja-JP"/>
              <a:t>" &lt;number&gt;} "</a:t>
            </a:r>
            <a:r>
              <a:rPr lang="en-US" altLang="ja-JP" b="1">
                <a:solidFill>
                  <a:srgbClr val="0000FF"/>
                </a:solidFill>
              </a:rPr>
              <a:t>;</a:t>
            </a:r>
            <a:r>
              <a:rPr lang="en-US" altLang="ja-JP"/>
              <a:t>"]</a:t>
            </a:r>
          </a:p>
          <a:p>
            <a:r>
              <a:rPr lang="en-US"/>
              <a:t> 	</a:t>
            </a:r>
          </a:p>
          <a:p>
            <a:r>
              <a:rPr lang="en-US"/>
              <a:t>&lt;var-declaration&gt; ::= [ "</a:t>
            </a:r>
            <a:r>
              <a:rPr lang="en-US" b="1">
                <a:solidFill>
                  <a:srgbClr val="0000FF"/>
                </a:solidFill>
              </a:rPr>
              <a:t>var</a:t>
            </a:r>
            <a:r>
              <a:rPr lang="en-US"/>
              <a:t>" &lt;ident&gt; {"</a:t>
            </a:r>
            <a:r>
              <a:rPr lang="en-US" b="1">
                <a:solidFill>
                  <a:srgbClr val="0000FF"/>
                </a:solidFill>
              </a:rPr>
              <a:t>,</a:t>
            </a:r>
            <a:r>
              <a:rPr lang="ja-JP" altLang="en-US"/>
              <a:t>”</a:t>
            </a:r>
            <a:r>
              <a:rPr lang="en-US" altLang="ja-JP"/>
              <a:t> &lt; ident&gt; } </a:t>
            </a:r>
            <a:r>
              <a:rPr lang="en-US" altLang="ja-JP">
                <a:solidFill>
                  <a:srgbClr val="0000FF"/>
                </a:solidFill>
              </a:rPr>
              <a:t>"</a:t>
            </a:r>
            <a:r>
              <a:rPr lang="en-US" altLang="ja-JP" b="1">
                <a:solidFill>
                  <a:srgbClr val="0000FF"/>
                </a:solidFill>
              </a:rPr>
              <a:t>;</a:t>
            </a:r>
            <a:r>
              <a:rPr lang="en-US" altLang="ja-JP">
                <a:solidFill>
                  <a:srgbClr val="0000FF"/>
                </a:solidFill>
              </a:rPr>
              <a:t>"]</a:t>
            </a:r>
          </a:p>
          <a:p>
            <a:r>
              <a:rPr lang="en-US"/>
              <a:t> </a:t>
            </a:r>
          </a:p>
          <a:p>
            <a:r>
              <a:rPr lang="en-US"/>
              <a:t>&lt;procedure-declaration&gt; ::= { "</a:t>
            </a:r>
            <a:r>
              <a:rPr lang="en-US" b="1">
                <a:solidFill>
                  <a:srgbClr val="0000FF"/>
                </a:solidFill>
              </a:rPr>
              <a:t>procedure</a:t>
            </a:r>
            <a:r>
              <a:rPr lang="en-US"/>
              <a:t>" &lt;ident&gt; "</a:t>
            </a:r>
            <a:r>
              <a:rPr lang="en-US" b="1">
                <a:solidFill>
                  <a:srgbClr val="0000FF"/>
                </a:solidFill>
              </a:rPr>
              <a:t>;</a:t>
            </a:r>
            <a:r>
              <a:rPr lang="en-US"/>
              <a:t>" &lt;block&gt; "</a:t>
            </a:r>
            <a:r>
              <a:rPr lang="en-US" b="1">
                <a:solidFill>
                  <a:srgbClr val="0000FF"/>
                </a:solidFill>
              </a:rPr>
              <a:t>;</a:t>
            </a:r>
            <a:r>
              <a:rPr lang="en-US"/>
              <a:t>" } </a:t>
            </a:r>
          </a:p>
          <a:p>
            <a:endParaRPr lang="en-US"/>
          </a:p>
          <a:p>
            <a:r>
              <a:rPr lang="en-US"/>
              <a:t>&lt;statement &gt; ::= [&lt;ident&gt; "</a:t>
            </a:r>
            <a:r>
              <a:rPr lang="en-US" b="1">
                <a:solidFill>
                  <a:srgbClr val="0000FF"/>
                </a:solidFill>
              </a:rPr>
              <a:t>:=</a:t>
            </a:r>
            <a:r>
              <a:rPr lang="en-US"/>
              <a:t>" &lt;expression&gt; </a:t>
            </a:r>
          </a:p>
          <a:p>
            <a:r>
              <a:rPr lang="en-US"/>
              <a:t>	      | "</a:t>
            </a:r>
            <a:r>
              <a:rPr lang="en-US" b="1">
                <a:solidFill>
                  <a:srgbClr val="0000FF"/>
                </a:solidFill>
              </a:rPr>
              <a:t>call</a:t>
            </a:r>
            <a:r>
              <a:rPr lang="en-US"/>
              <a:t>" &lt;ident&gt;</a:t>
            </a:r>
          </a:p>
          <a:p>
            <a:r>
              <a:rPr lang="en-US"/>
              <a:t>	      | "</a:t>
            </a:r>
            <a:r>
              <a:rPr lang="en-US" b="1">
                <a:solidFill>
                  <a:srgbClr val="0000FF"/>
                </a:solidFill>
              </a:rPr>
              <a:t>begin</a:t>
            </a:r>
            <a:r>
              <a:rPr lang="en-US"/>
              <a:t>" &lt;statement&gt; {"</a:t>
            </a:r>
            <a:r>
              <a:rPr lang="en-US" b="1">
                <a:solidFill>
                  <a:srgbClr val="0000FF"/>
                </a:solidFill>
              </a:rPr>
              <a:t>;</a:t>
            </a:r>
            <a:r>
              <a:rPr lang="en-US"/>
              <a:t>" &lt;statement&gt; } "</a:t>
            </a:r>
            <a:r>
              <a:rPr lang="en-US" b="1">
                <a:solidFill>
                  <a:srgbClr val="0000FF"/>
                </a:solidFill>
              </a:rPr>
              <a:t>end</a:t>
            </a:r>
            <a:r>
              <a:rPr lang="en-US"/>
              <a:t>" </a:t>
            </a:r>
          </a:p>
          <a:p>
            <a:r>
              <a:rPr lang="en-US"/>
              <a:t>	      | "</a:t>
            </a:r>
            <a:r>
              <a:rPr lang="en-US" b="1">
                <a:solidFill>
                  <a:srgbClr val="0000FF"/>
                </a:solidFill>
              </a:rPr>
              <a:t>if</a:t>
            </a:r>
            <a:r>
              <a:rPr lang="en-US"/>
              <a:t>" &lt;condition&gt; "</a:t>
            </a:r>
            <a:r>
              <a:rPr lang="en-US" b="1">
                <a:solidFill>
                  <a:srgbClr val="0000FF"/>
                </a:solidFill>
              </a:rPr>
              <a:t>then</a:t>
            </a:r>
            <a:r>
              <a:rPr lang="en-US"/>
              <a:t>" statement </a:t>
            </a:r>
          </a:p>
          <a:p>
            <a:r>
              <a:rPr lang="en-US"/>
              <a:t>	      | "</a:t>
            </a:r>
            <a:r>
              <a:rPr lang="en-US" b="1">
                <a:solidFill>
                  <a:srgbClr val="0000FF"/>
                </a:solidFill>
              </a:rPr>
              <a:t>while</a:t>
            </a:r>
            <a:r>
              <a:rPr lang="en-US"/>
              <a:t>" &lt;condition&gt; "</a:t>
            </a:r>
            <a:r>
              <a:rPr lang="en-US" b="1">
                <a:solidFill>
                  <a:srgbClr val="0000FF"/>
                </a:solidFill>
              </a:rPr>
              <a:t>do</a:t>
            </a:r>
            <a:r>
              <a:rPr lang="en-US"/>
              <a:t>" &lt;statement&gt; </a:t>
            </a:r>
          </a:p>
          <a:p>
            <a:r>
              <a:rPr lang="en-US"/>
              <a:t>	      | </a:t>
            </a: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] </a:t>
            </a:r>
          </a:p>
          <a:p>
            <a:r>
              <a:rPr lang="en-US"/>
              <a:t>  </a:t>
            </a:r>
          </a:p>
          <a:p>
            <a:r>
              <a:rPr lang="en-US"/>
              <a:t>&lt;condition&gt; ::= "</a:t>
            </a:r>
            <a:r>
              <a:rPr lang="en-US" b="1">
                <a:solidFill>
                  <a:srgbClr val="0000FF"/>
                </a:solidFill>
              </a:rPr>
              <a:t>odd</a:t>
            </a:r>
            <a:r>
              <a:rPr lang="en-US"/>
              <a:t>" &lt;expression&gt; </a:t>
            </a:r>
          </a:p>
          <a:p>
            <a:r>
              <a:rPr lang="en-US"/>
              <a:t>	    | &lt;expression&gt; &lt;rel-op&gt; &lt;expression&gt;</a:t>
            </a:r>
          </a:p>
          <a:p>
            <a:r>
              <a:rPr lang="en-US"/>
              <a:t>  </a:t>
            </a:r>
          </a:p>
          <a:p>
            <a:r>
              <a:rPr lang="en-US"/>
              <a:t>&lt;rel-op&gt; ::= "</a:t>
            </a:r>
            <a:r>
              <a:rPr lang="en-US" b="1">
                <a:solidFill>
                  <a:srgbClr val="0000FF"/>
                </a:solidFill>
              </a:rPr>
              <a:t>=</a:t>
            </a:r>
            <a:r>
              <a:rPr lang="en-US"/>
              <a:t>"|</a:t>
            </a:r>
            <a:r>
              <a:rPr lang="ja-JP" altLang="en-US"/>
              <a:t>“</a:t>
            </a:r>
            <a:r>
              <a:rPr lang="en-US" altLang="ja-JP" b="1">
                <a:solidFill>
                  <a:srgbClr val="0000FF"/>
                </a:solidFill>
              </a:rPr>
              <a:t>&lt;&gt;</a:t>
            </a:r>
            <a:r>
              <a:rPr lang="en-US" altLang="ja-JP"/>
              <a:t>"|"</a:t>
            </a:r>
            <a:r>
              <a:rPr lang="en-US" altLang="ja-JP" b="1">
                <a:solidFill>
                  <a:srgbClr val="0000FF"/>
                </a:solidFill>
              </a:rPr>
              <a:t>&lt;</a:t>
            </a:r>
            <a:r>
              <a:rPr lang="en-US" altLang="ja-JP"/>
              <a:t>"|"</a:t>
            </a:r>
            <a:r>
              <a:rPr lang="en-US" altLang="ja-JP" b="1">
                <a:solidFill>
                  <a:srgbClr val="0000FF"/>
                </a:solidFill>
              </a:rPr>
              <a:t>&lt;=</a:t>
            </a:r>
            <a:r>
              <a:rPr lang="en-US" altLang="ja-JP"/>
              <a:t>"|"</a:t>
            </a:r>
            <a:r>
              <a:rPr lang="en-US" altLang="ja-JP" b="1">
                <a:solidFill>
                  <a:srgbClr val="0000FF"/>
                </a:solidFill>
              </a:rPr>
              <a:t>&gt;</a:t>
            </a:r>
            <a:r>
              <a:rPr lang="en-US" altLang="ja-JP"/>
              <a:t>"|"</a:t>
            </a:r>
            <a:r>
              <a:rPr lang="en-US" altLang="ja-JP" b="1">
                <a:solidFill>
                  <a:srgbClr val="0000FF"/>
                </a:solidFill>
              </a:rPr>
              <a:t>&gt;=</a:t>
            </a:r>
            <a:r>
              <a:rPr lang="ja-JP" altLang="en-US"/>
              <a:t>“</a:t>
            </a:r>
            <a:endParaRPr lang="en-US" altLang="ja-JP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38374F-CC9D-4E59-ACCC-E8EF3BF6200F}" type="slidenum">
              <a:rPr lang="en-US"/>
              <a:pPr/>
              <a:t>11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Extended BNF grammar for PL/0 (2)</a:t>
            </a:r>
          </a:p>
        </p:txBody>
      </p:sp>
      <p:sp>
        <p:nvSpPr>
          <p:cNvPr id="3584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46037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endParaRPr lang="en-US"/>
          </a:p>
          <a:p>
            <a:r>
              <a:rPr lang="en-US"/>
              <a:t>&lt;expression&gt; ::= [ "</a:t>
            </a:r>
            <a:r>
              <a:rPr lang="en-US" b="1">
                <a:solidFill>
                  <a:srgbClr val="0000FF"/>
                </a:solidFill>
              </a:rPr>
              <a:t>+</a:t>
            </a:r>
            <a:r>
              <a:rPr lang="en-US"/>
              <a:t>"|"</a:t>
            </a:r>
            <a:r>
              <a:rPr lang="en-US" b="1">
                <a:solidFill>
                  <a:srgbClr val="0000FF"/>
                </a:solidFill>
              </a:rPr>
              <a:t>-</a:t>
            </a:r>
            <a:r>
              <a:rPr lang="en-US"/>
              <a:t>"] &lt;term&gt; { ("</a:t>
            </a:r>
            <a:r>
              <a:rPr lang="en-US" b="1">
                <a:solidFill>
                  <a:srgbClr val="0000FF"/>
                </a:solidFill>
              </a:rPr>
              <a:t>+</a:t>
            </a:r>
            <a:r>
              <a:rPr lang="en-US"/>
              <a:t>"|"</a:t>
            </a:r>
            <a:r>
              <a:rPr lang="en-US" b="1">
                <a:solidFill>
                  <a:srgbClr val="0000FF"/>
                </a:solidFill>
              </a:rPr>
              <a:t>-</a:t>
            </a:r>
            <a:r>
              <a:rPr lang="en-US"/>
              <a:t>") &lt;term&gt;}</a:t>
            </a:r>
          </a:p>
          <a:p>
            <a:endParaRPr lang="en-US"/>
          </a:p>
          <a:p>
            <a:r>
              <a:rPr lang="en-US"/>
              <a:t>&lt;term&gt; ::= &lt;factor&gt; {("</a:t>
            </a:r>
            <a:r>
              <a:rPr lang="en-US" b="1">
                <a:solidFill>
                  <a:srgbClr val="0000FF"/>
                </a:solidFill>
              </a:rPr>
              <a:t>*</a:t>
            </a:r>
            <a:r>
              <a:rPr lang="en-US"/>
              <a:t>"|"</a:t>
            </a:r>
            <a:r>
              <a:rPr lang="en-US" b="1">
                <a:solidFill>
                  <a:srgbClr val="0000FF"/>
                </a:solidFill>
              </a:rPr>
              <a:t>/</a:t>
            </a:r>
            <a:r>
              <a:rPr lang="en-US"/>
              <a:t>") &lt;factor&gt;}</a:t>
            </a:r>
          </a:p>
          <a:p>
            <a:r>
              <a:rPr lang="en-US"/>
              <a:t> </a:t>
            </a:r>
          </a:p>
          <a:p>
            <a:r>
              <a:rPr lang="en-US"/>
              <a:t>&lt;factor&gt; ::= &lt;ident&gt; | &lt;number&gt; | "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" &lt;expression&gt; "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ja-JP" altLang="en-US"/>
              <a:t>“</a:t>
            </a:r>
            <a:endParaRPr lang="en-US" altLang="ja-JP"/>
          </a:p>
          <a:p>
            <a:endParaRPr lang="en-US" b="1"/>
          </a:p>
          <a:p>
            <a:r>
              <a:rPr lang="en-US"/>
              <a:t>&lt;number&gt; ::= &lt;digit&gt; {&lt;digit&gt;}</a:t>
            </a:r>
          </a:p>
          <a:p>
            <a:endParaRPr lang="en-US"/>
          </a:p>
          <a:p>
            <a:r>
              <a:rPr lang="en-US"/>
              <a:t>&lt;Ident&gt; ::= &lt;letter&gt; {&lt;letter&gt; | &lt;digit&gt;}</a:t>
            </a:r>
          </a:p>
          <a:p>
            <a:endParaRPr lang="en-US"/>
          </a:p>
          <a:p>
            <a:r>
              <a:rPr lang="en-US"/>
              <a:t>&lt;digit&gt; ;;= "</a:t>
            </a:r>
            <a:r>
              <a:rPr lang="en-US" b="1">
                <a:solidFill>
                  <a:srgbClr val="0000FF"/>
                </a:solidFill>
              </a:rPr>
              <a:t>0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1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2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3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4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5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6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7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8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9</a:t>
            </a:r>
            <a:r>
              <a:rPr lang="ja-JP" altLang="en-US"/>
              <a:t>“</a:t>
            </a:r>
            <a:endParaRPr lang="en-US" altLang="ja-JP"/>
          </a:p>
          <a:p>
            <a:endParaRPr lang="en-US"/>
          </a:p>
          <a:p>
            <a:r>
              <a:rPr lang="en-US"/>
              <a:t>&lt;letter&gt; ::= "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b</a:t>
            </a:r>
            <a:r>
              <a:rPr lang="en-US"/>
              <a:t>" | … | "</a:t>
            </a:r>
            <a:r>
              <a:rPr lang="en-US" b="1">
                <a:solidFill>
                  <a:srgbClr val="0000FF"/>
                </a:solidFill>
              </a:rPr>
              <a:t>y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z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B</a:t>
            </a:r>
            <a:r>
              <a:rPr lang="en-US"/>
              <a:t>" | ... | "</a:t>
            </a:r>
            <a:r>
              <a:rPr lang="en-US" b="1">
                <a:solidFill>
                  <a:srgbClr val="0000FF"/>
                </a:solidFill>
              </a:rPr>
              <a:t>Y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Z</a:t>
            </a:r>
            <a:r>
              <a:rPr lang="en-US"/>
              <a:t>"</a:t>
            </a:r>
          </a:p>
          <a:p>
            <a:r>
              <a:rPr lang="en-US" b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BDDF46-C915-40C5-97BC-54815412F78E}" type="slidenum">
              <a:rPr lang="en-US"/>
              <a:pPr/>
              <a:t>12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3789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162925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Transforming a grammar expressed in EBNF to syntax graph is advantageous to visualize the parsing</a:t>
            </a:r>
          </a:p>
          <a:p>
            <a:r>
              <a:rPr lang="en-US"/>
              <a:t>process of a sentence because the syntax graph reflects the flow of control of the parser.</a:t>
            </a:r>
          </a:p>
          <a:p>
            <a:endParaRPr lang="en-US"/>
          </a:p>
          <a:p>
            <a:r>
              <a:rPr lang="en-US" b="1" u="sng"/>
              <a:t>Rules to construct  a syntax graph:</a:t>
            </a:r>
          </a:p>
          <a:p>
            <a:endParaRPr lang="en-US" b="1" u="sng"/>
          </a:p>
          <a:p>
            <a:r>
              <a:rPr lang="en-US" b="1">
                <a:solidFill>
                  <a:srgbClr val="0000FF"/>
                </a:solidFill>
              </a:rPr>
              <a:t>R1.- Each non-terminal symbol  A  which can be expressed as a set of productions</a:t>
            </a:r>
          </a:p>
          <a:p>
            <a:endParaRPr lang="en-US" b="1"/>
          </a:p>
          <a:p>
            <a:r>
              <a:rPr lang="en-US" b="1"/>
              <a:t>A</a:t>
            </a:r>
            <a:r>
              <a:rPr lang="en-US"/>
              <a:t> ::= P</a:t>
            </a:r>
            <a:r>
              <a:rPr lang="en-US" baseline="-25000"/>
              <a:t>1</a:t>
            </a:r>
            <a:r>
              <a:rPr lang="en-US"/>
              <a:t> | P</a:t>
            </a:r>
            <a:r>
              <a:rPr lang="en-US" baseline="-25000"/>
              <a:t>2</a:t>
            </a:r>
            <a:r>
              <a:rPr lang="en-US"/>
              <a:t> | . . . | P</a:t>
            </a:r>
            <a:r>
              <a:rPr lang="en-US" baseline="-25000"/>
              <a:t>n</a:t>
            </a:r>
            <a:r>
              <a:rPr lang="en-US"/>
              <a:t> can be mapped into the following syntax graph: </a:t>
            </a:r>
            <a:endParaRPr lang="en-US" b="1"/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3276600" y="3429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>
            <a:off x="3276600" y="46482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Rectangle 7"/>
          <p:cNvSpPr>
            <a:spLocks noChangeArrowheads="1"/>
          </p:cNvSpPr>
          <p:nvPr/>
        </p:nvSpPr>
        <p:spPr bwMode="auto">
          <a:xfrm>
            <a:off x="3276600" y="3962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8"/>
          <p:cNvSpPr>
            <a:spLocks noChangeShapeType="1"/>
          </p:cNvSpPr>
          <p:nvPr/>
        </p:nvSpPr>
        <p:spPr bwMode="auto">
          <a:xfrm>
            <a:off x="2743200" y="3657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9" name="Line 9"/>
          <p:cNvSpPr>
            <a:spLocks noChangeShapeType="1"/>
          </p:cNvSpPr>
          <p:nvPr/>
        </p:nvSpPr>
        <p:spPr bwMode="auto">
          <a:xfrm>
            <a:off x="228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0" name="Line 10"/>
          <p:cNvSpPr>
            <a:spLocks noChangeShapeType="1"/>
          </p:cNvSpPr>
          <p:nvPr/>
        </p:nvSpPr>
        <p:spPr bwMode="auto">
          <a:xfrm>
            <a:off x="27432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1" name="Line 11"/>
          <p:cNvSpPr>
            <a:spLocks noChangeShapeType="1"/>
          </p:cNvSpPr>
          <p:nvPr/>
        </p:nvSpPr>
        <p:spPr bwMode="auto">
          <a:xfrm>
            <a:off x="27432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2" name="Line 12"/>
          <p:cNvSpPr>
            <a:spLocks noChangeShapeType="1"/>
          </p:cNvSpPr>
          <p:nvPr/>
        </p:nvSpPr>
        <p:spPr bwMode="auto">
          <a:xfrm>
            <a:off x="2743200" y="487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>
            <a:off x="3505200" y="4419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4" name="Line 15"/>
          <p:cNvSpPr>
            <a:spLocks noChangeShapeType="1"/>
          </p:cNvSpPr>
          <p:nvPr/>
        </p:nvSpPr>
        <p:spPr bwMode="auto">
          <a:xfrm>
            <a:off x="4343400" y="3657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>
            <a:off x="38100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6" name="Line 17"/>
          <p:cNvSpPr>
            <a:spLocks noChangeShapeType="1"/>
          </p:cNvSpPr>
          <p:nvPr/>
        </p:nvSpPr>
        <p:spPr bwMode="auto">
          <a:xfrm>
            <a:off x="38100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7" name="Line 18"/>
          <p:cNvSpPr>
            <a:spLocks noChangeShapeType="1"/>
          </p:cNvSpPr>
          <p:nvPr/>
        </p:nvSpPr>
        <p:spPr bwMode="auto">
          <a:xfrm>
            <a:off x="3810000" y="487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43434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3276600" y="46482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n</a:t>
            </a: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3276600" y="39624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2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3276600" y="34290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ECA1CE-80D5-4F7F-93FA-97C365EBB798}" type="slidenum">
              <a:rPr lang="en-US"/>
              <a:pPr/>
              <a:t>13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3994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604250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Transforming a grammar expressed in EBNF to syntax graph is advantageous to visualize the parsing</a:t>
            </a:r>
          </a:p>
          <a:p>
            <a:r>
              <a:rPr lang="en-US"/>
              <a:t>process of a sentence because the syntax graph reflects the flow of control of the parser.</a:t>
            </a:r>
          </a:p>
          <a:p>
            <a:endParaRPr lang="en-US"/>
          </a:p>
          <a:p>
            <a:r>
              <a:rPr lang="en-US" b="1" u="sng"/>
              <a:t>Rules to construct  a syntax graph:</a:t>
            </a:r>
          </a:p>
          <a:p>
            <a:endParaRPr lang="en-US" b="1" u="sng"/>
          </a:p>
          <a:p>
            <a:r>
              <a:rPr lang="en-US" b="1">
                <a:solidFill>
                  <a:srgbClr val="0000FF"/>
                </a:solidFill>
              </a:rPr>
              <a:t>R2.- Every occurrence  of a terminal symbol T  in a  P</a:t>
            </a:r>
            <a:r>
              <a:rPr lang="en-US" b="1" baseline="-25000">
                <a:solidFill>
                  <a:srgbClr val="0000FF"/>
                </a:solidFill>
              </a:rPr>
              <a:t>i</a:t>
            </a:r>
            <a:r>
              <a:rPr lang="en-US" b="1">
                <a:solidFill>
                  <a:srgbClr val="0000FF"/>
                </a:solidFill>
              </a:rPr>
              <a:t>  means that a token has been recognized and </a:t>
            </a:r>
          </a:p>
          <a:p>
            <a:r>
              <a:rPr lang="en-US" b="1">
                <a:solidFill>
                  <a:srgbClr val="0000FF"/>
                </a:solidFill>
              </a:rPr>
              <a:t>a new symbol (token) must be read. This is represented by a label T enclosed in a circle.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/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R3.- Every occurrence of a non-terminal symbol B in a P</a:t>
            </a:r>
            <a:r>
              <a:rPr lang="en-US" b="1" baseline="-25000">
                <a:solidFill>
                  <a:srgbClr val="0000FF"/>
                </a:solidFill>
              </a:rPr>
              <a:t>i</a:t>
            </a:r>
            <a:r>
              <a:rPr lang="en-US" b="1">
                <a:solidFill>
                  <a:srgbClr val="0000FF"/>
                </a:solidFill>
              </a:rPr>
              <a:t>  corresponds to an activation of the </a:t>
            </a:r>
          </a:p>
          <a:p>
            <a:r>
              <a:rPr lang="en-US" b="1">
                <a:solidFill>
                  <a:srgbClr val="0000FF"/>
                </a:solidFill>
              </a:rPr>
              <a:t>recognizer B.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/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R4.- A production P having the form  P = a</a:t>
            </a:r>
            <a:r>
              <a:rPr lang="en-US" b="1" baseline="-25000">
                <a:solidFill>
                  <a:srgbClr val="0000FF"/>
                </a:solidFill>
              </a:rPr>
              <a:t>1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 b="1" baseline="-25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 . . . a</a:t>
            </a:r>
            <a:r>
              <a:rPr lang="en-US" b="1" baseline="-25000">
                <a:solidFill>
                  <a:srgbClr val="0000FF"/>
                </a:solidFill>
              </a:rPr>
              <a:t>m</a:t>
            </a:r>
            <a:r>
              <a:rPr lang="en-US" b="1">
                <a:solidFill>
                  <a:srgbClr val="0000FF"/>
                </a:solidFill>
              </a:rPr>
              <a:t> can be represented by the graph: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>
              <a:solidFill>
                <a:srgbClr val="0000FF"/>
              </a:solidFill>
            </a:endParaRPr>
          </a:p>
          <a:p>
            <a:endParaRPr lang="en-US">
              <a:solidFill>
                <a:srgbClr val="0000FF"/>
              </a:solidFill>
            </a:endParaRPr>
          </a:p>
          <a:p>
            <a:endParaRPr lang="en-US">
              <a:solidFill>
                <a:srgbClr val="0000FF"/>
              </a:solidFill>
            </a:endParaRPr>
          </a:p>
          <a:p>
            <a:r>
              <a:rPr lang="en-US"/>
              <a:t>      </a:t>
            </a:r>
            <a:r>
              <a:rPr lang="en-US">
                <a:solidFill>
                  <a:srgbClr val="0000FF"/>
                </a:solidFill>
              </a:rPr>
              <a:t>where every   </a:t>
            </a:r>
            <a:r>
              <a:rPr lang="en-US" b="1"/>
              <a:t>a</a:t>
            </a:r>
            <a:r>
              <a:rPr lang="en-US" b="1" baseline="-25000"/>
              <a:t>i</a:t>
            </a:r>
            <a:r>
              <a:rPr lang="en-US" b="1">
                <a:solidFill>
                  <a:srgbClr val="0000FF"/>
                </a:solidFill>
              </a:rPr>
              <a:t>   </a:t>
            </a:r>
            <a:r>
              <a:rPr lang="en-US">
                <a:solidFill>
                  <a:srgbClr val="0000FF"/>
                </a:solidFill>
              </a:rPr>
              <a:t>is obtained by applying construction rules </a:t>
            </a:r>
            <a:r>
              <a:rPr lang="en-US" b="1">
                <a:solidFill>
                  <a:srgbClr val="0000FF"/>
                </a:solidFill>
              </a:rPr>
              <a:t>R1</a:t>
            </a:r>
            <a:r>
              <a:rPr lang="en-US">
                <a:solidFill>
                  <a:srgbClr val="0000FF"/>
                </a:solidFill>
              </a:rPr>
              <a:t> through </a:t>
            </a:r>
            <a:r>
              <a:rPr lang="en-US" b="1">
                <a:solidFill>
                  <a:srgbClr val="0000FF"/>
                </a:solidFill>
              </a:rPr>
              <a:t>R6</a:t>
            </a:r>
            <a:r>
              <a:rPr lang="en-US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9943" name="Oval 22"/>
          <p:cNvSpPr>
            <a:spLocks noChangeArrowheads="1"/>
          </p:cNvSpPr>
          <p:nvPr/>
        </p:nvSpPr>
        <p:spPr bwMode="auto">
          <a:xfrm>
            <a:off x="3733800" y="31242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Rectangle 23"/>
          <p:cNvSpPr>
            <a:spLocks noChangeArrowheads="1"/>
          </p:cNvSpPr>
          <p:nvPr/>
        </p:nvSpPr>
        <p:spPr bwMode="auto">
          <a:xfrm>
            <a:off x="3810000" y="3200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T</a:t>
            </a:r>
          </a:p>
        </p:txBody>
      </p:sp>
      <p:sp>
        <p:nvSpPr>
          <p:cNvPr id="39945" name="Line 24"/>
          <p:cNvSpPr>
            <a:spLocks noChangeShapeType="1"/>
          </p:cNvSpPr>
          <p:nvPr/>
        </p:nvSpPr>
        <p:spPr bwMode="auto">
          <a:xfrm>
            <a:off x="31242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6" name="Line 25"/>
          <p:cNvSpPr>
            <a:spLocks noChangeShapeType="1"/>
          </p:cNvSpPr>
          <p:nvPr/>
        </p:nvSpPr>
        <p:spPr bwMode="auto">
          <a:xfrm>
            <a:off x="42672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7" name="Rectangle 26"/>
          <p:cNvSpPr>
            <a:spLocks noChangeArrowheads="1"/>
          </p:cNvSpPr>
          <p:nvPr/>
        </p:nvSpPr>
        <p:spPr bwMode="auto">
          <a:xfrm>
            <a:off x="3733800" y="4191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27"/>
          <p:cNvSpPr>
            <a:spLocks noChangeShapeType="1"/>
          </p:cNvSpPr>
          <p:nvPr/>
        </p:nvSpPr>
        <p:spPr bwMode="auto">
          <a:xfrm>
            <a:off x="31242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9" name="Line 28"/>
          <p:cNvSpPr>
            <a:spLocks noChangeShapeType="1"/>
          </p:cNvSpPr>
          <p:nvPr/>
        </p:nvSpPr>
        <p:spPr bwMode="auto">
          <a:xfrm>
            <a:off x="43434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0" name="Rectangle 29"/>
          <p:cNvSpPr>
            <a:spLocks noChangeArrowheads="1"/>
          </p:cNvSpPr>
          <p:nvPr/>
        </p:nvSpPr>
        <p:spPr bwMode="auto">
          <a:xfrm>
            <a:off x="3810000" y="4267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B</a:t>
            </a:r>
          </a:p>
        </p:txBody>
      </p:sp>
      <p:sp>
        <p:nvSpPr>
          <p:cNvPr id="39951" name="Rectangle 30"/>
          <p:cNvSpPr>
            <a:spLocks noChangeArrowheads="1"/>
          </p:cNvSpPr>
          <p:nvPr/>
        </p:nvSpPr>
        <p:spPr bwMode="auto">
          <a:xfrm>
            <a:off x="3733800" y="5257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31"/>
          <p:cNvSpPr>
            <a:spLocks noChangeShapeType="1"/>
          </p:cNvSpPr>
          <p:nvPr/>
        </p:nvSpPr>
        <p:spPr bwMode="auto">
          <a:xfrm>
            <a:off x="31242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3" name="Line 32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4" name="Rectangle 33"/>
          <p:cNvSpPr>
            <a:spLocks noChangeArrowheads="1"/>
          </p:cNvSpPr>
          <p:nvPr/>
        </p:nvSpPr>
        <p:spPr bwMode="auto">
          <a:xfrm>
            <a:off x="3810000" y="5334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a</a:t>
            </a:r>
            <a:r>
              <a:rPr lang="en-US" b="1" baseline="-25000"/>
              <a:t>2</a:t>
            </a:r>
          </a:p>
        </p:txBody>
      </p:sp>
      <p:sp>
        <p:nvSpPr>
          <p:cNvPr id="39955" name="Rectangle 38"/>
          <p:cNvSpPr>
            <a:spLocks noChangeArrowheads="1"/>
          </p:cNvSpPr>
          <p:nvPr/>
        </p:nvSpPr>
        <p:spPr bwMode="auto">
          <a:xfrm>
            <a:off x="5486400" y="5257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Line 39"/>
          <p:cNvSpPr>
            <a:spLocks noChangeShapeType="1"/>
          </p:cNvSpPr>
          <p:nvPr/>
        </p:nvSpPr>
        <p:spPr bwMode="auto">
          <a:xfrm>
            <a:off x="60960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7" name="Rectangle 40"/>
          <p:cNvSpPr>
            <a:spLocks noChangeArrowheads="1"/>
          </p:cNvSpPr>
          <p:nvPr/>
        </p:nvSpPr>
        <p:spPr bwMode="auto">
          <a:xfrm>
            <a:off x="5562600" y="5334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a</a:t>
            </a:r>
            <a:r>
              <a:rPr lang="en-US" b="1" baseline="-25000"/>
              <a:t>m</a:t>
            </a:r>
          </a:p>
        </p:txBody>
      </p:sp>
      <p:sp>
        <p:nvSpPr>
          <p:cNvPr id="39958" name="Rectangle 41"/>
          <p:cNvSpPr>
            <a:spLocks noChangeArrowheads="1"/>
          </p:cNvSpPr>
          <p:nvPr/>
        </p:nvSpPr>
        <p:spPr bwMode="auto">
          <a:xfrm>
            <a:off x="2514600" y="5257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Rectangle 42"/>
          <p:cNvSpPr>
            <a:spLocks noChangeArrowheads="1"/>
          </p:cNvSpPr>
          <p:nvPr/>
        </p:nvSpPr>
        <p:spPr bwMode="auto">
          <a:xfrm>
            <a:off x="2590800" y="5334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a</a:t>
            </a:r>
            <a:r>
              <a:rPr lang="en-US" b="1" baseline="-25000"/>
              <a:t>1</a:t>
            </a:r>
          </a:p>
        </p:txBody>
      </p:sp>
      <p:sp>
        <p:nvSpPr>
          <p:cNvPr id="39960" name="Line 43"/>
          <p:cNvSpPr>
            <a:spLocks noChangeShapeType="1"/>
          </p:cNvSpPr>
          <p:nvPr/>
        </p:nvSpPr>
        <p:spPr bwMode="auto">
          <a:xfrm>
            <a:off x="19050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1" name="Line 44"/>
          <p:cNvSpPr>
            <a:spLocks noChangeShapeType="1"/>
          </p:cNvSpPr>
          <p:nvPr/>
        </p:nvSpPr>
        <p:spPr bwMode="auto">
          <a:xfrm>
            <a:off x="5181600" y="548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2" name="Line 45"/>
          <p:cNvSpPr>
            <a:spLocks noChangeShapeType="1"/>
          </p:cNvSpPr>
          <p:nvPr/>
        </p:nvSpPr>
        <p:spPr bwMode="auto">
          <a:xfrm>
            <a:off x="4800600" y="5486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9868F7-2487-40B5-A563-C144B2E270DB}" type="slidenum">
              <a:rPr lang="en-US"/>
              <a:pPr/>
              <a:t>14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4198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1629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Transforming a grammar expressed in EBNF to syntax graph is advantageous to visualize the parsing</a:t>
            </a:r>
          </a:p>
          <a:p>
            <a:r>
              <a:rPr lang="en-US"/>
              <a:t>process of a sentence because the syntax graph reflects the flow of control of the parser.</a:t>
            </a:r>
          </a:p>
          <a:p>
            <a:endParaRPr lang="en-US"/>
          </a:p>
          <a:p>
            <a:r>
              <a:rPr lang="en-US" b="1" u="sng"/>
              <a:t>Rules to construct  a syntax graph:</a:t>
            </a:r>
          </a:p>
          <a:p>
            <a:endParaRPr lang="en-US" b="1" u="sng"/>
          </a:p>
          <a:p>
            <a:r>
              <a:rPr lang="en-US" b="1">
                <a:solidFill>
                  <a:srgbClr val="0000FF"/>
                </a:solidFill>
              </a:rPr>
              <a:t>R5.- A production P having the form  P = {a} can be represented by the graph</a:t>
            </a:r>
            <a:r>
              <a:rPr lang="en-US"/>
              <a:t>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       where   </a:t>
            </a:r>
            <a:r>
              <a:rPr lang="en-US" b="1"/>
              <a:t>a</a:t>
            </a:r>
            <a:r>
              <a:rPr lang="en-US"/>
              <a:t>    is obtained by applying constructing rules R1 through R6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R6.- A production P having the form  P = [a] can be represented by the graph: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 where   </a:t>
            </a:r>
            <a:r>
              <a:rPr lang="en-US" b="1"/>
              <a:t>a</a:t>
            </a:r>
            <a:r>
              <a:rPr lang="en-US">
                <a:solidFill>
                  <a:srgbClr val="0000FF"/>
                </a:solidFill>
              </a:rPr>
              <a:t>    is obtained by applying constructing rules R1 through R6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/>
              <a:t> </a:t>
            </a:r>
          </a:p>
        </p:txBody>
      </p:sp>
      <p:sp>
        <p:nvSpPr>
          <p:cNvPr id="41991" name="Line 22"/>
          <p:cNvSpPr>
            <a:spLocks noChangeShapeType="1"/>
          </p:cNvSpPr>
          <p:nvPr/>
        </p:nvSpPr>
        <p:spPr bwMode="auto">
          <a:xfrm>
            <a:off x="2133600" y="30480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2" name="AutoShape 26"/>
          <p:cNvSpPr>
            <a:spLocks noChangeArrowheads="1"/>
          </p:cNvSpPr>
          <p:nvPr/>
        </p:nvSpPr>
        <p:spPr bwMode="auto">
          <a:xfrm>
            <a:off x="2971800" y="3048000"/>
            <a:ext cx="14478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Rectangle 27"/>
          <p:cNvSpPr>
            <a:spLocks noChangeArrowheads="1"/>
          </p:cNvSpPr>
          <p:nvPr/>
        </p:nvSpPr>
        <p:spPr bwMode="auto">
          <a:xfrm>
            <a:off x="3429000" y="3352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1994" name="Line 29"/>
          <p:cNvSpPr>
            <a:spLocks noChangeShapeType="1"/>
          </p:cNvSpPr>
          <p:nvPr/>
        </p:nvSpPr>
        <p:spPr bwMode="auto">
          <a:xfrm flipH="1">
            <a:off x="38862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5" name="Rectangle 30"/>
          <p:cNvSpPr>
            <a:spLocks noChangeArrowheads="1"/>
          </p:cNvSpPr>
          <p:nvPr/>
        </p:nvSpPr>
        <p:spPr bwMode="auto">
          <a:xfrm>
            <a:off x="1600200" y="3962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31"/>
          <p:cNvSpPr>
            <a:spLocks noChangeShapeType="1"/>
          </p:cNvSpPr>
          <p:nvPr/>
        </p:nvSpPr>
        <p:spPr bwMode="auto">
          <a:xfrm>
            <a:off x="2057400" y="4876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7" name="Rectangle 39"/>
          <p:cNvSpPr>
            <a:spLocks noChangeArrowheads="1"/>
          </p:cNvSpPr>
          <p:nvPr/>
        </p:nvSpPr>
        <p:spPr bwMode="auto">
          <a:xfrm>
            <a:off x="3048000" y="4876800"/>
            <a:ext cx="14478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Rectangle 40"/>
          <p:cNvSpPr>
            <a:spLocks noChangeArrowheads="1"/>
          </p:cNvSpPr>
          <p:nvPr/>
        </p:nvSpPr>
        <p:spPr bwMode="auto">
          <a:xfrm>
            <a:off x="3505200" y="5181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1999" name="Line 41"/>
          <p:cNvSpPr>
            <a:spLocks noChangeShapeType="1"/>
          </p:cNvSpPr>
          <p:nvPr/>
        </p:nvSpPr>
        <p:spPr bwMode="auto">
          <a:xfrm flipV="1">
            <a:off x="44958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00" name="Line 42"/>
          <p:cNvSpPr>
            <a:spLocks noChangeShapeType="1"/>
          </p:cNvSpPr>
          <p:nvPr/>
        </p:nvSpPr>
        <p:spPr bwMode="auto">
          <a:xfrm>
            <a:off x="32766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01" name="Rectangle 43"/>
          <p:cNvSpPr>
            <a:spLocks noChangeArrowheads="1"/>
          </p:cNvSpPr>
          <p:nvPr/>
        </p:nvSpPr>
        <p:spPr bwMode="auto">
          <a:xfrm>
            <a:off x="1295400" y="5638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3E6A6A-3F26-4B91-AC1D-2E54BC548195}" type="slidenum">
              <a:rPr lang="en-US"/>
              <a:pPr/>
              <a:t>15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4403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69925" y="1458913"/>
            <a:ext cx="201771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 from N. Wirth:</a:t>
            </a:r>
          </a:p>
          <a:p>
            <a:endParaRPr lang="en-US"/>
          </a:p>
          <a:p>
            <a:r>
              <a:rPr lang="en-US"/>
              <a:t>A ::= </a:t>
            </a:r>
            <a:r>
              <a:rPr lang="ja-JP" altLang="en-US"/>
              <a:t>“</a:t>
            </a:r>
            <a:r>
              <a:rPr lang="en-US" altLang="ja-JP"/>
              <a:t>x</a:t>
            </a:r>
            <a:r>
              <a:rPr lang="ja-JP" altLang="en-US"/>
              <a:t>”</a:t>
            </a:r>
            <a:r>
              <a:rPr lang="en-US" altLang="ja-JP"/>
              <a:t> | </a:t>
            </a:r>
            <a:r>
              <a:rPr lang="ja-JP" altLang="en-US"/>
              <a:t>“</a:t>
            </a:r>
            <a:r>
              <a:rPr lang="en-US" altLang="ja-JP"/>
              <a:t>(</a:t>
            </a:r>
            <a:r>
              <a:rPr lang="ja-JP" altLang="en-US"/>
              <a:t>“</a:t>
            </a:r>
            <a:r>
              <a:rPr lang="en-US" altLang="ja-JP"/>
              <a:t> B </a:t>
            </a:r>
            <a:r>
              <a:rPr lang="ja-JP" altLang="en-US"/>
              <a:t>“</a:t>
            </a:r>
            <a:r>
              <a:rPr lang="en-US" altLang="ja-JP"/>
              <a:t>)</a:t>
            </a:r>
            <a:r>
              <a:rPr lang="ja-JP" altLang="en-US"/>
              <a:t>”</a:t>
            </a:r>
            <a:endParaRPr lang="en-US" altLang="ja-JP"/>
          </a:p>
          <a:p>
            <a:r>
              <a:rPr lang="en-US"/>
              <a:t>B ::= A C</a:t>
            </a:r>
          </a:p>
          <a:p>
            <a:r>
              <a:rPr lang="en-US"/>
              <a:t>C ::= { </a:t>
            </a:r>
            <a:r>
              <a:rPr lang="ja-JP" altLang="en-US"/>
              <a:t>“</a:t>
            </a:r>
            <a:r>
              <a:rPr lang="en-US" altLang="ja-JP"/>
              <a:t>+</a:t>
            </a:r>
            <a:r>
              <a:rPr lang="ja-JP" altLang="en-US"/>
              <a:t>”</a:t>
            </a:r>
            <a:r>
              <a:rPr lang="en-US" altLang="ja-JP"/>
              <a:t> A }</a:t>
            </a:r>
            <a:endParaRPr lang="en-US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43434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10"/>
          <p:cNvSpPr>
            <a:spLocks noChangeArrowheads="1"/>
          </p:cNvSpPr>
          <p:nvPr/>
        </p:nvSpPr>
        <p:spPr bwMode="auto">
          <a:xfrm>
            <a:off x="5334000" y="2438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11"/>
          <p:cNvSpPr>
            <a:spLocks noChangeArrowheads="1"/>
          </p:cNvSpPr>
          <p:nvPr/>
        </p:nvSpPr>
        <p:spPr bwMode="auto">
          <a:xfrm>
            <a:off x="63246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12"/>
          <p:cNvSpPr>
            <a:spLocks noChangeArrowheads="1"/>
          </p:cNvSpPr>
          <p:nvPr/>
        </p:nvSpPr>
        <p:spPr bwMode="auto">
          <a:xfrm>
            <a:off x="5257800" y="1828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Text Box 13"/>
          <p:cNvSpPr txBox="1">
            <a:spLocks noChangeArrowheads="1"/>
          </p:cNvSpPr>
          <p:nvPr/>
        </p:nvSpPr>
        <p:spPr bwMode="auto">
          <a:xfrm>
            <a:off x="5410200" y="19050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44044" name="Text Box 14"/>
          <p:cNvSpPr txBox="1">
            <a:spLocks noChangeArrowheads="1"/>
          </p:cNvSpPr>
          <p:nvPr/>
        </p:nvSpPr>
        <p:spPr bwMode="auto">
          <a:xfrm>
            <a:off x="4419600" y="1905000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(</a:t>
            </a:r>
          </a:p>
        </p:txBody>
      </p:sp>
      <p:sp>
        <p:nvSpPr>
          <p:cNvPr id="44045" name="Text Box 15"/>
          <p:cNvSpPr txBox="1">
            <a:spLocks noChangeArrowheads="1"/>
          </p:cNvSpPr>
          <p:nvPr/>
        </p:nvSpPr>
        <p:spPr bwMode="auto">
          <a:xfrm>
            <a:off x="6477000" y="1905000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)</a:t>
            </a:r>
          </a:p>
        </p:txBody>
      </p:sp>
      <p:sp>
        <p:nvSpPr>
          <p:cNvPr id="44046" name="Text Box 16"/>
          <p:cNvSpPr txBox="1">
            <a:spLocks noChangeArrowheads="1"/>
          </p:cNvSpPr>
          <p:nvPr/>
        </p:nvSpPr>
        <p:spPr bwMode="auto">
          <a:xfrm>
            <a:off x="5410200" y="2514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44047" name="Line 17"/>
          <p:cNvSpPr>
            <a:spLocks noChangeShapeType="1"/>
          </p:cNvSpPr>
          <p:nvPr/>
        </p:nvSpPr>
        <p:spPr bwMode="auto">
          <a:xfrm>
            <a:off x="48006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8" name="Line 18"/>
          <p:cNvSpPr>
            <a:spLocks noChangeShapeType="1"/>
          </p:cNvSpPr>
          <p:nvPr/>
        </p:nvSpPr>
        <p:spPr bwMode="auto">
          <a:xfrm>
            <a:off x="58674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9" name="Line 19"/>
          <p:cNvSpPr>
            <a:spLocks noChangeShapeType="1"/>
          </p:cNvSpPr>
          <p:nvPr/>
        </p:nvSpPr>
        <p:spPr bwMode="auto">
          <a:xfrm>
            <a:off x="67818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0" name="Line 20"/>
          <p:cNvSpPr>
            <a:spLocks noChangeShapeType="1"/>
          </p:cNvSpPr>
          <p:nvPr/>
        </p:nvSpPr>
        <p:spPr bwMode="auto">
          <a:xfrm>
            <a:off x="38862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1" name="Text Box 21"/>
          <p:cNvSpPr txBox="1">
            <a:spLocks noChangeArrowheads="1"/>
          </p:cNvSpPr>
          <p:nvPr/>
        </p:nvSpPr>
        <p:spPr bwMode="auto">
          <a:xfrm>
            <a:off x="3581400" y="17526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44052" name="Line 22"/>
          <p:cNvSpPr>
            <a:spLocks noChangeShapeType="1"/>
          </p:cNvSpPr>
          <p:nvPr/>
        </p:nvSpPr>
        <p:spPr bwMode="auto">
          <a:xfrm>
            <a:off x="41148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3" name="Line 23"/>
          <p:cNvSpPr>
            <a:spLocks noChangeShapeType="1"/>
          </p:cNvSpPr>
          <p:nvPr/>
        </p:nvSpPr>
        <p:spPr bwMode="auto">
          <a:xfrm flipV="1">
            <a:off x="41148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4" name="Line 24"/>
          <p:cNvSpPr>
            <a:spLocks noChangeShapeType="1"/>
          </p:cNvSpPr>
          <p:nvPr/>
        </p:nvSpPr>
        <p:spPr bwMode="auto">
          <a:xfrm>
            <a:off x="57912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5" name="Line 25"/>
          <p:cNvSpPr>
            <a:spLocks noChangeShapeType="1"/>
          </p:cNvSpPr>
          <p:nvPr/>
        </p:nvSpPr>
        <p:spPr bwMode="auto">
          <a:xfrm flipV="1">
            <a:off x="70104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6" name="Rectangle 26"/>
          <p:cNvSpPr>
            <a:spLocks noChangeArrowheads="1"/>
          </p:cNvSpPr>
          <p:nvPr/>
        </p:nvSpPr>
        <p:spPr bwMode="auto">
          <a:xfrm>
            <a:off x="45720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27"/>
          <p:cNvSpPr>
            <a:spLocks noChangeArrowheads="1"/>
          </p:cNvSpPr>
          <p:nvPr/>
        </p:nvSpPr>
        <p:spPr bwMode="auto">
          <a:xfrm>
            <a:off x="60198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8"/>
          <p:cNvSpPr>
            <a:spLocks noChangeShapeType="1"/>
          </p:cNvSpPr>
          <p:nvPr/>
        </p:nvSpPr>
        <p:spPr bwMode="auto">
          <a:xfrm>
            <a:off x="5181600" y="3657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9" name="Line 29"/>
          <p:cNvSpPr>
            <a:spLocks noChangeShapeType="1"/>
          </p:cNvSpPr>
          <p:nvPr/>
        </p:nvSpPr>
        <p:spPr bwMode="auto">
          <a:xfrm>
            <a:off x="38862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0" name="Text Box 30"/>
          <p:cNvSpPr txBox="1">
            <a:spLocks noChangeArrowheads="1"/>
          </p:cNvSpPr>
          <p:nvPr/>
        </p:nvSpPr>
        <p:spPr bwMode="auto">
          <a:xfrm>
            <a:off x="3581400" y="3352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44061" name="Line 31"/>
          <p:cNvSpPr>
            <a:spLocks noChangeShapeType="1"/>
          </p:cNvSpPr>
          <p:nvPr/>
        </p:nvSpPr>
        <p:spPr bwMode="auto">
          <a:xfrm>
            <a:off x="66294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2" name="Text Box 32"/>
          <p:cNvSpPr txBox="1">
            <a:spLocks noChangeArrowheads="1"/>
          </p:cNvSpPr>
          <p:nvPr/>
        </p:nvSpPr>
        <p:spPr bwMode="auto">
          <a:xfrm>
            <a:off x="4724400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44063" name="Text Box 33"/>
          <p:cNvSpPr txBox="1">
            <a:spLocks noChangeArrowheads="1"/>
          </p:cNvSpPr>
          <p:nvPr/>
        </p:nvSpPr>
        <p:spPr bwMode="auto">
          <a:xfrm>
            <a:off x="6172200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44064" name="Line 34"/>
          <p:cNvSpPr>
            <a:spLocks noChangeShapeType="1"/>
          </p:cNvSpPr>
          <p:nvPr/>
        </p:nvSpPr>
        <p:spPr bwMode="auto">
          <a:xfrm>
            <a:off x="3886200" y="46482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5" name="AutoShape 35"/>
          <p:cNvSpPr>
            <a:spLocks noChangeArrowheads="1"/>
          </p:cNvSpPr>
          <p:nvPr/>
        </p:nvSpPr>
        <p:spPr bwMode="auto">
          <a:xfrm>
            <a:off x="4572000" y="4648200"/>
            <a:ext cx="21336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36"/>
          <p:cNvSpPr>
            <a:spLocks noChangeArrowheads="1"/>
          </p:cNvSpPr>
          <p:nvPr/>
        </p:nvSpPr>
        <p:spPr bwMode="auto">
          <a:xfrm>
            <a:off x="4876800" y="4953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4067" name="Line 37"/>
          <p:cNvSpPr>
            <a:spLocks noChangeShapeType="1"/>
          </p:cNvSpPr>
          <p:nvPr/>
        </p:nvSpPr>
        <p:spPr bwMode="auto">
          <a:xfrm flipH="1">
            <a:off x="5334000" y="518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8" name="Oval 38"/>
          <p:cNvSpPr>
            <a:spLocks noChangeArrowheads="1"/>
          </p:cNvSpPr>
          <p:nvPr/>
        </p:nvSpPr>
        <p:spPr bwMode="auto">
          <a:xfrm>
            <a:off x="5867400" y="4953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+</a:t>
            </a:r>
          </a:p>
        </p:txBody>
      </p:sp>
      <p:sp>
        <p:nvSpPr>
          <p:cNvPr id="44069" name="Text Box 40"/>
          <p:cNvSpPr txBox="1">
            <a:spLocks noChangeArrowheads="1"/>
          </p:cNvSpPr>
          <p:nvPr/>
        </p:nvSpPr>
        <p:spPr bwMode="auto">
          <a:xfrm>
            <a:off x="3581400" y="43434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44070" name="Text Box 41"/>
          <p:cNvSpPr txBox="1">
            <a:spLocks noChangeArrowheads="1"/>
          </p:cNvSpPr>
          <p:nvPr/>
        </p:nvSpPr>
        <p:spPr bwMode="auto">
          <a:xfrm>
            <a:off x="593725" y="4049713"/>
            <a:ext cx="6810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  <a:p>
            <a:r>
              <a:rPr lang="en-US"/>
              <a:t>(x)</a:t>
            </a:r>
          </a:p>
          <a:p>
            <a:r>
              <a:rPr lang="en-US"/>
              <a:t>(x + x)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5F3BD4-22E4-42F3-8185-6B9983D0B43E}" type="slidenum">
              <a:rPr lang="en-US"/>
              <a:pPr/>
              <a:t>16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Syntax Graph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Line 5"/>
          <p:cNvSpPr>
            <a:spLocks noChangeShapeType="1"/>
          </p:cNvSpPr>
          <p:nvPr/>
        </p:nvSpPr>
        <p:spPr bwMode="auto">
          <a:xfrm>
            <a:off x="3200400" y="2133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7" name="AutoShape 6"/>
          <p:cNvSpPr>
            <a:spLocks noChangeArrowheads="1"/>
          </p:cNvSpPr>
          <p:nvPr/>
        </p:nvSpPr>
        <p:spPr bwMode="auto">
          <a:xfrm>
            <a:off x="3886200" y="2133600"/>
            <a:ext cx="21336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7"/>
          <p:cNvSpPr>
            <a:spLocks noChangeArrowheads="1"/>
          </p:cNvSpPr>
          <p:nvPr/>
        </p:nvSpPr>
        <p:spPr bwMode="auto">
          <a:xfrm>
            <a:off x="4191000" y="2438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6089" name="Line 8"/>
          <p:cNvSpPr>
            <a:spLocks noChangeShapeType="1"/>
          </p:cNvSpPr>
          <p:nvPr/>
        </p:nvSpPr>
        <p:spPr bwMode="auto">
          <a:xfrm flipH="1">
            <a:off x="46482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0" name="Oval 9"/>
          <p:cNvSpPr>
            <a:spLocks noChangeArrowheads="1"/>
          </p:cNvSpPr>
          <p:nvPr/>
        </p:nvSpPr>
        <p:spPr bwMode="auto">
          <a:xfrm>
            <a:off x="5181600" y="24384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+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2819400" y="1905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)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1828800" y="1905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(</a:t>
            </a:r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22860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5" name="Line 16"/>
          <p:cNvSpPr>
            <a:spLocks noChangeShapeType="1"/>
          </p:cNvSpPr>
          <p:nvPr/>
        </p:nvSpPr>
        <p:spPr bwMode="auto">
          <a:xfrm>
            <a:off x="12954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6" name="Line 17"/>
          <p:cNvSpPr>
            <a:spLocks noChangeShapeType="1"/>
          </p:cNvSpPr>
          <p:nvPr/>
        </p:nvSpPr>
        <p:spPr bwMode="auto">
          <a:xfrm>
            <a:off x="69342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7" name="Oval 18"/>
          <p:cNvSpPr>
            <a:spLocks noChangeArrowheads="1"/>
          </p:cNvSpPr>
          <p:nvPr/>
        </p:nvSpPr>
        <p:spPr bwMode="auto">
          <a:xfrm>
            <a:off x="4648200" y="3505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x</a:t>
            </a:r>
          </a:p>
        </p:txBody>
      </p:sp>
      <p:sp>
        <p:nvSpPr>
          <p:cNvPr id="46098" name="Line 19"/>
          <p:cNvSpPr>
            <a:spLocks noChangeShapeType="1"/>
          </p:cNvSpPr>
          <p:nvPr/>
        </p:nvSpPr>
        <p:spPr bwMode="auto">
          <a:xfrm>
            <a:off x="1600200" y="37338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9" name="Line 20"/>
          <p:cNvSpPr>
            <a:spLocks noChangeShapeType="1"/>
          </p:cNvSpPr>
          <p:nvPr/>
        </p:nvSpPr>
        <p:spPr bwMode="auto">
          <a:xfrm>
            <a:off x="5105400" y="37338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0" name="Line 21"/>
          <p:cNvSpPr>
            <a:spLocks noChangeShapeType="1"/>
          </p:cNvSpPr>
          <p:nvPr/>
        </p:nvSpPr>
        <p:spPr bwMode="auto">
          <a:xfrm>
            <a:off x="16002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1" name="Line 22"/>
          <p:cNvSpPr>
            <a:spLocks noChangeShapeType="1"/>
          </p:cNvSpPr>
          <p:nvPr/>
        </p:nvSpPr>
        <p:spPr bwMode="auto">
          <a:xfrm flipV="1">
            <a:off x="71628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2" name="Text Box 23"/>
          <p:cNvSpPr txBox="1">
            <a:spLocks noChangeArrowheads="1"/>
          </p:cNvSpPr>
          <p:nvPr/>
        </p:nvSpPr>
        <p:spPr bwMode="auto">
          <a:xfrm>
            <a:off x="2057400" y="4572000"/>
            <a:ext cx="563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This is the final syntax graph corresponding to Example 5 after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611B72-3847-478D-89CA-792B2AE5BC39}" type="slidenum">
              <a:rPr lang="en-US"/>
              <a:pPr/>
              <a:t>17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THE END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E70162-5192-46D3-B1F5-09C8D2C975C9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Top Down Parsing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(Recursive Descent)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FB6CB-8004-47FF-9C36-28B2C520C671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The parsing problem 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Top-down parsing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Left-recursion removal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Left factoring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EBNF grammar for PL/O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8CD9AD-E6D9-42A9-ABCD-BEB311CBF501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1800" b="1" u="sng">
                <a:solidFill>
                  <a:srgbClr val="0000FF"/>
                </a:solidFill>
                <a:latin typeface="Times New Roman" pitchFamily="18" charset="0"/>
              </a:rPr>
              <a:t>The parsing Problem</a:t>
            </a:r>
            <a:r>
              <a:rPr lang="en-US" sz="1800">
                <a:latin typeface="Times New Roman" pitchFamily="18" charset="0"/>
              </a:rPr>
              <a:t>: Take a string of symbols in a language (tokens) and a grammar for that language to construct the parse tree or report that the sentence is syntactically incorrect.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For correct strings: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Sentence + grammar 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 parse tree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  <a:sym typeface="Wingdings" pitchFamily="2" charset="2"/>
              </a:rPr>
              <a:t>	For a compiler,  a sentence is a program: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  <a:sym typeface="Wingdings" pitchFamily="2" charset="2"/>
              </a:rPr>
              <a:t>	Program + grammar  parse tree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</a:t>
            </a:r>
            <a:r>
              <a:rPr lang="en-US" sz="1800" b="1" u="sng">
                <a:solidFill>
                  <a:srgbClr val="0000FF"/>
                </a:solidFill>
                <a:latin typeface="Times New Roman" pitchFamily="18" charset="0"/>
              </a:rPr>
              <a:t>Types of parsers</a:t>
            </a:r>
            <a:r>
              <a:rPr lang="en-US" sz="1800">
                <a:latin typeface="Times New Roman" pitchFamily="18" charset="0"/>
              </a:rPr>
              <a:t>: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Top-down (recursive descent parsing)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Bottom-up parsing.</a:t>
            </a:r>
          </a:p>
          <a:p>
            <a:pPr marL="457200" indent="-457200" algn="ctr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</a:t>
            </a:r>
            <a:r>
              <a:rPr lang="ja-JP" altLang="en-US" sz="2000">
                <a:solidFill>
                  <a:srgbClr val="0000FF"/>
                </a:solidFill>
                <a:latin typeface="Times New Roman" pitchFamily="18" charset="0"/>
              </a:rPr>
              <a:t>“</a:t>
            </a:r>
            <a:r>
              <a:rPr lang="en-US" altLang="ja-JP" sz="2000">
                <a:solidFill>
                  <a:srgbClr val="0000FF"/>
                </a:solidFill>
                <a:latin typeface="Times New Roman" pitchFamily="18" charset="0"/>
              </a:rPr>
              <a:t>We will focus in  top-down parsing in only</a:t>
            </a:r>
            <a:r>
              <a:rPr lang="ja-JP" altLang="en-US" sz="2000">
                <a:solidFill>
                  <a:srgbClr val="0000FF"/>
                </a:solidFill>
                <a:latin typeface="Times New Roman" pitchFamily="18" charset="0"/>
              </a:rPr>
              <a:t>”</a:t>
            </a:r>
            <a:r>
              <a:rPr lang="en-US" altLang="ja-JP" sz="200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F8E6D6-8003-4A74-9BDB-A139E303F6EA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</a:rPr>
              <a:t>Recursive Descent parsing uses recursive procedures to model the parse tree to be constructed. The parse tree is built from the top down, trying to construct a left-most derivation.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	Beginning with  </a:t>
            </a:r>
            <a:r>
              <a:rPr lang="en-US" sz="2000" b="1" i="1">
                <a:latin typeface="Times New Roman" pitchFamily="18" charset="0"/>
              </a:rPr>
              <a:t>start</a:t>
            </a:r>
            <a:r>
              <a:rPr lang="en-US" sz="2000">
                <a:latin typeface="Times New Roman" pitchFamily="18" charset="0"/>
              </a:rPr>
              <a:t> symbol, for each non-terminal (syntactic class) in the grammar a procedure which parses that syntactic class is constructed.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	Consider the expression grammar:</a:t>
            </a:r>
          </a:p>
          <a:p>
            <a:pPr marL="457200" indent="-457200"/>
            <a:r>
              <a:rPr lang="en-US" sz="2000">
                <a:latin typeface="Times New Roman" pitchFamily="18" charset="0"/>
              </a:rPr>
              <a:t>	</a:t>
            </a:r>
            <a:r>
              <a:rPr lang="en-US" sz="1800"/>
              <a:t>E  </a:t>
            </a:r>
            <a:r>
              <a:rPr lang="en-US" sz="1800">
                <a:sym typeface="Wingdings" pitchFamily="2" charset="2"/>
              </a:rPr>
              <a:t> T E</a:t>
            </a:r>
            <a:r>
              <a:rPr lang="ja-JP" altLang="en-US" sz="1800">
                <a:sym typeface="Wingdings" pitchFamily="2" charset="2"/>
              </a:rPr>
              <a:t>’</a:t>
            </a:r>
            <a:endParaRPr lang="en-US" altLang="ja-JP" sz="1800">
              <a:sym typeface="Wingdings" pitchFamily="2" charset="2"/>
            </a:endParaRPr>
          </a:p>
          <a:p>
            <a:pPr marL="457200" indent="-457200"/>
            <a:r>
              <a:rPr lang="en-US" sz="1800">
                <a:sym typeface="Wingdings" pitchFamily="2" charset="2"/>
              </a:rPr>
              <a:t>   	E</a:t>
            </a:r>
            <a:r>
              <a:rPr lang="ja-JP" altLang="en-US" sz="1800"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 </a:t>
            </a:r>
            <a:r>
              <a:rPr lang="en-US" altLang="ja-JP" sz="1800" b="1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altLang="ja-JP" sz="1800">
                <a:sym typeface="Wingdings" pitchFamily="2" charset="2"/>
              </a:rPr>
              <a:t> T E</a:t>
            </a:r>
            <a:r>
              <a:rPr lang="ja-JP" altLang="en-US" sz="1800"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| </a:t>
            </a:r>
            <a:r>
              <a:rPr lang="en-US" altLang="ja-JP" sz="18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800">
                <a:sym typeface="Wingdings" pitchFamily="2" charset="2"/>
              </a:rPr>
              <a:t> 	</a:t>
            </a:r>
          </a:p>
          <a:p>
            <a:pPr marL="457200" indent="-457200"/>
            <a:r>
              <a:rPr lang="en-US" sz="1800">
                <a:sym typeface="Wingdings" pitchFamily="2" charset="2"/>
              </a:rPr>
              <a:t>	T   F T</a:t>
            </a:r>
            <a:r>
              <a:rPr lang="ja-JP" altLang="en-US" sz="1800">
                <a:sym typeface="Wingdings" pitchFamily="2" charset="2"/>
              </a:rPr>
              <a:t>’</a:t>
            </a:r>
            <a:endParaRPr lang="en-US" altLang="ja-JP" sz="1800">
              <a:sym typeface="Wingdings" pitchFamily="2" charset="2"/>
            </a:endParaRPr>
          </a:p>
          <a:p>
            <a:pPr marL="457200" indent="-457200"/>
            <a:r>
              <a:rPr lang="en-US" sz="1800">
                <a:sym typeface="Wingdings" pitchFamily="2" charset="2"/>
              </a:rPr>
              <a:t>	T</a:t>
            </a:r>
            <a:r>
              <a:rPr lang="ja-JP" altLang="en-US" sz="1800"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 </a:t>
            </a:r>
            <a:r>
              <a:rPr lang="en-US" altLang="ja-JP" sz="1800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 sz="1800">
                <a:sym typeface="Wingdings" pitchFamily="2" charset="2"/>
              </a:rPr>
              <a:t> F T</a:t>
            </a:r>
            <a:r>
              <a:rPr lang="ja-JP" altLang="en-US" sz="1800"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| </a:t>
            </a:r>
            <a:r>
              <a:rPr lang="en-US" altLang="ja-JP" sz="18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800">
                <a:sym typeface="Wingdings" pitchFamily="2" charset="2"/>
              </a:rPr>
              <a:t>  	</a:t>
            </a:r>
          </a:p>
          <a:p>
            <a:pPr marL="457200" indent="-457200"/>
            <a:r>
              <a:rPr lang="en-US" sz="1800">
                <a:sym typeface="Wingdings" pitchFamily="2" charset="2"/>
              </a:rPr>
              <a:t>	F  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sz="1800" b="1">
                <a:sym typeface="Wingdings" pitchFamily="2" charset="2"/>
              </a:rPr>
              <a:t> </a:t>
            </a:r>
            <a:r>
              <a:rPr lang="en-US" sz="1800">
                <a:sym typeface="Wingdings" pitchFamily="2" charset="2"/>
              </a:rPr>
              <a:t>E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sz="1800">
                <a:sym typeface="Wingdings" pitchFamily="2" charset="2"/>
              </a:rPr>
              <a:t> |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id </a:t>
            </a:r>
            <a:endParaRPr lang="en-US" sz="1800" b="1">
              <a:solidFill>
                <a:srgbClr val="0000FF"/>
              </a:solidFill>
            </a:endParaRPr>
          </a:p>
          <a:p>
            <a:pPr marL="457200" indent="-457200"/>
            <a:endParaRPr lang="en-US" sz="2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	The following procedures have to be written:</a:t>
            </a:r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A5CF59-0461-4EF4-A7F3-FB83D526E136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28600" y="1322388"/>
            <a:ext cx="1998663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Procedure E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E }</a:t>
            </a:r>
          </a:p>
          <a:p>
            <a:r>
              <a:rPr lang="en-US"/>
              <a:t>      call T</a:t>
            </a:r>
          </a:p>
          <a:p>
            <a:r>
              <a:rPr lang="en-US"/>
              <a:t>      call E</a:t>
            </a:r>
            <a:r>
              <a:rPr lang="ja-JP" altLang="en-US"/>
              <a:t>’</a:t>
            </a:r>
            <a:endParaRPr lang="en-US" altLang="ja-JP"/>
          </a:p>
          <a:p>
            <a:r>
              <a:rPr lang="en-US"/>
              <a:t>      print (</a:t>
            </a:r>
            <a:r>
              <a:rPr lang="ja-JP" altLang="en-US"/>
              <a:t>“</a:t>
            </a:r>
            <a:r>
              <a:rPr lang="en-US" altLang="ja-JP"/>
              <a:t> E found 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E }</a:t>
            </a:r>
          </a:p>
          <a:p>
            <a:endParaRPr lang="en-US"/>
          </a:p>
          <a:p>
            <a:r>
              <a:rPr lang="en-US" b="1"/>
              <a:t>Procedure E</a:t>
            </a:r>
            <a:r>
              <a:rPr lang="ja-JP" altLang="en-US" b="1"/>
              <a:t>’</a:t>
            </a:r>
            <a:endParaRPr lang="en-US" altLang="ja-JP" b="1"/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E</a:t>
            </a:r>
            <a:r>
              <a:rPr lang="ja-JP" altLang="en-US"/>
              <a:t>’</a:t>
            </a:r>
            <a:r>
              <a:rPr lang="en-US" altLang="ja-JP"/>
              <a:t> }</a:t>
            </a:r>
          </a:p>
          <a:p>
            <a:r>
              <a:rPr lang="en-US"/>
              <a:t>      </a:t>
            </a:r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token = </a:t>
            </a:r>
            <a:r>
              <a:rPr lang="ja-JP" altLang="en-US"/>
              <a:t>“</a:t>
            </a:r>
            <a:r>
              <a:rPr lang="en-US" altLang="ja-JP"/>
              <a:t>+</a:t>
            </a:r>
            <a:r>
              <a:rPr lang="ja-JP" altLang="en-US"/>
              <a:t>”</a:t>
            </a:r>
            <a:r>
              <a:rPr lang="en-US" altLang="ja-JP"/>
              <a:t> </a:t>
            </a:r>
            <a:r>
              <a:rPr lang="en-US" altLang="ja-JP">
                <a:solidFill>
                  <a:srgbClr val="0000FF"/>
                </a:solidFill>
              </a:rPr>
              <a:t>then</a:t>
            </a:r>
          </a:p>
          <a:p>
            <a:r>
              <a:rPr lang="en-US"/>
              <a:t>     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IF }</a:t>
            </a:r>
          </a:p>
          <a:p>
            <a:r>
              <a:rPr lang="en-US"/>
              <a:t>          print (</a:t>
            </a:r>
            <a:r>
              <a:rPr lang="ja-JP" altLang="en-US"/>
              <a:t>“</a:t>
            </a:r>
            <a:r>
              <a:rPr lang="en-US" altLang="ja-JP"/>
              <a:t> +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       Get next token</a:t>
            </a:r>
          </a:p>
          <a:p>
            <a:r>
              <a:rPr lang="en-US"/>
              <a:t>          call T</a:t>
            </a:r>
          </a:p>
          <a:p>
            <a:r>
              <a:rPr lang="en-US"/>
              <a:t>          call E</a:t>
            </a:r>
            <a:r>
              <a:rPr lang="ja-JP" altLang="en-US"/>
              <a:t>’</a:t>
            </a:r>
            <a:endParaRPr lang="en-US" altLang="ja-JP"/>
          </a:p>
          <a:p>
            <a:r>
              <a:rPr lang="en-US"/>
              <a:t>     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IF }</a:t>
            </a:r>
          </a:p>
          <a:p>
            <a:r>
              <a:rPr lang="en-US"/>
              <a:t>        print (</a:t>
            </a:r>
            <a:r>
              <a:rPr lang="ja-JP" altLang="en-US"/>
              <a:t>“</a:t>
            </a:r>
            <a:r>
              <a:rPr lang="en-US" altLang="ja-JP"/>
              <a:t> E</a:t>
            </a:r>
            <a:r>
              <a:rPr lang="ja-JP" altLang="en-US"/>
              <a:t>’</a:t>
            </a:r>
            <a:r>
              <a:rPr lang="en-US" altLang="ja-JP"/>
              <a:t>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E</a:t>
            </a:r>
            <a:r>
              <a:rPr lang="ja-JP" altLang="en-US"/>
              <a:t>’</a:t>
            </a:r>
            <a:r>
              <a:rPr lang="en-US" altLang="ja-JP"/>
              <a:t> }</a:t>
            </a:r>
            <a:endParaRPr lang="en-US"/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2667000" y="1322388"/>
            <a:ext cx="1965325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Procedure T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T }</a:t>
            </a:r>
          </a:p>
          <a:p>
            <a:r>
              <a:rPr lang="en-US"/>
              <a:t>      call F</a:t>
            </a:r>
          </a:p>
          <a:p>
            <a:r>
              <a:rPr lang="en-US"/>
              <a:t>      call T</a:t>
            </a:r>
            <a:r>
              <a:rPr lang="ja-JP" altLang="en-US"/>
              <a:t>’</a:t>
            </a:r>
            <a:endParaRPr lang="en-US" altLang="ja-JP"/>
          </a:p>
          <a:p>
            <a:r>
              <a:rPr lang="en-US"/>
              <a:t>      print (</a:t>
            </a:r>
            <a:r>
              <a:rPr lang="ja-JP" altLang="en-US"/>
              <a:t>“</a:t>
            </a:r>
            <a:r>
              <a:rPr lang="en-US" altLang="ja-JP"/>
              <a:t> T found 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T }</a:t>
            </a:r>
          </a:p>
          <a:p>
            <a:endParaRPr lang="en-US"/>
          </a:p>
          <a:p>
            <a:r>
              <a:rPr lang="en-US" b="1"/>
              <a:t>Procedure T</a:t>
            </a:r>
            <a:r>
              <a:rPr lang="ja-JP" altLang="en-US" b="1"/>
              <a:t>’</a:t>
            </a:r>
            <a:endParaRPr lang="en-US" altLang="ja-JP" b="1"/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T</a:t>
            </a:r>
            <a:r>
              <a:rPr lang="ja-JP" altLang="en-US"/>
              <a:t>’</a:t>
            </a:r>
            <a:r>
              <a:rPr lang="en-US" altLang="ja-JP"/>
              <a:t> }</a:t>
            </a:r>
          </a:p>
          <a:p>
            <a:r>
              <a:rPr lang="en-US"/>
              <a:t>      </a:t>
            </a:r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token = </a:t>
            </a:r>
            <a:r>
              <a:rPr lang="ja-JP" altLang="en-US"/>
              <a:t>“</a:t>
            </a:r>
            <a:r>
              <a:rPr lang="en-US" altLang="ja-JP"/>
              <a:t> </a:t>
            </a:r>
            <a:r>
              <a:rPr lang="en-US" altLang="ja-JP" b="1"/>
              <a:t>*</a:t>
            </a:r>
            <a:r>
              <a:rPr lang="en-US" altLang="ja-JP"/>
              <a:t> </a:t>
            </a:r>
            <a:r>
              <a:rPr lang="ja-JP" altLang="en-US"/>
              <a:t>”</a:t>
            </a:r>
            <a:r>
              <a:rPr lang="en-US" altLang="ja-JP"/>
              <a:t> </a:t>
            </a:r>
            <a:r>
              <a:rPr lang="en-US" altLang="ja-JP">
                <a:solidFill>
                  <a:srgbClr val="0000FF"/>
                </a:solidFill>
              </a:rPr>
              <a:t>then</a:t>
            </a:r>
          </a:p>
          <a:p>
            <a:r>
              <a:rPr lang="en-US"/>
              <a:t>     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IF }</a:t>
            </a:r>
          </a:p>
          <a:p>
            <a:r>
              <a:rPr lang="en-US"/>
              <a:t>          print (</a:t>
            </a:r>
            <a:r>
              <a:rPr lang="ja-JP" altLang="en-US"/>
              <a:t>“</a:t>
            </a:r>
            <a:r>
              <a:rPr lang="en-US" altLang="ja-JP"/>
              <a:t> </a:t>
            </a:r>
            <a:r>
              <a:rPr lang="en-US" altLang="ja-JP" b="1"/>
              <a:t>*</a:t>
            </a:r>
            <a:r>
              <a:rPr lang="en-US" altLang="ja-JP"/>
              <a:t>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       Get next token</a:t>
            </a:r>
          </a:p>
          <a:p>
            <a:r>
              <a:rPr lang="en-US"/>
              <a:t>          call F</a:t>
            </a:r>
          </a:p>
          <a:p>
            <a:r>
              <a:rPr lang="en-US"/>
              <a:t>          call T</a:t>
            </a:r>
            <a:r>
              <a:rPr lang="ja-JP" altLang="en-US"/>
              <a:t>’</a:t>
            </a:r>
            <a:endParaRPr lang="en-US" altLang="ja-JP"/>
          </a:p>
          <a:p>
            <a:r>
              <a:rPr lang="en-US"/>
              <a:t>     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IF }</a:t>
            </a:r>
          </a:p>
          <a:p>
            <a:r>
              <a:rPr lang="en-US"/>
              <a:t>        print (</a:t>
            </a:r>
            <a:r>
              <a:rPr lang="ja-JP" altLang="en-US"/>
              <a:t>“</a:t>
            </a:r>
            <a:r>
              <a:rPr lang="en-US" altLang="ja-JP"/>
              <a:t> T</a:t>
            </a:r>
            <a:r>
              <a:rPr lang="ja-JP" altLang="en-US"/>
              <a:t>’</a:t>
            </a:r>
            <a:r>
              <a:rPr lang="en-US" altLang="ja-JP"/>
              <a:t>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T</a:t>
            </a:r>
            <a:r>
              <a:rPr lang="ja-JP" altLang="en-US"/>
              <a:t>’</a:t>
            </a:r>
            <a:r>
              <a:rPr lang="en-US" altLang="ja-JP"/>
              <a:t> }</a:t>
            </a:r>
            <a:endParaRPr lang="en-US"/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181600" y="1322388"/>
            <a:ext cx="2347913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Procedure F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F }</a:t>
            </a:r>
          </a:p>
          <a:p>
            <a:r>
              <a:rPr lang="en-US"/>
              <a:t>      </a:t>
            </a:r>
            <a:r>
              <a:rPr lang="en-US">
                <a:solidFill>
                  <a:srgbClr val="0000FF"/>
                </a:solidFill>
              </a:rPr>
              <a:t>case</a:t>
            </a:r>
            <a:r>
              <a:rPr lang="en-US"/>
              <a:t> token </a:t>
            </a:r>
            <a:r>
              <a:rPr lang="en-US">
                <a:solidFill>
                  <a:srgbClr val="0000FF"/>
                </a:solidFill>
              </a:rPr>
              <a:t>is</a:t>
            </a:r>
          </a:p>
          <a:p>
            <a:r>
              <a:rPr lang="en-US" b="1"/>
              <a:t>      </a:t>
            </a:r>
            <a:r>
              <a:rPr lang="ja-JP" altLang="en-US" b="1"/>
              <a:t>“</a:t>
            </a:r>
            <a:r>
              <a:rPr lang="en-US" altLang="ja-JP" b="1"/>
              <a:t>(</a:t>
            </a:r>
            <a:r>
              <a:rPr lang="ja-JP" altLang="en-US" b="1"/>
              <a:t>“</a:t>
            </a:r>
            <a:r>
              <a:rPr lang="en-US" altLang="ja-JP" b="1"/>
              <a:t>:</a:t>
            </a:r>
            <a:r>
              <a:rPr lang="en-US" altLang="ja-JP"/>
              <a:t> </a:t>
            </a:r>
          </a:p>
          <a:p>
            <a:r>
              <a:rPr lang="en-US"/>
              <a:t>           print (</a:t>
            </a:r>
            <a:r>
              <a:rPr lang="ja-JP" altLang="en-US"/>
              <a:t>“</a:t>
            </a:r>
            <a:r>
              <a:rPr lang="en-US" altLang="ja-JP"/>
              <a:t> (  found 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r>
              <a:rPr lang="en-US"/>
              <a:t>           Get next token</a:t>
            </a:r>
          </a:p>
          <a:p>
            <a:r>
              <a:rPr lang="en-US"/>
              <a:t>           call E</a:t>
            </a:r>
          </a:p>
          <a:p>
            <a:r>
              <a:rPr lang="en-US"/>
              <a:t>           </a:t>
            </a:r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token = </a:t>
            </a:r>
            <a:r>
              <a:rPr lang="ja-JP" altLang="en-US"/>
              <a:t>“</a:t>
            </a:r>
            <a:r>
              <a:rPr lang="en-US" altLang="ja-JP"/>
              <a:t>)</a:t>
            </a:r>
            <a:r>
              <a:rPr lang="ja-JP" altLang="en-US"/>
              <a:t>”</a:t>
            </a:r>
            <a:r>
              <a:rPr lang="en-US" altLang="ja-JP"/>
              <a:t> </a:t>
            </a:r>
            <a:r>
              <a:rPr lang="en-US" altLang="ja-JP">
                <a:solidFill>
                  <a:srgbClr val="0000FF"/>
                </a:solidFill>
              </a:rPr>
              <a:t>then</a:t>
            </a:r>
          </a:p>
          <a:p>
            <a:r>
              <a:rPr lang="en-US"/>
              <a:t>          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IF }</a:t>
            </a:r>
          </a:p>
          <a:p>
            <a:r>
              <a:rPr lang="en-US"/>
              <a:t>                print (</a:t>
            </a:r>
            <a:r>
              <a:rPr lang="ja-JP" altLang="en-US"/>
              <a:t>“</a:t>
            </a:r>
            <a:r>
              <a:rPr lang="en-US" altLang="ja-JP"/>
              <a:t> ) found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r>
              <a:rPr lang="en-US"/>
              <a:t>                Get next token</a:t>
            </a:r>
          </a:p>
          <a:p>
            <a:r>
              <a:rPr lang="en-US"/>
              <a:t>                 print (</a:t>
            </a:r>
            <a:r>
              <a:rPr lang="ja-JP" altLang="en-US"/>
              <a:t>“</a:t>
            </a:r>
            <a:r>
              <a:rPr lang="en-US" altLang="ja-JP"/>
              <a:t> F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       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IF }</a:t>
            </a:r>
          </a:p>
          <a:p>
            <a:r>
              <a:rPr lang="en-US"/>
              <a:t>           </a:t>
            </a:r>
            <a:r>
              <a:rPr lang="en-US">
                <a:solidFill>
                  <a:srgbClr val="0000FF"/>
                </a:solidFill>
              </a:rPr>
              <a:t>else</a:t>
            </a:r>
            <a:r>
              <a:rPr lang="en-US"/>
              <a:t> </a:t>
            </a:r>
          </a:p>
          <a:p>
            <a:r>
              <a:rPr lang="en-US"/>
              <a:t>           call </a:t>
            </a:r>
            <a:r>
              <a:rPr lang="en-US">
                <a:solidFill>
                  <a:srgbClr val="FF3300"/>
                </a:solidFill>
              </a:rPr>
              <a:t>ERROR</a:t>
            </a:r>
          </a:p>
          <a:p>
            <a:r>
              <a:rPr lang="en-US">
                <a:solidFill>
                  <a:srgbClr val="FF3300"/>
                </a:solidFill>
              </a:rPr>
              <a:t>      </a:t>
            </a:r>
            <a:r>
              <a:rPr lang="ja-JP" altLang="en-US" b="1"/>
              <a:t>“</a:t>
            </a:r>
            <a:r>
              <a:rPr lang="en-US" altLang="ja-JP" b="1"/>
              <a:t>id</a:t>
            </a:r>
            <a:r>
              <a:rPr lang="ja-JP" altLang="en-US" b="1"/>
              <a:t>“</a:t>
            </a:r>
            <a:r>
              <a:rPr lang="en-US" altLang="ja-JP" b="1"/>
              <a:t>:</a:t>
            </a:r>
            <a:r>
              <a:rPr lang="en-US" altLang="ja-JP"/>
              <a:t> </a:t>
            </a:r>
          </a:p>
          <a:p>
            <a:r>
              <a:rPr lang="en-US"/>
              <a:t>           print (</a:t>
            </a:r>
            <a:r>
              <a:rPr lang="ja-JP" altLang="en-US"/>
              <a:t>“</a:t>
            </a:r>
            <a:r>
              <a:rPr lang="en-US" altLang="ja-JP"/>
              <a:t> id found 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r>
              <a:rPr lang="en-US"/>
              <a:t>           Get next token</a:t>
            </a:r>
          </a:p>
          <a:p>
            <a:r>
              <a:rPr lang="en-US"/>
              <a:t>           print (</a:t>
            </a:r>
            <a:r>
              <a:rPr lang="ja-JP" altLang="en-US"/>
              <a:t>“</a:t>
            </a:r>
            <a:r>
              <a:rPr lang="en-US" altLang="ja-JP"/>
              <a:t> F found </a:t>
            </a:r>
            <a:r>
              <a:rPr lang="ja-JP" altLang="en-US"/>
              <a:t>“</a:t>
            </a:r>
            <a:r>
              <a:rPr lang="en-US" altLang="ja-JP"/>
              <a:t>)</a:t>
            </a:r>
          </a:p>
          <a:p>
            <a:r>
              <a:rPr lang="en-US"/>
              <a:t>     </a:t>
            </a:r>
            <a:r>
              <a:rPr lang="en-US" b="1"/>
              <a:t>otherwise:</a:t>
            </a:r>
          </a:p>
          <a:p>
            <a:r>
              <a:rPr lang="en-US"/>
              <a:t>           call </a:t>
            </a:r>
            <a:r>
              <a:rPr lang="en-US">
                <a:solidFill>
                  <a:srgbClr val="FF3300"/>
                </a:solidFill>
              </a:rPr>
              <a:t>ERROR</a:t>
            </a:r>
            <a:r>
              <a:rPr lang="en-US"/>
              <a:t> 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F }</a:t>
            </a:r>
          </a:p>
          <a:p>
            <a:endParaRPr lang="en-US"/>
          </a:p>
          <a:p>
            <a:r>
              <a:rPr lang="en-US" sz="1600" b="1"/>
              <a:t> </a:t>
            </a:r>
            <a:r>
              <a:rPr lang="en-US" sz="1600"/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3AB8B4-E4AE-474D-ACAF-2D59C955832A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Error messages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4572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2209800" y="990600"/>
            <a:ext cx="5410200" cy="602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1200" b="1" u="sng"/>
              <a:t>Error messages for the PL/0  Parser:</a:t>
            </a:r>
          </a:p>
          <a:p>
            <a:pPr marL="457200" indent="-457200"/>
            <a:endParaRPr lang="en-US" sz="1200" b="1" u="sng"/>
          </a:p>
          <a:p>
            <a:pPr marL="457200" indent="-457200">
              <a:buFontTx/>
              <a:buAutoNum type="arabicPeriod"/>
            </a:pPr>
            <a:r>
              <a:rPr lang="en-US" sz="1200"/>
              <a:t>Use = instead of :=.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= must be followed by a number.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Identifier must be followed by =.</a:t>
            </a:r>
          </a:p>
          <a:p>
            <a:pPr marL="457200" indent="-457200">
              <a:buFontTx/>
              <a:buAutoNum type="arabicPeriod"/>
            </a:pPr>
            <a:r>
              <a:rPr lang="en-US" sz="1200" b="1"/>
              <a:t>const, var, procedure</a:t>
            </a:r>
            <a:r>
              <a:rPr lang="en-US" sz="1200"/>
              <a:t> must be followed by identifier.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Semicolon or comma missing.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Incorrect symbol after procedure declaration.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Statement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Incorrect symbol after statement part in block.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Period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Semicolon between statements missing.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Undeclared identifier.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Assignment to constant or procedure is not allowed.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Assignment operator expected.</a:t>
            </a:r>
          </a:p>
          <a:p>
            <a:pPr marL="457200" indent="-457200">
              <a:buFontTx/>
              <a:buAutoNum type="arabicPeriod"/>
            </a:pPr>
            <a:r>
              <a:rPr lang="en-US" sz="1200" b="1"/>
              <a:t>call</a:t>
            </a:r>
            <a:r>
              <a:rPr lang="en-US" sz="1200"/>
              <a:t> must be followed by an identifier.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Call of a constant or variable is meaningless.</a:t>
            </a:r>
          </a:p>
          <a:p>
            <a:pPr marL="457200" indent="-457200">
              <a:buFontTx/>
              <a:buAutoNum type="arabicPeriod"/>
            </a:pPr>
            <a:r>
              <a:rPr lang="en-US" sz="1200" b="1"/>
              <a:t>then</a:t>
            </a:r>
            <a:r>
              <a:rPr lang="en-US" sz="1200"/>
              <a:t>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Semicolon or </a:t>
            </a:r>
            <a:r>
              <a:rPr lang="en-US" sz="1200" b="1"/>
              <a:t>end</a:t>
            </a:r>
            <a:r>
              <a:rPr lang="en-US" sz="1200"/>
              <a:t> expected.</a:t>
            </a:r>
          </a:p>
          <a:p>
            <a:pPr marL="457200" indent="-457200">
              <a:buFontTx/>
              <a:buAutoNum type="arabicPeriod"/>
            </a:pPr>
            <a:r>
              <a:rPr lang="en-US" sz="1200" b="1"/>
              <a:t>do</a:t>
            </a:r>
            <a:r>
              <a:rPr lang="en-US" sz="1200"/>
              <a:t>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Incorrect symbol following statement.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Relational operator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Expression most not contain a procedure identifier.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Right parenthesis missing.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The preceding factor cannot begin with this symbol.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An expression cannot begin with this symbol.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This number is too large.</a:t>
            </a:r>
          </a:p>
          <a:p>
            <a:pPr marL="457200" indent="-457200">
              <a:buFontTx/>
              <a:buAutoNum type="arabicPeriod"/>
            </a:pPr>
            <a:endParaRPr lang="en-US" sz="1200"/>
          </a:p>
          <a:p>
            <a:pPr marL="457200" indent="-457200">
              <a:buFontTx/>
              <a:buAutoNum type="arabicPeriod"/>
            </a:pPr>
            <a:endParaRPr lang="en-US" sz="1800"/>
          </a:p>
          <a:p>
            <a:pPr marL="457200" indent="-457200"/>
            <a:endParaRPr lang="en-US" sz="1800"/>
          </a:p>
          <a:p>
            <a:pPr marL="457200" indent="-457200"/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7D6B23-A1D7-403E-ACE1-B35F57E6A569}" type="slidenum">
              <a:rPr lang="en-US"/>
              <a:pPr/>
              <a:t>8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517525" y="1484313"/>
            <a:ext cx="832326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Ambiguity if not the only problem associated with recursive descent parsing.  </a:t>
            </a:r>
          </a:p>
          <a:p>
            <a:r>
              <a:rPr lang="en-US" sz="1800"/>
              <a:t>Other problems to be aware of are left recursion and  left factoring:</a:t>
            </a:r>
          </a:p>
          <a:p>
            <a:endParaRPr lang="en-US" sz="1800"/>
          </a:p>
          <a:p>
            <a:r>
              <a:rPr lang="en-US" sz="1800" u="sng"/>
              <a:t>Left recursion</a:t>
            </a:r>
            <a:r>
              <a:rPr lang="en-US" sz="1800"/>
              <a:t>: A grammar is left recursive if it has a non-terminal </a:t>
            </a:r>
            <a:r>
              <a:rPr lang="en-US" sz="1800">
                <a:solidFill>
                  <a:srgbClr val="0000FF"/>
                </a:solidFill>
              </a:rPr>
              <a:t>A</a:t>
            </a:r>
            <a:r>
              <a:rPr lang="en-US" sz="1800"/>
              <a:t> such that </a:t>
            </a:r>
          </a:p>
          <a:p>
            <a:r>
              <a:rPr lang="en-US" sz="1800"/>
              <a:t>there is a derivation </a:t>
            </a:r>
            <a:r>
              <a:rPr lang="en-US" sz="1800">
                <a:solidFill>
                  <a:srgbClr val="0000FF"/>
                </a:solidFill>
              </a:rPr>
              <a:t>A 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 A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</a:t>
            </a:r>
            <a:r>
              <a:rPr lang="en-US" sz="1800">
                <a:sym typeface="Wingdings" pitchFamily="2" charset="2"/>
              </a:rPr>
              <a:t> for some string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a. </a:t>
            </a:r>
            <a:r>
              <a:rPr lang="en-US" sz="1800">
                <a:sym typeface="Wingdings" pitchFamily="2" charset="2"/>
              </a:rPr>
              <a:t>Top-down parsing methods can </a:t>
            </a:r>
          </a:p>
          <a:p>
            <a:r>
              <a:rPr lang="en-US" sz="1800">
                <a:sym typeface="Wingdings" pitchFamily="2" charset="2"/>
              </a:rPr>
              <a:t>not handle left-recursive grammars, so a transformation is needed to eliminate </a:t>
            </a:r>
          </a:p>
          <a:p>
            <a:r>
              <a:rPr lang="en-US" sz="1800">
                <a:sym typeface="Wingdings" pitchFamily="2" charset="2"/>
              </a:rPr>
              <a:t>left recursion.</a:t>
            </a:r>
          </a:p>
          <a:p>
            <a:endParaRPr lang="en-US" sz="1800">
              <a:sym typeface="Wingdings" pitchFamily="2" charset="2"/>
            </a:endParaRPr>
          </a:p>
          <a:p>
            <a:r>
              <a:rPr lang="en-US" sz="1800">
                <a:sym typeface="Wingdings" pitchFamily="2" charset="2"/>
              </a:rPr>
              <a:t>For example, the pair of productions: </a:t>
            </a:r>
            <a:r>
              <a:rPr lang="en-US" sz="1800">
                <a:solidFill>
                  <a:srgbClr val="0000FF"/>
                </a:solidFill>
              </a:rPr>
              <a:t>A 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 A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| b</a:t>
            </a:r>
            <a:r>
              <a:rPr lang="en-US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could be replaced by the non-left-recursive productions: </a:t>
            </a:r>
            <a:r>
              <a:rPr lang="en-US" sz="1800">
                <a:solidFill>
                  <a:srgbClr val="0000FF"/>
                </a:solidFill>
              </a:rPr>
              <a:t>A  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 sz="1800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		    				    </a:t>
            </a:r>
            <a:r>
              <a:rPr lang="en-US" sz="1800">
                <a:solidFill>
                  <a:srgbClr val="0000FF"/>
                </a:solidFill>
              </a:rPr>
              <a:t>A</a:t>
            </a:r>
            <a:r>
              <a:rPr lang="ja-JP" altLang="en-US" sz="1800">
                <a:solidFill>
                  <a:srgbClr val="0000FF"/>
                </a:solidFill>
              </a:rPr>
              <a:t>’</a:t>
            </a:r>
            <a:r>
              <a:rPr lang="en-US" altLang="ja-JP" sz="1800">
                <a:solidFill>
                  <a:srgbClr val="0000FF"/>
                </a:solidFill>
              </a:rPr>
              <a:t> </a:t>
            </a:r>
            <a:r>
              <a:rPr lang="en-US" altLang="ja-JP" sz="180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altLang="ja-JP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 sz="1800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 sz="1800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</a:t>
            </a:r>
            <a:r>
              <a:rPr lang="en-US" altLang="ja-JP" sz="1800">
                <a:solidFill>
                  <a:srgbClr val="0000FF"/>
                </a:solidFill>
                <a:sym typeface="Wingdings" pitchFamily="2" charset="2"/>
              </a:rPr>
              <a:t>| </a:t>
            </a:r>
            <a:r>
              <a:rPr lang="en-US" altLang="ja-JP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sz="1800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 sz="1800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4A3CD2-13B6-490D-87F2-A6B3A2E04648}" type="slidenum">
              <a:rPr lang="en-US"/>
              <a:pPr/>
              <a:t>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3174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7439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u="sng"/>
              <a:t>Left factoring</a:t>
            </a:r>
            <a:r>
              <a:rPr lang="en-US" sz="1800"/>
              <a:t>: Left factoring is a grammar transformation that is useful for producing</a:t>
            </a:r>
          </a:p>
          <a:p>
            <a:r>
              <a:rPr lang="en-US" sz="1800"/>
              <a:t>a grammar suitable for predictive (top-down) parsing. When the choice between </a:t>
            </a:r>
          </a:p>
          <a:p>
            <a:r>
              <a:rPr lang="en-US" sz="1800"/>
              <a:t>two alternative A-production is not clear, we may be able to rewrite the production to </a:t>
            </a:r>
          </a:p>
          <a:p>
            <a:r>
              <a:rPr lang="en-US" sz="1800"/>
              <a:t>defer the decision until enough of the input has been seen thus we can make the </a:t>
            </a:r>
          </a:p>
          <a:p>
            <a:r>
              <a:rPr lang="en-US" sz="1800"/>
              <a:t>right choice. </a:t>
            </a:r>
          </a:p>
          <a:p>
            <a:endParaRPr lang="en-US" sz="1800"/>
          </a:p>
          <a:p>
            <a:r>
              <a:rPr lang="en-US" sz="1800">
                <a:sym typeface="Wingdings" pitchFamily="2" charset="2"/>
              </a:rPr>
              <a:t>For example, the pair of productions: </a:t>
            </a:r>
            <a:r>
              <a:rPr lang="en-US" sz="1800">
                <a:solidFill>
                  <a:srgbClr val="0000FF"/>
                </a:solidFill>
              </a:rPr>
              <a:t>A 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b</a:t>
            </a:r>
            <a:r>
              <a:rPr lang="en-US" sz="1800" baseline="-2500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 |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b</a:t>
            </a:r>
            <a:r>
              <a:rPr lang="en-US" sz="1800" baseline="-25000">
                <a:solidFill>
                  <a:srgbClr val="0000FF"/>
                </a:solidFill>
                <a:sym typeface="Wingdings" pitchFamily="2" charset="2"/>
              </a:rPr>
              <a:t>2</a:t>
            </a:r>
            <a:r>
              <a:rPr lang="en-US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could be  left-factored to the following productions: </a:t>
            </a:r>
            <a:r>
              <a:rPr lang="en-US" sz="1800">
                <a:solidFill>
                  <a:srgbClr val="0000FF"/>
                </a:solidFill>
              </a:rPr>
              <a:t>A  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sz="1800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 sz="1800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 sz="1800">
                <a:sym typeface="Wingdings" pitchFamily="2" charset="2"/>
              </a:rPr>
              <a:t> </a:t>
            </a:r>
          </a:p>
          <a:p>
            <a:r>
              <a:rPr lang="en-US" sz="1800">
                <a:sym typeface="Wingdings" pitchFamily="2" charset="2"/>
              </a:rPr>
              <a:t>		    			         </a:t>
            </a:r>
            <a:r>
              <a:rPr lang="en-US" sz="1800">
                <a:solidFill>
                  <a:srgbClr val="0000FF"/>
                </a:solidFill>
              </a:rPr>
              <a:t>A</a:t>
            </a:r>
            <a:r>
              <a:rPr lang="ja-JP" altLang="en-US" sz="1800">
                <a:solidFill>
                  <a:srgbClr val="0000FF"/>
                </a:solidFill>
              </a:rPr>
              <a:t>’</a:t>
            </a:r>
            <a:r>
              <a:rPr lang="en-US" altLang="ja-JP" sz="1800">
                <a:solidFill>
                  <a:srgbClr val="0000FF"/>
                </a:solidFill>
              </a:rPr>
              <a:t> </a:t>
            </a:r>
            <a:r>
              <a:rPr lang="en-US" altLang="ja-JP" sz="180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altLang="ja-JP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 altLang="ja-JP" sz="1800" baseline="-2500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 altLang="ja-JP" sz="1800">
                <a:sym typeface="Wingdings" pitchFamily="2" charset="2"/>
              </a:rPr>
              <a:t> </a:t>
            </a:r>
            <a:r>
              <a:rPr lang="en-US" altLang="ja-JP" sz="1800">
                <a:solidFill>
                  <a:srgbClr val="0000FF"/>
                </a:solidFill>
                <a:sym typeface="Wingdings" pitchFamily="2" charset="2"/>
              </a:rPr>
              <a:t>| </a:t>
            </a:r>
            <a:r>
              <a:rPr lang="en-US" altLang="ja-JP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 altLang="ja-JP" sz="1800" baseline="-25000">
                <a:solidFill>
                  <a:srgbClr val="0000FF"/>
                </a:solidFill>
                <a:sym typeface="Wingdings" pitchFamily="2" charset="2"/>
              </a:rPr>
              <a:t>2</a:t>
            </a:r>
          </a:p>
          <a:p>
            <a:endParaRPr lang="en-US" sz="1800"/>
          </a:p>
          <a:p>
            <a:r>
              <a:rPr lang="en-US" sz="1800">
                <a:solidFill>
                  <a:srgbClr val="0000FF"/>
                </a:solidFill>
              </a:rPr>
              <a:t>     </a:t>
            </a:r>
            <a:endParaRPr lang="en-US" sz="1800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 sz="1800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17497</TotalTime>
  <Words>1434</Words>
  <Application>Microsoft Office PowerPoint</Application>
  <PresentationFormat>Presentación en pantalla (4:3)</PresentationFormat>
  <Paragraphs>368</Paragraphs>
  <Slides>17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ＭＳ Ｐゴシック</vt:lpstr>
      <vt:lpstr>Times New Roman</vt:lpstr>
      <vt:lpstr>Wingdings</vt:lpstr>
      <vt:lpstr>Symbol</vt:lpstr>
      <vt:lpstr>Default Design</vt:lpstr>
      <vt:lpstr>COP 3402 Systems Software</vt:lpstr>
      <vt:lpstr>COP 3402 Systems Software</vt:lpstr>
      <vt:lpstr>Outline</vt:lpstr>
      <vt:lpstr>Recursive descent parsing</vt:lpstr>
      <vt:lpstr>Recursive descent parsing</vt:lpstr>
      <vt:lpstr>Recursive descent parsing</vt:lpstr>
      <vt:lpstr>Error messages</vt:lpstr>
      <vt:lpstr>Recursive descent parsing</vt:lpstr>
      <vt:lpstr>Recursive descent parsing</vt:lpstr>
      <vt:lpstr>Extended BNF grammar for PL/0 (1)</vt:lpstr>
      <vt:lpstr>Extended BNF grammar for PL/0 (2)</vt:lpstr>
      <vt:lpstr>Syntax Graph</vt:lpstr>
      <vt:lpstr>Syntax Graph</vt:lpstr>
      <vt:lpstr>Syntax Graph</vt:lpstr>
      <vt:lpstr>Syntax Graph</vt:lpstr>
      <vt:lpstr>Syntax Graph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 Sanchez</cp:lastModifiedBy>
  <cp:revision>415</cp:revision>
  <dcterms:created xsi:type="dcterms:W3CDTF">2009-10-09T16:11:22Z</dcterms:created>
  <dcterms:modified xsi:type="dcterms:W3CDTF">2014-03-14T14:43:33Z</dcterms:modified>
</cp:coreProperties>
</file>