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</p:sldMasterIdLst>
  <p:notesMasterIdLst>
    <p:notesMasterId r:id="rId19"/>
  </p:notesMasterIdLst>
  <p:handoutMasterIdLst>
    <p:handoutMasterId r:id="rId20"/>
  </p:handoutMasterIdLst>
  <p:sldIdLst>
    <p:sldId id="337" r:id="rId2"/>
    <p:sldId id="373" r:id="rId3"/>
    <p:sldId id="378" r:id="rId4"/>
    <p:sldId id="379" r:id="rId5"/>
    <p:sldId id="380" r:id="rId6"/>
    <p:sldId id="399" r:id="rId7"/>
    <p:sldId id="386" r:id="rId8"/>
    <p:sldId id="381" r:id="rId9"/>
    <p:sldId id="401" r:id="rId10"/>
    <p:sldId id="404" r:id="rId11"/>
    <p:sldId id="405" r:id="rId12"/>
    <p:sldId id="406" r:id="rId13"/>
    <p:sldId id="407" r:id="rId14"/>
    <p:sldId id="408" r:id="rId15"/>
    <p:sldId id="409" r:id="rId16"/>
    <p:sldId id="410" r:id="rId17"/>
    <p:sldId id="411" r:id="rId18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0000"/>
    <a:srgbClr val="FF3300"/>
    <a:srgbClr val="3333CC"/>
    <a:srgbClr val="3366FF"/>
    <a:srgbClr val="0000FF"/>
    <a:srgbClr val="FF99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86"/>
    </p:cViewPr>
  </p:sorterViewPr>
  <p:notesViewPr>
    <p:cSldViewPr>
      <p:cViewPr varScale="1">
        <p:scale>
          <a:sx n="58" d="100"/>
          <a:sy n="58" d="100"/>
        </p:scale>
        <p:origin x="-1764" y="-78"/>
      </p:cViewPr>
      <p:guideLst>
        <p:guide orient="horz" pos="289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A94E0819-6F36-4890-AE9F-94F8CBD713D5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22363" y="692150"/>
            <a:ext cx="4614862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83088"/>
            <a:ext cx="503237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2BE4ADE2-6C6F-4ABE-8A40-6002053DEE55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48C4C2-436C-4AC3-9C86-C3B1B63750F1}" type="slidenum">
              <a:rPr lang="en-US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7D35A1-52C2-451B-9C1A-F091D4268910}" type="slidenum">
              <a:rPr lang="en-US"/>
              <a:pPr/>
              <a:t>10</a:t>
            </a:fld>
            <a:endParaRPr lang="en-US"/>
          </a:p>
        </p:txBody>
      </p:sp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FF293C-9656-483C-91E4-D42173019A70}" type="slidenum">
              <a:rPr lang="en-US"/>
              <a:pPr/>
              <a:t>11</a:t>
            </a:fld>
            <a:endParaRPr lang="en-US"/>
          </a:p>
        </p:txBody>
      </p:sp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FEE16F-C08D-47BA-9D70-7F37BECECC1B}" type="slidenum">
              <a:rPr lang="en-US"/>
              <a:pPr/>
              <a:t>12</a:t>
            </a:fld>
            <a:endParaRPr lang="en-US"/>
          </a:p>
        </p:txBody>
      </p:sp>
      <p:sp>
        <p:nvSpPr>
          <p:cNvPr id="38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1E442A-16AD-4F9F-8357-FAB96F9AEE5E}" type="slidenum">
              <a:rPr lang="en-US"/>
              <a:pPr/>
              <a:t>13</a:t>
            </a:fld>
            <a:endParaRPr lang="en-US"/>
          </a:p>
        </p:txBody>
      </p:sp>
      <p:sp>
        <p:nvSpPr>
          <p:cNvPr id="40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B9A3DB-B553-4444-93DD-B64E06D7866E}" type="slidenum">
              <a:rPr lang="en-US"/>
              <a:pPr/>
              <a:t>14</a:t>
            </a:fld>
            <a:endParaRPr lang="en-US"/>
          </a:p>
        </p:txBody>
      </p:sp>
      <p:sp>
        <p:nvSpPr>
          <p:cNvPr id="430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D42261-D2ED-4857-BDC9-7374D598BDE9}" type="slidenum">
              <a:rPr lang="en-US"/>
              <a:pPr/>
              <a:t>15</a:t>
            </a:fld>
            <a:endParaRPr lang="en-US"/>
          </a:p>
        </p:txBody>
      </p:sp>
      <p:sp>
        <p:nvSpPr>
          <p:cNvPr id="450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3439AD-F0FE-4CEC-B09A-13406B62D1A5}" type="slidenum">
              <a:rPr lang="en-US"/>
              <a:pPr/>
              <a:t>16</a:t>
            </a:fld>
            <a:endParaRPr lang="en-US"/>
          </a:p>
        </p:txBody>
      </p:sp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4D015C-C698-4B61-A04B-2B139B62B0F3}" type="slidenum">
              <a:rPr lang="en-US"/>
              <a:pPr/>
              <a:t>17</a:t>
            </a:fld>
            <a:endParaRPr lang="en-US"/>
          </a:p>
        </p:txBody>
      </p:sp>
      <p:sp>
        <p:nvSpPr>
          <p:cNvPr id="49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D3F3FE-5D14-4F03-940C-AE9820207717}" type="slidenum">
              <a:rPr lang="en-US"/>
              <a:pPr/>
              <a:t>2</a:t>
            </a:fld>
            <a:endParaRPr lang="en-US"/>
          </a:p>
        </p:txBody>
      </p:sp>
      <p:sp>
        <p:nvSpPr>
          <p:cNvPr id="184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C937E7-F8CC-4454-B028-62B3058A5F97}" type="slidenum">
              <a:rPr lang="en-US"/>
              <a:pPr/>
              <a:t>3</a:t>
            </a:fld>
            <a:endParaRPr lang="en-US"/>
          </a:p>
        </p:txBody>
      </p:sp>
      <p:sp>
        <p:nvSpPr>
          <p:cNvPr id="204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00E6C5-F5A0-4C38-9AC7-DE7FA4B6D7C0}" type="slidenum">
              <a:rPr lang="en-US"/>
              <a:pPr/>
              <a:t>4</a:t>
            </a:fld>
            <a:endParaRPr lang="en-US"/>
          </a:p>
        </p:txBody>
      </p:sp>
      <p:sp>
        <p:nvSpPr>
          <p:cNvPr id="225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F209E7-9F4C-4F0D-90DD-32CD0B2E71F9}" type="slidenum">
              <a:rPr lang="en-US"/>
              <a:pPr/>
              <a:t>5</a:t>
            </a:fld>
            <a:endParaRPr lang="en-US"/>
          </a:p>
        </p:txBody>
      </p:sp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B4EC9D-8AE6-495E-BCDC-A30632F0750A}" type="slidenum">
              <a:rPr lang="en-US"/>
              <a:pPr/>
              <a:t>6</a:t>
            </a:fld>
            <a:endParaRPr lang="en-US"/>
          </a:p>
        </p:txBody>
      </p:sp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96660C-7525-41A5-9D15-2E2EFF40E2BB}" type="slidenum">
              <a:rPr lang="en-US"/>
              <a:pPr/>
              <a:t>7</a:t>
            </a:fld>
            <a:endParaRPr lang="en-US"/>
          </a:p>
        </p:txBody>
      </p:sp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96D9FA-2C69-462E-968E-BEC1690F1958}" type="slidenum">
              <a:rPr lang="en-US"/>
              <a:pPr/>
              <a:t>8</a:t>
            </a:fld>
            <a:endParaRPr lang="en-US"/>
          </a:p>
        </p:txBody>
      </p:sp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3AAC02-85A2-4C06-B6B8-2FCA7B020277}" type="slidenum">
              <a:rPr lang="en-US"/>
              <a:pPr/>
              <a:t>9</a:t>
            </a:fld>
            <a:endParaRPr lang="en-US"/>
          </a:p>
        </p:txBody>
      </p:sp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61D1DB-9F77-4D59-B8A2-9269441F11C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C08661-EDB7-4518-B0FC-947E7199EFF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3F8341-E25E-4277-97C3-4F22F003711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8561BE-5E4D-4CD0-AF24-420871D5B70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8A0525-2C12-4653-BEE2-82ABE16AF94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C3DB55-724F-4377-AA87-62E0565F1E7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61CAF1-C746-4572-93CA-497C4CB4B18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D84003-0A32-4237-87E9-8525C645938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535A74-23B0-441E-9D89-B070D547F33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1FDB97-4CF7-44A8-9F5E-5C6CFAEA4CD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D01656-5695-4C94-85C2-D8800F717EA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B24F233E-DE8B-4F68-888E-AEE415CDF5E0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536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8DC781-E2D5-4D9F-A809-809692CAF5B4}" type="slidenum">
              <a:rPr lang="en-US"/>
              <a:pPr/>
              <a:t>1</a:t>
            </a:fld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457200" y="1614488"/>
            <a:ext cx="7848600" cy="52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Euripides Montagne</a:t>
            </a: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University of Central Florida</a:t>
            </a: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endParaRPr lang="en-US" sz="40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5366" name="Line 5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379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0D28C3-B1CD-4831-8A6C-18485CD8A903}" type="slidenum">
              <a:rPr lang="en-US"/>
              <a:pPr/>
              <a:t>10</a:t>
            </a:fld>
            <a:endParaRPr 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Extended BNF grammar for PL/0 (1)</a:t>
            </a:r>
          </a:p>
        </p:txBody>
      </p:sp>
      <p:sp>
        <p:nvSpPr>
          <p:cNvPr id="33797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609600" y="1143000"/>
            <a:ext cx="7196138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&lt;program&gt; ::= &lt;block&gt; "</a:t>
            </a:r>
            <a:r>
              <a:rPr lang="en-US" b="1"/>
              <a:t>.</a:t>
            </a:r>
            <a:r>
              <a:rPr lang="en-US"/>
              <a:t>" . </a:t>
            </a:r>
          </a:p>
          <a:p>
            <a:endParaRPr lang="en-US"/>
          </a:p>
          <a:p>
            <a:r>
              <a:rPr lang="en-US"/>
              <a:t>&lt;block&gt; ::= &lt;const-declaration&gt; &lt;var-declaration&gt; &lt;procedure-declaration&gt; &lt;statement&gt;</a:t>
            </a:r>
          </a:p>
          <a:p>
            <a:r>
              <a:rPr lang="en-US"/>
              <a:t>	</a:t>
            </a:r>
          </a:p>
          <a:p>
            <a:r>
              <a:rPr lang="en-US"/>
              <a:t>&lt;constdeclaration&gt; ::= [ </a:t>
            </a:r>
            <a:r>
              <a:rPr lang="ja-JP" altLang="en-US"/>
              <a:t>“</a:t>
            </a:r>
            <a:r>
              <a:rPr lang="en-US" altLang="ja-JP" b="1">
                <a:solidFill>
                  <a:srgbClr val="0000FF"/>
                </a:solidFill>
              </a:rPr>
              <a:t>const</a:t>
            </a:r>
            <a:r>
              <a:rPr lang="ja-JP" altLang="en-US" b="1"/>
              <a:t>”</a:t>
            </a:r>
            <a:r>
              <a:rPr lang="en-US" altLang="ja-JP"/>
              <a:t> &lt;ident&gt; "</a:t>
            </a:r>
            <a:r>
              <a:rPr lang="en-US" altLang="ja-JP" b="1">
                <a:solidFill>
                  <a:srgbClr val="0000FF"/>
                </a:solidFill>
              </a:rPr>
              <a:t>=</a:t>
            </a:r>
            <a:r>
              <a:rPr lang="en-US" altLang="ja-JP"/>
              <a:t>" &lt;number&gt; {"</a:t>
            </a:r>
            <a:r>
              <a:rPr lang="en-US" altLang="ja-JP" b="1">
                <a:solidFill>
                  <a:srgbClr val="0000FF"/>
                </a:solidFill>
              </a:rPr>
              <a:t>,</a:t>
            </a:r>
            <a:r>
              <a:rPr lang="en-US" altLang="ja-JP"/>
              <a:t>" &lt;ident&gt; "</a:t>
            </a:r>
            <a:r>
              <a:rPr lang="en-US" altLang="ja-JP" b="1">
                <a:solidFill>
                  <a:srgbClr val="0000FF"/>
                </a:solidFill>
              </a:rPr>
              <a:t>=</a:t>
            </a:r>
            <a:r>
              <a:rPr lang="en-US" altLang="ja-JP"/>
              <a:t>" &lt;number&gt;} "</a:t>
            </a:r>
            <a:r>
              <a:rPr lang="en-US" altLang="ja-JP" b="1">
                <a:solidFill>
                  <a:srgbClr val="0000FF"/>
                </a:solidFill>
              </a:rPr>
              <a:t>;</a:t>
            </a:r>
            <a:r>
              <a:rPr lang="en-US" altLang="ja-JP"/>
              <a:t>"]</a:t>
            </a:r>
          </a:p>
          <a:p>
            <a:r>
              <a:rPr lang="en-US"/>
              <a:t> 	</a:t>
            </a:r>
          </a:p>
          <a:p>
            <a:r>
              <a:rPr lang="en-US"/>
              <a:t>&lt;var-declaration&gt; ::= [ "</a:t>
            </a:r>
            <a:r>
              <a:rPr lang="en-US" b="1">
                <a:solidFill>
                  <a:srgbClr val="0000FF"/>
                </a:solidFill>
              </a:rPr>
              <a:t>var</a:t>
            </a:r>
            <a:r>
              <a:rPr lang="en-US"/>
              <a:t>" &lt;ident&gt; {"</a:t>
            </a:r>
            <a:r>
              <a:rPr lang="en-US" b="1">
                <a:solidFill>
                  <a:srgbClr val="0000FF"/>
                </a:solidFill>
              </a:rPr>
              <a:t>,</a:t>
            </a:r>
            <a:r>
              <a:rPr lang="ja-JP" altLang="en-US"/>
              <a:t>”</a:t>
            </a:r>
            <a:r>
              <a:rPr lang="en-US" altLang="ja-JP"/>
              <a:t> &lt; ident&gt; } </a:t>
            </a:r>
            <a:r>
              <a:rPr lang="en-US" altLang="ja-JP">
                <a:solidFill>
                  <a:srgbClr val="0000FF"/>
                </a:solidFill>
              </a:rPr>
              <a:t>"</a:t>
            </a:r>
            <a:r>
              <a:rPr lang="en-US" altLang="ja-JP" b="1">
                <a:solidFill>
                  <a:srgbClr val="0000FF"/>
                </a:solidFill>
              </a:rPr>
              <a:t>;</a:t>
            </a:r>
            <a:r>
              <a:rPr lang="en-US" altLang="ja-JP">
                <a:solidFill>
                  <a:srgbClr val="0000FF"/>
                </a:solidFill>
              </a:rPr>
              <a:t>"]</a:t>
            </a:r>
          </a:p>
          <a:p>
            <a:r>
              <a:rPr lang="en-US"/>
              <a:t> </a:t>
            </a:r>
          </a:p>
          <a:p>
            <a:r>
              <a:rPr lang="en-US"/>
              <a:t>&lt;procedure-declaration&gt; ::= { "</a:t>
            </a:r>
            <a:r>
              <a:rPr lang="en-US" b="1">
                <a:solidFill>
                  <a:srgbClr val="0000FF"/>
                </a:solidFill>
              </a:rPr>
              <a:t>procedure</a:t>
            </a:r>
            <a:r>
              <a:rPr lang="en-US"/>
              <a:t>" &lt;ident&gt; "</a:t>
            </a:r>
            <a:r>
              <a:rPr lang="en-US" b="1">
                <a:solidFill>
                  <a:srgbClr val="0000FF"/>
                </a:solidFill>
              </a:rPr>
              <a:t>;</a:t>
            </a:r>
            <a:r>
              <a:rPr lang="en-US"/>
              <a:t>" &lt;block&gt; "</a:t>
            </a:r>
            <a:r>
              <a:rPr lang="en-US" b="1">
                <a:solidFill>
                  <a:srgbClr val="0000FF"/>
                </a:solidFill>
              </a:rPr>
              <a:t>;</a:t>
            </a:r>
            <a:r>
              <a:rPr lang="en-US"/>
              <a:t>" } </a:t>
            </a:r>
          </a:p>
          <a:p>
            <a:endParaRPr lang="en-US"/>
          </a:p>
          <a:p>
            <a:r>
              <a:rPr lang="en-US"/>
              <a:t>&lt;statement &gt; ::= [&lt;ident&gt; "</a:t>
            </a:r>
            <a:r>
              <a:rPr lang="en-US" b="1">
                <a:solidFill>
                  <a:srgbClr val="0000FF"/>
                </a:solidFill>
              </a:rPr>
              <a:t>:=</a:t>
            </a:r>
            <a:r>
              <a:rPr lang="en-US"/>
              <a:t>" &lt;expression&gt; </a:t>
            </a:r>
          </a:p>
          <a:p>
            <a:r>
              <a:rPr lang="en-US"/>
              <a:t>	      | "</a:t>
            </a:r>
            <a:r>
              <a:rPr lang="en-US" b="1">
                <a:solidFill>
                  <a:srgbClr val="0000FF"/>
                </a:solidFill>
              </a:rPr>
              <a:t>call</a:t>
            </a:r>
            <a:r>
              <a:rPr lang="en-US"/>
              <a:t>" &lt;ident&gt;</a:t>
            </a:r>
          </a:p>
          <a:p>
            <a:r>
              <a:rPr lang="en-US"/>
              <a:t>	      | "</a:t>
            </a:r>
            <a:r>
              <a:rPr lang="en-US" b="1">
                <a:solidFill>
                  <a:srgbClr val="0000FF"/>
                </a:solidFill>
              </a:rPr>
              <a:t>begin</a:t>
            </a:r>
            <a:r>
              <a:rPr lang="en-US"/>
              <a:t>" &lt;statement&gt; {"</a:t>
            </a:r>
            <a:r>
              <a:rPr lang="en-US" b="1">
                <a:solidFill>
                  <a:srgbClr val="0000FF"/>
                </a:solidFill>
              </a:rPr>
              <a:t>;</a:t>
            </a:r>
            <a:r>
              <a:rPr lang="en-US"/>
              <a:t>" &lt;statement&gt; } "</a:t>
            </a:r>
            <a:r>
              <a:rPr lang="en-US" b="1">
                <a:solidFill>
                  <a:srgbClr val="0000FF"/>
                </a:solidFill>
              </a:rPr>
              <a:t>end</a:t>
            </a:r>
            <a:r>
              <a:rPr lang="en-US"/>
              <a:t>" </a:t>
            </a:r>
          </a:p>
          <a:p>
            <a:r>
              <a:rPr lang="en-US"/>
              <a:t>	      | "</a:t>
            </a:r>
            <a:r>
              <a:rPr lang="en-US" b="1">
                <a:solidFill>
                  <a:srgbClr val="0000FF"/>
                </a:solidFill>
              </a:rPr>
              <a:t>if</a:t>
            </a:r>
            <a:r>
              <a:rPr lang="en-US"/>
              <a:t>" &lt;condition&gt; "</a:t>
            </a:r>
            <a:r>
              <a:rPr lang="en-US" b="1">
                <a:solidFill>
                  <a:srgbClr val="0000FF"/>
                </a:solidFill>
              </a:rPr>
              <a:t>then</a:t>
            </a:r>
            <a:r>
              <a:rPr lang="en-US"/>
              <a:t>" statement </a:t>
            </a:r>
          </a:p>
          <a:p>
            <a:r>
              <a:rPr lang="en-US"/>
              <a:t>	      | "</a:t>
            </a:r>
            <a:r>
              <a:rPr lang="en-US" b="1">
                <a:solidFill>
                  <a:srgbClr val="0000FF"/>
                </a:solidFill>
              </a:rPr>
              <a:t>while</a:t>
            </a:r>
            <a:r>
              <a:rPr lang="en-US"/>
              <a:t>" &lt;condition&gt; "</a:t>
            </a:r>
            <a:r>
              <a:rPr lang="en-US" b="1">
                <a:solidFill>
                  <a:srgbClr val="0000FF"/>
                </a:solidFill>
              </a:rPr>
              <a:t>do</a:t>
            </a:r>
            <a:r>
              <a:rPr lang="en-US"/>
              <a:t>" &lt;statement&gt; </a:t>
            </a:r>
          </a:p>
          <a:p>
            <a:r>
              <a:rPr lang="en-US"/>
              <a:t>	      | </a:t>
            </a:r>
            <a:r>
              <a:rPr lang="en-US" b="1">
                <a:solidFill>
                  <a:srgbClr val="0000FF"/>
                </a:solidFill>
                <a:latin typeface="Symbol" pitchFamily="18" charset="2"/>
              </a:rPr>
              <a:t>e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/>
              <a:t>] </a:t>
            </a:r>
          </a:p>
          <a:p>
            <a:r>
              <a:rPr lang="en-US"/>
              <a:t>  </a:t>
            </a:r>
          </a:p>
          <a:p>
            <a:r>
              <a:rPr lang="en-US"/>
              <a:t>&lt;condition&gt; ::= "</a:t>
            </a:r>
            <a:r>
              <a:rPr lang="en-US" b="1">
                <a:solidFill>
                  <a:srgbClr val="0000FF"/>
                </a:solidFill>
              </a:rPr>
              <a:t>odd</a:t>
            </a:r>
            <a:r>
              <a:rPr lang="en-US"/>
              <a:t>" &lt;expression&gt; </a:t>
            </a:r>
          </a:p>
          <a:p>
            <a:r>
              <a:rPr lang="en-US"/>
              <a:t>	    | &lt;expression&gt; &lt;rel-op&gt; &lt;expression&gt;</a:t>
            </a:r>
          </a:p>
          <a:p>
            <a:r>
              <a:rPr lang="en-US"/>
              <a:t>  </a:t>
            </a:r>
          </a:p>
          <a:p>
            <a:r>
              <a:rPr lang="en-US"/>
              <a:t>&lt;rel-op&gt; ::= "</a:t>
            </a:r>
            <a:r>
              <a:rPr lang="en-US" b="1">
                <a:solidFill>
                  <a:srgbClr val="0000FF"/>
                </a:solidFill>
              </a:rPr>
              <a:t>=</a:t>
            </a:r>
            <a:r>
              <a:rPr lang="en-US"/>
              <a:t>"|</a:t>
            </a:r>
            <a:r>
              <a:rPr lang="ja-JP" altLang="en-US"/>
              <a:t>“</a:t>
            </a:r>
            <a:r>
              <a:rPr lang="en-US" altLang="ja-JP" b="1">
                <a:solidFill>
                  <a:srgbClr val="0000FF"/>
                </a:solidFill>
              </a:rPr>
              <a:t>&lt;&gt;</a:t>
            </a:r>
            <a:r>
              <a:rPr lang="en-US" altLang="ja-JP"/>
              <a:t>"|"</a:t>
            </a:r>
            <a:r>
              <a:rPr lang="en-US" altLang="ja-JP" b="1">
                <a:solidFill>
                  <a:srgbClr val="0000FF"/>
                </a:solidFill>
              </a:rPr>
              <a:t>&lt;</a:t>
            </a:r>
            <a:r>
              <a:rPr lang="en-US" altLang="ja-JP"/>
              <a:t>"|"</a:t>
            </a:r>
            <a:r>
              <a:rPr lang="en-US" altLang="ja-JP" b="1">
                <a:solidFill>
                  <a:srgbClr val="0000FF"/>
                </a:solidFill>
              </a:rPr>
              <a:t>&lt;=</a:t>
            </a:r>
            <a:r>
              <a:rPr lang="en-US" altLang="ja-JP"/>
              <a:t>"|"</a:t>
            </a:r>
            <a:r>
              <a:rPr lang="en-US" altLang="ja-JP" b="1">
                <a:solidFill>
                  <a:srgbClr val="0000FF"/>
                </a:solidFill>
              </a:rPr>
              <a:t>&gt;</a:t>
            </a:r>
            <a:r>
              <a:rPr lang="en-US" altLang="ja-JP"/>
              <a:t>"|"</a:t>
            </a:r>
            <a:r>
              <a:rPr lang="en-US" altLang="ja-JP" b="1">
                <a:solidFill>
                  <a:srgbClr val="0000FF"/>
                </a:solidFill>
              </a:rPr>
              <a:t>&gt;=</a:t>
            </a:r>
            <a:r>
              <a:rPr lang="ja-JP" altLang="en-US"/>
              <a:t>“</a:t>
            </a:r>
            <a:endParaRPr lang="en-US" altLang="ja-JP"/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584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38374F-CC9D-4E59-ACCC-E8EF3BF6200F}" type="slidenum">
              <a:rPr lang="en-US"/>
              <a:pPr/>
              <a:t>11</a:t>
            </a:fld>
            <a:endParaRPr 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Extended BNF grammar for PL/0 (2)</a:t>
            </a:r>
          </a:p>
        </p:txBody>
      </p:sp>
      <p:sp>
        <p:nvSpPr>
          <p:cNvPr id="35845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46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4603750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  <a:p>
            <a:endParaRPr lang="en-US"/>
          </a:p>
          <a:p>
            <a:r>
              <a:rPr lang="en-US"/>
              <a:t>&lt;expression&gt; ::= [ "</a:t>
            </a:r>
            <a:r>
              <a:rPr lang="en-US" b="1">
                <a:solidFill>
                  <a:srgbClr val="0000FF"/>
                </a:solidFill>
              </a:rPr>
              <a:t>+</a:t>
            </a:r>
            <a:r>
              <a:rPr lang="en-US"/>
              <a:t>"|"</a:t>
            </a:r>
            <a:r>
              <a:rPr lang="en-US" b="1">
                <a:solidFill>
                  <a:srgbClr val="0000FF"/>
                </a:solidFill>
              </a:rPr>
              <a:t>-</a:t>
            </a:r>
            <a:r>
              <a:rPr lang="en-US"/>
              <a:t>"] &lt;term&gt; { ("</a:t>
            </a:r>
            <a:r>
              <a:rPr lang="en-US" b="1">
                <a:solidFill>
                  <a:srgbClr val="0000FF"/>
                </a:solidFill>
              </a:rPr>
              <a:t>+</a:t>
            </a:r>
            <a:r>
              <a:rPr lang="en-US"/>
              <a:t>"|"</a:t>
            </a:r>
            <a:r>
              <a:rPr lang="en-US" b="1">
                <a:solidFill>
                  <a:srgbClr val="0000FF"/>
                </a:solidFill>
              </a:rPr>
              <a:t>-</a:t>
            </a:r>
            <a:r>
              <a:rPr lang="en-US"/>
              <a:t>") &lt;term&gt;}</a:t>
            </a:r>
          </a:p>
          <a:p>
            <a:endParaRPr lang="en-US"/>
          </a:p>
          <a:p>
            <a:r>
              <a:rPr lang="en-US"/>
              <a:t>&lt;term&gt; ::= &lt;factor&gt; {("</a:t>
            </a:r>
            <a:r>
              <a:rPr lang="en-US" b="1">
                <a:solidFill>
                  <a:srgbClr val="0000FF"/>
                </a:solidFill>
              </a:rPr>
              <a:t>*</a:t>
            </a:r>
            <a:r>
              <a:rPr lang="en-US"/>
              <a:t>"|"</a:t>
            </a:r>
            <a:r>
              <a:rPr lang="en-US" b="1">
                <a:solidFill>
                  <a:srgbClr val="0000FF"/>
                </a:solidFill>
              </a:rPr>
              <a:t>/</a:t>
            </a:r>
            <a:r>
              <a:rPr lang="en-US"/>
              <a:t>") &lt;factor&gt;}</a:t>
            </a:r>
          </a:p>
          <a:p>
            <a:r>
              <a:rPr lang="en-US"/>
              <a:t> </a:t>
            </a:r>
          </a:p>
          <a:p>
            <a:r>
              <a:rPr lang="en-US"/>
              <a:t>&lt;factor&gt; ::= &lt;ident&gt; | &lt;number&gt; | "</a:t>
            </a:r>
            <a:r>
              <a:rPr lang="en-US" b="1">
                <a:solidFill>
                  <a:srgbClr val="0000FF"/>
                </a:solidFill>
              </a:rPr>
              <a:t>(</a:t>
            </a:r>
            <a:r>
              <a:rPr lang="en-US"/>
              <a:t>" &lt;expression&gt; "</a:t>
            </a:r>
            <a:r>
              <a:rPr lang="en-US" b="1">
                <a:solidFill>
                  <a:srgbClr val="0000FF"/>
                </a:solidFill>
              </a:rPr>
              <a:t>)</a:t>
            </a:r>
            <a:r>
              <a:rPr lang="ja-JP" altLang="en-US"/>
              <a:t>“</a:t>
            </a:r>
            <a:endParaRPr lang="en-US" altLang="ja-JP"/>
          </a:p>
          <a:p>
            <a:endParaRPr lang="en-US" b="1"/>
          </a:p>
          <a:p>
            <a:r>
              <a:rPr lang="en-US"/>
              <a:t>&lt;number&gt; ::= &lt;digit&gt; {&lt;digit&gt;}</a:t>
            </a:r>
          </a:p>
          <a:p>
            <a:endParaRPr lang="en-US"/>
          </a:p>
          <a:p>
            <a:r>
              <a:rPr lang="en-US"/>
              <a:t>&lt;Ident&gt; ::= &lt;letter&gt; {&lt;letter&gt; | &lt;digit&gt;}</a:t>
            </a:r>
          </a:p>
          <a:p>
            <a:endParaRPr lang="en-US"/>
          </a:p>
          <a:p>
            <a:r>
              <a:rPr lang="en-US"/>
              <a:t>&lt;digit&gt; ;;= "</a:t>
            </a:r>
            <a:r>
              <a:rPr lang="en-US" b="1">
                <a:solidFill>
                  <a:srgbClr val="0000FF"/>
                </a:solidFill>
              </a:rPr>
              <a:t>0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1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2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3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4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5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6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7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8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9</a:t>
            </a:r>
            <a:r>
              <a:rPr lang="ja-JP" altLang="en-US"/>
              <a:t>“</a:t>
            </a:r>
            <a:endParaRPr lang="en-US" altLang="ja-JP"/>
          </a:p>
          <a:p>
            <a:endParaRPr lang="en-US"/>
          </a:p>
          <a:p>
            <a:r>
              <a:rPr lang="en-US"/>
              <a:t>&lt;letter&gt; ::= "</a:t>
            </a:r>
            <a:r>
              <a:rPr lang="en-US" b="1">
                <a:solidFill>
                  <a:srgbClr val="0000FF"/>
                </a:solidFill>
              </a:rPr>
              <a:t>a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b</a:t>
            </a:r>
            <a:r>
              <a:rPr lang="en-US"/>
              <a:t>" | … | "</a:t>
            </a:r>
            <a:r>
              <a:rPr lang="en-US" b="1">
                <a:solidFill>
                  <a:srgbClr val="0000FF"/>
                </a:solidFill>
              </a:rPr>
              <a:t>y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z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A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B</a:t>
            </a:r>
            <a:r>
              <a:rPr lang="en-US"/>
              <a:t>" | ... | "</a:t>
            </a:r>
            <a:r>
              <a:rPr lang="en-US" b="1">
                <a:solidFill>
                  <a:srgbClr val="0000FF"/>
                </a:solidFill>
              </a:rPr>
              <a:t>Y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Z</a:t>
            </a:r>
            <a:r>
              <a:rPr lang="en-US"/>
              <a:t>"</a:t>
            </a:r>
          </a:p>
          <a:p>
            <a:r>
              <a:rPr lang="en-US" b="1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789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BDDF46-C915-40C5-97BC-54815412F78E}" type="slidenum">
              <a:rPr lang="en-US"/>
              <a:pPr/>
              <a:t>12</a:t>
            </a:fld>
            <a:endParaRPr 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Syntax Graph</a:t>
            </a:r>
          </a:p>
        </p:txBody>
      </p:sp>
      <p:sp>
        <p:nvSpPr>
          <p:cNvPr id="37893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8162925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Transforming a grammar expressed in EBNF to syntax graph is advantageous to visualize the parsing</a:t>
            </a:r>
          </a:p>
          <a:p>
            <a:r>
              <a:rPr lang="en-US"/>
              <a:t>process of a sentence because the syntax graph reflects the flow of control of the parser.</a:t>
            </a:r>
          </a:p>
          <a:p>
            <a:endParaRPr lang="en-US"/>
          </a:p>
          <a:p>
            <a:r>
              <a:rPr lang="en-US" b="1" u="sng"/>
              <a:t>Rules to construct  a syntax graph:</a:t>
            </a:r>
          </a:p>
          <a:p>
            <a:endParaRPr lang="en-US" b="1" u="sng"/>
          </a:p>
          <a:p>
            <a:r>
              <a:rPr lang="en-US" b="1">
                <a:solidFill>
                  <a:srgbClr val="0000FF"/>
                </a:solidFill>
              </a:rPr>
              <a:t>R1.- Each non-terminal symbol  A  which can be expressed as a set of productions</a:t>
            </a:r>
          </a:p>
          <a:p>
            <a:endParaRPr lang="en-US" b="1"/>
          </a:p>
          <a:p>
            <a:r>
              <a:rPr lang="en-US" b="1"/>
              <a:t>A</a:t>
            </a:r>
            <a:r>
              <a:rPr lang="en-US"/>
              <a:t> ::= P</a:t>
            </a:r>
            <a:r>
              <a:rPr lang="en-US" baseline="-25000"/>
              <a:t>1</a:t>
            </a:r>
            <a:r>
              <a:rPr lang="en-US"/>
              <a:t> | P</a:t>
            </a:r>
            <a:r>
              <a:rPr lang="en-US" baseline="-25000"/>
              <a:t>2</a:t>
            </a:r>
            <a:r>
              <a:rPr lang="en-US"/>
              <a:t> | . . . | P</a:t>
            </a:r>
            <a:r>
              <a:rPr lang="en-US" baseline="-25000"/>
              <a:t>n</a:t>
            </a:r>
            <a:r>
              <a:rPr lang="en-US"/>
              <a:t> can be mapped into the following syntax graph: </a:t>
            </a:r>
            <a:endParaRPr lang="en-US" b="1"/>
          </a:p>
        </p:txBody>
      </p:sp>
      <p:sp>
        <p:nvSpPr>
          <p:cNvPr id="37895" name="Rectangle 5"/>
          <p:cNvSpPr>
            <a:spLocks noChangeArrowheads="1"/>
          </p:cNvSpPr>
          <p:nvPr/>
        </p:nvSpPr>
        <p:spPr bwMode="auto">
          <a:xfrm>
            <a:off x="3276600" y="34290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6" name="Rectangle 6"/>
          <p:cNvSpPr>
            <a:spLocks noChangeArrowheads="1"/>
          </p:cNvSpPr>
          <p:nvPr/>
        </p:nvSpPr>
        <p:spPr bwMode="auto">
          <a:xfrm>
            <a:off x="3276600" y="46482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7" name="Rectangle 7"/>
          <p:cNvSpPr>
            <a:spLocks noChangeArrowheads="1"/>
          </p:cNvSpPr>
          <p:nvPr/>
        </p:nvSpPr>
        <p:spPr bwMode="auto">
          <a:xfrm>
            <a:off x="3276600" y="39624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Line 8"/>
          <p:cNvSpPr>
            <a:spLocks noChangeShapeType="1"/>
          </p:cNvSpPr>
          <p:nvPr/>
        </p:nvSpPr>
        <p:spPr bwMode="auto">
          <a:xfrm>
            <a:off x="2743200" y="3657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899" name="Line 9"/>
          <p:cNvSpPr>
            <a:spLocks noChangeShapeType="1"/>
          </p:cNvSpPr>
          <p:nvPr/>
        </p:nvSpPr>
        <p:spPr bwMode="auto">
          <a:xfrm>
            <a:off x="2286000" y="4267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0" name="Line 10"/>
          <p:cNvSpPr>
            <a:spLocks noChangeShapeType="1"/>
          </p:cNvSpPr>
          <p:nvPr/>
        </p:nvSpPr>
        <p:spPr bwMode="auto">
          <a:xfrm>
            <a:off x="2743200" y="3657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1" name="Line 11"/>
          <p:cNvSpPr>
            <a:spLocks noChangeShapeType="1"/>
          </p:cNvSpPr>
          <p:nvPr/>
        </p:nvSpPr>
        <p:spPr bwMode="auto">
          <a:xfrm>
            <a:off x="2743200" y="4191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2" name="Line 12"/>
          <p:cNvSpPr>
            <a:spLocks noChangeShapeType="1"/>
          </p:cNvSpPr>
          <p:nvPr/>
        </p:nvSpPr>
        <p:spPr bwMode="auto">
          <a:xfrm>
            <a:off x="2743200" y="4876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3" name="Line 14"/>
          <p:cNvSpPr>
            <a:spLocks noChangeShapeType="1"/>
          </p:cNvSpPr>
          <p:nvPr/>
        </p:nvSpPr>
        <p:spPr bwMode="auto">
          <a:xfrm>
            <a:off x="3505200" y="44196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4" name="Line 15"/>
          <p:cNvSpPr>
            <a:spLocks noChangeShapeType="1"/>
          </p:cNvSpPr>
          <p:nvPr/>
        </p:nvSpPr>
        <p:spPr bwMode="auto">
          <a:xfrm>
            <a:off x="4343400" y="3657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5" name="Line 16"/>
          <p:cNvSpPr>
            <a:spLocks noChangeShapeType="1"/>
          </p:cNvSpPr>
          <p:nvPr/>
        </p:nvSpPr>
        <p:spPr bwMode="auto">
          <a:xfrm>
            <a:off x="3810000" y="3657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6" name="Line 17"/>
          <p:cNvSpPr>
            <a:spLocks noChangeShapeType="1"/>
          </p:cNvSpPr>
          <p:nvPr/>
        </p:nvSpPr>
        <p:spPr bwMode="auto">
          <a:xfrm>
            <a:off x="3810000" y="4191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7" name="Line 18"/>
          <p:cNvSpPr>
            <a:spLocks noChangeShapeType="1"/>
          </p:cNvSpPr>
          <p:nvPr/>
        </p:nvSpPr>
        <p:spPr bwMode="auto">
          <a:xfrm>
            <a:off x="3810000" y="4876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8" name="Line 20"/>
          <p:cNvSpPr>
            <a:spLocks noChangeShapeType="1"/>
          </p:cNvSpPr>
          <p:nvPr/>
        </p:nvSpPr>
        <p:spPr bwMode="auto">
          <a:xfrm>
            <a:off x="4343400" y="4267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9" name="Text Box 21"/>
          <p:cNvSpPr txBox="1">
            <a:spLocks noChangeArrowheads="1"/>
          </p:cNvSpPr>
          <p:nvPr/>
        </p:nvSpPr>
        <p:spPr bwMode="auto">
          <a:xfrm>
            <a:off x="3276600" y="4648200"/>
            <a:ext cx="366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  <a:r>
              <a:rPr lang="en-US" baseline="-25000"/>
              <a:t>n</a:t>
            </a:r>
          </a:p>
        </p:txBody>
      </p:sp>
      <p:sp>
        <p:nvSpPr>
          <p:cNvPr id="37910" name="Text Box 22"/>
          <p:cNvSpPr txBox="1">
            <a:spLocks noChangeArrowheads="1"/>
          </p:cNvSpPr>
          <p:nvPr/>
        </p:nvSpPr>
        <p:spPr bwMode="auto">
          <a:xfrm>
            <a:off x="3276600" y="3962400"/>
            <a:ext cx="366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  <a:r>
              <a:rPr lang="en-US" baseline="-25000"/>
              <a:t>2</a:t>
            </a:r>
          </a:p>
        </p:txBody>
      </p:sp>
      <p:sp>
        <p:nvSpPr>
          <p:cNvPr id="37911" name="Text Box 23"/>
          <p:cNvSpPr txBox="1">
            <a:spLocks noChangeArrowheads="1"/>
          </p:cNvSpPr>
          <p:nvPr/>
        </p:nvSpPr>
        <p:spPr bwMode="auto">
          <a:xfrm>
            <a:off x="3276600" y="3429000"/>
            <a:ext cx="366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  <a:r>
              <a:rPr lang="en-US" baseline="-25000"/>
              <a:t>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993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ECA1CE-80D5-4F7F-93FA-97C365EBB798}" type="slidenum">
              <a:rPr lang="en-US"/>
              <a:pPr/>
              <a:t>13</a:t>
            </a:fld>
            <a:endParaRPr lang="en-US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Syntax Graph</a:t>
            </a:r>
          </a:p>
        </p:txBody>
      </p:sp>
      <p:sp>
        <p:nvSpPr>
          <p:cNvPr id="39941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2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8604250" cy="498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Transforming a grammar expressed in EBNF to syntax graph is advantageous to visualize the parsing</a:t>
            </a:r>
          </a:p>
          <a:p>
            <a:r>
              <a:rPr lang="en-US"/>
              <a:t>process of a sentence because the syntax graph reflects the flow of control of the parser.</a:t>
            </a:r>
          </a:p>
          <a:p>
            <a:endParaRPr lang="en-US"/>
          </a:p>
          <a:p>
            <a:r>
              <a:rPr lang="en-US" b="1" u="sng"/>
              <a:t>Rules to construct  a syntax graph:</a:t>
            </a:r>
          </a:p>
          <a:p>
            <a:endParaRPr lang="en-US" b="1" u="sng"/>
          </a:p>
          <a:p>
            <a:r>
              <a:rPr lang="en-US" b="1">
                <a:solidFill>
                  <a:srgbClr val="0000FF"/>
                </a:solidFill>
              </a:rPr>
              <a:t>R2.- Every occurrence  of a terminal symbol T  in a  P</a:t>
            </a:r>
            <a:r>
              <a:rPr lang="en-US" b="1" baseline="-25000">
                <a:solidFill>
                  <a:srgbClr val="0000FF"/>
                </a:solidFill>
              </a:rPr>
              <a:t>i</a:t>
            </a:r>
            <a:r>
              <a:rPr lang="en-US" b="1">
                <a:solidFill>
                  <a:srgbClr val="0000FF"/>
                </a:solidFill>
              </a:rPr>
              <a:t>  means that a token has been recognized and </a:t>
            </a:r>
          </a:p>
          <a:p>
            <a:r>
              <a:rPr lang="en-US" b="1">
                <a:solidFill>
                  <a:srgbClr val="0000FF"/>
                </a:solidFill>
              </a:rPr>
              <a:t>a new symbol (token) must be read. This is represented by a label T enclosed in a circle.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endParaRPr lang="en-US" b="1">
              <a:solidFill>
                <a:srgbClr val="0000FF"/>
              </a:solidFill>
            </a:endParaRPr>
          </a:p>
          <a:p>
            <a:endParaRPr lang="en-US"/>
          </a:p>
          <a:p>
            <a:endParaRPr lang="en-US"/>
          </a:p>
          <a:p>
            <a:r>
              <a:rPr lang="en-US" b="1">
                <a:solidFill>
                  <a:srgbClr val="0000FF"/>
                </a:solidFill>
              </a:rPr>
              <a:t>R3.- Every occurrence of a non-terminal symbol B in a P</a:t>
            </a:r>
            <a:r>
              <a:rPr lang="en-US" b="1" baseline="-25000">
                <a:solidFill>
                  <a:srgbClr val="0000FF"/>
                </a:solidFill>
              </a:rPr>
              <a:t>i</a:t>
            </a:r>
            <a:r>
              <a:rPr lang="en-US" b="1">
                <a:solidFill>
                  <a:srgbClr val="0000FF"/>
                </a:solidFill>
              </a:rPr>
              <a:t>  corresponds to an activation of the </a:t>
            </a:r>
          </a:p>
          <a:p>
            <a:r>
              <a:rPr lang="en-US" b="1">
                <a:solidFill>
                  <a:srgbClr val="0000FF"/>
                </a:solidFill>
              </a:rPr>
              <a:t>recognizer B.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endParaRPr lang="en-US"/>
          </a:p>
          <a:p>
            <a:endParaRPr lang="en-US"/>
          </a:p>
          <a:p>
            <a:r>
              <a:rPr lang="en-US" b="1">
                <a:solidFill>
                  <a:srgbClr val="0000FF"/>
                </a:solidFill>
              </a:rPr>
              <a:t>R4.- A production P having the form  P = a</a:t>
            </a:r>
            <a:r>
              <a:rPr lang="en-US" b="1" baseline="-25000">
                <a:solidFill>
                  <a:srgbClr val="0000FF"/>
                </a:solidFill>
              </a:rPr>
              <a:t>1 </a:t>
            </a:r>
            <a:r>
              <a:rPr lang="en-US" b="1">
                <a:solidFill>
                  <a:srgbClr val="0000FF"/>
                </a:solidFill>
              </a:rPr>
              <a:t>a</a:t>
            </a:r>
            <a:r>
              <a:rPr lang="en-US" b="1" baseline="-25000">
                <a:solidFill>
                  <a:srgbClr val="0000FF"/>
                </a:solidFill>
              </a:rPr>
              <a:t>2</a:t>
            </a:r>
            <a:r>
              <a:rPr lang="en-US" b="1">
                <a:solidFill>
                  <a:srgbClr val="0000FF"/>
                </a:solidFill>
              </a:rPr>
              <a:t> . . . a</a:t>
            </a:r>
            <a:r>
              <a:rPr lang="en-US" b="1" baseline="-25000">
                <a:solidFill>
                  <a:srgbClr val="0000FF"/>
                </a:solidFill>
              </a:rPr>
              <a:t>m</a:t>
            </a:r>
            <a:r>
              <a:rPr lang="en-US" b="1">
                <a:solidFill>
                  <a:srgbClr val="0000FF"/>
                </a:solidFill>
              </a:rPr>
              <a:t> can be represented by the graph: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endParaRPr lang="en-US">
              <a:solidFill>
                <a:srgbClr val="0000FF"/>
              </a:solidFill>
            </a:endParaRPr>
          </a:p>
          <a:p>
            <a:endParaRPr lang="en-US">
              <a:solidFill>
                <a:srgbClr val="0000FF"/>
              </a:solidFill>
            </a:endParaRPr>
          </a:p>
          <a:p>
            <a:endParaRPr lang="en-US">
              <a:solidFill>
                <a:srgbClr val="0000FF"/>
              </a:solidFill>
            </a:endParaRPr>
          </a:p>
          <a:p>
            <a:r>
              <a:rPr lang="en-US"/>
              <a:t>      </a:t>
            </a:r>
            <a:r>
              <a:rPr lang="en-US">
                <a:solidFill>
                  <a:srgbClr val="0000FF"/>
                </a:solidFill>
              </a:rPr>
              <a:t>where every   </a:t>
            </a:r>
            <a:r>
              <a:rPr lang="en-US" b="1"/>
              <a:t>a</a:t>
            </a:r>
            <a:r>
              <a:rPr lang="en-US" b="1" baseline="-25000"/>
              <a:t>i</a:t>
            </a:r>
            <a:r>
              <a:rPr lang="en-US" b="1">
                <a:solidFill>
                  <a:srgbClr val="0000FF"/>
                </a:solidFill>
              </a:rPr>
              <a:t>   </a:t>
            </a:r>
            <a:r>
              <a:rPr lang="en-US">
                <a:solidFill>
                  <a:srgbClr val="0000FF"/>
                </a:solidFill>
              </a:rPr>
              <a:t>is obtained by applying construction rules </a:t>
            </a:r>
            <a:r>
              <a:rPr lang="en-US" b="1">
                <a:solidFill>
                  <a:srgbClr val="0000FF"/>
                </a:solidFill>
              </a:rPr>
              <a:t>R1</a:t>
            </a:r>
            <a:r>
              <a:rPr lang="en-US">
                <a:solidFill>
                  <a:srgbClr val="0000FF"/>
                </a:solidFill>
              </a:rPr>
              <a:t> through </a:t>
            </a:r>
            <a:r>
              <a:rPr lang="en-US" b="1">
                <a:solidFill>
                  <a:srgbClr val="0000FF"/>
                </a:solidFill>
              </a:rPr>
              <a:t>R6</a:t>
            </a:r>
            <a:r>
              <a:rPr lang="en-US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39943" name="Oval 22"/>
          <p:cNvSpPr>
            <a:spLocks noChangeArrowheads="1"/>
          </p:cNvSpPr>
          <p:nvPr/>
        </p:nvSpPr>
        <p:spPr bwMode="auto">
          <a:xfrm>
            <a:off x="3733800" y="3124200"/>
            <a:ext cx="5334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Rectangle 23"/>
          <p:cNvSpPr>
            <a:spLocks noChangeArrowheads="1"/>
          </p:cNvSpPr>
          <p:nvPr/>
        </p:nvSpPr>
        <p:spPr bwMode="auto">
          <a:xfrm>
            <a:off x="3810000" y="32004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 T</a:t>
            </a:r>
          </a:p>
        </p:txBody>
      </p:sp>
      <p:sp>
        <p:nvSpPr>
          <p:cNvPr id="39945" name="Line 24"/>
          <p:cNvSpPr>
            <a:spLocks noChangeShapeType="1"/>
          </p:cNvSpPr>
          <p:nvPr/>
        </p:nvSpPr>
        <p:spPr bwMode="auto">
          <a:xfrm>
            <a:off x="3124200" y="3352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6" name="Line 25"/>
          <p:cNvSpPr>
            <a:spLocks noChangeShapeType="1"/>
          </p:cNvSpPr>
          <p:nvPr/>
        </p:nvSpPr>
        <p:spPr bwMode="auto">
          <a:xfrm>
            <a:off x="4267200" y="3352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7" name="Rectangle 26"/>
          <p:cNvSpPr>
            <a:spLocks noChangeArrowheads="1"/>
          </p:cNvSpPr>
          <p:nvPr/>
        </p:nvSpPr>
        <p:spPr bwMode="auto">
          <a:xfrm>
            <a:off x="3733800" y="41910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Line 27"/>
          <p:cNvSpPr>
            <a:spLocks noChangeShapeType="1"/>
          </p:cNvSpPr>
          <p:nvPr/>
        </p:nvSpPr>
        <p:spPr bwMode="auto">
          <a:xfrm>
            <a:off x="3124200" y="4419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9" name="Line 28"/>
          <p:cNvSpPr>
            <a:spLocks noChangeShapeType="1"/>
          </p:cNvSpPr>
          <p:nvPr/>
        </p:nvSpPr>
        <p:spPr bwMode="auto">
          <a:xfrm>
            <a:off x="4343400" y="4419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0" name="Rectangle 29"/>
          <p:cNvSpPr>
            <a:spLocks noChangeArrowheads="1"/>
          </p:cNvSpPr>
          <p:nvPr/>
        </p:nvSpPr>
        <p:spPr bwMode="auto">
          <a:xfrm>
            <a:off x="3810000" y="42672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 B</a:t>
            </a:r>
          </a:p>
        </p:txBody>
      </p:sp>
      <p:sp>
        <p:nvSpPr>
          <p:cNvPr id="39951" name="Rectangle 30"/>
          <p:cNvSpPr>
            <a:spLocks noChangeArrowheads="1"/>
          </p:cNvSpPr>
          <p:nvPr/>
        </p:nvSpPr>
        <p:spPr bwMode="auto">
          <a:xfrm>
            <a:off x="3733800" y="52578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2" name="Line 31"/>
          <p:cNvSpPr>
            <a:spLocks noChangeShapeType="1"/>
          </p:cNvSpPr>
          <p:nvPr/>
        </p:nvSpPr>
        <p:spPr bwMode="auto">
          <a:xfrm>
            <a:off x="3124200" y="5486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3" name="Line 32"/>
          <p:cNvSpPr>
            <a:spLocks noChangeShapeType="1"/>
          </p:cNvSpPr>
          <p:nvPr/>
        </p:nvSpPr>
        <p:spPr bwMode="auto">
          <a:xfrm>
            <a:off x="4343400" y="5486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4" name="Rectangle 33"/>
          <p:cNvSpPr>
            <a:spLocks noChangeArrowheads="1"/>
          </p:cNvSpPr>
          <p:nvPr/>
        </p:nvSpPr>
        <p:spPr bwMode="auto">
          <a:xfrm>
            <a:off x="3810000" y="53340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 a</a:t>
            </a:r>
            <a:r>
              <a:rPr lang="en-US" b="1" baseline="-25000"/>
              <a:t>2</a:t>
            </a:r>
          </a:p>
        </p:txBody>
      </p:sp>
      <p:sp>
        <p:nvSpPr>
          <p:cNvPr id="39955" name="Rectangle 38"/>
          <p:cNvSpPr>
            <a:spLocks noChangeArrowheads="1"/>
          </p:cNvSpPr>
          <p:nvPr/>
        </p:nvSpPr>
        <p:spPr bwMode="auto">
          <a:xfrm>
            <a:off x="5486400" y="52578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6" name="Line 39"/>
          <p:cNvSpPr>
            <a:spLocks noChangeShapeType="1"/>
          </p:cNvSpPr>
          <p:nvPr/>
        </p:nvSpPr>
        <p:spPr bwMode="auto">
          <a:xfrm>
            <a:off x="6096000" y="5486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7" name="Rectangle 40"/>
          <p:cNvSpPr>
            <a:spLocks noChangeArrowheads="1"/>
          </p:cNvSpPr>
          <p:nvPr/>
        </p:nvSpPr>
        <p:spPr bwMode="auto">
          <a:xfrm>
            <a:off x="5562600" y="53340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 a</a:t>
            </a:r>
            <a:r>
              <a:rPr lang="en-US" b="1" baseline="-25000"/>
              <a:t>m</a:t>
            </a:r>
          </a:p>
        </p:txBody>
      </p:sp>
      <p:sp>
        <p:nvSpPr>
          <p:cNvPr id="39958" name="Rectangle 41"/>
          <p:cNvSpPr>
            <a:spLocks noChangeArrowheads="1"/>
          </p:cNvSpPr>
          <p:nvPr/>
        </p:nvSpPr>
        <p:spPr bwMode="auto">
          <a:xfrm>
            <a:off x="2514600" y="52578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9" name="Rectangle 42"/>
          <p:cNvSpPr>
            <a:spLocks noChangeArrowheads="1"/>
          </p:cNvSpPr>
          <p:nvPr/>
        </p:nvSpPr>
        <p:spPr bwMode="auto">
          <a:xfrm>
            <a:off x="2590800" y="53340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 a</a:t>
            </a:r>
            <a:r>
              <a:rPr lang="en-US" b="1" baseline="-25000"/>
              <a:t>1</a:t>
            </a:r>
          </a:p>
        </p:txBody>
      </p:sp>
      <p:sp>
        <p:nvSpPr>
          <p:cNvPr id="39960" name="Line 43"/>
          <p:cNvSpPr>
            <a:spLocks noChangeShapeType="1"/>
          </p:cNvSpPr>
          <p:nvPr/>
        </p:nvSpPr>
        <p:spPr bwMode="auto">
          <a:xfrm>
            <a:off x="1905000" y="5486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1" name="Line 44"/>
          <p:cNvSpPr>
            <a:spLocks noChangeShapeType="1"/>
          </p:cNvSpPr>
          <p:nvPr/>
        </p:nvSpPr>
        <p:spPr bwMode="auto">
          <a:xfrm>
            <a:off x="5181600" y="5486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2" name="Line 45"/>
          <p:cNvSpPr>
            <a:spLocks noChangeShapeType="1"/>
          </p:cNvSpPr>
          <p:nvPr/>
        </p:nvSpPr>
        <p:spPr bwMode="auto">
          <a:xfrm>
            <a:off x="4800600" y="54864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198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9868F7-2487-40B5-A563-C144B2E270DB}" type="slidenum">
              <a:rPr lang="en-US"/>
              <a:pPr/>
              <a:t>14</a:t>
            </a:fld>
            <a:endParaRPr lang="en-US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Syntax Graph</a:t>
            </a:r>
          </a:p>
        </p:txBody>
      </p:sp>
      <p:sp>
        <p:nvSpPr>
          <p:cNvPr id="41989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990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8162925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Transforming a grammar expressed in EBNF to syntax graph is advantageous to visualize the parsing</a:t>
            </a:r>
          </a:p>
          <a:p>
            <a:r>
              <a:rPr lang="en-US"/>
              <a:t>process of a sentence because the syntax graph reflects the flow of control of the parser.</a:t>
            </a:r>
          </a:p>
          <a:p>
            <a:endParaRPr lang="en-US"/>
          </a:p>
          <a:p>
            <a:r>
              <a:rPr lang="en-US" b="1" u="sng"/>
              <a:t>Rules to construct  a syntax graph:</a:t>
            </a:r>
          </a:p>
          <a:p>
            <a:endParaRPr lang="en-US" b="1" u="sng"/>
          </a:p>
          <a:p>
            <a:r>
              <a:rPr lang="en-US" b="1">
                <a:solidFill>
                  <a:srgbClr val="0000FF"/>
                </a:solidFill>
              </a:rPr>
              <a:t>R5.- A production P having the form  P = {a} can be represented by the graph</a:t>
            </a:r>
            <a:r>
              <a:rPr lang="en-US"/>
              <a:t>: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       where   </a:t>
            </a:r>
            <a:r>
              <a:rPr lang="en-US" b="1"/>
              <a:t>a</a:t>
            </a:r>
            <a:r>
              <a:rPr lang="en-US"/>
              <a:t>    is obtained by applying constructing rules R1 through R6</a:t>
            </a:r>
          </a:p>
          <a:p>
            <a:endParaRPr lang="en-US"/>
          </a:p>
          <a:p>
            <a:r>
              <a:rPr lang="en-US" b="1">
                <a:solidFill>
                  <a:srgbClr val="0000FF"/>
                </a:solidFill>
              </a:rPr>
              <a:t>R6.- A production P having the form  P = [a] can be represented by the graph: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endParaRPr lang="en-US" b="1">
              <a:solidFill>
                <a:srgbClr val="0000FF"/>
              </a:solidFill>
            </a:endParaRPr>
          </a:p>
          <a:p>
            <a:endParaRPr lang="en-US" b="1">
              <a:solidFill>
                <a:srgbClr val="0000FF"/>
              </a:solidFill>
            </a:endParaRPr>
          </a:p>
          <a:p>
            <a:endParaRPr lang="en-US" b="1">
              <a:solidFill>
                <a:srgbClr val="0000FF"/>
              </a:solidFill>
            </a:endParaRP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>
                <a:solidFill>
                  <a:srgbClr val="0000FF"/>
                </a:solidFill>
              </a:rPr>
              <a:t> where   </a:t>
            </a:r>
            <a:r>
              <a:rPr lang="en-US" b="1"/>
              <a:t>a</a:t>
            </a:r>
            <a:r>
              <a:rPr lang="en-US">
                <a:solidFill>
                  <a:srgbClr val="0000FF"/>
                </a:solidFill>
              </a:rPr>
              <a:t>    is obtained by applying constructing rules R1 through R6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 b="1"/>
              <a:t> </a:t>
            </a:r>
          </a:p>
        </p:txBody>
      </p:sp>
      <p:sp>
        <p:nvSpPr>
          <p:cNvPr id="41991" name="Line 22"/>
          <p:cNvSpPr>
            <a:spLocks noChangeShapeType="1"/>
          </p:cNvSpPr>
          <p:nvPr/>
        </p:nvSpPr>
        <p:spPr bwMode="auto">
          <a:xfrm>
            <a:off x="2133600" y="3048000"/>
            <a:ext cx="3124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992" name="AutoShape 26"/>
          <p:cNvSpPr>
            <a:spLocks noChangeArrowheads="1"/>
          </p:cNvSpPr>
          <p:nvPr/>
        </p:nvSpPr>
        <p:spPr bwMode="auto">
          <a:xfrm>
            <a:off x="2971800" y="3048000"/>
            <a:ext cx="1447800" cy="533400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3" name="Rectangle 27"/>
          <p:cNvSpPr>
            <a:spLocks noChangeArrowheads="1"/>
          </p:cNvSpPr>
          <p:nvPr/>
        </p:nvSpPr>
        <p:spPr bwMode="auto">
          <a:xfrm>
            <a:off x="3429000" y="33528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a</a:t>
            </a:r>
          </a:p>
        </p:txBody>
      </p:sp>
      <p:sp>
        <p:nvSpPr>
          <p:cNvPr id="41994" name="Line 29"/>
          <p:cNvSpPr>
            <a:spLocks noChangeShapeType="1"/>
          </p:cNvSpPr>
          <p:nvPr/>
        </p:nvSpPr>
        <p:spPr bwMode="auto">
          <a:xfrm flipH="1">
            <a:off x="3886200" y="3581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995" name="Rectangle 30"/>
          <p:cNvSpPr>
            <a:spLocks noChangeArrowheads="1"/>
          </p:cNvSpPr>
          <p:nvPr/>
        </p:nvSpPr>
        <p:spPr bwMode="auto">
          <a:xfrm>
            <a:off x="1600200" y="39624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Line 31"/>
          <p:cNvSpPr>
            <a:spLocks noChangeShapeType="1"/>
          </p:cNvSpPr>
          <p:nvPr/>
        </p:nvSpPr>
        <p:spPr bwMode="auto">
          <a:xfrm>
            <a:off x="2057400" y="4876800"/>
            <a:ext cx="3124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997" name="Rectangle 39"/>
          <p:cNvSpPr>
            <a:spLocks noChangeArrowheads="1"/>
          </p:cNvSpPr>
          <p:nvPr/>
        </p:nvSpPr>
        <p:spPr bwMode="auto">
          <a:xfrm>
            <a:off x="3048000" y="4876800"/>
            <a:ext cx="1447800" cy="533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8" name="Rectangle 40"/>
          <p:cNvSpPr>
            <a:spLocks noChangeArrowheads="1"/>
          </p:cNvSpPr>
          <p:nvPr/>
        </p:nvSpPr>
        <p:spPr bwMode="auto">
          <a:xfrm>
            <a:off x="3505200" y="51816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a</a:t>
            </a:r>
          </a:p>
        </p:txBody>
      </p:sp>
      <p:sp>
        <p:nvSpPr>
          <p:cNvPr id="41999" name="Line 41"/>
          <p:cNvSpPr>
            <a:spLocks noChangeShapeType="1"/>
          </p:cNvSpPr>
          <p:nvPr/>
        </p:nvSpPr>
        <p:spPr bwMode="auto">
          <a:xfrm flipV="1">
            <a:off x="4495800" y="4876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2000" name="Line 42"/>
          <p:cNvSpPr>
            <a:spLocks noChangeShapeType="1"/>
          </p:cNvSpPr>
          <p:nvPr/>
        </p:nvSpPr>
        <p:spPr bwMode="auto">
          <a:xfrm>
            <a:off x="3276600" y="5410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2001" name="Rectangle 43"/>
          <p:cNvSpPr>
            <a:spLocks noChangeArrowheads="1"/>
          </p:cNvSpPr>
          <p:nvPr/>
        </p:nvSpPr>
        <p:spPr bwMode="auto">
          <a:xfrm>
            <a:off x="1295400" y="56388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403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3E6A6A-3F26-4B91-AC1D-2E54BC548195}" type="slidenum">
              <a:rPr lang="en-US"/>
              <a:pPr/>
              <a:t>15</a:t>
            </a:fld>
            <a:endParaRPr lang="en-US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Syntax Graph</a:t>
            </a:r>
          </a:p>
        </p:txBody>
      </p:sp>
      <p:sp>
        <p:nvSpPr>
          <p:cNvPr id="44037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669925" y="1458913"/>
            <a:ext cx="2017713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Example from N. Wirth:</a:t>
            </a:r>
          </a:p>
          <a:p>
            <a:endParaRPr lang="en-US"/>
          </a:p>
          <a:p>
            <a:r>
              <a:rPr lang="en-US"/>
              <a:t>A ::= </a:t>
            </a:r>
            <a:r>
              <a:rPr lang="ja-JP" altLang="en-US"/>
              <a:t>“</a:t>
            </a:r>
            <a:r>
              <a:rPr lang="en-US" altLang="ja-JP"/>
              <a:t>x</a:t>
            </a:r>
            <a:r>
              <a:rPr lang="ja-JP" altLang="en-US"/>
              <a:t>”</a:t>
            </a:r>
            <a:r>
              <a:rPr lang="en-US" altLang="ja-JP"/>
              <a:t> | </a:t>
            </a:r>
            <a:r>
              <a:rPr lang="ja-JP" altLang="en-US"/>
              <a:t>“</a:t>
            </a:r>
            <a:r>
              <a:rPr lang="en-US" altLang="ja-JP"/>
              <a:t>(</a:t>
            </a:r>
            <a:r>
              <a:rPr lang="ja-JP" altLang="en-US"/>
              <a:t>“</a:t>
            </a:r>
            <a:r>
              <a:rPr lang="en-US" altLang="ja-JP"/>
              <a:t> B </a:t>
            </a:r>
            <a:r>
              <a:rPr lang="ja-JP" altLang="en-US"/>
              <a:t>“</a:t>
            </a:r>
            <a:r>
              <a:rPr lang="en-US" altLang="ja-JP"/>
              <a:t>)</a:t>
            </a:r>
            <a:r>
              <a:rPr lang="ja-JP" altLang="en-US"/>
              <a:t>”</a:t>
            </a:r>
            <a:endParaRPr lang="en-US" altLang="ja-JP"/>
          </a:p>
          <a:p>
            <a:r>
              <a:rPr lang="en-US"/>
              <a:t>B ::= A C</a:t>
            </a:r>
          </a:p>
          <a:p>
            <a:r>
              <a:rPr lang="en-US"/>
              <a:t>C ::= { </a:t>
            </a:r>
            <a:r>
              <a:rPr lang="ja-JP" altLang="en-US"/>
              <a:t>“</a:t>
            </a:r>
            <a:r>
              <a:rPr lang="en-US" altLang="ja-JP"/>
              <a:t>+</a:t>
            </a:r>
            <a:r>
              <a:rPr lang="ja-JP" altLang="en-US"/>
              <a:t>”</a:t>
            </a:r>
            <a:r>
              <a:rPr lang="en-US" altLang="ja-JP"/>
              <a:t> A }</a:t>
            </a:r>
            <a:endParaRPr lang="en-US"/>
          </a:p>
        </p:txBody>
      </p:sp>
      <p:sp>
        <p:nvSpPr>
          <p:cNvPr id="44039" name="Oval 7"/>
          <p:cNvSpPr>
            <a:spLocks noChangeArrowheads="1"/>
          </p:cNvSpPr>
          <p:nvPr/>
        </p:nvSpPr>
        <p:spPr bwMode="auto">
          <a:xfrm>
            <a:off x="4343400" y="1828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Oval 10"/>
          <p:cNvSpPr>
            <a:spLocks noChangeArrowheads="1"/>
          </p:cNvSpPr>
          <p:nvPr/>
        </p:nvSpPr>
        <p:spPr bwMode="auto">
          <a:xfrm>
            <a:off x="5334000" y="2438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Oval 11"/>
          <p:cNvSpPr>
            <a:spLocks noChangeArrowheads="1"/>
          </p:cNvSpPr>
          <p:nvPr/>
        </p:nvSpPr>
        <p:spPr bwMode="auto">
          <a:xfrm>
            <a:off x="6324600" y="1828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Rectangle 12"/>
          <p:cNvSpPr>
            <a:spLocks noChangeArrowheads="1"/>
          </p:cNvSpPr>
          <p:nvPr/>
        </p:nvSpPr>
        <p:spPr bwMode="auto">
          <a:xfrm>
            <a:off x="5257800" y="18288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Text Box 13"/>
          <p:cNvSpPr txBox="1">
            <a:spLocks noChangeArrowheads="1"/>
          </p:cNvSpPr>
          <p:nvPr/>
        </p:nvSpPr>
        <p:spPr bwMode="auto">
          <a:xfrm>
            <a:off x="5410200" y="19050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B</a:t>
            </a:r>
          </a:p>
        </p:txBody>
      </p:sp>
      <p:sp>
        <p:nvSpPr>
          <p:cNvPr id="44044" name="Text Box 14"/>
          <p:cNvSpPr txBox="1">
            <a:spLocks noChangeArrowheads="1"/>
          </p:cNvSpPr>
          <p:nvPr/>
        </p:nvSpPr>
        <p:spPr bwMode="auto">
          <a:xfrm>
            <a:off x="4419600" y="1905000"/>
            <a:ext cx="242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(</a:t>
            </a:r>
          </a:p>
        </p:txBody>
      </p:sp>
      <p:sp>
        <p:nvSpPr>
          <p:cNvPr id="44045" name="Text Box 15"/>
          <p:cNvSpPr txBox="1">
            <a:spLocks noChangeArrowheads="1"/>
          </p:cNvSpPr>
          <p:nvPr/>
        </p:nvSpPr>
        <p:spPr bwMode="auto">
          <a:xfrm>
            <a:off x="6477000" y="1905000"/>
            <a:ext cx="242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)</a:t>
            </a:r>
          </a:p>
        </p:txBody>
      </p:sp>
      <p:sp>
        <p:nvSpPr>
          <p:cNvPr id="44046" name="Text Box 16"/>
          <p:cNvSpPr txBox="1">
            <a:spLocks noChangeArrowheads="1"/>
          </p:cNvSpPr>
          <p:nvPr/>
        </p:nvSpPr>
        <p:spPr bwMode="auto">
          <a:xfrm>
            <a:off x="5410200" y="25146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x</a:t>
            </a:r>
          </a:p>
        </p:txBody>
      </p:sp>
      <p:sp>
        <p:nvSpPr>
          <p:cNvPr id="44047" name="Line 17"/>
          <p:cNvSpPr>
            <a:spLocks noChangeShapeType="1"/>
          </p:cNvSpPr>
          <p:nvPr/>
        </p:nvSpPr>
        <p:spPr bwMode="auto">
          <a:xfrm>
            <a:off x="4800600" y="2057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48" name="Line 18"/>
          <p:cNvSpPr>
            <a:spLocks noChangeShapeType="1"/>
          </p:cNvSpPr>
          <p:nvPr/>
        </p:nvSpPr>
        <p:spPr bwMode="auto">
          <a:xfrm>
            <a:off x="5867400" y="2057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49" name="Line 19"/>
          <p:cNvSpPr>
            <a:spLocks noChangeShapeType="1"/>
          </p:cNvSpPr>
          <p:nvPr/>
        </p:nvSpPr>
        <p:spPr bwMode="auto">
          <a:xfrm>
            <a:off x="6781800" y="2057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50" name="Line 20"/>
          <p:cNvSpPr>
            <a:spLocks noChangeShapeType="1"/>
          </p:cNvSpPr>
          <p:nvPr/>
        </p:nvSpPr>
        <p:spPr bwMode="auto">
          <a:xfrm>
            <a:off x="3886200" y="2057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51" name="Text Box 21"/>
          <p:cNvSpPr txBox="1">
            <a:spLocks noChangeArrowheads="1"/>
          </p:cNvSpPr>
          <p:nvPr/>
        </p:nvSpPr>
        <p:spPr bwMode="auto">
          <a:xfrm>
            <a:off x="3581400" y="17526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</a:t>
            </a:r>
          </a:p>
        </p:txBody>
      </p:sp>
      <p:sp>
        <p:nvSpPr>
          <p:cNvPr id="44052" name="Line 22"/>
          <p:cNvSpPr>
            <a:spLocks noChangeShapeType="1"/>
          </p:cNvSpPr>
          <p:nvPr/>
        </p:nvSpPr>
        <p:spPr bwMode="auto">
          <a:xfrm>
            <a:off x="4114800" y="2667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53" name="Line 23"/>
          <p:cNvSpPr>
            <a:spLocks noChangeShapeType="1"/>
          </p:cNvSpPr>
          <p:nvPr/>
        </p:nvSpPr>
        <p:spPr bwMode="auto">
          <a:xfrm flipV="1">
            <a:off x="4114800" y="2057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54" name="Line 24"/>
          <p:cNvSpPr>
            <a:spLocks noChangeShapeType="1"/>
          </p:cNvSpPr>
          <p:nvPr/>
        </p:nvSpPr>
        <p:spPr bwMode="auto">
          <a:xfrm>
            <a:off x="5791200" y="2667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55" name="Line 25"/>
          <p:cNvSpPr>
            <a:spLocks noChangeShapeType="1"/>
          </p:cNvSpPr>
          <p:nvPr/>
        </p:nvSpPr>
        <p:spPr bwMode="auto">
          <a:xfrm flipV="1">
            <a:off x="7010400" y="2057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56" name="Rectangle 26"/>
          <p:cNvSpPr>
            <a:spLocks noChangeArrowheads="1"/>
          </p:cNvSpPr>
          <p:nvPr/>
        </p:nvSpPr>
        <p:spPr bwMode="auto">
          <a:xfrm>
            <a:off x="4572000" y="34290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7" name="Rectangle 27"/>
          <p:cNvSpPr>
            <a:spLocks noChangeArrowheads="1"/>
          </p:cNvSpPr>
          <p:nvPr/>
        </p:nvSpPr>
        <p:spPr bwMode="auto">
          <a:xfrm>
            <a:off x="6019800" y="34290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8" name="Line 28"/>
          <p:cNvSpPr>
            <a:spLocks noChangeShapeType="1"/>
          </p:cNvSpPr>
          <p:nvPr/>
        </p:nvSpPr>
        <p:spPr bwMode="auto">
          <a:xfrm>
            <a:off x="5181600" y="3657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59" name="Line 29"/>
          <p:cNvSpPr>
            <a:spLocks noChangeShapeType="1"/>
          </p:cNvSpPr>
          <p:nvPr/>
        </p:nvSpPr>
        <p:spPr bwMode="auto">
          <a:xfrm>
            <a:off x="3886200" y="3657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60" name="Text Box 30"/>
          <p:cNvSpPr txBox="1">
            <a:spLocks noChangeArrowheads="1"/>
          </p:cNvSpPr>
          <p:nvPr/>
        </p:nvSpPr>
        <p:spPr bwMode="auto">
          <a:xfrm>
            <a:off x="3581400" y="33528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B</a:t>
            </a:r>
          </a:p>
        </p:txBody>
      </p:sp>
      <p:sp>
        <p:nvSpPr>
          <p:cNvPr id="44061" name="Line 31"/>
          <p:cNvSpPr>
            <a:spLocks noChangeShapeType="1"/>
          </p:cNvSpPr>
          <p:nvPr/>
        </p:nvSpPr>
        <p:spPr bwMode="auto">
          <a:xfrm>
            <a:off x="6629400" y="3657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62" name="Text Box 32"/>
          <p:cNvSpPr txBox="1">
            <a:spLocks noChangeArrowheads="1"/>
          </p:cNvSpPr>
          <p:nvPr/>
        </p:nvSpPr>
        <p:spPr bwMode="auto">
          <a:xfrm>
            <a:off x="4724400" y="35052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</a:t>
            </a:r>
          </a:p>
        </p:txBody>
      </p:sp>
      <p:sp>
        <p:nvSpPr>
          <p:cNvPr id="44063" name="Text Box 33"/>
          <p:cNvSpPr txBox="1">
            <a:spLocks noChangeArrowheads="1"/>
          </p:cNvSpPr>
          <p:nvPr/>
        </p:nvSpPr>
        <p:spPr bwMode="auto">
          <a:xfrm>
            <a:off x="6172200" y="35052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C</a:t>
            </a:r>
          </a:p>
        </p:txBody>
      </p:sp>
      <p:sp>
        <p:nvSpPr>
          <p:cNvPr id="44064" name="Line 34"/>
          <p:cNvSpPr>
            <a:spLocks noChangeShapeType="1"/>
          </p:cNvSpPr>
          <p:nvPr/>
        </p:nvSpPr>
        <p:spPr bwMode="auto">
          <a:xfrm>
            <a:off x="3886200" y="4648200"/>
            <a:ext cx="327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65" name="AutoShape 35"/>
          <p:cNvSpPr>
            <a:spLocks noChangeArrowheads="1"/>
          </p:cNvSpPr>
          <p:nvPr/>
        </p:nvSpPr>
        <p:spPr bwMode="auto">
          <a:xfrm>
            <a:off x="4572000" y="4648200"/>
            <a:ext cx="2133600" cy="533400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6" name="Rectangle 36"/>
          <p:cNvSpPr>
            <a:spLocks noChangeArrowheads="1"/>
          </p:cNvSpPr>
          <p:nvPr/>
        </p:nvSpPr>
        <p:spPr bwMode="auto">
          <a:xfrm>
            <a:off x="4876800" y="49530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A</a:t>
            </a:r>
          </a:p>
        </p:txBody>
      </p:sp>
      <p:sp>
        <p:nvSpPr>
          <p:cNvPr id="44067" name="Line 37"/>
          <p:cNvSpPr>
            <a:spLocks noChangeShapeType="1"/>
          </p:cNvSpPr>
          <p:nvPr/>
        </p:nvSpPr>
        <p:spPr bwMode="auto">
          <a:xfrm flipH="1">
            <a:off x="5334000" y="5181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68" name="Oval 38"/>
          <p:cNvSpPr>
            <a:spLocks noChangeArrowheads="1"/>
          </p:cNvSpPr>
          <p:nvPr/>
        </p:nvSpPr>
        <p:spPr bwMode="auto">
          <a:xfrm>
            <a:off x="5867400" y="49530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+</a:t>
            </a:r>
          </a:p>
        </p:txBody>
      </p:sp>
      <p:sp>
        <p:nvSpPr>
          <p:cNvPr id="44069" name="Text Box 40"/>
          <p:cNvSpPr txBox="1">
            <a:spLocks noChangeArrowheads="1"/>
          </p:cNvSpPr>
          <p:nvPr/>
        </p:nvSpPr>
        <p:spPr bwMode="auto">
          <a:xfrm>
            <a:off x="3581400" y="43434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C</a:t>
            </a:r>
          </a:p>
        </p:txBody>
      </p:sp>
      <p:sp>
        <p:nvSpPr>
          <p:cNvPr id="44070" name="Text Box 41"/>
          <p:cNvSpPr txBox="1">
            <a:spLocks noChangeArrowheads="1"/>
          </p:cNvSpPr>
          <p:nvPr/>
        </p:nvSpPr>
        <p:spPr bwMode="auto">
          <a:xfrm>
            <a:off x="593725" y="4049713"/>
            <a:ext cx="681038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  <a:p>
            <a:r>
              <a:rPr lang="en-US"/>
              <a:t>(x)</a:t>
            </a:r>
          </a:p>
          <a:p>
            <a:r>
              <a:rPr lang="en-US"/>
              <a:t>(x + x)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608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5F3BD4-22E4-42F3-8185-6B9983D0B43E}" type="slidenum">
              <a:rPr lang="en-US"/>
              <a:pPr/>
              <a:t>16</a:t>
            </a:fld>
            <a:endParaRPr lang="en-US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Syntax Graph</a:t>
            </a:r>
          </a:p>
        </p:txBody>
      </p:sp>
      <p:sp>
        <p:nvSpPr>
          <p:cNvPr id="46085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86" name="Line 5"/>
          <p:cNvSpPr>
            <a:spLocks noChangeShapeType="1"/>
          </p:cNvSpPr>
          <p:nvPr/>
        </p:nvSpPr>
        <p:spPr bwMode="auto">
          <a:xfrm>
            <a:off x="3200400" y="2133600"/>
            <a:ext cx="327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87" name="AutoShape 6"/>
          <p:cNvSpPr>
            <a:spLocks noChangeArrowheads="1"/>
          </p:cNvSpPr>
          <p:nvPr/>
        </p:nvSpPr>
        <p:spPr bwMode="auto">
          <a:xfrm>
            <a:off x="3886200" y="2133600"/>
            <a:ext cx="2133600" cy="533400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Rectangle 7"/>
          <p:cNvSpPr>
            <a:spLocks noChangeArrowheads="1"/>
          </p:cNvSpPr>
          <p:nvPr/>
        </p:nvSpPr>
        <p:spPr bwMode="auto">
          <a:xfrm>
            <a:off x="4191000" y="24384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A</a:t>
            </a:r>
          </a:p>
        </p:txBody>
      </p:sp>
      <p:sp>
        <p:nvSpPr>
          <p:cNvPr id="46089" name="Line 8"/>
          <p:cNvSpPr>
            <a:spLocks noChangeShapeType="1"/>
          </p:cNvSpPr>
          <p:nvPr/>
        </p:nvSpPr>
        <p:spPr bwMode="auto">
          <a:xfrm flipH="1">
            <a:off x="4648200" y="2667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0" name="Oval 9"/>
          <p:cNvSpPr>
            <a:spLocks noChangeArrowheads="1"/>
          </p:cNvSpPr>
          <p:nvPr/>
        </p:nvSpPr>
        <p:spPr bwMode="auto">
          <a:xfrm>
            <a:off x="5181600" y="24384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+</a:t>
            </a:r>
          </a:p>
        </p:txBody>
      </p:sp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2819400" y="19050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A</a:t>
            </a:r>
          </a:p>
        </p:txBody>
      </p:sp>
      <p:sp>
        <p:nvSpPr>
          <p:cNvPr id="46092" name="Oval 12"/>
          <p:cNvSpPr>
            <a:spLocks noChangeArrowheads="1"/>
          </p:cNvSpPr>
          <p:nvPr/>
        </p:nvSpPr>
        <p:spPr bwMode="auto">
          <a:xfrm>
            <a:off x="6477000" y="19050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)</a:t>
            </a:r>
          </a:p>
        </p:txBody>
      </p:sp>
      <p:sp>
        <p:nvSpPr>
          <p:cNvPr id="46093" name="Oval 13"/>
          <p:cNvSpPr>
            <a:spLocks noChangeArrowheads="1"/>
          </p:cNvSpPr>
          <p:nvPr/>
        </p:nvSpPr>
        <p:spPr bwMode="auto">
          <a:xfrm>
            <a:off x="1828800" y="19050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(</a:t>
            </a:r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>
            <a:off x="2286000" y="2133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5" name="Line 16"/>
          <p:cNvSpPr>
            <a:spLocks noChangeShapeType="1"/>
          </p:cNvSpPr>
          <p:nvPr/>
        </p:nvSpPr>
        <p:spPr bwMode="auto">
          <a:xfrm>
            <a:off x="1295400" y="2133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6" name="Line 17"/>
          <p:cNvSpPr>
            <a:spLocks noChangeShapeType="1"/>
          </p:cNvSpPr>
          <p:nvPr/>
        </p:nvSpPr>
        <p:spPr bwMode="auto">
          <a:xfrm>
            <a:off x="6934200" y="2133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7" name="Oval 18"/>
          <p:cNvSpPr>
            <a:spLocks noChangeArrowheads="1"/>
          </p:cNvSpPr>
          <p:nvPr/>
        </p:nvSpPr>
        <p:spPr bwMode="auto">
          <a:xfrm>
            <a:off x="4648200" y="35052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x</a:t>
            </a:r>
          </a:p>
        </p:txBody>
      </p:sp>
      <p:sp>
        <p:nvSpPr>
          <p:cNvPr id="46098" name="Line 19"/>
          <p:cNvSpPr>
            <a:spLocks noChangeShapeType="1"/>
          </p:cNvSpPr>
          <p:nvPr/>
        </p:nvSpPr>
        <p:spPr bwMode="auto">
          <a:xfrm>
            <a:off x="1600200" y="3733800"/>
            <a:ext cx="3048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9" name="Line 20"/>
          <p:cNvSpPr>
            <a:spLocks noChangeShapeType="1"/>
          </p:cNvSpPr>
          <p:nvPr/>
        </p:nvSpPr>
        <p:spPr bwMode="auto">
          <a:xfrm>
            <a:off x="5105400" y="3733800"/>
            <a:ext cx="2057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100" name="Line 21"/>
          <p:cNvSpPr>
            <a:spLocks noChangeShapeType="1"/>
          </p:cNvSpPr>
          <p:nvPr/>
        </p:nvSpPr>
        <p:spPr bwMode="auto">
          <a:xfrm>
            <a:off x="1600200" y="2133600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101" name="Line 22"/>
          <p:cNvSpPr>
            <a:spLocks noChangeShapeType="1"/>
          </p:cNvSpPr>
          <p:nvPr/>
        </p:nvSpPr>
        <p:spPr bwMode="auto">
          <a:xfrm flipV="1">
            <a:off x="7162800" y="2133600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102" name="Text Box 23"/>
          <p:cNvSpPr txBox="1">
            <a:spLocks noChangeArrowheads="1"/>
          </p:cNvSpPr>
          <p:nvPr/>
        </p:nvSpPr>
        <p:spPr bwMode="auto">
          <a:xfrm>
            <a:off x="2057400" y="4572000"/>
            <a:ext cx="56356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This is the final syntax graph corresponding to Example 5 after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813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611B72-3847-478D-89CA-792B2AE5BC39}" type="slidenum">
              <a:rPr lang="en-US"/>
              <a:pPr/>
              <a:t>17</a:t>
            </a:fld>
            <a:endParaRPr lang="en-US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48133" name="Text Box 4"/>
          <p:cNvSpPr txBox="1">
            <a:spLocks noChangeArrowheads="1"/>
          </p:cNvSpPr>
          <p:nvPr/>
        </p:nvSpPr>
        <p:spPr bwMode="auto">
          <a:xfrm>
            <a:off x="457200" y="1614488"/>
            <a:ext cx="7848600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THE END</a:t>
            </a:r>
          </a:p>
          <a:p>
            <a:pPr marL="457200" indent="-457200">
              <a:spcBef>
                <a:spcPct val="50000"/>
              </a:spcBef>
            </a:pPr>
            <a:endParaRPr lang="en-US" sz="40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48134" name="Line 5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741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E70162-5192-46D3-B1F5-09C8D2C975C9}" type="slidenum">
              <a:rPr lang="en-US"/>
              <a:pPr/>
              <a:t>2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250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4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Top Down Parsing</a:t>
            </a: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(Recursive Descent)</a:t>
            </a:r>
          </a:p>
          <a:p>
            <a:pPr marL="457200" indent="-457200" algn="ctr">
              <a:lnSpc>
                <a:spcPct val="90000"/>
              </a:lnSpc>
              <a:spcBef>
                <a:spcPct val="2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7414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945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9FB6CB-8004-47FF-9C36-28B2C520C671}" type="slidenum">
              <a:rPr lang="en-US"/>
              <a:pPr/>
              <a:t>3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Outline</a:t>
            </a:r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The parsing problem 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Top-down parsing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 Left-recursion removal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 Left factoring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 EBNF grammar for PL/O</a:t>
            </a: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9462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150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8CD9AD-E6D9-42A9-ABCD-BEB311CBF501}" type="slidenum">
              <a:rPr lang="en-US"/>
              <a:pPr/>
              <a:t>4</a:t>
            </a:fld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Recursive descent parsing</a:t>
            </a:r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153400" cy="435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</a:t>
            </a:r>
            <a:r>
              <a:rPr lang="en-US" sz="1800" b="1" u="sng">
                <a:solidFill>
                  <a:srgbClr val="0000FF"/>
                </a:solidFill>
                <a:latin typeface="Times New Roman" pitchFamily="18" charset="0"/>
              </a:rPr>
              <a:t>The parsing Problem</a:t>
            </a:r>
            <a:r>
              <a:rPr lang="en-US" sz="1800">
                <a:latin typeface="Times New Roman" pitchFamily="18" charset="0"/>
              </a:rPr>
              <a:t>: Take a string of symbols in a language (tokens) and a grammar for that language to construct the parse tree or report that the sentence is syntactically incorrect.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	For correct strings: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	Sentence + grammar </a:t>
            </a:r>
            <a:r>
              <a:rPr lang="en-US" sz="1800">
                <a:latin typeface="Times New Roman" pitchFamily="18" charset="0"/>
                <a:sym typeface="Wingdings" pitchFamily="2" charset="2"/>
              </a:rPr>
              <a:t> parse tree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  <a:sym typeface="Wingdings" pitchFamily="2" charset="2"/>
              </a:rPr>
              <a:t>	For a compiler,  a sentence is a program: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  <a:sym typeface="Wingdings" pitchFamily="2" charset="2"/>
              </a:rPr>
              <a:t>	Program + grammar  parse tree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	</a:t>
            </a:r>
            <a:r>
              <a:rPr lang="en-US" sz="1800" b="1" u="sng">
                <a:solidFill>
                  <a:srgbClr val="0000FF"/>
                </a:solidFill>
                <a:latin typeface="Times New Roman" pitchFamily="18" charset="0"/>
              </a:rPr>
              <a:t>Types of parsers</a:t>
            </a:r>
            <a:r>
              <a:rPr lang="en-US" sz="1800">
                <a:latin typeface="Times New Roman" pitchFamily="18" charset="0"/>
              </a:rPr>
              <a:t>: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	Top-down (recursive descent parsing)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	Bottom-up parsing.</a:t>
            </a:r>
          </a:p>
          <a:p>
            <a:pPr marL="457200" indent="-457200" algn="ctr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	</a:t>
            </a:r>
            <a:r>
              <a:rPr lang="ja-JP" altLang="en-US" sz="2000">
                <a:solidFill>
                  <a:srgbClr val="0000FF"/>
                </a:solidFill>
                <a:latin typeface="Times New Roman" pitchFamily="18" charset="0"/>
              </a:rPr>
              <a:t>“</a:t>
            </a:r>
            <a:r>
              <a:rPr lang="en-US" altLang="ja-JP" sz="2000">
                <a:solidFill>
                  <a:srgbClr val="0000FF"/>
                </a:solidFill>
                <a:latin typeface="Times New Roman" pitchFamily="18" charset="0"/>
              </a:rPr>
              <a:t>We will focus in  top-down parsing in only</a:t>
            </a:r>
            <a:r>
              <a:rPr lang="ja-JP" altLang="en-US" sz="2000">
                <a:solidFill>
                  <a:srgbClr val="0000FF"/>
                </a:solidFill>
                <a:latin typeface="Times New Roman" pitchFamily="18" charset="0"/>
              </a:rPr>
              <a:t>”</a:t>
            </a:r>
            <a:r>
              <a:rPr lang="en-US" altLang="ja-JP" sz="2000">
                <a:solidFill>
                  <a:srgbClr val="0000FF"/>
                </a:solidFill>
                <a:latin typeface="Times New Roman" pitchFamily="18" charset="0"/>
              </a:rPr>
              <a:t>.</a:t>
            </a: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1510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355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F8E6D6-8003-4A74-9BDB-A139E303F6EA}" type="slidenum">
              <a:rPr lang="en-US"/>
              <a:pPr/>
              <a:t>5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Recursive descent parsing</a:t>
            </a:r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153400" cy="445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</a:t>
            </a:r>
            <a:r>
              <a:rPr lang="en-US" sz="2000">
                <a:latin typeface="Times New Roman" pitchFamily="18" charset="0"/>
              </a:rPr>
              <a:t>Recursive Descent parsing uses recursive procedures to model the parse tree to be constructed. The parse tree is built from the top down, trying to construct a left-most derivation.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	Beginning with  </a:t>
            </a:r>
            <a:r>
              <a:rPr lang="en-US" sz="2000" b="1" i="1">
                <a:latin typeface="Times New Roman" pitchFamily="18" charset="0"/>
              </a:rPr>
              <a:t>start</a:t>
            </a:r>
            <a:r>
              <a:rPr lang="en-US" sz="2000">
                <a:latin typeface="Times New Roman" pitchFamily="18" charset="0"/>
              </a:rPr>
              <a:t> symbol, for each non-terminal (syntactic class) in the grammar a procedure which parses that syntactic class is constructed.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	Consider the expression grammar:</a:t>
            </a:r>
          </a:p>
          <a:p>
            <a:pPr marL="457200" indent="-457200"/>
            <a:r>
              <a:rPr lang="en-US" sz="2000">
                <a:latin typeface="Times New Roman" pitchFamily="18" charset="0"/>
              </a:rPr>
              <a:t>	</a:t>
            </a:r>
            <a:r>
              <a:rPr lang="en-US" sz="1800"/>
              <a:t>E  </a:t>
            </a:r>
            <a:r>
              <a:rPr lang="en-US" sz="1800">
                <a:sym typeface="Wingdings" pitchFamily="2" charset="2"/>
              </a:rPr>
              <a:t> T E</a:t>
            </a:r>
            <a:r>
              <a:rPr lang="ja-JP" altLang="en-US" sz="1800">
                <a:sym typeface="Wingdings" pitchFamily="2" charset="2"/>
              </a:rPr>
              <a:t>’</a:t>
            </a:r>
            <a:endParaRPr lang="en-US" altLang="ja-JP" sz="1800">
              <a:sym typeface="Wingdings" pitchFamily="2" charset="2"/>
            </a:endParaRPr>
          </a:p>
          <a:p>
            <a:pPr marL="457200" indent="-457200"/>
            <a:r>
              <a:rPr lang="en-US" sz="1800">
                <a:sym typeface="Wingdings" pitchFamily="2" charset="2"/>
              </a:rPr>
              <a:t>   	E</a:t>
            </a:r>
            <a:r>
              <a:rPr lang="ja-JP" altLang="en-US" sz="1800">
                <a:sym typeface="Wingdings" pitchFamily="2" charset="2"/>
              </a:rPr>
              <a:t>’</a:t>
            </a:r>
            <a:r>
              <a:rPr lang="en-US" altLang="ja-JP" sz="1800">
                <a:sym typeface="Wingdings" pitchFamily="2" charset="2"/>
              </a:rPr>
              <a:t>  </a:t>
            </a:r>
            <a:r>
              <a:rPr lang="en-US" altLang="ja-JP" sz="1800" b="1">
                <a:solidFill>
                  <a:srgbClr val="0000FF"/>
                </a:solidFill>
                <a:sym typeface="Wingdings" pitchFamily="2" charset="2"/>
              </a:rPr>
              <a:t>+</a:t>
            </a:r>
            <a:r>
              <a:rPr lang="en-US" altLang="ja-JP" sz="1800">
                <a:sym typeface="Wingdings" pitchFamily="2" charset="2"/>
              </a:rPr>
              <a:t> T E</a:t>
            </a:r>
            <a:r>
              <a:rPr lang="ja-JP" altLang="en-US" sz="1800">
                <a:sym typeface="Wingdings" pitchFamily="2" charset="2"/>
              </a:rPr>
              <a:t>’</a:t>
            </a:r>
            <a:r>
              <a:rPr lang="en-US" altLang="ja-JP" sz="1800">
                <a:sym typeface="Wingdings" pitchFamily="2" charset="2"/>
              </a:rPr>
              <a:t> | </a:t>
            </a:r>
            <a:r>
              <a:rPr lang="en-US" altLang="ja-JP" sz="18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 sz="1800">
                <a:sym typeface="Wingdings" pitchFamily="2" charset="2"/>
              </a:rPr>
              <a:t> 	</a:t>
            </a:r>
          </a:p>
          <a:p>
            <a:pPr marL="457200" indent="-457200"/>
            <a:r>
              <a:rPr lang="en-US" sz="1800">
                <a:sym typeface="Wingdings" pitchFamily="2" charset="2"/>
              </a:rPr>
              <a:t>	T   F T</a:t>
            </a:r>
            <a:r>
              <a:rPr lang="ja-JP" altLang="en-US" sz="1800">
                <a:sym typeface="Wingdings" pitchFamily="2" charset="2"/>
              </a:rPr>
              <a:t>’</a:t>
            </a:r>
            <a:endParaRPr lang="en-US" altLang="ja-JP" sz="1800">
              <a:sym typeface="Wingdings" pitchFamily="2" charset="2"/>
            </a:endParaRPr>
          </a:p>
          <a:p>
            <a:pPr marL="457200" indent="-457200"/>
            <a:r>
              <a:rPr lang="en-US" sz="1800">
                <a:sym typeface="Wingdings" pitchFamily="2" charset="2"/>
              </a:rPr>
              <a:t>	T</a:t>
            </a:r>
            <a:r>
              <a:rPr lang="ja-JP" altLang="en-US" sz="1800">
                <a:sym typeface="Wingdings" pitchFamily="2" charset="2"/>
              </a:rPr>
              <a:t>’</a:t>
            </a:r>
            <a:r>
              <a:rPr lang="en-US" altLang="ja-JP" sz="1800">
                <a:sym typeface="Wingdings" pitchFamily="2" charset="2"/>
              </a:rPr>
              <a:t>  </a:t>
            </a:r>
            <a:r>
              <a:rPr lang="en-US" altLang="ja-JP" sz="1800" b="1">
                <a:solidFill>
                  <a:srgbClr val="0000FF"/>
                </a:solidFill>
                <a:sym typeface="Wingdings" pitchFamily="2" charset="2"/>
              </a:rPr>
              <a:t>*</a:t>
            </a:r>
            <a:r>
              <a:rPr lang="en-US" altLang="ja-JP" sz="1800">
                <a:sym typeface="Wingdings" pitchFamily="2" charset="2"/>
              </a:rPr>
              <a:t> F T</a:t>
            </a:r>
            <a:r>
              <a:rPr lang="ja-JP" altLang="en-US" sz="1800">
                <a:sym typeface="Wingdings" pitchFamily="2" charset="2"/>
              </a:rPr>
              <a:t>’</a:t>
            </a:r>
            <a:r>
              <a:rPr lang="en-US" altLang="ja-JP" sz="1800">
                <a:sym typeface="Wingdings" pitchFamily="2" charset="2"/>
              </a:rPr>
              <a:t> | </a:t>
            </a:r>
            <a:r>
              <a:rPr lang="en-US" altLang="ja-JP" sz="18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 sz="1800">
                <a:sym typeface="Wingdings" pitchFamily="2" charset="2"/>
              </a:rPr>
              <a:t>  	</a:t>
            </a:r>
          </a:p>
          <a:p>
            <a:pPr marL="457200" indent="-457200"/>
            <a:r>
              <a:rPr lang="en-US" sz="1800">
                <a:sym typeface="Wingdings" pitchFamily="2" charset="2"/>
              </a:rPr>
              <a:t>	F   </a:t>
            </a:r>
            <a:r>
              <a:rPr lang="en-US" sz="1800" b="1">
                <a:solidFill>
                  <a:srgbClr val="0000FF"/>
                </a:solidFill>
                <a:sym typeface="Wingdings" pitchFamily="2" charset="2"/>
              </a:rPr>
              <a:t>(</a:t>
            </a:r>
            <a:r>
              <a:rPr lang="en-US" sz="1800" b="1">
                <a:sym typeface="Wingdings" pitchFamily="2" charset="2"/>
              </a:rPr>
              <a:t> </a:t>
            </a:r>
            <a:r>
              <a:rPr lang="en-US" sz="1800">
                <a:sym typeface="Wingdings" pitchFamily="2" charset="2"/>
              </a:rPr>
              <a:t>E </a:t>
            </a:r>
            <a:r>
              <a:rPr lang="en-US" sz="1800" b="1">
                <a:solidFill>
                  <a:srgbClr val="0000FF"/>
                </a:solidFill>
                <a:sym typeface="Wingdings" pitchFamily="2" charset="2"/>
              </a:rPr>
              <a:t>)</a:t>
            </a:r>
            <a:r>
              <a:rPr lang="en-US" sz="1800">
                <a:sym typeface="Wingdings" pitchFamily="2" charset="2"/>
              </a:rPr>
              <a:t> | </a:t>
            </a:r>
            <a:r>
              <a:rPr lang="en-US" sz="1800" b="1">
                <a:solidFill>
                  <a:srgbClr val="0000FF"/>
                </a:solidFill>
                <a:sym typeface="Wingdings" pitchFamily="2" charset="2"/>
              </a:rPr>
              <a:t>id </a:t>
            </a:r>
            <a:endParaRPr lang="en-US" sz="1800" b="1">
              <a:solidFill>
                <a:srgbClr val="0000FF"/>
              </a:solidFill>
            </a:endParaRPr>
          </a:p>
          <a:p>
            <a:pPr marL="457200" indent="-457200"/>
            <a:endParaRPr lang="en-US" sz="20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	The following procedures have to be written:</a:t>
            </a:r>
          </a:p>
        </p:txBody>
      </p:sp>
      <p:sp>
        <p:nvSpPr>
          <p:cNvPr id="23558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560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A5CF59-0461-4EF4-A7F3-FB83D526E136}" type="slidenum">
              <a:rPr lang="en-US"/>
              <a:pPr/>
              <a:t>6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Recursive descent parsing</a:t>
            </a:r>
          </a:p>
        </p:txBody>
      </p:sp>
      <p:sp>
        <p:nvSpPr>
          <p:cNvPr id="25605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228600" y="1322388"/>
            <a:ext cx="1998663" cy="392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Procedure E</a:t>
            </a:r>
          </a:p>
          <a:p>
            <a:r>
              <a:rPr lang="en-US"/>
              <a:t>   </a:t>
            </a:r>
            <a:r>
              <a:rPr lang="en-US">
                <a:solidFill>
                  <a:srgbClr val="0000FF"/>
                </a:solidFill>
              </a:rPr>
              <a:t>begin</a:t>
            </a:r>
            <a:r>
              <a:rPr lang="en-US"/>
              <a:t> { E }</a:t>
            </a:r>
          </a:p>
          <a:p>
            <a:r>
              <a:rPr lang="en-US"/>
              <a:t>      call T</a:t>
            </a:r>
          </a:p>
          <a:p>
            <a:r>
              <a:rPr lang="en-US"/>
              <a:t>      call E</a:t>
            </a:r>
            <a:r>
              <a:rPr lang="ja-JP" altLang="en-US"/>
              <a:t>’</a:t>
            </a:r>
            <a:endParaRPr lang="en-US" altLang="ja-JP"/>
          </a:p>
          <a:p>
            <a:r>
              <a:rPr lang="en-US"/>
              <a:t>      print (</a:t>
            </a:r>
            <a:r>
              <a:rPr lang="ja-JP" altLang="en-US"/>
              <a:t>“</a:t>
            </a:r>
            <a:r>
              <a:rPr lang="en-US" altLang="ja-JP"/>
              <a:t> E found </a:t>
            </a:r>
            <a:r>
              <a:rPr lang="ja-JP" altLang="en-US"/>
              <a:t>”</a:t>
            </a:r>
            <a:r>
              <a:rPr lang="en-US" altLang="ja-JP"/>
              <a:t>)</a:t>
            </a:r>
          </a:p>
          <a:p>
            <a:r>
              <a:rPr lang="en-US"/>
              <a:t>   </a:t>
            </a:r>
            <a:r>
              <a:rPr lang="en-US">
                <a:solidFill>
                  <a:srgbClr val="0000FF"/>
                </a:solidFill>
              </a:rPr>
              <a:t>end</a:t>
            </a:r>
            <a:r>
              <a:rPr lang="en-US"/>
              <a:t> { E }</a:t>
            </a:r>
          </a:p>
          <a:p>
            <a:endParaRPr lang="en-US"/>
          </a:p>
          <a:p>
            <a:r>
              <a:rPr lang="en-US" b="1"/>
              <a:t>Procedure E</a:t>
            </a:r>
            <a:r>
              <a:rPr lang="ja-JP" altLang="en-US" b="1"/>
              <a:t>’</a:t>
            </a:r>
            <a:endParaRPr lang="en-US" altLang="ja-JP" b="1"/>
          </a:p>
          <a:p>
            <a:r>
              <a:rPr lang="en-US"/>
              <a:t>   </a:t>
            </a:r>
            <a:r>
              <a:rPr lang="en-US">
                <a:solidFill>
                  <a:srgbClr val="0000FF"/>
                </a:solidFill>
              </a:rPr>
              <a:t>begin</a:t>
            </a:r>
            <a:r>
              <a:rPr lang="en-US"/>
              <a:t> { E</a:t>
            </a:r>
            <a:r>
              <a:rPr lang="ja-JP" altLang="en-US"/>
              <a:t>’</a:t>
            </a:r>
            <a:r>
              <a:rPr lang="en-US" altLang="ja-JP"/>
              <a:t> }</a:t>
            </a:r>
          </a:p>
          <a:p>
            <a:r>
              <a:rPr lang="en-US"/>
              <a:t>      </a:t>
            </a:r>
            <a:r>
              <a:rPr lang="en-US">
                <a:solidFill>
                  <a:srgbClr val="0000FF"/>
                </a:solidFill>
              </a:rPr>
              <a:t>If</a:t>
            </a:r>
            <a:r>
              <a:rPr lang="en-US"/>
              <a:t> token = </a:t>
            </a:r>
            <a:r>
              <a:rPr lang="ja-JP" altLang="en-US"/>
              <a:t>“</a:t>
            </a:r>
            <a:r>
              <a:rPr lang="en-US" altLang="ja-JP"/>
              <a:t>+</a:t>
            </a:r>
            <a:r>
              <a:rPr lang="ja-JP" altLang="en-US"/>
              <a:t>”</a:t>
            </a:r>
            <a:r>
              <a:rPr lang="en-US" altLang="ja-JP"/>
              <a:t> </a:t>
            </a:r>
            <a:r>
              <a:rPr lang="en-US" altLang="ja-JP">
                <a:solidFill>
                  <a:srgbClr val="0000FF"/>
                </a:solidFill>
              </a:rPr>
              <a:t>then</a:t>
            </a:r>
          </a:p>
          <a:p>
            <a:r>
              <a:rPr lang="en-US"/>
              <a:t>        </a:t>
            </a:r>
            <a:r>
              <a:rPr lang="en-US">
                <a:solidFill>
                  <a:srgbClr val="0000FF"/>
                </a:solidFill>
              </a:rPr>
              <a:t>begin</a:t>
            </a:r>
            <a:r>
              <a:rPr lang="en-US"/>
              <a:t> { IF }</a:t>
            </a:r>
          </a:p>
          <a:p>
            <a:r>
              <a:rPr lang="en-US"/>
              <a:t>          print (</a:t>
            </a:r>
            <a:r>
              <a:rPr lang="ja-JP" altLang="en-US"/>
              <a:t>“</a:t>
            </a:r>
            <a:r>
              <a:rPr lang="en-US" altLang="ja-JP"/>
              <a:t> + found </a:t>
            </a:r>
            <a:r>
              <a:rPr lang="ja-JP" altLang="en-US"/>
              <a:t>“</a:t>
            </a:r>
            <a:r>
              <a:rPr lang="en-US" altLang="ja-JP"/>
              <a:t>)</a:t>
            </a:r>
          </a:p>
          <a:p>
            <a:r>
              <a:rPr lang="en-US"/>
              <a:t>          Get next token</a:t>
            </a:r>
          </a:p>
          <a:p>
            <a:r>
              <a:rPr lang="en-US"/>
              <a:t>          call T</a:t>
            </a:r>
          </a:p>
          <a:p>
            <a:r>
              <a:rPr lang="en-US"/>
              <a:t>          call E</a:t>
            </a:r>
            <a:r>
              <a:rPr lang="ja-JP" altLang="en-US"/>
              <a:t>’</a:t>
            </a:r>
            <a:endParaRPr lang="en-US" altLang="ja-JP"/>
          </a:p>
          <a:p>
            <a:r>
              <a:rPr lang="en-US"/>
              <a:t>        </a:t>
            </a:r>
            <a:r>
              <a:rPr lang="en-US">
                <a:solidFill>
                  <a:srgbClr val="0000FF"/>
                </a:solidFill>
              </a:rPr>
              <a:t>end</a:t>
            </a:r>
            <a:r>
              <a:rPr lang="en-US"/>
              <a:t> { IF }</a:t>
            </a:r>
          </a:p>
          <a:p>
            <a:r>
              <a:rPr lang="en-US"/>
              <a:t>        print (</a:t>
            </a:r>
            <a:r>
              <a:rPr lang="ja-JP" altLang="en-US"/>
              <a:t>“</a:t>
            </a:r>
            <a:r>
              <a:rPr lang="en-US" altLang="ja-JP"/>
              <a:t> E</a:t>
            </a:r>
            <a:r>
              <a:rPr lang="ja-JP" altLang="en-US"/>
              <a:t>’</a:t>
            </a:r>
            <a:r>
              <a:rPr lang="en-US" altLang="ja-JP"/>
              <a:t> found </a:t>
            </a:r>
            <a:r>
              <a:rPr lang="ja-JP" altLang="en-US"/>
              <a:t>“</a:t>
            </a:r>
            <a:r>
              <a:rPr lang="en-US" altLang="ja-JP"/>
              <a:t>)</a:t>
            </a:r>
          </a:p>
          <a:p>
            <a:r>
              <a:rPr lang="en-US"/>
              <a:t>   </a:t>
            </a:r>
            <a:r>
              <a:rPr lang="en-US">
                <a:solidFill>
                  <a:srgbClr val="0000FF"/>
                </a:solidFill>
              </a:rPr>
              <a:t>end</a:t>
            </a:r>
            <a:r>
              <a:rPr lang="en-US"/>
              <a:t> { E</a:t>
            </a:r>
            <a:r>
              <a:rPr lang="ja-JP" altLang="en-US"/>
              <a:t>’</a:t>
            </a:r>
            <a:r>
              <a:rPr lang="en-US" altLang="ja-JP"/>
              <a:t> }</a:t>
            </a:r>
            <a:endParaRPr lang="en-US"/>
          </a:p>
        </p:txBody>
      </p:sp>
      <p:sp>
        <p:nvSpPr>
          <p:cNvPr id="25607" name="Text Box 8"/>
          <p:cNvSpPr txBox="1">
            <a:spLocks noChangeArrowheads="1"/>
          </p:cNvSpPr>
          <p:nvPr/>
        </p:nvSpPr>
        <p:spPr bwMode="auto">
          <a:xfrm>
            <a:off x="2667000" y="1322388"/>
            <a:ext cx="1965325" cy="392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Procedure T</a:t>
            </a:r>
          </a:p>
          <a:p>
            <a:r>
              <a:rPr lang="en-US"/>
              <a:t>   </a:t>
            </a:r>
            <a:r>
              <a:rPr lang="en-US">
                <a:solidFill>
                  <a:srgbClr val="0000FF"/>
                </a:solidFill>
              </a:rPr>
              <a:t>begin</a:t>
            </a:r>
            <a:r>
              <a:rPr lang="en-US"/>
              <a:t> { T }</a:t>
            </a:r>
          </a:p>
          <a:p>
            <a:r>
              <a:rPr lang="en-US"/>
              <a:t>      call F</a:t>
            </a:r>
          </a:p>
          <a:p>
            <a:r>
              <a:rPr lang="en-US"/>
              <a:t>      call T</a:t>
            </a:r>
            <a:r>
              <a:rPr lang="ja-JP" altLang="en-US"/>
              <a:t>’</a:t>
            </a:r>
            <a:endParaRPr lang="en-US" altLang="ja-JP"/>
          </a:p>
          <a:p>
            <a:r>
              <a:rPr lang="en-US"/>
              <a:t>      print (</a:t>
            </a:r>
            <a:r>
              <a:rPr lang="ja-JP" altLang="en-US"/>
              <a:t>“</a:t>
            </a:r>
            <a:r>
              <a:rPr lang="en-US" altLang="ja-JP"/>
              <a:t> T found </a:t>
            </a:r>
            <a:r>
              <a:rPr lang="ja-JP" altLang="en-US"/>
              <a:t>”</a:t>
            </a:r>
            <a:r>
              <a:rPr lang="en-US" altLang="ja-JP"/>
              <a:t>)</a:t>
            </a:r>
          </a:p>
          <a:p>
            <a:r>
              <a:rPr lang="en-US"/>
              <a:t>   </a:t>
            </a:r>
            <a:r>
              <a:rPr lang="en-US">
                <a:solidFill>
                  <a:srgbClr val="0000FF"/>
                </a:solidFill>
              </a:rPr>
              <a:t>end</a:t>
            </a:r>
            <a:r>
              <a:rPr lang="en-US"/>
              <a:t> { T }</a:t>
            </a:r>
          </a:p>
          <a:p>
            <a:endParaRPr lang="en-US"/>
          </a:p>
          <a:p>
            <a:r>
              <a:rPr lang="en-US" b="1"/>
              <a:t>Procedure T</a:t>
            </a:r>
            <a:r>
              <a:rPr lang="ja-JP" altLang="en-US" b="1"/>
              <a:t>’</a:t>
            </a:r>
            <a:endParaRPr lang="en-US" altLang="ja-JP" b="1"/>
          </a:p>
          <a:p>
            <a:r>
              <a:rPr lang="en-US"/>
              <a:t>   </a:t>
            </a:r>
            <a:r>
              <a:rPr lang="en-US">
                <a:solidFill>
                  <a:srgbClr val="0000FF"/>
                </a:solidFill>
              </a:rPr>
              <a:t>begin</a:t>
            </a:r>
            <a:r>
              <a:rPr lang="en-US"/>
              <a:t> { T</a:t>
            </a:r>
            <a:r>
              <a:rPr lang="ja-JP" altLang="en-US"/>
              <a:t>’</a:t>
            </a:r>
            <a:r>
              <a:rPr lang="en-US" altLang="ja-JP"/>
              <a:t> }</a:t>
            </a:r>
          </a:p>
          <a:p>
            <a:r>
              <a:rPr lang="en-US"/>
              <a:t>      </a:t>
            </a:r>
            <a:r>
              <a:rPr lang="en-US">
                <a:solidFill>
                  <a:srgbClr val="0000FF"/>
                </a:solidFill>
              </a:rPr>
              <a:t>If</a:t>
            </a:r>
            <a:r>
              <a:rPr lang="en-US"/>
              <a:t> token = </a:t>
            </a:r>
            <a:r>
              <a:rPr lang="ja-JP" altLang="en-US"/>
              <a:t>“</a:t>
            </a:r>
            <a:r>
              <a:rPr lang="en-US" altLang="ja-JP"/>
              <a:t> </a:t>
            </a:r>
            <a:r>
              <a:rPr lang="en-US" altLang="ja-JP" b="1"/>
              <a:t>*</a:t>
            </a:r>
            <a:r>
              <a:rPr lang="en-US" altLang="ja-JP"/>
              <a:t> </a:t>
            </a:r>
            <a:r>
              <a:rPr lang="ja-JP" altLang="en-US"/>
              <a:t>”</a:t>
            </a:r>
            <a:r>
              <a:rPr lang="en-US" altLang="ja-JP"/>
              <a:t> </a:t>
            </a:r>
            <a:r>
              <a:rPr lang="en-US" altLang="ja-JP">
                <a:solidFill>
                  <a:srgbClr val="0000FF"/>
                </a:solidFill>
              </a:rPr>
              <a:t>then</a:t>
            </a:r>
          </a:p>
          <a:p>
            <a:r>
              <a:rPr lang="en-US"/>
              <a:t>        </a:t>
            </a:r>
            <a:r>
              <a:rPr lang="en-US">
                <a:solidFill>
                  <a:srgbClr val="0000FF"/>
                </a:solidFill>
              </a:rPr>
              <a:t>begin</a:t>
            </a:r>
            <a:r>
              <a:rPr lang="en-US"/>
              <a:t> { IF }</a:t>
            </a:r>
          </a:p>
          <a:p>
            <a:r>
              <a:rPr lang="en-US"/>
              <a:t>          print (</a:t>
            </a:r>
            <a:r>
              <a:rPr lang="ja-JP" altLang="en-US"/>
              <a:t>“</a:t>
            </a:r>
            <a:r>
              <a:rPr lang="en-US" altLang="ja-JP"/>
              <a:t> </a:t>
            </a:r>
            <a:r>
              <a:rPr lang="en-US" altLang="ja-JP" b="1"/>
              <a:t>*</a:t>
            </a:r>
            <a:r>
              <a:rPr lang="en-US" altLang="ja-JP"/>
              <a:t> found </a:t>
            </a:r>
            <a:r>
              <a:rPr lang="ja-JP" altLang="en-US"/>
              <a:t>“</a:t>
            </a:r>
            <a:r>
              <a:rPr lang="en-US" altLang="ja-JP"/>
              <a:t>)</a:t>
            </a:r>
          </a:p>
          <a:p>
            <a:r>
              <a:rPr lang="en-US"/>
              <a:t>          Get next token</a:t>
            </a:r>
          </a:p>
          <a:p>
            <a:r>
              <a:rPr lang="en-US"/>
              <a:t>          call F</a:t>
            </a:r>
          </a:p>
          <a:p>
            <a:r>
              <a:rPr lang="en-US"/>
              <a:t>          call T</a:t>
            </a:r>
            <a:r>
              <a:rPr lang="ja-JP" altLang="en-US"/>
              <a:t>’</a:t>
            </a:r>
            <a:endParaRPr lang="en-US" altLang="ja-JP"/>
          </a:p>
          <a:p>
            <a:r>
              <a:rPr lang="en-US"/>
              <a:t>        </a:t>
            </a:r>
            <a:r>
              <a:rPr lang="en-US">
                <a:solidFill>
                  <a:srgbClr val="0000FF"/>
                </a:solidFill>
              </a:rPr>
              <a:t>end</a:t>
            </a:r>
            <a:r>
              <a:rPr lang="en-US"/>
              <a:t> { IF }</a:t>
            </a:r>
          </a:p>
          <a:p>
            <a:r>
              <a:rPr lang="en-US"/>
              <a:t>        print (</a:t>
            </a:r>
            <a:r>
              <a:rPr lang="ja-JP" altLang="en-US"/>
              <a:t>“</a:t>
            </a:r>
            <a:r>
              <a:rPr lang="en-US" altLang="ja-JP"/>
              <a:t> T</a:t>
            </a:r>
            <a:r>
              <a:rPr lang="ja-JP" altLang="en-US"/>
              <a:t>’</a:t>
            </a:r>
            <a:r>
              <a:rPr lang="en-US" altLang="ja-JP"/>
              <a:t> found </a:t>
            </a:r>
            <a:r>
              <a:rPr lang="ja-JP" altLang="en-US"/>
              <a:t>“</a:t>
            </a:r>
            <a:r>
              <a:rPr lang="en-US" altLang="ja-JP"/>
              <a:t>)</a:t>
            </a:r>
          </a:p>
          <a:p>
            <a:r>
              <a:rPr lang="en-US"/>
              <a:t>   </a:t>
            </a:r>
            <a:r>
              <a:rPr lang="en-US">
                <a:solidFill>
                  <a:srgbClr val="0000FF"/>
                </a:solidFill>
              </a:rPr>
              <a:t>end</a:t>
            </a:r>
            <a:r>
              <a:rPr lang="en-US"/>
              <a:t> { T</a:t>
            </a:r>
            <a:r>
              <a:rPr lang="ja-JP" altLang="en-US"/>
              <a:t>’</a:t>
            </a:r>
            <a:r>
              <a:rPr lang="en-US" altLang="ja-JP"/>
              <a:t> }</a:t>
            </a:r>
            <a:endParaRPr lang="en-US"/>
          </a:p>
        </p:txBody>
      </p:sp>
      <p:sp>
        <p:nvSpPr>
          <p:cNvPr id="25608" name="Text Box 9"/>
          <p:cNvSpPr txBox="1">
            <a:spLocks noChangeArrowheads="1"/>
          </p:cNvSpPr>
          <p:nvPr/>
        </p:nvSpPr>
        <p:spPr bwMode="auto">
          <a:xfrm>
            <a:off x="5181600" y="1322388"/>
            <a:ext cx="2347913" cy="522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Procedure F</a:t>
            </a:r>
          </a:p>
          <a:p>
            <a:r>
              <a:rPr lang="en-US"/>
              <a:t>   </a:t>
            </a:r>
            <a:r>
              <a:rPr lang="en-US">
                <a:solidFill>
                  <a:srgbClr val="0000FF"/>
                </a:solidFill>
              </a:rPr>
              <a:t>begin</a:t>
            </a:r>
            <a:r>
              <a:rPr lang="en-US"/>
              <a:t> { F }</a:t>
            </a:r>
          </a:p>
          <a:p>
            <a:r>
              <a:rPr lang="en-US"/>
              <a:t>      </a:t>
            </a:r>
            <a:r>
              <a:rPr lang="en-US">
                <a:solidFill>
                  <a:srgbClr val="0000FF"/>
                </a:solidFill>
              </a:rPr>
              <a:t>case</a:t>
            </a:r>
            <a:r>
              <a:rPr lang="en-US"/>
              <a:t> token </a:t>
            </a:r>
            <a:r>
              <a:rPr lang="en-US">
                <a:solidFill>
                  <a:srgbClr val="0000FF"/>
                </a:solidFill>
              </a:rPr>
              <a:t>is</a:t>
            </a:r>
          </a:p>
          <a:p>
            <a:r>
              <a:rPr lang="en-US" b="1"/>
              <a:t>      </a:t>
            </a:r>
            <a:r>
              <a:rPr lang="ja-JP" altLang="en-US" b="1"/>
              <a:t>“</a:t>
            </a:r>
            <a:r>
              <a:rPr lang="en-US" altLang="ja-JP" b="1"/>
              <a:t>(</a:t>
            </a:r>
            <a:r>
              <a:rPr lang="ja-JP" altLang="en-US" b="1"/>
              <a:t>“</a:t>
            </a:r>
            <a:r>
              <a:rPr lang="en-US" altLang="ja-JP" b="1"/>
              <a:t>:</a:t>
            </a:r>
            <a:r>
              <a:rPr lang="en-US" altLang="ja-JP"/>
              <a:t> </a:t>
            </a:r>
          </a:p>
          <a:p>
            <a:r>
              <a:rPr lang="en-US"/>
              <a:t>           print (</a:t>
            </a:r>
            <a:r>
              <a:rPr lang="ja-JP" altLang="en-US"/>
              <a:t>“</a:t>
            </a:r>
            <a:r>
              <a:rPr lang="en-US" altLang="ja-JP"/>
              <a:t> (  found </a:t>
            </a:r>
            <a:r>
              <a:rPr lang="ja-JP" altLang="en-US"/>
              <a:t>”</a:t>
            </a:r>
            <a:r>
              <a:rPr lang="en-US" altLang="ja-JP"/>
              <a:t>)</a:t>
            </a:r>
          </a:p>
          <a:p>
            <a:r>
              <a:rPr lang="en-US"/>
              <a:t>           Get next token</a:t>
            </a:r>
          </a:p>
          <a:p>
            <a:r>
              <a:rPr lang="en-US"/>
              <a:t>           call E</a:t>
            </a:r>
          </a:p>
          <a:p>
            <a:r>
              <a:rPr lang="en-US"/>
              <a:t>           </a:t>
            </a:r>
            <a:r>
              <a:rPr lang="en-US">
                <a:solidFill>
                  <a:srgbClr val="0000FF"/>
                </a:solidFill>
              </a:rPr>
              <a:t>if</a:t>
            </a:r>
            <a:r>
              <a:rPr lang="en-US"/>
              <a:t> token = </a:t>
            </a:r>
            <a:r>
              <a:rPr lang="ja-JP" altLang="en-US"/>
              <a:t>“</a:t>
            </a:r>
            <a:r>
              <a:rPr lang="en-US" altLang="ja-JP"/>
              <a:t>)</a:t>
            </a:r>
            <a:r>
              <a:rPr lang="ja-JP" altLang="en-US"/>
              <a:t>”</a:t>
            </a:r>
            <a:r>
              <a:rPr lang="en-US" altLang="ja-JP"/>
              <a:t> </a:t>
            </a:r>
            <a:r>
              <a:rPr lang="en-US" altLang="ja-JP">
                <a:solidFill>
                  <a:srgbClr val="0000FF"/>
                </a:solidFill>
              </a:rPr>
              <a:t>then</a:t>
            </a:r>
          </a:p>
          <a:p>
            <a:r>
              <a:rPr lang="en-US"/>
              <a:t>             </a:t>
            </a:r>
            <a:r>
              <a:rPr lang="en-US">
                <a:solidFill>
                  <a:srgbClr val="0000FF"/>
                </a:solidFill>
              </a:rPr>
              <a:t>begin</a:t>
            </a:r>
            <a:r>
              <a:rPr lang="en-US"/>
              <a:t> { IF }</a:t>
            </a:r>
          </a:p>
          <a:p>
            <a:r>
              <a:rPr lang="en-US"/>
              <a:t>                print (</a:t>
            </a:r>
            <a:r>
              <a:rPr lang="ja-JP" altLang="en-US"/>
              <a:t>“</a:t>
            </a:r>
            <a:r>
              <a:rPr lang="en-US" altLang="ja-JP"/>
              <a:t> ) found</a:t>
            </a:r>
            <a:r>
              <a:rPr lang="ja-JP" altLang="en-US"/>
              <a:t>”</a:t>
            </a:r>
            <a:r>
              <a:rPr lang="en-US" altLang="ja-JP"/>
              <a:t>)</a:t>
            </a:r>
          </a:p>
          <a:p>
            <a:r>
              <a:rPr lang="en-US"/>
              <a:t>                Get next token</a:t>
            </a:r>
          </a:p>
          <a:p>
            <a:r>
              <a:rPr lang="en-US"/>
              <a:t>                 print (</a:t>
            </a:r>
            <a:r>
              <a:rPr lang="ja-JP" altLang="en-US"/>
              <a:t>“</a:t>
            </a:r>
            <a:r>
              <a:rPr lang="en-US" altLang="ja-JP"/>
              <a:t> F found </a:t>
            </a:r>
            <a:r>
              <a:rPr lang="ja-JP" altLang="en-US"/>
              <a:t>“</a:t>
            </a:r>
            <a:r>
              <a:rPr lang="en-US" altLang="ja-JP"/>
              <a:t>)</a:t>
            </a:r>
          </a:p>
          <a:p>
            <a:r>
              <a:rPr lang="en-US"/>
              <a:t>             </a:t>
            </a:r>
            <a:r>
              <a:rPr lang="en-US">
                <a:solidFill>
                  <a:srgbClr val="0000FF"/>
                </a:solidFill>
              </a:rPr>
              <a:t>end</a:t>
            </a:r>
            <a:r>
              <a:rPr lang="en-US"/>
              <a:t> { IF }</a:t>
            </a:r>
          </a:p>
          <a:p>
            <a:r>
              <a:rPr lang="en-US"/>
              <a:t>           </a:t>
            </a:r>
            <a:r>
              <a:rPr lang="en-US">
                <a:solidFill>
                  <a:srgbClr val="0000FF"/>
                </a:solidFill>
              </a:rPr>
              <a:t>else</a:t>
            </a:r>
            <a:r>
              <a:rPr lang="en-US"/>
              <a:t> </a:t>
            </a:r>
          </a:p>
          <a:p>
            <a:r>
              <a:rPr lang="en-US"/>
              <a:t>           call </a:t>
            </a:r>
            <a:r>
              <a:rPr lang="en-US">
                <a:solidFill>
                  <a:srgbClr val="FF3300"/>
                </a:solidFill>
              </a:rPr>
              <a:t>ERROR</a:t>
            </a:r>
          </a:p>
          <a:p>
            <a:r>
              <a:rPr lang="en-US">
                <a:solidFill>
                  <a:srgbClr val="FF3300"/>
                </a:solidFill>
              </a:rPr>
              <a:t>      </a:t>
            </a:r>
            <a:r>
              <a:rPr lang="ja-JP" altLang="en-US" b="1"/>
              <a:t>“</a:t>
            </a:r>
            <a:r>
              <a:rPr lang="en-US" altLang="ja-JP" b="1"/>
              <a:t>id</a:t>
            </a:r>
            <a:r>
              <a:rPr lang="ja-JP" altLang="en-US" b="1"/>
              <a:t>“</a:t>
            </a:r>
            <a:r>
              <a:rPr lang="en-US" altLang="ja-JP" b="1"/>
              <a:t>:</a:t>
            </a:r>
            <a:r>
              <a:rPr lang="en-US" altLang="ja-JP"/>
              <a:t> </a:t>
            </a:r>
          </a:p>
          <a:p>
            <a:r>
              <a:rPr lang="en-US"/>
              <a:t>           print (</a:t>
            </a:r>
            <a:r>
              <a:rPr lang="ja-JP" altLang="en-US"/>
              <a:t>“</a:t>
            </a:r>
            <a:r>
              <a:rPr lang="en-US" altLang="ja-JP"/>
              <a:t> id found </a:t>
            </a:r>
            <a:r>
              <a:rPr lang="ja-JP" altLang="en-US"/>
              <a:t>”</a:t>
            </a:r>
            <a:r>
              <a:rPr lang="en-US" altLang="ja-JP"/>
              <a:t>)</a:t>
            </a:r>
          </a:p>
          <a:p>
            <a:r>
              <a:rPr lang="en-US"/>
              <a:t>           Get next token</a:t>
            </a:r>
          </a:p>
          <a:p>
            <a:r>
              <a:rPr lang="en-US"/>
              <a:t>           print (</a:t>
            </a:r>
            <a:r>
              <a:rPr lang="ja-JP" altLang="en-US"/>
              <a:t>“</a:t>
            </a:r>
            <a:r>
              <a:rPr lang="en-US" altLang="ja-JP"/>
              <a:t> F found </a:t>
            </a:r>
            <a:r>
              <a:rPr lang="ja-JP" altLang="en-US"/>
              <a:t>“</a:t>
            </a:r>
            <a:r>
              <a:rPr lang="en-US" altLang="ja-JP"/>
              <a:t>)</a:t>
            </a:r>
          </a:p>
          <a:p>
            <a:r>
              <a:rPr lang="en-US"/>
              <a:t>     </a:t>
            </a:r>
            <a:r>
              <a:rPr lang="en-US" b="1"/>
              <a:t>otherwise:</a:t>
            </a:r>
          </a:p>
          <a:p>
            <a:r>
              <a:rPr lang="en-US"/>
              <a:t>           call </a:t>
            </a:r>
            <a:r>
              <a:rPr lang="en-US">
                <a:solidFill>
                  <a:srgbClr val="FF3300"/>
                </a:solidFill>
              </a:rPr>
              <a:t>ERROR</a:t>
            </a:r>
            <a:r>
              <a:rPr lang="en-US"/>
              <a:t> </a:t>
            </a:r>
          </a:p>
          <a:p>
            <a:r>
              <a:rPr lang="en-US"/>
              <a:t>   </a:t>
            </a:r>
            <a:r>
              <a:rPr lang="en-US">
                <a:solidFill>
                  <a:srgbClr val="0000FF"/>
                </a:solidFill>
              </a:rPr>
              <a:t>end</a:t>
            </a:r>
            <a:r>
              <a:rPr lang="en-US"/>
              <a:t> { F }</a:t>
            </a:r>
          </a:p>
          <a:p>
            <a:endParaRPr lang="en-US"/>
          </a:p>
          <a:p>
            <a:r>
              <a:rPr lang="en-US" sz="1600" b="1"/>
              <a:t> </a:t>
            </a:r>
            <a:r>
              <a:rPr lang="en-US" sz="1600"/>
              <a:t>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765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3AB8B4-E4AE-474D-ACAF-2D59C955832A}" type="slidenum">
              <a:rPr lang="en-US"/>
              <a:pPr/>
              <a:t>7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Error messages</a:t>
            </a:r>
          </a:p>
        </p:txBody>
      </p:sp>
      <p:sp>
        <p:nvSpPr>
          <p:cNvPr id="27653" name="Line 4"/>
          <p:cNvSpPr>
            <a:spLocks noChangeShapeType="1"/>
          </p:cNvSpPr>
          <p:nvPr/>
        </p:nvSpPr>
        <p:spPr bwMode="auto">
          <a:xfrm>
            <a:off x="457200" y="9144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54" name="Text Box 8"/>
          <p:cNvSpPr txBox="1">
            <a:spLocks noChangeArrowheads="1"/>
          </p:cNvSpPr>
          <p:nvPr/>
        </p:nvSpPr>
        <p:spPr bwMode="auto">
          <a:xfrm>
            <a:off x="2209800" y="990600"/>
            <a:ext cx="5410200" cy="602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sz="1200" b="1" u="sng"/>
              <a:t>Error messages for the PL/0  Parser:</a:t>
            </a:r>
          </a:p>
          <a:p>
            <a:pPr marL="457200" indent="-457200"/>
            <a:endParaRPr lang="en-US" sz="1200" b="1" u="sng"/>
          </a:p>
          <a:p>
            <a:pPr marL="457200" indent="-457200">
              <a:buFontTx/>
              <a:buAutoNum type="arabicPeriod"/>
            </a:pPr>
            <a:r>
              <a:rPr lang="en-US" sz="1200"/>
              <a:t>Use = instead of :=.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= must be followed by a number.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Identifier must be followed by =.</a:t>
            </a:r>
          </a:p>
          <a:p>
            <a:pPr marL="457200" indent="-457200">
              <a:buFontTx/>
              <a:buAutoNum type="arabicPeriod"/>
            </a:pPr>
            <a:r>
              <a:rPr lang="en-US" sz="1200" b="1"/>
              <a:t>const, var, procedure</a:t>
            </a:r>
            <a:r>
              <a:rPr lang="en-US" sz="1200"/>
              <a:t> must be followed by identifier.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Semicolon or comma missing.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Incorrect symbol after procedure declaration.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Statement expected.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Incorrect symbol after statement part in block.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Period expected.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Semicolon between statements missing.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Undeclared identifier.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Assignment to constant or procedure is not allowed.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Assignment operator expected.</a:t>
            </a:r>
          </a:p>
          <a:p>
            <a:pPr marL="457200" indent="-457200">
              <a:buFontTx/>
              <a:buAutoNum type="arabicPeriod"/>
            </a:pPr>
            <a:r>
              <a:rPr lang="en-US" sz="1200" b="1"/>
              <a:t>call</a:t>
            </a:r>
            <a:r>
              <a:rPr lang="en-US" sz="1200"/>
              <a:t> must be followed by an identifier.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Call of a constant or variable is meaningless.</a:t>
            </a:r>
          </a:p>
          <a:p>
            <a:pPr marL="457200" indent="-457200">
              <a:buFontTx/>
              <a:buAutoNum type="arabicPeriod"/>
            </a:pPr>
            <a:r>
              <a:rPr lang="en-US" sz="1200" b="1"/>
              <a:t>then</a:t>
            </a:r>
            <a:r>
              <a:rPr lang="en-US" sz="1200"/>
              <a:t> expected.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Semicolon or </a:t>
            </a:r>
            <a:r>
              <a:rPr lang="en-US" sz="1200" b="1"/>
              <a:t>end</a:t>
            </a:r>
            <a:r>
              <a:rPr lang="en-US" sz="1200"/>
              <a:t> expected.</a:t>
            </a:r>
          </a:p>
          <a:p>
            <a:pPr marL="457200" indent="-457200">
              <a:buFontTx/>
              <a:buAutoNum type="arabicPeriod"/>
            </a:pPr>
            <a:r>
              <a:rPr lang="en-US" sz="1200" b="1"/>
              <a:t>do</a:t>
            </a:r>
            <a:r>
              <a:rPr lang="en-US" sz="1200"/>
              <a:t> expected.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Incorrect symbol following statement.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Relational operator expected.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Expression most not contain a procedure identifier.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Right parenthesis missing.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The preceding factor cannot begin with this symbol.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An expression cannot begin with this symbol.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This number is too large.</a:t>
            </a:r>
          </a:p>
          <a:p>
            <a:pPr marL="457200" indent="-457200">
              <a:buFontTx/>
              <a:buAutoNum type="arabicPeriod"/>
            </a:pPr>
            <a:endParaRPr lang="en-US" sz="1200"/>
          </a:p>
          <a:p>
            <a:pPr marL="457200" indent="-457200">
              <a:buFontTx/>
              <a:buAutoNum type="arabicPeriod"/>
            </a:pPr>
            <a:endParaRPr lang="en-US" sz="1800"/>
          </a:p>
          <a:p>
            <a:pPr marL="457200" indent="-457200"/>
            <a:endParaRPr lang="en-US" sz="1800"/>
          </a:p>
          <a:p>
            <a:pPr marL="457200" indent="-457200"/>
            <a:endParaRPr 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969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7D6B23-A1D7-403E-ACE1-B35F57E6A569}" type="slidenum">
              <a:rPr lang="en-US"/>
              <a:pPr/>
              <a:t>8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Recursive descent parsing</a:t>
            </a:r>
          </a:p>
        </p:txBody>
      </p:sp>
      <p:sp>
        <p:nvSpPr>
          <p:cNvPr id="29701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517525" y="1484313"/>
            <a:ext cx="8323263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Ambiguity if not the only problem associated with recursive descent parsing.  </a:t>
            </a:r>
          </a:p>
          <a:p>
            <a:r>
              <a:rPr lang="en-US" sz="1800"/>
              <a:t>Other problems to be aware of are left recursion and  left factoring:</a:t>
            </a:r>
          </a:p>
          <a:p>
            <a:endParaRPr lang="en-US" sz="1800"/>
          </a:p>
          <a:p>
            <a:r>
              <a:rPr lang="en-US" sz="1800" u="sng"/>
              <a:t>Left recursion</a:t>
            </a:r>
            <a:r>
              <a:rPr lang="en-US" sz="1800"/>
              <a:t>: A grammar is left recursive if it has a non-terminal </a:t>
            </a:r>
            <a:r>
              <a:rPr lang="en-US" sz="1800">
                <a:solidFill>
                  <a:srgbClr val="0000FF"/>
                </a:solidFill>
              </a:rPr>
              <a:t>A</a:t>
            </a:r>
            <a:r>
              <a:rPr lang="en-US" sz="1800"/>
              <a:t> such that </a:t>
            </a:r>
          </a:p>
          <a:p>
            <a:r>
              <a:rPr lang="en-US" sz="1800"/>
              <a:t>there is a derivation </a:t>
            </a:r>
            <a:r>
              <a:rPr lang="en-US" sz="1800">
                <a:solidFill>
                  <a:srgbClr val="0000FF"/>
                </a:solidFill>
              </a:rPr>
              <a:t>A </a:t>
            </a:r>
            <a:r>
              <a:rPr lang="en-US" sz="1800">
                <a:solidFill>
                  <a:srgbClr val="0000FF"/>
                </a:solidFill>
                <a:sym typeface="Wingdings" pitchFamily="2" charset="2"/>
              </a:rPr>
              <a:t> A </a:t>
            </a:r>
            <a:r>
              <a:rPr lang="en-US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 </a:t>
            </a:r>
            <a:r>
              <a:rPr lang="en-US" sz="1800">
                <a:sym typeface="Wingdings" pitchFamily="2" charset="2"/>
              </a:rPr>
              <a:t> for some string </a:t>
            </a:r>
            <a:r>
              <a:rPr lang="en-US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a. </a:t>
            </a:r>
            <a:r>
              <a:rPr lang="en-US" sz="1800">
                <a:sym typeface="Wingdings" pitchFamily="2" charset="2"/>
              </a:rPr>
              <a:t>Top-down parsing methods can </a:t>
            </a:r>
          </a:p>
          <a:p>
            <a:r>
              <a:rPr lang="en-US" sz="1800">
                <a:sym typeface="Wingdings" pitchFamily="2" charset="2"/>
              </a:rPr>
              <a:t>not handle left-recursive grammars, so a transformation is needed to eliminate </a:t>
            </a:r>
          </a:p>
          <a:p>
            <a:r>
              <a:rPr lang="en-US" sz="1800">
                <a:sym typeface="Wingdings" pitchFamily="2" charset="2"/>
              </a:rPr>
              <a:t>left recursion.</a:t>
            </a:r>
          </a:p>
          <a:p>
            <a:endParaRPr lang="en-US" sz="1800">
              <a:sym typeface="Wingdings" pitchFamily="2" charset="2"/>
            </a:endParaRPr>
          </a:p>
          <a:p>
            <a:r>
              <a:rPr lang="en-US" sz="1800">
                <a:sym typeface="Wingdings" pitchFamily="2" charset="2"/>
              </a:rPr>
              <a:t>For example, the pair of productions: </a:t>
            </a:r>
            <a:r>
              <a:rPr lang="en-US" sz="1800">
                <a:solidFill>
                  <a:srgbClr val="0000FF"/>
                </a:solidFill>
              </a:rPr>
              <a:t>A </a:t>
            </a:r>
            <a:r>
              <a:rPr lang="en-US" sz="1800">
                <a:solidFill>
                  <a:srgbClr val="0000FF"/>
                </a:solidFill>
                <a:sym typeface="Wingdings" pitchFamily="2" charset="2"/>
              </a:rPr>
              <a:t> A </a:t>
            </a:r>
            <a:r>
              <a:rPr lang="en-US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 | b</a:t>
            </a:r>
            <a:r>
              <a:rPr lang="en-US" sz="1800">
                <a:sym typeface="Wingdings" pitchFamily="2" charset="2"/>
              </a:rPr>
              <a:t> </a:t>
            </a:r>
          </a:p>
          <a:p>
            <a:r>
              <a:rPr lang="en-US" sz="1800">
                <a:sym typeface="Wingdings" pitchFamily="2" charset="2"/>
              </a:rPr>
              <a:t> </a:t>
            </a:r>
          </a:p>
          <a:p>
            <a:r>
              <a:rPr lang="en-US" sz="1800">
                <a:sym typeface="Wingdings" pitchFamily="2" charset="2"/>
              </a:rPr>
              <a:t>could be replaced by the non-left-recursive productions: </a:t>
            </a:r>
            <a:r>
              <a:rPr lang="en-US" sz="1800">
                <a:solidFill>
                  <a:srgbClr val="0000FF"/>
                </a:solidFill>
              </a:rPr>
              <a:t>A  </a:t>
            </a:r>
            <a:r>
              <a:rPr lang="en-US" sz="1800">
                <a:solidFill>
                  <a:srgbClr val="0000FF"/>
                </a:solidFill>
                <a:sym typeface="Wingdings" pitchFamily="2" charset="2"/>
              </a:rPr>
              <a:t> </a:t>
            </a:r>
            <a:r>
              <a:rPr lang="en-US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b</a:t>
            </a:r>
            <a:r>
              <a:rPr lang="en-US" sz="1800">
                <a:solidFill>
                  <a:srgbClr val="0000FF"/>
                </a:solidFill>
                <a:sym typeface="Wingdings" pitchFamily="2" charset="2"/>
              </a:rPr>
              <a:t> A</a:t>
            </a:r>
            <a:r>
              <a:rPr lang="ja-JP" altLang="en-US" sz="1800">
                <a:solidFill>
                  <a:srgbClr val="0000FF"/>
                </a:solidFill>
                <a:sym typeface="Wingdings" pitchFamily="2" charset="2"/>
              </a:rPr>
              <a:t>’</a:t>
            </a:r>
            <a:r>
              <a:rPr lang="en-US" altLang="ja-JP" sz="1800">
                <a:sym typeface="Wingdings" pitchFamily="2" charset="2"/>
              </a:rPr>
              <a:t> </a:t>
            </a:r>
          </a:p>
          <a:p>
            <a:r>
              <a:rPr lang="en-US" sz="1800">
                <a:sym typeface="Wingdings" pitchFamily="2" charset="2"/>
              </a:rPr>
              <a:t>		    				    </a:t>
            </a:r>
            <a:r>
              <a:rPr lang="en-US" sz="1800">
                <a:solidFill>
                  <a:srgbClr val="0000FF"/>
                </a:solidFill>
              </a:rPr>
              <a:t>A</a:t>
            </a:r>
            <a:r>
              <a:rPr lang="ja-JP" altLang="en-US" sz="1800">
                <a:solidFill>
                  <a:srgbClr val="0000FF"/>
                </a:solidFill>
              </a:rPr>
              <a:t>’</a:t>
            </a:r>
            <a:r>
              <a:rPr lang="en-US" altLang="ja-JP" sz="1800">
                <a:solidFill>
                  <a:srgbClr val="0000FF"/>
                </a:solidFill>
              </a:rPr>
              <a:t> </a:t>
            </a:r>
            <a:r>
              <a:rPr lang="en-US" altLang="ja-JP" sz="1800">
                <a:solidFill>
                  <a:srgbClr val="0000FF"/>
                </a:solidFill>
                <a:sym typeface="Wingdings" pitchFamily="2" charset="2"/>
              </a:rPr>
              <a:t> </a:t>
            </a:r>
            <a:r>
              <a:rPr lang="en-US" altLang="ja-JP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</a:t>
            </a:r>
            <a:r>
              <a:rPr lang="en-US" altLang="ja-JP" sz="1800">
                <a:solidFill>
                  <a:srgbClr val="0000FF"/>
                </a:solidFill>
                <a:sym typeface="Wingdings" pitchFamily="2" charset="2"/>
              </a:rPr>
              <a:t> A</a:t>
            </a:r>
            <a:r>
              <a:rPr lang="ja-JP" altLang="en-US" sz="1800">
                <a:solidFill>
                  <a:srgbClr val="0000FF"/>
                </a:solidFill>
                <a:sym typeface="Wingdings" pitchFamily="2" charset="2"/>
              </a:rPr>
              <a:t>’</a:t>
            </a:r>
            <a:r>
              <a:rPr lang="en-US" altLang="ja-JP" sz="1800">
                <a:sym typeface="Wingdings" pitchFamily="2" charset="2"/>
              </a:rPr>
              <a:t> </a:t>
            </a:r>
            <a:r>
              <a:rPr lang="en-US" altLang="ja-JP" sz="1800">
                <a:solidFill>
                  <a:srgbClr val="0000FF"/>
                </a:solidFill>
                <a:sym typeface="Wingdings" pitchFamily="2" charset="2"/>
              </a:rPr>
              <a:t>| </a:t>
            </a:r>
            <a:r>
              <a:rPr lang="en-US" altLang="ja-JP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</a:p>
          <a:p>
            <a:endParaRPr lang="en-US" sz="1800">
              <a:solidFill>
                <a:srgbClr val="0000FF"/>
              </a:solidFill>
              <a:latin typeface="Symbol" pitchFamily="18" charset="2"/>
              <a:sym typeface="Wingdings" pitchFamily="2" charset="2"/>
            </a:endParaRPr>
          </a:p>
          <a:p>
            <a:endParaRPr lang="en-US" sz="1800">
              <a:solidFill>
                <a:srgbClr val="0000FF"/>
              </a:solidFill>
              <a:latin typeface="Symbol" pitchFamily="18" charset="2"/>
              <a:sym typeface="Wingdings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174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4A3CD2-13B6-490D-87F2-A6B3A2E04648}" type="slidenum">
              <a:rPr lang="en-US"/>
              <a:pPr/>
              <a:t>9</a:t>
            </a:fld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Recursive descent parsing</a:t>
            </a:r>
          </a:p>
        </p:txBody>
      </p:sp>
      <p:sp>
        <p:nvSpPr>
          <p:cNvPr id="31749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304800" y="1524000"/>
            <a:ext cx="8743950" cy="366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u="sng"/>
              <a:t>Left factoring</a:t>
            </a:r>
            <a:r>
              <a:rPr lang="en-US" sz="1800"/>
              <a:t>: Left factoring is a grammar transformation that is useful for producing</a:t>
            </a:r>
          </a:p>
          <a:p>
            <a:r>
              <a:rPr lang="en-US" sz="1800"/>
              <a:t>a grammar suitable for predictive (top-down) parsing. When the choice between </a:t>
            </a:r>
          </a:p>
          <a:p>
            <a:r>
              <a:rPr lang="en-US" sz="1800"/>
              <a:t>two alternative A-production is not clear, we may be able to rewrite the production to </a:t>
            </a:r>
          </a:p>
          <a:p>
            <a:r>
              <a:rPr lang="en-US" sz="1800"/>
              <a:t>defer the decision until enough of the input has been seen thus we can make the </a:t>
            </a:r>
          </a:p>
          <a:p>
            <a:r>
              <a:rPr lang="en-US" sz="1800"/>
              <a:t>right choice. </a:t>
            </a:r>
          </a:p>
          <a:p>
            <a:endParaRPr lang="en-US" sz="1800"/>
          </a:p>
          <a:p>
            <a:r>
              <a:rPr lang="en-US" sz="1800">
                <a:sym typeface="Wingdings" pitchFamily="2" charset="2"/>
              </a:rPr>
              <a:t>For example, the pair of productions: </a:t>
            </a:r>
            <a:r>
              <a:rPr lang="en-US" sz="1800">
                <a:solidFill>
                  <a:srgbClr val="0000FF"/>
                </a:solidFill>
              </a:rPr>
              <a:t>A </a:t>
            </a:r>
            <a:r>
              <a:rPr lang="en-US" sz="1800">
                <a:solidFill>
                  <a:srgbClr val="0000FF"/>
                </a:solidFill>
                <a:sym typeface="Wingdings" pitchFamily="2" charset="2"/>
              </a:rPr>
              <a:t> </a:t>
            </a:r>
            <a:r>
              <a:rPr lang="en-US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 b</a:t>
            </a:r>
            <a:r>
              <a:rPr lang="en-US" sz="1800" baseline="-25000">
                <a:solidFill>
                  <a:srgbClr val="0000FF"/>
                </a:solidFill>
                <a:sym typeface="Wingdings" pitchFamily="2" charset="2"/>
              </a:rPr>
              <a:t>1</a:t>
            </a:r>
            <a:r>
              <a:rPr lang="en-US" sz="1800">
                <a:solidFill>
                  <a:srgbClr val="0000FF"/>
                </a:solidFill>
                <a:sym typeface="Wingdings" pitchFamily="2" charset="2"/>
              </a:rPr>
              <a:t> | </a:t>
            </a:r>
            <a:r>
              <a:rPr lang="en-US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 b</a:t>
            </a:r>
            <a:r>
              <a:rPr lang="en-US" sz="1800" baseline="-25000">
                <a:solidFill>
                  <a:srgbClr val="0000FF"/>
                </a:solidFill>
                <a:sym typeface="Wingdings" pitchFamily="2" charset="2"/>
              </a:rPr>
              <a:t>2</a:t>
            </a:r>
            <a:r>
              <a:rPr lang="en-US" sz="1800">
                <a:sym typeface="Wingdings" pitchFamily="2" charset="2"/>
              </a:rPr>
              <a:t> </a:t>
            </a:r>
          </a:p>
          <a:p>
            <a:r>
              <a:rPr lang="en-US" sz="1800">
                <a:sym typeface="Wingdings" pitchFamily="2" charset="2"/>
              </a:rPr>
              <a:t> </a:t>
            </a:r>
          </a:p>
          <a:p>
            <a:r>
              <a:rPr lang="en-US" sz="1800">
                <a:sym typeface="Wingdings" pitchFamily="2" charset="2"/>
              </a:rPr>
              <a:t>could be  left-factored to the following productions: </a:t>
            </a:r>
            <a:r>
              <a:rPr lang="en-US" sz="1800">
                <a:solidFill>
                  <a:srgbClr val="0000FF"/>
                </a:solidFill>
              </a:rPr>
              <a:t>A  </a:t>
            </a:r>
            <a:r>
              <a:rPr lang="en-US" sz="1800">
                <a:solidFill>
                  <a:srgbClr val="0000FF"/>
                </a:solidFill>
                <a:sym typeface="Wingdings" pitchFamily="2" charset="2"/>
              </a:rPr>
              <a:t> </a:t>
            </a:r>
            <a:r>
              <a:rPr lang="en-US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</a:t>
            </a:r>
            <a:r>
              <a:rPr lang="en-US" sz="1800">
                <a:solidFill>
                  <a:srgbClr val="0000FF"/>
                </a:solidFill>
                <a:sym typeface="Wingdings" pitchFamily="2" charset="2"/>
              </a:rPr>
              <a:t> A</a:t>
            </a:r>
            <a:r>
              <a:rPr lang="ja-JP" altLang="en-US" sz="1800">
                <a:solidFill>
                  <a:srgbClr val="0000FF"/>
                </a:solidFill>
                <a:sym typeface="Wingdings" pitchFamily="2" charset="2"/>
              </a:rPr>
              <a:t>’</a:t>
            </a:r>
            <a:r>
              <a:rPr lang="en-US" altLang="ja-JP" sz="1800">
                <a:sym typeface="Wingdings" pitchFamily="2" charset="2"/>
              </a:rPr>
              <a:t> </a:t>
            </a:r>
          </a:p>
          <a:p>
            <a:r>
              <a:rPr lang="en-US" sz="1800">
                <a:sym typeface="Wingdings" pitchFamily="2" charset="2"/>
              </a:rPr>
              <a:t>		    			         </a:t>
            </a:r>
            <a:r>
              <a:rPr lang="en-US" sz="1800">
                <a:solidFill>
                  <a:srgbClr val="0000FF"/>
                </a:solidFill>
              </a:rPr>
              <a:t>A</a:t>
            </a:r>
            <a:r>
              <a:rPr lang="ja-JP" altLang="en-US" sz="1800">
                <a:solidFill>
                  <a:srgbClr val="0000FF"/>
                </a:solidFill>
              </a:rPr>
              <a:t>’</a:t>
            </a:r>
            <a:r>
              <a:rPr lang="en-US" altLang="ja-JP" sz="1800">
                <a:solidFill>
                  <a:srgbClr val="0000FF"/>
                </a:solidFill>
              </a:rPr>
              <a:t> </a:t>
            </a:r>
            <a:r>
              <a:rPr lang="en-US" altLang="ja-JP" sz="1800">
                <a:solidFill>
                  <a:srgbClr val="0000FF"/>
                </a:solidFill>
                <a:sym typeface="Wingdings" pitchFamily="2" charset="2"/>
              </a:rPr>
              <a:t> </a:t>
            </a:r>
            <a:r>
              <a:rPr lang="en-US" altLang="ja-JP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b</a:t>
            </a:r>
            <a:r>
              <a:rPr lang="en-US" altLang="ja-JP" sz="1800" baseline="-25000">
                <a:solidFill>
                  <a:srgbClr val="0000FF"/>
                </a:solidFill>
                <a:sym typeface="Wingdings" pitchFamily="2" charset="2"/>
              </a:rPr>
              <a:t>1</a:t>
            </a:r>
            <a:r>
              <a:rPr lang="en-US" altLang="ja-JP" sz="1800">
                <a:sym typeface="Wingdings" pitchFamily="2" charset="2"/>
              </a:rPr>
              <a:t> </a:t>
            </a:r>
            <a:r>
              <a:rPr lang="en-US" altLang="ja-JP" sz="1800">
                <a:solidFill>
                  <a:srgbClr val="0000FF"/>
                </a:solidFill>
                <a:sym typeface="Wingdings" pitchFamily="2" charset="2"/>
              </a:rPr>
              <a:t>| </a:t>
            </a:r>
            <a:r>
              <a:rPr lang="en-US" altLang="ja-JP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b</a:t>
            </a:r>
            <a:r>
              <a:rPr lang="en-US" altLang="ja-JP" sz="1800" baseline="-25000">
                <a:solidFill>
                  <a:srgbClr val="0000FF"/>
                </a:solidFill>
                <a:sym typeface="Wingdings" pitchFamily="2" charset="2"/>
              </a:rPr>
              <a:t>2</a:t>
            </a:r>
          </a:p>
          <a:p>
            <a:endParaRPr lang="en-US" sz="1800"/>
          </a:p>
          <a:p>
            <a:r>
              <a:rPr lang="en-US" sz="1800">
                <a:solidFill>
                  <a:srgbClr val="0000FF"/>
                </a:solidFill>
              </a:rPr>
              <a:t>     </a:t>
            </a:r>
            <a:endParaRPr lang="en-US" sz="1800">
              <a:solidFill>
                <a:srgbClr val="0000FF"/>
              </a:solidFill>
              <a:latin typeface="Symbol" pitchFamily="18" charset="2"/>
              <a:sym typeface="Wingdings" pitchFamily="2" charset="2"/>
            </a:endParaRPr>
          </a:p>
          <a:p>
            <a:endParaRPr lang="en-US" sz="1800">
              <a:solidFill>
                <a:srgbClr val="0000FF"/>
              </a:solidFill>
              <a:latin typeface="Symbol" pitchFamily="18" charset="2"/>
              <a:sym typeface="Wingdings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17497</TotalTime>
  <Words>1434</Words>
  <Application>Microsoft Office PowerPoint</Application>
  <PresentationFormat>Presentación en pantalla (4:3)</PresentationFormat>
  <Paragraphs>368</Paragraphs>
  <Slides>17</Slides>
  <Notes>17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3" baseType="lpstr">
      <vt:lpstr>Arial</vt:lpstr>
      <vt:lpstr>ＭＳ Ｐゴシック</vt:lpstr>
      <vt:lpstr>Times New Roman</vt:lpstr>
      <vt:lpstr>Wingdings</vt:lpstr>
      <vt:lpstr>Symbol</vt:lpstr>
      <vt:lpstr>Default Design</vt:lpstr>
      <vt:lpstr>COP 3402 Systems Software</vt:lpstr>
      <vt:lpstr>COP 3402 Systems Software</vt:lpstr>
      <vt:lpstr>Outline</vt:lpstr>
      <vt:lpstr>Recursive descent parsing</vt:lpstr>
      <vt:lpstr>Recursive descent parsing</vt:lpstr>
      <vt:lpstr>Recursive descent parsing</vt:lpstr>
      <vt:lpstr>Error messages</vt:lpstr>
      <vt:lpstr>Recursive descent parsing</vt:lpstr>
      <vt:lpstr>Recursive descent parsing</vt:lpstr>
      <vt:lpstr>Extended BNF grammar for PL/0 (1)</vt:lpstr>
      <vt:lpstr>Extended BNF grammar for PL/0 (2)</vt:lpstr>
      <vt:lpstr>Syntax Graph</vt:lpstr>
      <vt:lpstr>Syntax Graph</vt:lpstr>
      <vt:lpstr>Syntax Graph</vt:lpstr>
      <vt:lpstr>Syntax Graph</vt:lpstr>
      <vt:lpstr>Syntax Graph</vt:lpstr>
      <vt:lpstr>COP 3402 Systems Software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sarah m brown</dc:creator>
  <cp:lastModifiedBy>Edward Aymerich Sanchez</cp:lastModifiedBy>
  <cp:revision>415</cp:revision>
  <dcterms:created xsi:type="dcterms:W3CDTF">2009-10-09T16:11:22Z</dcterms:created>
  <dcterms:modified xsi:type="dcterms:W3CDTF">2014-03-14T14:43:33Z</dcterms:modified>
</cp:coreProperties>
</file>