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337" r:id="rId2"/>
    <p:sldId id="373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7" r:id="rId22"/>
    <p:sldId id="398" r:id="rId23"/>
    <p:sldId id="400" r:id="rId24"/>
    <p:sldId id="404" r:id="rId25"/>
    <p:sldId id="405" r:id="rId26"/>
    <p:sldId id="401" r:id="rId27"/>
    <p:sldId id="402" r:id="rId28"/>
    <p:sldId id="403" r:id="rId29"/>
    <p:sldId id="406" r:id="rId30"/>
    <p:sldId id="399" r:id="rId31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36257F54-F682-4D3E-9322-A8E5D4CC299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25969893-D122-4600-AA6D-05A75A39A344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2E456C-9CD7-48E6-A363-73C85B1E3E31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7B549-E059-49E8-8843-94D237286EE8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0ECC40-1C04-4BDF-9CDB-3B8D5C5F47CE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3B9DF-D3A2-4FD3-8FA0-47F9BD215B94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3C76D-83BC-464C-AE1C-D76333CE3609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004FEF-48F8-41F1-9FB6-D748B4E2A110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31224-141C-4E4C-AA92-11B85A9E06A9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D4F92-AC18-4ABB-917A-97F904400709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7595CC-8632-40F0-8EA2-0158C080F8AF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9D1A8-6568-427A-95B2-EA7D7AE4FD15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D129A7-A775-46DA-9D3B-5C44ED08047E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BF2067-77DE-4096-B9B5-7328B6D22FBB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C730FD-8AF6-4023-A460-2ECCCCC91044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CC655E-9C1C-410F-A490-B74437439667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A15E22-EF59-4F94-A12B-CED10287FD97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89FD2-84A6-4CCA-8F19-856F8E6CC81A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60E05-CD43-4363-99F3-F864247CE575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F5F7-9B2D-45F9-86D0-DFAD612B84AE}" type="slidenum">
              <a:rPr lang="en-US"/>
              <a:pPr/>
              <a:t>25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464A8-6535-4007-882E-17D66D74007B}" type="slidenum">
              <a:rPr lang="en-US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B3AD6-A92E-4851-B325-09DD299DC16B}" type="slidenum">
              <a:rPr lang="en-US"/>
              <a:pPr/>
              <a:t>27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F75A76-CB85-483A-96F0-12BA5DABFEB7}" type="slidenum">
              <a:rPr lang="en-US"/>
              <a:pPr/>
              <a:t>28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E8408B-52A0-4B60-A15A-F77B016EAE9F}" type="slidenum">
              <a:rPr lang="en-US"/>
              <a:pPr/>
              <a:t>29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A93B0-96AC-4E78-9EBA-A9FEDF24F19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FE00D-26C9-41BE-A936-6392C1B536D8}" type="slidenum">
              <a:rPr lang="en-US"/>
              <a:pPr/>
              <a:t>30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CF446-2C80-44E5-803A-AC5495C1CF70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407CFD-7C12-41FD-8EF3-F5131AB71F23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DE5DA-BEAB-4EDE-AA27-90E13820CDD1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34510-DCE4-4E09-8D5D-D5141B116F35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36E209-F43A-4150-8B44-979A0196677C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55455-7DDB-4FE5-9E68-75E355C660A2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80F1A4-EF28-47C7-B758-E24504E5D6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1E524-5C00-44D3-82FA-6DBF462035F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57D95-EF13-47FD-AE28-6597AF6325F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890D0-8639-42E2-8208-39C568A1BBD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4F826-92AF-4E32-98BE-EABCE032D96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3DBEB-E591-4D8A-9F61-11CA6AD1C3B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09D6C-6C28-4619-8386-27C09521F36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98B22-0BDC-4D0C-B603-ED1269CFE1B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4F028-C49C-4574-94CD-27F102F9A04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2B0F2-63CD-4E58-87E3-73BA831CC91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57165-1A27-4B9A-B593-B469BDBE150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A8C3D1-DBDF-45DD-8238-5914EE60BB0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B342EC-CF40-454E-ABA9-BE992CB8A6B2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399B04-5C53-4AC8-91C1-A8AF385EF30F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610600" cy="867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	</a:t>
            </a:r>
            <a:r>
              <a:rPr lang="en-US" sz="2400" b="1">
                <a:latin typeface="Times New Roman" pitchFamily="18" charset="0"/>
              </a:rPr>
              <a:t>A very well known meta-language is BNF (Backus Naur Form)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	It was developed by John Backus and Peter Naur, in the late 50s, to describe programming languages.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	Noam Chomsky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in the early 50s developed context free grammars which can be expressed using BNF.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6552C-A320-45F2-AA0A-855DCC37EA45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77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  <a:buFontTx/>
              <a:buAutoNum type="arabicParenBoth"/>
            </a:pPr>
            <a:r>
              <a:rPr lang="en-US" sz="2400">
                <a:latin typeface="Times New Roman" pitchFamily="18" charset="0"/>
              </a:rPr>
              <a:t>The set of terminal symbols (T)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can not be substituted by any other symbol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This set is also called the vocabulary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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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d </a:t>
            </a: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3352800" y="4724400"/>
            <a:ext cx="838200" cy="1143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632325" y="4989513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Terminal Symbols (Tokens)</a:t>
            </a:r>
          </a:p>
        </p:txBody>
      </p:sp>
      <p:sp>
        <p:nvSpPr>
          <p:cNvPr id="35849" name="Line 7"/>
          <p:cNvSpPr>
            <a:spLocks noChangeShapeType="1"/>
          </p:cNvSpPr>
          <p:nvPr/>
        </p:nvSpPr>
        <p:spPr bwMode="auto">
          <a:xfrm flipH="1">
            <a:off x="4267200" y="518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9C2F41-3BFD-4A7F-ACEC-0ED67DDDE7D3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77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(2)	The set of non-terminal symbols (N)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denote syntactic classes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can be substituted {S, A, B} by other symbols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400">
                <a:latin typeface="Times New Roman" pitchFamily="18" charset="0"/>
              </a:rPr>
              <a:t>  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&gt; 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Oval 5"/>
          <p:cNvSpPr>
            <a:spLocks noChangeArrowheads="1"/>
          </p:cNvSpPr>
          <p:nvPr/>
        </p:nvSpPr>
        <p:spPr bwMode="auto">
          <a:xfrm>
            <a:off x="2286000" y="4191000"/>
            <a:ext cx="838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228600" y="36576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non terminal symbols</a:t>
            </a:r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12954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D9C49F-FC79-4DE9-B5F8-559D5DACF5B1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077200" cy="858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(3) The set of syntactic equations or productions (the grammar).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An equation or rewriting rule is specified for each non-	   terminal symbol (R)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Oval 5"/>
          <p:cNvSpPr>
            <a:spLocks noChangeArrowheads="1"/>
          </p:cNvSpPr>
          <p:nvPr/>
        </p:nvSpPr>
        <p:spPr bwMode="auto">
          <a:xfrm>
            <a:off x="2057400" y="51816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7"/>
          <p:cNvSpPr>
            <a:spLocks noChangeArrowheads="1"/>
          </p:cNvSpPr>
          <p:nvPr/>
        </p:nvSpPr>
        <p:spPr bwMode="auto">
          <a:xfrm>
            <a:off x="2057400" y="46482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8"/>
          <p:cNvSpPr>
            <a:spLocks noChangeArrowheads="1"/>
          </p:cNvSpPr>
          <p:nvPr/>
        </p:nvSpPr>
        <p:spPr bwMode="auto">
          <a:xfrm>
            <a:off x="2057400" y="4038600"/>
            <a:ext cx="2819400" cy="4572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6019800" y="4648200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Productions</a:t>
            </a:r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 flipH="1" flipV="1">
            <a:off x="4953000" y="4343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 flipH="1">
            <a:off x="51054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 flipH="1">
            <a:off x="5029200" y="4800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0A1BA-E626-4123-A086-2F475ECD36A2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610600" cy="821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(4) The start Symbol (S)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400">
                <a:latin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1" name="Line 5"/>
          <p:cNvSpPr>
            <a:spLocks noChangeShapeType="1"/>
          </p:cNvSpPr>
          <p:nvPr/>
        </p:nvSpPr>
        <p:spPr bwMode="auto">
          <a:xfrm>
            <a:off x="1981200" y="27432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2" name="Oval 6"/>
          <p:cNvSpPr>
            <a:spLocks noChangeArrowheads="1"/>
          </p:cNvSpPr>
          <p:nvPr/>
        </p:nvSpPr>
        <p:spPr bwMode="auto">
          <a:xfrm>
            <a:off x="2667000" y="3886200"/>
            <a:ext cx="457200" cy="381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918E76-4562-42F1-9222-B6AA5334D26B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9144000" cy="757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Example of a grammar for a small language: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&lt;program&gt;  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begin &lt;stmt-list&gt; end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&lt;stmt-list&gt;      &lt;stmt&gt; | &lt;stmt&gt; ; &lt;stmt-list&gt;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&lt;stmt&gt;	      &lt;var&gt; = &lt;expression&gt;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&lt;expression&gt;  &lt;var&gt; + &lt;var&gt; | &lt;var&gt; - &lt;var&gt; | &lt;var&gt;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403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8AA81C-647E-4B91-880A-64FA4C2D8F5E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608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50101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A sentence generation is called a derivation.</a:t>
            </a:r>
          </a:p>
          <a:p>
            <a:endParaRPr lang="en-US" b="1" u="sng"/>
          </a:p>
          <a:p>
            <a:r>
              <a:rPr lang="en-US" b="1"/>
              <a:t>Grammar for a simple </a:t>
            </a:r>
          </a:p>
          <a:p>
            <a:r>
              <a:rPr lang="en-US" b="1"/>
              <a:t>assignment statement:</a:t>
            </a:r>
          </a:p>
          <a:p>
            <a:endParaRPr lang="en-US" b="1"/>
          </a:p>
          <a:p>
            <a:r>
              <a:rPr lang="en-US" b="1"/>
              <a:t>R1  &lt;assgn&gt;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R2  &lt;id&gt;	         a | b | c</a:t>
            </a:r>
          </a:p>
          <a:p>
            <a:r>
              <a:rPr lang="en-US" b="1">
                <a:sym typeface="Wingdings" pitchFamily="2" charset="2"/>
              </a:rPr>
              <a:t>R3  &lt;expr&gt;     &lt;id&gt; + &lt;expr&gt;</a:t>
            </a:r>
          </a:p>
          <a:p>
            <a:r>
              <a:rPr lang="en-US" b="1">
                <a:sym typeface="Wingdings" pitchFamily="2" charset="2"/>
              </a:rPr>
              <a:t>R4	         |   &lt;id&gt; * &lt;expr&gt;</a:t>
            </a:r>
          </a:p>
          <a:p>
            <a:r>
              <a:rPr lang="en-US" b="1">
                <a:sym typeface="Wingdings" pitchFamily="2" charset="2"/>
              </a:rPr>
              <a:t>R5	         |   ( &lt;expr&gt; )</a:t>
            </a:r>
          </a:p>
          <a:p>
            <a:r>
              <a:rPr lang="en-US" b="1">
                <a:sym typeface="Wingdings" pitchFamily="2" charset="2"/>
              </a:rPr>
              <a:t>R6                   | &lt;id&gt;</a:t>
            </a:r>
            <a:endParaRPr lang="en-US" b="1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602163" y="1905000"/>
            <a:ext cx="454183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The statement a := b * ( a + c ) </a:t>
            </a:r>
          </a:p>
          <a:p>
            <a:r>
              <a:rPr lang="en-US" b="1"/>
              <a:t>Is generated by the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 b="1"/>
              <a:t>:</a:t>
            </a:r>
          </a:p>
          <a:p>
            <a:endParaRPr lang="en-US" b="1"/>
          </a:p>
          <a:p>
            <a:r>
              <a:rPr lang="en-US" b="1"/>
              <a:t>&lt;assgn&gt; </a:t>
            </a:r>
            <a:r>
              <a:rPr lang="en-US" b="1">
                <a:sym typeface="Wingdings" pitchFamily="2" charset="2"/>
              </a:rPr>
              <a:t> &lt;id&gt; := &lt;expr&gt;	      R1</a:t>
            </a:r>
          </a:p>
          <a:p>
            <a:r>
              <a:rPr lang="en-US" b="1">
                <a:sym typeface="Wingdings" pitchFamily="2" charset="2"/>
              </a:rPr>
              <a:t> 	  a := &lt;expr&gt;		      R2</a:t>
            </a:r>
          </a:p>
          <a:p>
            <a:r>
              <a:rPr lang="en-US" b="1">
                <a:sym typeface="Wingdings" pitchFamily="2" charset="2"/>
              </a:rPr>
              <a:t> 	  a := &lt;id&gt; * &lt;expr&gt;	      R4</a:t>
            </a:r>
          </a:p>
          <a:p>
            <a:r>
              <a:rPr lang="en-US" b="1">
                <a:sym typeface="Wingdings" pitchFamily="2" charset="2"/>
              </a:rPr>
              <a:t>	  a := b * &lt;expr&gt;	      R2</a:t>
            </a:r>
          </a:p>
          <a:p>
            <a:r>
              <a:rPr lang="en-US" b="1">
                <a:sym typeface="Wingdings" pitchFamily="2" charset="2"/>
              </a:rPr>
              <a:t>	  a := b * ( &lt;expr&gt; )               R5</a:t>
            </a:r>
          </a:p>
          <a:p>
            <a:r>
              <a:rPr lang="en-US" b="1">
                <a:sym typeface="Wingdings" pitchFamily="2" charset="2"/>
              </a:rPr>
              <a:t>	  a := b * ( &lt;id&gt; + &lt;expr&gt; )   R3</a:t>
            </a:r>
          </a:p>
          <a:p>
            <a:r>
              <a:rPr lang="en-US" b="1">
                <a:sym typeface="Wingdings" pitchFamily="2" charset="2"/>
              </a:rPr>
              <a:t>	  a := b * ( a + &lt;expr&gt; )	      R2</a:t>
            </a:r>
          </a:p>
          <a:p>
            <a:r>
              <a:rPr lang="en-US" b="1">
                <a:sym typeface="Wingdings" pitchFamily="2" charset="2"/>
              </a:rPr>
              <a:t>	  a := b * ( a + &lt;id&gt; )	      R6</a:t>
            </a:r>
          </a:p>
          <a:p>
            <a:r>
              <a:rPr lang="en-US" b="1">
                <a:sym typeface="Wingdings" pitchFamily="2" charset="2"/>
              </a:rPr>
              <a:t>	  a := b * ( a + c )	      R2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822325" y="4989513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/>
              <a:t> only the</a:t>
            </a:r>
          </a:p>
          <a:p>
            <a:r>
              <a:rPr lang="en-US"/>
              <a:t>left most non-terminal is replaced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379200-38C2-4168-A04C-A41BDCA2D68A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Parse Trees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8056563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/>
              <a:t>A parse tree is a graphical representation of a derivation</a:t>
            </a:r>
          </a:p>
          <a:p>
            <a:r>
              <a:rPr lang="en-US" sz="1600" b="1"/>
              <a:t>For instance the parse tree for the statement  a := b * ( a + c )  is:</a:t>
            </a:r>
          </a:p>
          <a:p>
            <a:endParaRPr lang="en-US" sz="1600" b="1"/>
          </a:p>
          <a:p>
            <a:r>
              <a:rPr lang="en-US" b="1"/>
              <a:t>			</a:t>
            </a:r>
            <a:r>
              <a:rPr lang="en-US" sz="1400" b="1"/>
              <a:t>&lt;assign&gt;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&lt;id&gt;      	       :=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   a		      &lt;id&gt;		      *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b="1"/>
              <a:t>		</a:t>
            </a:r>
            <a:r>
              <a:rPr lang="en-US" sz="1400" b="1"/>
              <a:t>	        b			      (	&lt;expr&gt;            )</a:t>
            </a:r>
          </a:p>
          <a:p>
            <a:endParaRPr lang="en-US" sz="1400" b="1"/>
          </a:p>
          <a:p>
            <a:r>
              <a:rPr lang="en-US" sz="1400" b="1"/>
              <a:t>						     </a:t>
            </a:r>
          </a:p>
          <a:p>
            <a:r>
              <a:rPr lang="en-US" sz="1400" b="1"/>
              <a:t>						    &lt;id&gt;	      +          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       a		   &lt;id&gt;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		      c</a:t>
            </a:r>
          </a:p>
          <a:p>
            <a:r>
              <a:rPr lang="en-US" b="1"/>
              <a:t> </a:t>
            </a:r>
            <a:endParaRPr lang="en-US" b="1">
              <a:sym typeface="Wingdings" pitchFamily="2" charset="2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2590800" y="2133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0386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4419600" y="2133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4343400" y="2819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6096000" y="27432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5791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6781800" y="3429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7924800" y="3429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7620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68580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7924800" y="4114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6781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85344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7620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8534400" y="5486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41325" y="3870325"/>
            <a:ext cx="282098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Every internal node of a</a:t>
            </a:r>
          </a:p>
          <a:p>
            <a:r>
              <a:rPr lang="en-US" sz="1600" b="1"/>
              <a:t>parse tree is labeled with</a:t>
            </a:r>
          </a:p>
          <a:p>
            <a:r>
              <a:rPr lang="en-US" sz="1600" b="1"/>
              <a:t>a non-terminal symbol.</a:t>
            </a:r>
          </a:p>
          <a:p>
            <a:endParaRPr lang="en-US" sz="1600" b="1"/>
          </a:p>
          <a:p>
            <a:r>
              <a:rPr lang="en-US" sz="1600" b="1"/>
              <a:t>Every leaf is labeled with a </a:t>
            </a:r>
          </a:p>
          <a:p>
            <a:r>
              <a:rPr lang="en-US" sz="1600" b="1"/>
              <a:t>terminal symbol.</a:t>
            </a: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2362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D3D05C-508C-4928-BF4C-9BDB619F3DD6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8045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 grammar that generates a sentence for which there are two or more </a:t>
            </a:r>
          </a:p>
          <a:p>
            <a:r>
              <a:rPr lang="en-US" b="1"/>
              <a:t>distinct parse trees is said to be </a:t>
            </a:r>
            <a:r>
              <a:rPr lang="ja-JP" altLang="en-US" b="1"/>
              <a:t>“</a:t>
            </a:r>
            <a:r>
              <a:rPr lang="en-US" altLang="ja-JP" b="1" u="sng"/>
              <a:t>ambiguous</a:t>
            </a:r>
            <a:r>
              <a:rPr lang="ja-JP" altLang="en-US" b="1"/>
              <a:t>”</a:t>
            </a:r>
            <a:endParaRPr lang="en-US" altLang="ja-JP" b="1"/>
          </a:p>
          <a:p>
            <a:endParaRPr lang="en-US" b="1"/>
          </a:p>
          <a:p>
            <a:r>
              <a:rPr lang="en-US" b="1"/>
              <a:t>For instance, the following grammar is ambiguous because it generates </a:t>
            </a:r>
          </a:p>
          <a:p>
            <a:r>
              <a:rPr lang="en-US" b="1"/>
              <a:t>distinct  parse trees for the expression a := b + c * a</a:t>
            </a:r>
          </a:p>
          <a:p>
            <a:endParaRPr lang="en-US" b="1"/>
          </a:p>
          <a:p>
            <a:r>
              <a:rPr lang="en-US" b="1"/>
              <a:t>  &lt;assgn&gt;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  &lt;id&gt;	    a | b | c</a:t>
            </a:r>
          </a:p>
          <a:p>
            <a:r>
              <a:rPr lang="en-US" b="1">
                <a:sym typeface="Wingdings" pitchFamily="2" charset="2"/>
              </a:rPr>
              <a:t>  &lt;expr&gt;     &lt;expr&gt; + &lt;expr&gt;</a:t>
            </a:r>
          </a:p>
          <a:p>
            <a:r>
              <a:rPr lang="en-US" b="1">
                <a:sym typeface="Wingdings" pitchFamily="2" charset="2"/>
              </a:rPr>
              <a:t>	     |  &lt;expr&gt; *  &lt;expr&gt;</a:t>
            </a:r>
          </a:p>
          <a:p>
            <a:r>
              <a:rPr lang="en-US" b="1">
                <a:sym typeface="Wingdings" pitchFamily="2" charset="2"/>
              </a:rPr>
              <a:t>	     |   ( &lt;expr&gt; )</a:t>
            </a:r>
          </a:p>
          <a:p>
            <a:r>
              <a:rPr lang="en-US" b="1">
                <a:sym typeface="Wingdings" pitchFamily="2" charset="2"/>
              </a:rPr>
              <a:t>                   | &lt;id&gt;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4F19F9-36F4-4C69-993F-648E58D47FB1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23"/>
          <p:cNvSpPr txBox="1">
            <a:spLocks noChangeArrowheads="1"/>
          </p:cNvSpPr>
          <p:nvPr/>
        </p:nvSpPr>
        <p:spPr bwMode="auto">
          <a:xfrm>
            <a:off x="457200" y="1447800"/>
            <a:ext cx="3722688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+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&lt;id&gt;	    &lt;expr&gt;     </a:t>
            </a:r>
            <a:r>
              <a:rPr lang="en-US" sz="1400" b="1"/>
              <a:t>*</a:t>
            </a:r>
            <a:r>
              <a:rPr lang="en-US" sz="1200" b="1"/>
              <a:t>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  B	      &lt;id&gt;	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	        C	         A</a:t>
            </a:r>
          </a:p>
        </p:txBody>
      </p:sp>
      <p:sp>
        <p:nvSpPr>
          <p:cNvPr id="52231" name="Text Box 24"/>
          <p:cNvSpPr txBox="1">
            <a:spLocks noChangeArrowheads="1"/>
          </p:cNvSpPr>
          <p:nvPr/>
        </p:nvSpPr>
        <p:spPr bwMode="auto">
          <a:xfrm>
            <a:off x="4800600" y="1447800"/>
            <a:ext cx="3203575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  </a:t>
            </a:r>
            <a:r>
              <a:rPr lang="en-US" sz="1400" b="1"/>
              <a:t>*</a:t>
            </a:r>
            <a:r>
              <a:rPr lang="en-US" sz="1200" b="1"/>
              <a:t>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&lt;expr&gt;       +      &lt;expr&gt;      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&lt;id&gt;                  &lt;id&gt;	A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   B	                     C</a:t>
            </a:r>
          </a:p>
        </p:txBody>
      </p:sp>
      <p:sp>
        <p:nvSpPr>
          <p:cNvPr id="52232" name="Line 25"/>
          <p:cNvSpPr>
            <a:spLocks noChangeShapeType="1"/>
          </p:cNvSpPr>
          <p:nvPr/>
        </p:nvSpPr>
        <p:spPr bwMode="auto">
          <a:xfrm flipH="1">
            <a:off x="10668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3" name="Line 26"/>
          <p:cNvSpPr>
            <a:spLocks noChangeShapeType="1"/>
          </p:cNvSpPr>
          <p:nvPr/>
        </p:nvSpPr>
        <p:spPr bwMode="auto">
          <a:xfrm>
            <a:off x="19812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4" name="Line 27"/>
          <p:cNvSpPr>
            <a:spLocks noChangeShapeType="1"/>
          </p:cNvSpPr>
          <p:nvPr/>
        </p:nvSpPr>
        <p:spPr bwMode="auto">
          <a:xfrm>
            <a:off x="16002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5" name="Line 28"/>
          <p:cNvSpPr>
            <a:spLocks noChangeShapeType="1"/>
          </p:cNvSpPr>
          <p:nvPr/>
        </p:nvSpPr>
        <p:spPr bwMode="auto">
          <a:xfrm flipH="1">
            <a:off x="1828800" y="2286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6" name="Line 29"/>
          <p:cNvSpPr>
            <a:spLocks noChangeShapeType="1"/>
          </p:cNvSpPr>
          <p:nvPr/>
        </p:nvSpPr>
        <p:spPr bwMode="auto">
          <a:xfrm>
            <a:off x="26670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7" name="Line 30"/>
          <p:cNvSpPr>
            <a:spLocks noChangeShapeType="1"/>
          </p:cNvSpPr>
          <p:nvPr/>
        </p:nvSpPr>
        <p:spPr bwMode="auto">
          <a:xfrm>
            <a:off x="24384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8" name="Line 31"/>
          <p:cNvSpPr>
            <a:spLocks noChangeShapeType="1"/>
          </p:cNvSpPr>
          <p:nvPr/>
        </p:nvSpPr>
        <p:spPr bwMode="auto">
          <a:xfrm>
            <a:off x="19050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9" name="Line 32"/>
          <p:cNvSpPr>
            <a:spLocks noChangeShapeType="1"/>
          </p:cNvSpPr>
          <p:nvPr/>
        </p:nvSpPr>
        <p:spPr bwMode="auto">
          <a:xfrm>
            <a:off x="1905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0" name="Line 33"/>
          <p:cNvSpPr>
            <a:spLocks noChangeShapeType="1"/>
          </p:cNvSpPr>
          <p:nvPr/>
        </p:nvSpPr>
        <p:spPr bwMode="auto">
          <a:xfrm>
            <a:off x="2743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1" name="Line 34"/>
          <p:cNvSpPr>
            <a:spLocks noChangeShapeType="1"/>
          </p:cNvSpPr>
          <p:nvPr/>
        </p:nvSpPr>
        <p:spPr bwMode="auto">
          <a:xfrm>
            <a:off x="27432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2" name="Line 35"/>
          <p:cNvSpPr>
            <a:spLocks noChangeShapeType="1"/>
          </p:cNvSpPr>
          <p:nvPr/>
        </p:nvSpPr>
        <p:spPr bwMode="auto">
          <a:xfrm>
            <a:off x="3733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3" name="Line 36"/>
          <p:cNvSpPr>
            <a:spLocks noChangeShapeType="1"/>
          </p:cNvSpPr>
          <p:nvPr/>
        </p:nvSpPr>
        <p:spPr bwMode="auto">
          <a:xfrm>
            <a:off x="37338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4" name="Line 37"/>
          <p:cNvSpPr>
            <a:spLocks noChangeShapeType="1"/>
          </p:cNvSpPr>
          <p:nvPr/>
        </p:nvSpPr>
        <p:spPr bwMode="auto">
          <a:xfrm flipH="1">
            <a:off x="27432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5" name="Line 38"/>
          <p:cNvSpPr>
            <a:spLocks noChangeShapeType="1"/>
          </p:cNvSpPr>
          <p:nvPr/>
        </p:nvSpPr>
        <p:spPr bwMode="auto">
          <a:xfrm>
            <a:off x="32766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6" name="Line 39"/>
          <p:cNvSpPr>
            <a:spLocks noChangeShapeType="1"/>
          </p:cNvSpPr>
          <p:nvPr/>
        </p:nvSpPr>
        <p:spPr bwMode="auto">
          <a:xfrm>
            <a:off x="34290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7" name="Line 41"/>
          <p:cNvSpPr>
            <a:spLocks noChangeShapeType="1"/>
          </p:cNvSpPr>
          <p:nvPr/>
        </p:nvSpPr>
        <p:spPr bwMode="auto">
          <a:xfrm>
            <a:off x="9144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8" name="Line 42"/>
          <p:cNvSpPr>
            <a:spLocks noChangeShapeType="1"/>
          </p:cNvSpPr>
          <p:nvPr/>
        </p:nvSpPr>
        <p:spPr bwMode="auto">
          <a:xfrm>
            <a:off x="52578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9" name="Line 43"/>
          <p:cNvSpPr>
            <a:spLocks noChangeShapeType="1"/>
          </p:cNvSpPr>
          <p:nvPr/>
        </p:nvSpPr>
        <p:spPr bwMode="auto">
          <a:xfrm>
            <a:off x="56388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0" name="Line 44"/>
          <p:cNvSpPr>
            <a:spLocks noChangeShapeType="1"/>
          </p:cNvSpPr>
          <p:nvPr/>
        </p:nvSpPr>
        <p:spPr bwMode="auto">
          <a:xfrm>
            <a:off x="67056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1" name="Line 45"/>
          <p:cNvSpPr>
            <a:spLocks noChangeShapeType="1"/>
          </p:cNvSpPr>
          <p:nvPr/>
        </p:nvSpPr>
        <p:spPr bwMode="auto">
          <a:xfrm>
            <a:off x="76962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2" name="Line 46"/>
          <p:cNvSpPr>
            <a:spLocks noChangeShapeType="1"/>
          </p:cNvSpPr>
          <p:nvPr/>
        </p:nvSpPr>
        <p:spPr bwMode="auto">
          <a:xfrm flipH="1">
            <a:off x="54102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3" name="Line 47"/>
          <p:cNvSpPr>
            <a:spLocks noChangeShapeType="1"/>
          </p:cNvSpPr>
          <p:nvPr/>
        </p:nvSpPr>
        <p:spPr bwMode="auto">
          <a:xfrm>
            <a:off x="5943600" y="182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4" name="Line 48"/>
          <p:cNvSpPr>
            <a:spLocks noChangeShapeType="1"/>
          </p:cNvSpPr>
          <p:nvPr/>
        </p:nvSpPr>
        <p:spPr bwMode="auto">
          <a:xfrm>
            <a:off x="63246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5" name="Line 49"/>
          <p:cNvSpPr>
            <a:spLocks noChangeShapeType="1"/>
          </p:cNvSpPr>
          <p:nvPr/>
        </p:nvSpPr>
        <p:spPr bwMode="auto">
          <a:xfrm flipH="1">
            <a:off x="61722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6" name="Line 50"/>
          <p:cNvSpPr>
            <a:spLocks noChangeShapeType="1"/>
          </p:cNvSpPr>
          <p:nvPr/>
        </p:nvSpPr>
        <p:spPr bwMode="auto">
          <a:xfrm>
            <a:off x="7086600" y="2286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7" name="Line 51"/>
          <p:cNvSpPr>
            <a:spLocks noChangeShapeType="1"/>
          </p:cNvSpPr>
          <p:nvPr/>
        </p:nvSpPr>
        <p:spPr bwMode="auto">
          <a:xfrm>
            <a:off x="68580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8" name="Line 52"/>
          <p:cNvSpPr>
            <a:spLocks noChangeShapeType="1"/>
          </p:cNvSpPr>
          <p:nvPr/>
        </p:nvSpPr>
        <p:spPr bwMode="auto">
          <a:xfrm>
            <a:off x="6172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9" name="Line 53"/>
          <p:cNvSpPr>
            <a:spLocks noChangeShapeType="1"/>
          </p:cNvSpPr>
          <p:nvPr/>
        </p:nvSpPr>
        <p:spPr bwMode="auto">
          <a:xfrm>
            <a:off x="5638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0" name="Line 54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1" name="Line 55"/>
          <p:cNvSpPr>
            <a:spLocks noChangeShapeType="1"/>
          </p:cNvSpPr>
          <p:nvPr/>
        </p:nvSpPr>
        <p:spPr bwMode="auto">
          <a:xfrm>
            <a:off x="7696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2" name="Line 56"/>
          <p:cNvSpPr>
            <a:spLocks noChangeShapeType="1"/>
          </p:cNvSpPr>
          <p:nvPr/>
        </p:nvSpPr>
        <p:spPr bwMode="auto">
          <a:xfrm flipH="1">
            <a:off x="5638800" y="2819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3" name="Line 57"/>
          <p:cNvSpPr>
            <a:spLocks noChangeShapeType="1"/>
          </p:cNvSpPr>
          <p:nvPr/>
        </p:nvSpPr>
        <p:spPr bwMode="auto">
          <a:xfrm>
            <a:off x="6477000" y="2895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4" name="Line 58"/>
          <p:cNvSpPr>
            <a:spLocks noChangeShapeType="1"/>
          </p:cNvSpPr>
          <p:nvPr/>
        </p:nvSpPr>
        <p:spPr bwMode="auto">
          <a:xfrm>
            <a:off x="4419600" y="1524000"/>
            <a:ext cx="76200" cy="3200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5" name="Text Box 59"/>
          <p:cNvSpPr txBox="1">
            <a:spLocks noChangeArrowheads="1"/>
          </p:cNvSpPr>
          <p:nvPr/>
        </p:nvSpPr>
        <p:spPr bwMode="auto">
          <a:xfrm>
            <a:off x="415925" y="4699000"/>
            <a:ext cx="81915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This grammar generates two parse trees  for the same expression.</a:t>
            </a:r>
          </a:p>
          <a:p>
            <a:pPr algn="ctr"/>
            <a:endParaRPr lang="en-US" sz="2000" b="1">
              <a:solidFill>
                <a:srgbClr val="0000FF"/>
              </a:solidFill>
            </a:endParaRP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If a language structure has more than one parse tree, </a:t>
            </a: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the meaning of the structure cannot be determined uniquely.</a:t>
            </a:r>
            <a:r>
              <a:rPr lang="en-US">
                <a:solidFill>
                  <a:srgbClr val="0000FF"/>
                </a:solidFill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F9708-71F9-4878-B0BB-4CEC024D2827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Syntax analysis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(Parser)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D7BAD4-3878-4F51-A5DE-D99B69C05B46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25"/>
          <p:cNvSpPr txBox="1">
            <a:spLocks noChangeArrowheads="1"/>
          </p:cNvSpPr>
          <p:nvPr/>
        </p:nvSpPr>
        <p:spPr bwMode="auto">
          <a:xfrm>
            <a:off x="593725" y="1484313"/>
            <a:ext cx="7424738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Operator precedence:</a:t>
            </a:r>
          </a:p>
          <a:p>
            <a:r>
              <a:rPr lang="en-US" sz="1600" b="1"/>
              <a:t>If an operator is generated lower in the parse tree, it indicates that the </a:t>
            </a:r>
          </a:p>
          <a:p>
            <a:r>
              <a:rPr lang="en-US" sz="1600" b="1"/>
              <a:t>operator has precedence over the operator generated higher up in the tree.</a:t>
            </a:r>
          </a:p>
          <a:p>
            <a:endParaRPr lang="en-US" sz="1600" b="1"/>
          </a:p>
          <a:p>
            <a:r>
              <a:rPr lang="en-US" sz="1600" b="1"/>
              <a:t>An unambiguos grammar for expressions:</a:t>
            </a:r>
          </a:p>
          <a:p>
            <a:endParaRPr lang="en-US" sz="1600" b="1"/>
          </a:p>
          <a:p>
            <a:r>
              <a:rPr lang="en-US" b="1"/>
              <a:t> &lt;assign&gt;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  &lt;id&gt;	    a | b | c</a:t>
            </a:r>
          </a:p>
          <a:p>
            <a:r>
              <a:rPr lang="en-US" b="1">
                <a:sym typeface="Wingdings" pitchFamily="2" charset="2"/>
              </a:rPr>
              <a:t>  &lt;expr&gt;     &lt;expr&gt; + &lt;term&gt;</a:t>
            </a:r>
          </a:p>
          <a:p>
            <a:r>
              <a:rPr lang="en-US" b="1">
                <a:sym typeface="Wingdings" pitchFamily="2" charset="2"/>
              </a:rPr>
              <a:t>	     |  &lt;term&gt; </a:t>
            </a:r>
          </a:p>
          <a:p>
            <a:r>
              <a:rPr lang="en-US" b="1">
                <a:sym typeface="Wingdings" pitchFamily="2" charset="2"/>
              </a:rPr>
              <a:t>  &lt;term&gt;     &lt;term&gt; * &lt;factor&gt;</a:t>
            </a:r>
          </a:p>
          <a:p>
            <a:r>
              <a:rPr lang="en-US" b="1">
                <a:sym typeface="Wingdings" pitchFamily="2" charset="2"/>
              </a:rPr>
              <a:t>	     |   &lt;factor&gt;</a:t>
            </a:r>
          </a:p>
          <a:p>
            <a:r>
              <a:rPr lang="en-US" b="1">
                <a:sym typeface="Wingdings" pitchFamily="2" charset="2"/>
              </a:rPr>
              <a:t>  &lt;factor&gt;    ( &lt;expr&gt; )</a:t>
            </a:r>
          </a:p>
          <a:p>
            <a:r>
              <a:rPr lang="en-US" b="1">
                <a:sym typeface="Wingdings" pitchFamily="2" charset="2"/>
              </a:rPr>
              <a:t>                    | &lt;id&gt;</a:t>
            </a:r>
            <a:endParaRPr lang="en-US" b="1"/>
          </a:p>
          <a:p>
            <a:endParaRPr lang="en-US"/>
          </a:p>
          <a:p>
            <a:r>
              <a:rPr lang="en-US" sz="1600"/>
              <a:t> </a:t>
            </a:r>
          </a:p>
        </p:txBody>
      </p:sp>
      <p:sp>
        <p:nvSpPr>
          <p:cNvPr id="54279" name="Text Box 26"/>
          <p:cNvSpPr txBox="1">
            <a:spLocks noChangeArrowheads="1"/>
          </p:cNvSpPr>
          <p:nvPr/>
        </p:nvSpPr>
        <p:spPr bwMode="auto">
          <a:xfrm>
            <a:off x="4876800" y="3276600"/>
            <a:ext cx="39925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This grammar indicates the usual </a:t>
            </a:r>
          </a:p>
          <a:p>
            <a:r>
              <a:rPr lang="en-US" sz="1600" b="1">
                <a:solidFill>
                  <a:srgbClr val="0000FF"/>
                </a:solidFill>
              </a:rPr>
              <a:t>precedence order of multiplication and </a:t>
            </a:r>
          </a:p>
          <a:p>
            <a:r>
              <a:rPr lang="en-US" sz="1600" b="1">
                <a:solidFill>
                  <a:srgbClr val="0000FF"/>
                </a:solidFill>
              </a:rPr>
              <a:t>addition operators.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This grammar generates unique parse</a:t>
            </a:r>
          </a:p>
          <a:p>
            <a:r>
              <a:rPr lang="en-US" sz="1600" b="1">
                <a:solidFill>
                  <a:srgbClr val="0000FF"/>
                </a:solidFill>
              </a:rPr>
              <a:t>trees independently of doing a </a:t>
            </a:r>
          </a:p>
          <a:p>
            <a:r>
              <a:rPr lang="en-US" sz="1600" b="1">
                <a:solidFill>
                  <a:srgbClr val="0000FF"/>
                </a:solidFill>
              </a:rPr>
              <a:t>rightmost or leftmost derivation 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456A18-6714-4CDD-A4B0-017F5DA1963E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152400" y="1447800"/>
            <a:ext cx="4038600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Leftmost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pitchFamily="2" charset="2"/>
              </a:rPr>
              <a:t> &lt;id&gt; := &lt;expr&gt;	       </a:t>
            </a:r>
          </a:p>
          <a:p>
            <a:r>
              <a:rPr lang="en-US" sz="1600" b="1">
                <a:sym typeface="Wingdings" pitchFamily="2" charset="2"/>
              </a:rPr>
              <a:t> 	  a := &lt;expr&gt;		       </a:t>
            </a:r>
          </a:p>
          <a:p>
            <a:r>
              <a:rPr lang="en-US" sz="1600" b="1">
                <a:sym typeface="Wingdings" pitchFamily="2" charset="2"/>
              </a:rPr>
              <a:t> 	  a := &lt;expr&gt; + &lt;term&gt;	       </a:t>
            </a:r>
          </a:p>
          <a:p>
            <a:r>
              <a:rPr lang="en-US" sz="1600" b="1">
                <a:sym typeface="Wingdings" pitchFamily="2" charset="2"/>
              </a:rPr>
              <a:t>	  a := &lt;term&gt; + &lt;term&gt;	       </a:t>
            </a:r>
          </a:p>
          <a:p>
            <a:r>
              <a:rPr lang="en-US" sz="1600" b="1">
                <a:sym typeface="Wingdings" pitchFamily="2" charset="2"/>
              </a:rPr>
              <a:t>	  a := &lt;factor&gt; + &lt;term&gt;</a:t>
            </a:r>
          </a:p>
          <a:p>
            <a:r>
              <a:rPr lang="en-US" sz="1600" b="1">
                <a:sym typeface="Wingdings" pitchFamily="2" charset="2"/>
              </a:rPr>
              <a:t>	  a := &lt;id&gt; + &lt;term&gt;</a:t>
            </a:r>
          </a:p>
          <a:p>
            <a:r>
              <a:rPr lang="en-US" sz="1600" b="1">
                <a:sym typeface="Wingdings" pitchFamily="2" charset="2"/>
              </a:rPr>
              <a:t>	  a := b + &lt;term&gt;    </a:t>
            </a:r>
          </a:p>
          <a:p>
            <a:r>
              <a:rPr lang="en-US" sz="1600" b="1">
                <a:sym typeface="Wingdings" pitchFamily="2" charset="2"/>
              </a:rPr>
              <a:t>	  a := b + &lt;term&gt; *&lt;factor&gt;       </a:t>
            </a:r>
          </a:p>
          <a:p>
            <a:r>
              <a:rPr lang="en-US" sz="1600" b="1">
                <a:sym typeface="Wingdings" pitchFamily="2" charset="2"/>
              </a:rPr>
              <a:t>	  a := b + &lt;factor&gt; * &lt;factor&gt; 	  a := b + &lt;id&gt; * &lt;factor&gt;</a:t>
            </a:r>
          </a:p>
          <a:p>
            <a:r>
              <a:rPr lang="en-US" sz="1600" b="1">
                <a:sym typeface="Wingdings" pitchFamily="2" charset="2"/>
              </a:rPr>
              <a:t> 	  a := b +   c  * &lt;factor&gt;</a:t>
            </a:r>
          </a:p>
          <a:p>
            <a:r>
              <a:rPr lang="en-US" sz="1600" b="1">
                <a:sym typeface="Wingdings" pitchFamily="2" charset="2"/>
              </a:rPr>
              <a:t>	  a := b +   c  * &lt;id&gt;</a:t>
            </a:r>
          </a:p>
          <a:p>
            <a:r>
              <a:rPr lang="en-US" sz="1600" b="1">
                <a:sym typeface="Wingdings" pitchFamily="2" charset="2"/>
              </a:rPr>
              <a:t>	  a := b +   c  *   a</a:t>
            </a:r>
            <a:r>
              <a:rPr lang="en-US" b="1">
                <a:sym typeface="Wingdings" pitchFamily="2" charset="2"/>
              </a:rPr>
              <a:t>	     </a:t>
            </a:r>
            <a:endParaRPr lang="en-US" sz="1600"/>
          </a:p>
        </p:txBody>
      </p:sp>
      <p:sp>
        <p:nvSpPr>
          <p:cNvPr id="56327" name="Text Box 6"/>
          <p:cNvSpPr txBox="1">
            <a:spLocks noChangeArrowheads="1"/>
          </p:cNvSpPr>
          <p:nvPr/>
        </p:nvSpPr>
        <p:spPr bwMode="auto">
          <a:xfrm>
            <a:off x="4114800" y="1447800"/>
            <a:ext cx="48768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Rightmost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pitchFamily="2" charset="2"/>
              </a:rPr>
              <a:t> &lt;id&gt; := &lt;expr&gt;	       </a:t>
            </a:r>
          </a:p>
          <a:p>
            <a:r>
              <a:rPr lang="en-US" sz="1600" b="1">
                <a:sym typeface="Wingdings" pitchFamily="2" charset="2"/>
              </a:rPr>
              <a:t> 	  &lt;id&gt; := &lt;expr&gt; + &lt;term&gt;	 </a:t>
            </a:r>
          </a:p>
          <a:p>
            <a:r>
              <a:rPr lang="en-US" sz="1600" b="1">
                <a:sym typeface="Wingdings" pitchFamily="2" charset="2"/>
              </a:rPr>
              <a:t> 	  &lt;id&gt; := &lt;expr&gt; + &lt;term&gt; *&lt;factor&gt;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&lt;term&gt; *&lt;id&gt;</a:t>
            </a:r>
            <a:r>
              <a:rPr lang="en-US"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      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&lt;term&gt; *  a</a:t>
            </a:r>
            <a:r>
              <a:rPr lang="en-US" sz="1600"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&lt;factor&gt; *  a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&lt;id&gt; *  a</a:t>
            </a:r>
          </a:p>
          <a:p>
            <a:r>
              <a:rPr lang="en-US" sz="1600" b="1">
                <a:sym typeface="Wingdings" pitchFamily="2" charset="2"/>
              </a:rPr>
              <a:t>	   &lt;id&gt; := &lt;expr&gt;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</a:t>
            </a:r>
            <a:r>
              <a:rPr lang="en-US" sz="1600" b="1">
                <a:sym typeface="Wingdings" pitchFamily="2" charset="2"/>
              </a:rPr>
              <a:t>  &lt;id&gt; := &lt;term&gt;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sz="1600" b="1">
                <a:sym typeface="Wingdings" pitchFamily="2" charset="2"/>
              </a:rPr>
              <a:t>	   &lt;id&gt; := &lt;factor&gt; + c  *  a </a:t>
            </a:r>
          </a:p>
          <a:p>
            <a:r>
              <a:rPr lang="en-US" sz="1600" b="1">
                <a:sym typeface="Wingdings" pitchFamily="2" charset="2"/>
              </a:rPr>
              <a:t>	   &lt;id&gt; := &lt;id&gt;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sz="1600" b="1">
                <a:sym typeface="Wingdings" pitchFamily="2" charset="2"/>
              </a:rPr>
              <a:t> 	   &lt;id&gt; :=  b + c  * a</a:t>
            </a:r>
          </a:p>
          <a:p>
            <a:r>
              <a:rPr lang="en-US" sz="1600" b="1">
                <a:sym typeface="Wingdings" pitchFamily="2" charset="2"/>
              </a:rPr>
              <a:t>	  a := b +   c  *  a</a:t>
            </a:r>
            <a:endParaRPr lang="en-US" b="1">
              <a:sym typeface="Wingdings" pitchFamily="2" charset="2"/>
            </a:endParaRPr>
          </a:p>
        </p:txBody>
      </p:sp>
      <p:sp>
        <p:nvSpPr>
          <p:cNvPr id="56328" name="Line 7"/>
          <p:cNvSpPr>
            <a:spLocks noChangeShapeType="1"/>
          </p:cNvSpPr>
          <p:nvPr/>
        </p:nvSpPr>
        <p:spPr bwMode="auto">
          <a:xfrm>
            <a:off x="4114800" y="1447800"/>
            <a:ext cx="76200" cy="4038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F2A275-662C-429D-A759-22DC20BE2165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700838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Rule 1:  </a:t>
            </a:r>
            <a:r>
              <a:rPr lang="en-US" b="1">
                <a:solidFill>
                  <a:srgbClr val="0000FF"/>
                </a:solidFill>
              </a:rPr>
              <a:t>* (times)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/ (divide) </a:t>
            </a:r>
            <a:r>
              <a:rPr lang="en-US" b="1"/>
              <a:t>have higher precedence </a:t>
            </a:r>
          </a:p>
          <a:p>
            <a:r>
              <a:rPr lang="en-US" b="1"/>
              <a:t>	than 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(plus)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– (minus).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* 3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 a + ( c * 3)</a:t>
            </a:r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Rule 2: Operators of equal precedence associate to the left.</a:t>
            </a:r>
          </a:p>
          <a:p>
            <a:endParaRPr lang="en-US" b="1"/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+ 3 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  (a + c) + 3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F6D73-BD89-42AE-BC3E-CE1E0C6C99AF}" type="slidenum">
              <a:rPr lang="en-US"/>
              <a:pPr/>
              <a:t>23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44207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Rewrite the grammar to avoid ambiguity.</a:t>
            </a:r>
          </a:p>
          <a:p>
            <a:endParaRPr lang="en-US" b="1"/>
          </a:p>
          <a:p>
            <a:r>
              <a:rPr lang="en-US" b="1"/>
              <a:t>The grammar:</a:t>
            </a:r>
          </a:p>
          <a:p>
            <a:endParaRPr lang="en-US" b="1"/>
          </a:p>
          <a:p>
            <a:r>
              <a:rPr lang="en-US" b="1">
                <a:solidFill>
                  <a:srgbClr val="0000FF"/>
                </a:solidFill>
              </a:rPr>
              <a:t>&lt;expr&gt;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&lt;expr&gt; &lt;op&gt; &lt;expr&gt; | id | int | (&lt;expr&gt;)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&lt;op&gt;     + | - | * | /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Can be rewritten it as: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&lt;expr&gt;  &lt;term&gt; | &lt;expr&gt; + &lt;term&gt; | &lt;expr&gt; - &lt;term&gt;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&lt;term&gt;  &lt;factor&gt; | &lt;term&gt; * &lt;factor&gt; | &lt;term&gt; / &lt;factor&gt;.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&lt;factor&gt;  id | int | (&lt;expr&gt;)</a:t>
            </a:r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215C58-A339-4085-BE45-DA5CCCE16A7D}" type="slidenum">
              <a:rPr lang="en-US"/>
              <a:pPr/>
              <a:t>24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403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T | E + T | E - T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T  F | T * F | T / F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  id | num | ( E )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Parse id + id – id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T | E + T 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T  F | T * F   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  id | ( E )</a:t>
            </a:r>
          </a:p>
          <a:p>
            <a:endParaRPr lang="en-US" b="1"/>
          </a:p>
          <a:p>
            <a:r>
              <a:rPr lang="en-US" b="1"/>
              <a:t>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2851A-2BE4-4181-A8D8-65352C26E1F3}" type="slidenum">
              <a:rPr lang="en-US"/>
              <a:pPr/>
              <a:t>25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403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  E + E |  id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  E + id |  id</a:t>
            </a:r>
          </a:p>
          <a:p>
            <a:endParaRPr lang="en-US" b="1"/>
          </a:p>
          <a:p>
            <a:r>
              <a:rPr lang="en-US" b="1"/>
              <a:t>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191CE-7992-4B6C-AFE5-502922883388}" type="slidenum">
              <a:rPr lang="en-US"/>
              <a:pPr/>
              <a:t>26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5845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Example:</a:t>
            </a:r>
          </a:p>
          <a:p>
            <a:endParaRPr lang="en-US" b="1"/>
          </a:p>
          <a:p>
            <a:r>
              <a:rPr lang="en-US" b="1"/>
              <a:t>Given the ambiguous grammar 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E + E | E * E | ( E ) | id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We could rewrite it as: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E + T | T</a:t>
            </a:r>
          </a:p>
          <a:p>
            <a:r>
              <a:rPr lang="en-US" b="1">
                <a:solidFill>
                  <a:srgbClr val="0000FF"/>
                </a:solidFill>
              </a:rPr>
              <a:t>T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T * F | F</a:t>
            </a:r>
          </a:p>
          <a:p>
            <a:r>
              <a:rPr lang="en-US" b="1">
                <a:solidFill>
                  <a:srgbClr val="0000FF"/>
                </a:solidFill>
              </a:rPr>
              <a:t>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id | ( E )  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Find the parse three for: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 + id *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1884A0-2C99-40C4-937F-B837D69B46BF}" type="slidenum">
              <a:rPr lang="en-US"/>
              <a:pPr/>
              <a:t>27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6861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517525" y="1484313"/>
            <a:ext cx="83232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Ambiguity if not the only problem associated with recursive descent parsing.  </a:t>
            </a:r>
          </a:p>
          <a:p>
            <a:r>
              <a:rPr lang="en-US"/>
              <a:t>Other problems to be aware of are left recursion and  left factoring:</a:t>
            </a:r>
          </a:p>
          <a:p>
            <a:endParaRPr lang="en-US"/>
          </a:p>
          <a:p>
            <a:r>
              <a:rPr lang="en-US" u="sng"/>
              <a:t>Left recursion</a:t>
            </a:r>
            <a:r>
              <a:rPr lang="en-US"/>
              <a:t>: A grammar is left recursive if it has a non-terminal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/>
              <a:t> such that </a:t>
            </a:r>
          </a:p>
          <a:p>
            <a:r>
              <a:rPr lang="en-US"/>
              <a:t>there is a derivation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>
                <a:sym typeface="Wingdings" pitchFamily="2" charset="2"/>
              </a:rPr>
              <a:t> for some string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a. </a:t>
            </a:r>
            <a:r>
              <a:rPr lang="en-US">
                <a:sym typeface="Wingdings" pitchFamily="2" charset="2"/>
              </a:rPr>
              <a:t>Top-down parsing methods can </a:t>
            </a:r>
          </a:p>
          <a:p>
            <a:r>
              <a:rPr lang="en-US">
                <a:sym typeface="Wingdings" pitchFamily="2" charset="2"/>
              </a:rPr>
              <a:t>not handle left-recursive grammars, so a transformation is needed to eliminate </a:t>
            </a:r>
          </a:p>
          <a:p>
            <a:r>
              <a:rPr lang="en-US">
                <a:sym typeface="Wingdings" pitchFamily="2" charset="2"/>
              </a:rPr>
              <a:t>left recursion.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For example, the pair of productions: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| b</a:t>
            </a:r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could be replaced by the non-left-recursive productions: </a:t>
            </a:r>
            <a:r>
              <a:rPr lang="en-US">
                <a:solidFill>
                  <a:srgbClr val="0000FF"/>
                </a:solidFill>
              </a:rPr>
              <a:t>A 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    				   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ja-JP" altLang="en-US">
                <a:solidFill>
                  <a:srgbClr val="0000FF"/>
                </a:solidFill>
              </a:rPr>
              <a:t>’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E38165-2074-4438-AA81-52C1513D98FA}" type="slidenum">
              <a:rPr lang="en-US"/>
              <a:pPr/>
              <a:t>28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743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Left factoring</a:t>
            </a:r>
            <a:r>
              <a:rPr lang="en-US"/>
              <a:t>: Left factoring is a grammar transformation that is useful for producing</a:t>
            </a:r>
          </a:p>
          <a:p>
            <a:r>
              <a:rPr lang="en-US"/>
              <a:t>a grammar suitable for predictive (top-down) parsing. When the choice between </a:t>
            </a:r>
          </a:p>
          <a:p>
            <a:r>
              <a:rPr lang="en-US"/>
              <a:t>two alternative A-production is not clear, we may be able to rewrite the production to </a:t>
            </a:r>
          </a:p>
          <a:p>
            <a:r>
              <a:rPr lang="en-US"/>
              <a:t>defer the decision until enough of the input has been seen thus we can make the </a:t>
            </a:r>
          </a:p>
          <a:p>
            <a:r>
              <a:rPr lang="en-US"/>
              <a:t>right choice. 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For example, the pair of productions: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|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baseline="-2500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could be  left-factored to the following productions: </a:t>
            </a:r>
            <a:r>
              <a:rPr lang="en-US">
                <a:solidFill>
                  <a:srgbClr val="0000FF"/>
                </a:solidFill>
              </a:rPr>
              <a:t>A 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    			        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ja-JP" altLang="en-US">
                <a:solidFill>
                  <a:srgbClr val="0000FF"/>
                </a:solidFill>
              </a:rPr>
              <a:t>’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baseline="-25000">
                <a:solidFill>
                  <a:srgbClr val="0000FF"/>
                </a:solidFill>
                <a:sym typeface="Wingdings" pitchFamily="2" charset="2"/>
              </a:rPr>
              <a:t>2</a:t>
            </a:r>
          </a:p>
          <a:p>
            <a:endParaRPr lang="en-US"/>
          </a:p>
          <a:p>
            <a:r>
              <a:rPr lang="en-US">
                <a:solidFill>
                  <a:srgbClr val="0000FF"/>
                </a:solidFill>
              </a:rPr>
              <a:t>     </a:t>
            </a:r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3C158-B5E8-4100-9873-3D88FFA3F819}" type="slidenum">
              <a:rPr lang="en-US"/>
              <a:pPr/>
              <a:t>29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Given the following grammar:</a:t>
            </a:r>
          </a:p>
          <a:p>
            <a:pPr marL="457200" indent="-457200"/>
            <a:endParaRPr lang="en-US" sz="24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E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E | T</a:t>
            </a: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T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T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F | F</a:t>
            </a: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F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To avoid left recursion we can rewrite it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 </a:t>
            </a:r>
          </a:p>
          <a:p>
            <a:pPr marL="457200" indent="-457200"/>
            <a:r>
              <a:rPr lang="en-US" sz="2000">
                <a:latin typeface="Times New Roman" pitchFamily="18" charset="0"/>
              </a:rPr>
              <a:t>	</a:t>
            </a:r>
            <a:r>
              <a:rPr lang="en-US" b="1"/>
              <a:t>E  </a:t>
            </a:r>
            <a:r>
              <a:rPr lang="en-US" b="1">
                <a:sym typeface="Wingdings" pitchFamily="2" charset="2"/>
              </a:rPr>
              <a:t> T E</a:t>
            </a:r>
            <a:r>
              <a:rPr lang="ja-JP" altLang="en-US" b="1">
                <a:sym typeface="Wingdings" pitchFamily="2" charset="2"/>
              </a:rPr>
              <a:t>’</a:t>
            </a:r>
            <a:endParaRPr lang="en-US" altLang="ja-JP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   	E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 b="1">
                <a:sym typeface="Wingdings" pitchFamily="2" charset="2"/>
              </a:rPr>
              <a:t> T E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|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sym typeface="Wingdings" pitchFamily="2" charset="2"/>
              </a:rPr>
              <a:t> 	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T   F T</a:t>
            </a:r>
            <a:r>
              <a:rPr lang="ja-JP" altLang="en-US" b="1">
                <a:sym typeface="Wingdings" pitchFamily="2" charset="2"/>
              </a:rPr>
              <a:t>’</a:t>
            </a:r>
            <a:endParaRPr lang="en-US" altLang="ja-JP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	T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 b="1">
                <a:sym typeface="Wingdings" pitchFamily="2" charset="2"/>
              </a:rPr>
              <a:t> F T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|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sym typeface="Wingdings" pitchFamily="2" charset="2"/>
              </a:rPr>
              <a:t>  	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ym typeface="Wingdings" pitchFamily="2" charset="2"/>
              </a:rPr>
              <a:t>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b="1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b="1">
              <a:solidFill>
                <a:srgbClr val="0000FF"/>
              </a:solidFill>
            </a:endParaRPr>
          </a:p>
          <a:p>
            <a:pPr marL="457200" indent="-457200"/>
            <a:endParaRPr lang="en-US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 </a:t>
            </a:r>
          </a:p>
        </p:txBody>
      </p:sp>
      <p:sp>
        <p:nvSpPr>
          <p:cNvPr id="727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D5E169-BDF4-4886-B414-10DD03135B5A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Parsing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Context Free Grammars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Ambiguous Grammars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Unambiguous Grammars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8772E5-94D5-4C02-ACF2-A538D546AF03}" type="slidenum">
              <a:rPr lang="en-US"/>
              <a:pPr/>
              <a:t>30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74757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7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705D0D-9724-4F7C-9D66-8ECE91A7D692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Parsing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In a regular language nested structures can not be expressed.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Nested structures can be expressed with the aid of recursion.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For example, A FSA cannot suffice for the recognition of sentences in the set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{ </a:t>
            </a:r>
            <a:r>
              <a:rPr lang="en-US" sz="2400" b="1">
                <a:latin typeface="Times New Roman" pitchFamily="18" charset="0"/>
              </a:rPr>
              <a:t>a</a:t>
            </a:r>
            <a:r>
              <a:rPr lang="en-US" sz="2400" i="1" baseline="30000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b</a:t>
            </a:r>
            <a:r>
              <a:rPr lang="en-US" sz="2400" i="1" baseline="30000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| </a:t>
            </a:r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is in  </a:t>
            </a:r>
            <a:r>
              <a:rPr lang="en-US" sz="2400">
                <a:latin typeface="Symbol" pitchFamily="18" charset="2"/>
              </a:rPr>
              <a:t> </a:t>
            </a:r>
            <a:r>
              <a:rPr lang="en-US" sz="2400">
                <a:latin typeface="Times New Roman" pitchFamily="18" charset="0"/>
              </a:rPr>
              <a:t>{ 0, 1, 2, 3, …}}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where </a:t>
            </a:r>
            <a:r>
              <a:rPr lang="en-US" sz="2400" b="1">
                <a:latin typeface="Times New Roman" pitchFamily="18" charset="0"/>
              </a:rPr>
              <a:t>a</a:t>
            </a:r>
            <a:r>
              <a:rPr lang="en-US" sz="2400">
                <a:latin typeface="Times New Roman" pitchFamily="18" charset="0"/>
              </a:rPr>
              <a:t>  represents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(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 or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{</a:t>
            </a:r>
            <a:r>
              <a:rPr lang="ja-JP" altLang="en-US" sz="2400">
                <a:latin typeface="Times New Roman" pitchFamily="18" charset="0"/>
              </a:rPr>
              <a:t>“</a:t>
            </a:r>
            <a:endParaRPr lang="en-US" altLang="ja-JP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and </a:t>
            </a:r>
            <a:r>
              <a:rPr lang="en-US" sz="2400" b="1">
                <a:latin typeface="Times New Roman" pitchFamily="18" charset="0"/>
              </a:rPr>
              <a:t>b</a:t>
            </a:r>
            <a:r>
              <a:rPr lang="en-US" sz="2400">
                <a:latin typeface="Times New Roman" pitchFamily="18" charset="0"/>
              </a:rPr>
              <a:t> represents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)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or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}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</a:t>
            </a:r>
            <a:endParaRPr lang="en-US" altLang="ja-JP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82F43-3529-4B29-A1CB-5EF310744AEE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So far we have been working with three rules to define regular sets (regular languages):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Concatenation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(s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Alternation (choice)  (s |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Kleene closure (repetition)  ( s )*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Regular sets are generated by regular expressions and recognized by scanners (FSA).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Adding recursion as an additional rule we can define context free languages.</a:t>
            </a: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E08A71-9DB5-46B8-95F8-32C14B28377C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Any string that can be defined using concatenation, alternation, Kleene closure and recursion is called a Context Free Language (CFL).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CFLs are generated by Context Free Grammars (CFG) and can recognize by Pushdown Automatas.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	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lang="en-US" altLang="ja-JP" sz="2400" b="1" u="sng">
                <a:solidFill>
                  <a:srgbClr val="0000FF"/>
                </a:solidFill>
                <a:latin typeface="Times New Roman" pitchFamily="18" charset="0"/>
              </a:rPr>
              <a:t>Every language displays a structure called its grammar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0000FF"/>
                </a:solidFill>
              </a:rPr>
              <a:t>Parsing is the task of determining the structure or syntax of a program.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669AD-006D-49B9-932C-3BA46D89AC31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Let us observe the following three rules (grammar):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&lt;sentence&gt;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 &lt;subject&gt; &lt;predicate&gt;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Where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means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is defined as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&lt;subject&gt; 	  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John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Mary</a:t>
            </a: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&lt;predicate&gt; 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eats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talks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where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means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or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With this rules we define four possible sentences: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John eats	John talks	Mary eats	Mary talks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5C4A7-C7E3-42B3-888F-ED3834F3D60C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8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We will refer to the formulae or  rules used in the former example as 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Syntax rules, productions, syntactic equations, or rewriting rules.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&lt;subject&gt; and &lt;predicate&gt; are syntactic classes or categories.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Using a shorthand notation we can write the following syntax rules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A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A 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B  c | d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032125" y="4303713"/>
            <a:ext cx="4946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/>
              <a:t> = { ac, ad, bc, bd} = set of sentences</a:t>
            </a:r>
          </a:p>
          <a:p>
            <a:endParaRPr lang="en-US"/>
          </a:p>
          <a:p>
            <a:r>
              <a:rPr lang="en-US" b="1">
                <a:sym typeface="Wingdings" pitchFamily="2" charset="2"/>
              </a:rPr>
              <a:t>L</a:t>
            </a:r>
            <a:r>
              <a:rPr lang="en-US">
                <a:sym typeface="Wingdings" pitchFamily="2" charset="2"/>
              </a:rPr>
              <a:t> is called the language that can be generated </a:t>
            </a:r>
          </a:p>
          <a:p>
            <a:r>
              <a:rPr lang="en-US">
                <a:sym typeface="Wingdings" pitchFamily="2" charset="2"/>
              </a:rPr>
              <a:t>by the syntax rules by repeated substitution.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AEFBE-6005-401A-965E-2B6F7408E3C2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10600" cy="794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	</a:t>
            </a:r>
            <a:r>
              <a:rPr lang="en-US" sz="2400" u="sng">
                <a:latin typeface="Times New Roman" pitchFamily="18" charset="0"/>
              </a:rPr>
              <a:t>Definition </a:t>
            </a:r>
            <a:r>
              <a:rPr lang="en-US" sz="2400">
                <a:latin typeface="Times New Roman" pitchFamily="18" charset="0"/>
              </a:rPr>
              <a:t>: A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language</a:t>
            </a:r>
            <a:r>
              <a:rPr lang="en-US" sz="2400">
                <a:latin typeface="Times New Roman" pitchFamily="18" charset="0"/>
              </a:rPr>
              <a:t> is a set of strings of characters from 	some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The strings of the language are called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sentences</a:t>
            </a:r>
            <a:r>
              <a:rPr lang="en-US" sz="2400">
                <a:latin typeface="Times New Roman" pitchFamily="18" charset="0"/>
              </a:rPr>
              <a:t> or 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statements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A string over some alphabet is a finite sequence of symbols 	drawn  from that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A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meta-language</a:t>
            </a:r>
            <a:r>
              <a:rPr lang="en-US" sz="2400">
                <a:latin typeface="Times New Roman" pitchFamily="18" charset="0"/>
              </a:rPr>
              <a:t> is a language that is used to describe 	another language.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 </a:t>
            </a: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16097</TotalTime>
  <Words>1375</Words>
  <Application>Microsoft Office PowerPoint</Application>
  <PresentationFormat>Presentación en pantalla (4:3)</PresentationFormat>
  <Paragraphs>566</Paragraphs>
  <Slides>30</Slides>
  <Notes>30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Parsing</vt:lpstr>
      <vt:lpstr>Parsing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Parse Trees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Recursive descent parsing</vt:lpstr>
      <vt:lpstr>Recursive descent parsing</vt:lpstr>
      <vt:lpstr>Recursive descent parsing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395</cp:revision>
  <cp:lastPrinted>2012-02-21T17:04:49Z</cp:lastPrinted>
  <dcterms:created xsi:type="dcterms:W3CDTF">2002-09-04T03:07:34Z</dcterms:created>
  <dcterms:modified xsi:type="dcterms:W3CDTF">2014-02-14T21:04:44Z</dcterms:modified>
</cp:coreProperties>
</file>