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337" r:id="rId2"/>
    <p:sldId id="373" r:id="rId3"/>
    <p:sldId id="378" r:id="rId4"/>
    <p:sldId id="409" r:id="rId5"/>
    <p:sldId id="400" r:id="rId6"/>
    <p:sldId id="410" r:id="rId7"/>
    <p:sldId id="404" r:id="rId8"/>
    <p:sldId id="377" r:id="rId9"/>
    <p:sldId id="403" r:id="rId10"/>
    <p:sldId id="401" r:id="rId11"/>
    <p:sldId id="426" r:id="rId12"/>
    <p:sldId id="376" r:id="rId13"/>
    <p:sldId id="407" r:id="rId14"/>
    <p:sldId id="411" r:id="rId15"/>
    <p:sldId id="413" r:id="rId16"/>
    <p:sldId id="427" r:id="rId17"/>
    <p:sldId id="415" r:id="rId18"/>
    <p:sldId id="416" r:id="rId19"/>
    <p:sldId id="429" r:id="rId20"/>
    <p:sldId id="417" r:id="rId21"/>
    <p:sldId id="418" r:id="rId22"/>
    <p:sldId id="419" r:id="rId23"/>
    <p:sldId id="414" r:id="rId24"/>
    <p:sldId id="412" r:id="rId25"/>
    <p:sldId id="420" r:id="rId26"/>
    <p:sldId id="422" r:id="rId27"/>
    <p:sldId id="423" r:id="rId28"/>
    <p:sldId id="424" r:id="rId29"/>
    <p:sldId id="425" r:id="rId30"/>
    <p:sldId id="431" r:id="rId31"/>
    <p:sldId id="428" r:id="rId32"/>
    <p:sldId id="430" r:id="rId33"/>
    <p:sldId id="433" r:id="rId34"/>
    <p:sldId id="432" r:id="rId35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99E69A7E-A25C-41B9-9317-670FCED7DC5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4BAFFDE5-B5F1-4DAA-9EC6-51DE4B2B59A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5B424-D9DD-4B3E-B52E-19FB21B94E68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C9F73-E303-4050-8896-ED55EF31193A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DB0B7E-673F-4A73-AFB6-2ABF76C444CC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2FC81-D259-4F2D-B271-E6071DBF6712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0E81C-040D-4B02-8EAD-E2EF0C6F7418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C0D12A-0206-4651-AD2A-814E90FDEC41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70EFAA-5BA7-4E6F-8C46-BEF6BEF5DF83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47BCBF-AB1A-4419-BA59-3AC1AF2C818D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300469-73EE-4657-9B02-DE874E31DE80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9DB45-881F-4298-80FC-A01A56A9CF5D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A81351-309F-4291-A793-1302F439F473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D42B5-57B0-49A2-B016-368F5B4605D6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03909E-5F70-4B20-8806-27100B1A614E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E8BEE4-F8F2-4E6F-B26C-FB23E4F59C88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862C3-0E2F-40B2-8099-FD0AFEE0AAFE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7C5C5B-194F-4179-995A-A27AA51AECC3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92A8B2-880F-40DF-A1B3-FCE02B59A220}" type="slidenum">
              <a:rPr lang="en-US"/>
              <a:pPr/>
              <a:t>24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81D964-09BD-45F3-866F-991F660A5AFB}" type="slidenum">
              <a:rPr lang="en-US"/>
              <a:pPr/>
              <a:t>25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FCC6C-F262-48D2-85E1-FA3D8884EDD9}" type="slidenum">
              <a:rPr lang="en-US"/>
              <a:pPr/>
              <a:t>26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6EE1D6-2CB2-488B-A016-9C36DE37013F}" type="slidenum">
              <a:rPr lang="en-US"/>
              <a:pPr/>
              <a:t>27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DCE1E8-482B-46DF-A196-A5C4172E9B32}" type="slidenum">
              <a:rPr lang="en-US"/>
              <a:pPr/>
              <a:t>28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08F50-A89E-4FD2-96CE-C9DECB5F4488}" type="slidenum">
              <a:rPr lang="en-US"/>
              <a:pPr/>
              <a:t>29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C6421D-2E17-4B1C-8276-2071267805CB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E386E-C793-4121-A429-96AA65A41665}" type="slidenum">
              <a:rPr lang="en-US"/>
              <a:pPr/>
              <a:t>30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39617-AC7E-4C9A-8CE3-4D7C09AC9EEC}" type="slidenum">
              <a:rPr lang="en-US"/>
              <a:pPr/>
              <a:t>31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F16F46-24AF-42E9-ADC5-173056CBA039}" type="slidenum">
              <a:rPr lang="en-US"/>
              <a:pPr/>
              <a:t>32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5C2459-5D81-4A1E-8CE4-B1FC5C302DA0}" type="slidenum">
              <a:rPr lang="en-US"/>
              <a:pPr/>
              <a:t>33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3BD2CB-6238-461C-9E69-C7468A84AE57}" type="slidenum">
              <a:rPr lang="en-US"/>
              <a:pPr/>
              <a:t>34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956BD2-806C-4F43-9F53-F215C18788B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6C1FA1-FEE8-43B9-8642-0886CB83A50A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B43B75-715F-4EF2-A8B9-8DE25DDB90BD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EA3FC4-E346-4599-ABC1-42F2459B9FEE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2B8A2-3521-46F7-BA74-70C3DA3AB8F3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7E666A-7998-4A3E-9F43-924DC859F4A7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4B566-087C-420F-8C0E-24E8490A40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722F4-C4B9-48E6-93F5-0EC183471FF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442988-B0CB-4084-8810-15BB40973D6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C12793-6918-4AC6-B9A5-65575816E5E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63BB21-8AA0-480A-A232-C32C42E231D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B306B-CCBB-4E66-91DF-8B9B387831A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966AD-B204-4968-A758-0038C2BA9AD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993EB1-B749-4E6B-BEA3-F527F2ED899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596B3-2DAB-40B5-93E4-9AA5AA5495A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AA8F9-B014-4D44-8DAB-D8388E1A6F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8C129-0EEA-4887-812C-3B8962C7024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C16E5A-9291-4948-9FFA-08851E24FDF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C118DE-D7D3-46F2-8AD5-27BD141DEBE5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4A156-3F61-4E72-B9F6-C2CDF1743B73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Symbol Table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52400" y="1295400"/>
            <a:ext cx="868045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The symbol table or name table records information about each symbol</a:t>
            </a:r>
          </a:p>
          <a:p>
            <a:r>
              <a:rPr lang="en-US" b="1"/>
              <a:t>name in the program.</a:t>
            </a:r>
          </a:p>
          <a:p>
            <a:endParaRPr lang="en-US" b="1"/>
          </a:p>
          <a:p>
            <a:r>
              <a:rPr lang="en-US" b="1"/>
              <a:t>Each  piece of information associated  with a name is called an attribute.</a:t>
            </a:r>
          </a:p>
          <a:p>
            <a:r>
              <a:rPr lang="en-US" b="1"/>
              <a:t>(i.e. type for a variable, number of parameters for a procedure, number of</a:t>
            </a:r>
          </a:p>
          <a:p>
            <a:r>
              <a:rPr lang="en-US" b="1"/>
              <a:t>dimensions for an array)</a:t>
            </a:r>
          </a:p>
          <a:p>
            <a:endParaRPr lang="en-US" b="1"/>
          </a:p>
          <a:p>
            <a:r>
              <a:rPr lang="en-US" b="1"/>
              <a:t>The symbol table can be organized as a linear list, a tree, or using </a:t>
            </a:r>
          </a:p>
          <a:p>
            <a:r>
              <a:rPr lang="en-US" b="1"/>
              <a:t>hash tables which is the most efficient method.</a:t>
            </a:r>
          </a:p>
          <a:p>
            <a:endParaRPr lang="en-US" b="1"/>
          </a:p>
          <a:p>
            <a:r>
              <a:rPr lang="en-US" b="1"/>
              <a:t>The hashing technique will allow us to find a numerical value for the identifier.</a:t>
            </a:r>
          </a:p>
          <a:p>
            <a:r>
              <a:rPr lang="en-US" b="1"/>
              <a:t>For example:</a:t>
            </a:r>
          </a:p>
          <a:p>
            <a:endParaRPr lang="en-US" b="1"/>
          </a:p>
          <a:p>
            <a:r>
              <a:rPr lang="en-US" b="1"/>
              <a:t>We can  used the formula: </a:t>
            </a:r>
            <a:r>
              <a:rPr lang="en-US" b="1">
                <a:solidFill>
                  <a:srgbClr val="0000FF"/>
                </a:solidFill>
              </a:rPr>
              <a:t>H(id) = ord (first letter) + ord (last letter)</a:t>
            </a:r>
          </a:p>
          <a:p>
            <a:endParaRPr lang="en-US" b="1"/>
          </a:p>
          <a:p>
            <a:endParaRPr lang="en-US" b="1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608BF-567D-47F5-971F-FA0AD3A24BAF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ASCII Character Set  </a:t>
            </a:r>
          </a:p>
        </p:txBody>
      </p:sp>
      <p:graphicFrame>
        <p:nvGraphicFramePr>
          <p:cNvPr id="328707" name="Group 3"/>
          <p:cNvGraphicFramePr>
            <a:graphicFrameLocks noGrp="1"/>
          </p:cNvGraphicFramePr>
          <p:nvPr/>
        </p:nvGraphicFramePr>
        <p:xfrm>
          <a:off x="3810000" y="1524000"/>
          <a:ext cx="4800600" cy="4144963"/>
        </p:xfrm>
        <a:graphic>
          <a:graphicData uri="http://schemas.openxmlformats.org/drawingml/2006/table">
            <a:tbl>
              <a:tblPr/>
              <a:tblGrid>
                <a:gridCol w="531813"/>
                <a:gridCol w="536575"/>
                <a:gridCol w="531812"/>
                <a:gridCol w="531813"/>
                <a:gridCol w="536575"/>
                <a:gridCol w="531812"/>
                <a:gridCol w="531813"/>
                <a:gridCol w="536575"/>
                <a:gridCol w="531812"/>
              </a:tblGrid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@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`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10(A)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11(B)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{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12(C)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&lt;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\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|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13(D)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=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}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14(E)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&gt;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^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~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15(F)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?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_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027" name="Line 185"/>
          <p:cNvSpPr>
            <a:spLocks noChangeShapeType="1"/>
          </p:cNvSpPr>
          <p:nvPr/>
        </p:nvSpPr>
        <p:spPr bwMode="auto">
          <a:xfrm>
            <a:off x="762000" y="8382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028" name="Text Box 186"/>
          <p:cNvSpPr txBox="1">
            <a:spLocks noChangeArrowheads="1"/>
          </p:cNvSpPr>
          <p:nvPr/>
        </p:nvSpPr>
        <p:spPr bwMode="auto">
          <a:xfrm>
            <a:off x="822325" y="1560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36029" name="Text Box 188"/>
          <p:cNvSpPr txBox="1">
            <a:spLocks noChangeArrowheads="1"/>
          </p:cNvSpPr>
          <p:nvPr/>
        </p:nvSpPr>
        <p:spPr bwMode="auto">
          <a:xfrm>
            <a:off x="304800" y="2209800"/>
            <a:ext cx="324643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The ordinal number of a character</a:t>
            </a:r>
          </a:p>
          <a:p>
            <a:r>
              <a:rPr lang="en-US" sz="1600" b="1" i="1">
                <a:solidFill>
                  <a:srgbClr val="0000FF"/>
                </a:solidFill>
              </a:rPr>
              <a:t>ch</a:t>
            </a:r>
            <a:r>
              <a:rPr lang="en-US" sz="1600" i="1"/>
              <a:t> </a:t>
            </a:r>
            <a:r>
              <a:rPr lang="en-US" sz="1600"/>
              <a:t>is computed from its </a:t>
            </a:r>
          </a:p>
          <a:p>
            <a:r>
              <a:rPr lang="en-US" sz="1600"/>
              <a:t>coordinates (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/>
              <a:t>,</a:t>
            </a:r>
            <a:r>
              <a:rPr lang="en-US" sz="1600" b="1">
                <a:solidFill>
                  <a:srgbClr val="00CC00"/>
                </a:solidFill>
              </a:rPr>
              <a:t>Y</a:t>
            </a:r>
            <a:r>
              <a:rPr lang="en-US" sz="1600"/>
              <a:t>) in the table</a:t>
            </a:r>
          </a:p>
          <a:p>
            <a:r>
              <a:rPr lang="en-US" sz="1600"/>
              <a:t>as:</a:t>
            </a:r>
          </a:p>
          <a:p>
            <a:r>
              <a:rPr lang="en-US" sz="1600" b="1"/>
              <a:t>ord(</a:t>
            </a:r>
            <a:r>
              <a:rPr lang="en-US" sz="1600" b="1" i="1">
                <a:solidFill>
                  <a:srgbClr val="0000FF"/>
                </a:solidFill>
              </a:rPr>
              <a:t>ch</a:t>
            </a:r>
            <a:r>
              <a:rPr lang="en-US" sz="1600" b="1"/>
              <a:t>)</a:t>
            </a:r>
            <a:r>
              <a:rPr lang="en-US" sz="1600"/>
              <a:t> = 16 * 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>
                <a:solidFill>
                  <a:srgbClr val="FF0000"/>
                </a:solidFill>
              </a:rPr>
              <a:t> </a:t>
            </a:r>
            <a:r>
              <a:rPr lang="en-US" sz="1600"/>
              <a:t>+ </a:t>
            </a:r>
            <a:r>
              <a:rPr lang="en-US" sz="1600" b="1">
                <a:solidFill>
                  <a:srgbClr val="00CC00"/>
                </a:solidFill>
              </a:rPr>
              <a:t>Y</a:t>
            </a:r>
          </a:p>
          <a:p>
            <a:endParaRPr lang="en-US" sz="1600"/>
          </a:p>
          <a:p>
            <a:r>
              <a:rPr lang="en-US" sz="1600"/>
              <a:t>Example:</a:t>
            </a:r>
          </a:p>
          <a:p>
            <a:endParaRPr lang="en-US" sz="1600"/>
          </a:p>
          <a:p>
            <a:r>
              <a:rPr lang="en-US" sz="1600" b="1"/>
              <a:t>ord(</a:t>
            </a:r>
            <a:r>
              <a:rPr lang="ja-JP" altLang="en-US" sz="1600"/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A</a:t>
            </a:r>
            <a:r>
              <a:rPr lang="ja-JP" altLang="en-US" sz="1600"/>
              <a:t>’</a:t>
            </a:r>
            <a:r>
              <a:rPr lang="en-US" altLang="ja-JP" sz="1600" b="1"/>
              <a:t>)</a:t>
            </a:r>
            <a:r>
              <a:rPr lang="en-US" altLang="ja-JP" sz="1600"/>
              <a:t> = 16 * </a:t>
            </a:r>
            <a:r>
              <a:rPr lang="en-US" altLang="ja-JP" sz="1600" b="1">
                <a:solidFill>
                  <a:srgbClr val="FF0000"/>
                </a:solidFill>
              </a:rPr>
              <a:t>4</a:t>
            </a:r>
            <a:r>
              <a:rPr lang="en-US" altLang="ja-JP" sz="1600"/>
              <a:t> + </a:t>
            </a:r>
            <a:r>
              <a:rPr lang="en-US" altLang="ja-JP" sz="1600" b="1">
                <a:solidFill>
                  <a:srgbClr val="00CC00"/>
                </a:solidFill>
              </a:rPr>
              <a:t>1</a:t>
            </a:r>
            <a:r>
              <a:rPr lang="en-US" altLang="ja-JP" sz="1600"/>
              <a:t> = 65</a:t>
            </a:r>
            <a:endParaRPr lang="en-US" sz="1600"/>
          </a:p>
        </p:txBody>
      </p:sp>
      <p:sp>
        <p:nvSpPr>
          <p:cNvPr id="36030" name="Text Box 189"/>
          <p:cNvSpPr txBox="1">
            <a:spLocks noChangeArrowheads="1"/>
          </p:cNvSpPr>
          <p:nvPr/>
        </p:nvSpPr>
        <p:spPr bwMode="auto">
          <a:xfrm>
            <a:off x="3184525" y="33131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CC00"/>
                </a:solidFill>
              </a:rPr>
              <a:t>Y</a:t>
            </a:r>
          </a:p>
        </p:txBody>
      </p:sp>
      <p:sp>
        <p:nvSpPr>
          <p:cNvPr id="36031" name="Text Box 190"/>
          <p:cNvSpPr txBox="1">
            <a:spLocks noChangeArrowheads="1"/>
          </p:cNvSpPr>
          <p:nvPr/>
        </p:nvSpPr>
        <p:spPr bwMode="auto">
          <a:xfrm>
            <a:off x="6019800" y="11430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333590-855C-4860-BC0A-3DF47FC96B72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Designing a scanner</a:t>
            </a:r>
          </a:p>
        </p:txBody>
      </p:sp>
      <p:sp>
        <p:nvSpPr>
          <p:cNvPr id="3789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15"/>
          <p:cNvSpPr txBox="1">
            <a:spLocks noChangeArrowheads="1"/>
          </p:cNvSpPr>
          <p:nvPr/>
        </p:nvSpPr>
        <p:spPr bwMode="auto">
          <a:xfrm>
            <a:off x="974725" y="1789113"/>
            <a:ext cx="59309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/*** structure of the symbol table record ***/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/>
              <a:t>typedef struct  </a:t>
            </a:r>
          </a:p>
          <a:p>
            <a:r>
              <a:rPr lang="en-US"/>
              <a:t>    { </a:t>
            </a:r>
          </a:p>
          <a:p>
            <a:r>
              <a:rPr lang="en-US"/>
              <a:t>	int kind; 		/* const = 1, var = 2, proc = 3.</a:t>
            </a:r>
          </a:p>
          <a:p>
            <a:r>
              <a:rPr lang="en-US"/>
              <a:t>	char name[10];	/* name up to 11 chars</a:t>
            </a:r>
          </a:p>
          <a:p>
            <a:r>
              <a:rPr lang="en-US"/>
              <a:t>	int val; 		/* number (ASCII value) </a:t>
            </a:r>
          </a:p>
          <a:p>
            <a:r>
              <a:rPr lang="en-US"/>
              <a:t>	int level; 		/* L  level</a:t>
            </a:r>
          </a:p>
          <a:p>
            <a:r>
              <a:rPr lang="en-US"/>
              <a:t>	int adr; 		/* M  address</a:t>
            </a:r>
          </a:p>
          <a:p>
            <a:r>
              <a:rPr lang="en-US"/>
              <a:t>    } namerecord_t; </a:t>
            </a:r>
          </a:p>
          <a:p>
            <a:endParaRPr lang="en-US"/>
          </a:p>
          <a:p>
            <a:r>
              <a:rPr lang="en-US"/>
              <a:t>symbol_ table [MAX_NAME_TABLE_SIZE];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D41DF4-3E35-4499-952B-36CF3C000521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Symbol Table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746125" y="1484313"/>
            <a:ext cx="77025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Symbol table operations: </a:t>
            </a:r>
          </a:p>
          <a:p>
            <a:r>
              <a:rPr lang="en-US"/>
              <a:t>	Enter (insert)</a:t>
            </a:r>
          </a:p>
          <a:p>
            <a:r>
              <a:rPr lang="en-US"/>
              <a:t>	Lookup (retrieval)</a:t>
            </a:r>
          </a:p>
          <a:p>
            <a:endParaRPr lang="en-US"/>
          </a:p>
          <a:p>
            <a:r>
              <a:rPr lang="en-US" b="1"/>
              <a:t>Enter</a:t>
            </a:r>
            <a:r>
              <a:rPr lang="en-US"/>
              <a:t>:	When a declaration is processed the name is inserted into the</a:t>
            </a:r>
          </a:p>
          <a:p>
            <a:r>
              <a:rPr lang="en-US"/>
              <a:t>	the symbol table. If the programming language does not require</a:t>
            </a:r>
          </a:p>
          <a:p>
            <a:r>
              <a:rPr lang="en-US"/>
              <a:t>	declarations, then the name is inserted when the first occurrence </a:t>
            </a:r>
          </a:p>
          <a:p>
            <a:r>
              <a:rPr lang="en-US"/>
              <a:t>	of the name is found.</a:t>
            </a:r>
          </a:p>
          <a:p>
            <a:endParaRPr lang="en-US"/>
          </a:p>
          <a:p>
            <a:r>
              <a:rPr lang="en-US" b="1"/>
              <a:t>Lookup:</a:t>
            </a:r>
            <a:r>
              <a:rPr lang="en-US"/>
              <a:t> Each subsequent  use of the name cause a lookup operation.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B3BAD4-253C-4604-B66E-795497C4639E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8549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An </a:t>
            </a:r>
            <a:r>
              <a:rPr lang="en-US" b="1" u="sng"/>
              <a:t>alphabet</a:t>
            </a:r>
            <a:r>
              <a:rPr lang="en-US"/>
              <a:t> is any finite set of symbols and usually the greek letter </a:t>
            </a:r>
          </a:p>
          <a:p>
            <a:r>
              <a:rPr lang="en-US" b="1" i="1"/>
              <a:t>sigma</a:t>
            </a:r>
            <a:r>
              <a:rPr lang="en-US"/>
              <a:t> (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/>
              <a:t> ) is used to denote it.</a:t>
            </a:r>
          </a:p>
          <a:p>
            <a:endParaRPr lang="en-US"/>
          </a:p>
          <a:p>
            <a:r>
              <a:rPr lang="en-US"/>
              <a:t>For example: </a:t>
            </a:r>
          </a:p>
          <a:p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{0,1}  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 </a:t>
            </a:r>
            <a:r>
              <a:rPr lang="en-US" b="1">
                <a:solidFill>
                  <a:srgbClr val="0000FF"/>
                </a:solidFill>
              </a:rPr>
              <a:t>the binary alphabet</a:t>
            </a:r>
          </a:p>
          <a:p>
            <a:r>
              <a:rPr lang="en-US"/>
              <a:t>	</a:t>
            </a:r>
          </a:p>
          <a:p>
            <a:r>
              <a:rPr lang="en-US" b="1" u="sng"/>
              <a:t>Note:</a:t>
            </a:r>
            <a:r>
              <a:rPr lang="en-US"/>
              <a:t>  </a:t>
            </a:r>
            <a:r>
              <a:rPr lang="en-US" b="1"/>
              <a:t>ASCII</a:t>
            </a:r>
            <a:r>
              <a:rPr lang="en-US"/>
              <a:t> is an important example of an alphabet; it is used in</a:t>
            </a:r>
          </a:p>
          <a:p>
            <a:r>
              <a:rPr lang="en-US"/>
              <a:t>many software systems</a:t>
            </a:r>
          </a:p>
          <a:p>
            <a:endParaRPr lang="en-US"/>
          </a:p>
          <a:p>
            <a:r>
              <a:rPr lang="en-US"/>
              <a:t>A </a:t>
            </a:r>
            <a:r>
              <a:rPr lang="en-US" b="1" u="sng"/>
              <a:t>string</a:t>
            </a:r>
            <a:r>
              <a:rPr lang="en-US"/>
              <a:t> (string = sentence = word) over an alphabet is a finite sequence of </a:t>
            </a:r>
          </a:p>
          <a:p>
            <a:r>
              <a:rPr lang="en-US"/>
              <a:t>symbols drawn from an alphabet.</a:t>
            </a:r>
          </a:p>
          <a:p>
            <a:endParaRPr lang="en-US"/>
          </a:p>
          <a:p>
            <a:r>
              <a:rPr lang="en-US"/>
              <a:t>For example: </a:t>
            </a:r>
          </a:p>
          <a:p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{0,1}</a:t>
            </a:r>
            <a:r>
              <a:rPr lang="en-US"/>
              <a:t>		</a:t>
            </a:r>
            <a:r>
              <a:rPr lang="en-US" b="1">
                <a:solidFill>
                  <a:srgbClr val="0000FF"/>
                </a:solidFill>
              </a:rPr>
              <a:t>s = 1011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denotes a string called </a:t>
            </a:r>
            <a:r>
              <a:rPr lang="en-US" b="1">
                <a:solidFill>
                  <a:srgbClr val="0000FF"/>
                </a:solidFill>
              </a:rPr>
              <a:t>s</a:t>
            </a:r>
          </a:p>
          <a:p>
            <a:endParaRPr lang="en-US"/>
          </a:p>
          <a:p>
            <a:r>
              <a:rPr lang="en-US" b="1" u="sng"/>
              <a:t>Note:</a:t>
            </a:r>
            <a:r>
              <a:rPr lang="en-US"/>
              <a:t> any sequence of  </a:t>
            </a:r>
            <a:r>
              <a:rPr lang="en-US" b="1">
                <a:solidFill>
                  <a:srgbClr val="0000FF"/>
                </a:solidFill>
              </a:rPr>
              <a:t>0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1</a:t>
            </a:r>
            <a:r>
              <a:rPr lang="en-US"/>
              <a:t> is a string over the alphabet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{0,1}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D40CFB-993D-429F-B979-F5E26975F28B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74065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 2:</a:t>
            </a:r>
          </a:p>
          <a:p>
            <a:r>
              <a:rPr lang="en-US"/>
              <a:t>	</a:t>
            </a:r>
            <a:r>
              <a:rPr lang="en-US" b="1" u="sng"/>
              <a:t>Alphabet</a:t>
            </a:r>
            <a:r>
              <a:rPr lang="en-US"/>
              <a:t>		</a:t>
            </a:r>
            <a:r>
              <a:rPr lang="en-US" b="1" u="sng"/>
              <a:t>Strings</a:t>
            </a:r>
            <a:r>
              <a:rPr lang="en-US" u="sng"/>
              <a:t> </a:t>
            </a:r>
          </a:p>
          <a:p>
            <a:r>
              <a:rPr lang="en-US"/>
              <a:t>	</a:t>
            </a:r>
          </a:p>
          <a:p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{a, b, c, …, z}</a:t>
            </a:r>
            <a:r>
              <a:rPr lang="en-US"/>
              <a:t>		</a:t>
            </a:r>
            <a:r>
              <a:rPr lang="en-US" b="1">
                <a:solidFill>
                  <a:srgbClr val="0000FF"/>
                </a:solidFill>
              </a:rPr>
              <a:t>while, for, const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/>
              <a:t>The </a:t>
            </a:r>
            <a:r>
              <a:rPr lang="en-US" b="1" u="sng"/>
              <a:t>length</a:t>
            </a:r>
            <a:r>
              <a:rPr lang="en-US"/>
              <a:t> of a string </a:t>
            </a:r>
            <a:r>
              <a:rPr lang="en-US" b="1"/>
              <a:t>s</a:t>
            </a:r>
            <a:r>
              <a:rPr lang="en-US"/>
              <a:t>, usually written  </a:t>
            </a:r>
            <a:r>
              <a:rPr lang="en-US" b="1"/>
              <a:t>| s |</a:t>
            </a:r>
            <a:r>
              <a:rPr lang="en-US"/>
              <a:t>, is the number of occurrences</a:t>
            </a:r>
          </a:p>
          <a:p>
            <a:r>
              <a:rPr lang="en-US"/>
              <a:t>of symbols in s. </a:t>
            </a:r>
          </a:p>
          <a:p>
            <a:endParaRPr lang="en-US"/>
          </a:p>
          <a:p>
            <a:r>
              <a:rPr lang="en-US"/>
              <a:t>For example:</a:t>
            </a:r>
          </a:p>
          <a:p>
            <a:endParaRPr lang="en-US"/>
          </a:p>
          <a:p>
            <a:r>
              <a:rPr lang="en-US"/>
              <a:t>	If  s = </a:t>
            </a:r>
            <a:r>
              <a:rPr lang="en-US" b="1"/>
              <a:t>while    </a:t>
            </a:r>
            <a:r>
              <a:rPr lang="en-US"/>
              <a:t>the value of  | s | = 5 	</a:t>
            </a:r>
          </a:p>
          <a:p>
            <a:r>
              <a:rPr lang="en-US"/>
              <a:t>	 </a:t>
            </a:r>
          </a:p>
          <a:p>
            <a:r>
              <a:rPr lang="en-US"/>
              <a:t>Note: the empty string, denoted </a:t>
            </a:r>
            <a:r>
              <a:rPr lang="en-US" b="1">
                <a:latin typeface="Symbol" pitchFamily="18" charset="2"/>
              </a:rPr>
              <a:t>e</a:t>
            </a:r>
            <a:r>
              <a:rPr lang="en-US">
                <a:latin typeface="Math1" pitchFamily="2" charset="2"/>
              </a:rPr>
              <a:t> </a:t>
            </a:r>
            <a:r>
              <a:rPr lang="en-US" i="1"/>
              <a:t> (</a:t>
            </a:r>
            <a:r>
              <a:rPr lang="en-US" b="1" i="1"/>
              <a:t>epsilon</a:t>
            </a:r>
            <a:r>
              <a:rPr lang="en-US" i="1"/>
              <a:t>)</a:t>
            </a:r>
            <a:r>
              <a:rPr lang="en-US"/>
              <a:t>, is the string of length zero.</a:t>
            </a:r>
          </a:p>
          <a:p>
            <a:endParaRPr lang="en-US"/>
          </a:p>
          <a:p>
            <a:r>
              <a:rPr lang="en-US"/>
              <a:t>	| </a:t>
            </a:r>
            <a:r>
              <a:rPr lang="en-US" b="1">
                <a:latin typeface="Symbol" pitchFamily="18" charset="2"/>
              </a:rPr>
              <a:t>e</a:t>
            </a:r>
            <a:r>
              <a:rPr lang="en-US"/>
              <a:t> | =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DC3D05-A228-458C-A1A6-98D8FAEC98D4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7025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  <a:r>
              <a:rPr lang="en-US"/>
              <a:t> </a:t>
            </a:r>
            <a:r>
              <a:rPr lang="en-US" b="1" i="1">
                <a:solidFill>
                  <a:srgbClr val="0000FF"/>
                </a:solidFill>
              </a:rPr>
              <a:t>language</a:t>
            </a:r>
            <a:r>
              <a:rPr lang="en-US"/>
              <a:t>  </a:t>
            </a:r>
            <a:r>
              <a:rPr lang="en-US" b="1"/>
              <a:t>is any countable set of strings over some fixed alphabet.</a:t>
            </a:r>
          </a:p>
          <a:p>
            <a:r>
              <a:rPr lang="en-US"/>
              <a:t> </a:t>
            </a:r>
          </a:p>
          <a:p>
            <a:r>
              <a:rPr lang="en-US"/>
              <a:t>For example:</a:t>
            </a:r>
          </a:p>
          <a:p>
            <a:r>
              <a:rPr lang="en-US"/>
              <a:t>Let </a:t>
            </a:r>
            <a:r>
              <a:rPr lang="en-US" b="1"/>
              <a:t>L</a:t>
            </a:r>
            <a:r>
              <a:rPr lang="en-US"/>
              <a:t> be the alphabet of letters and </a:t>
            </a:r>
            <a:r>
              <a:rPr lang="en-US" b="1"/>
              <a:t>D</a:t>
            </a:r>
            <a:r>
              <a:rPr lang="en-US"/>
              <a:t> be the alphabet of digits:</a:t>
            </a:r>
          </a:p>
          <a:p>
            <a:endParaRPr lang="en-US"/>
          </a:p>
          <a:p>
            <a:r>
              <a:rPr lang="en-US"/>
              <a:t>	</a:t>
            </a:r>
            <a:r>
              <a:rPr lang="en-US" b="1"/>
              <a:t>L</a:t>
            </a:r>
            <a:r>
              <a:rPr lang="en-US"/>
              <a:t> = { A, B, …, Z, a, b, …, z}  and  </a:t>
            </a:r>
            <a:r>
              <a:rPr lang="en-US" b="1"/>
              <a:t>D</a:t>
            </a:r>
            <a:r>
              <a:rPr lang="en-US"/>
              <a:t> = {0, 1, 2, 3, …, 8, 9}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  </a:t>
            </a:r>
            <a:r>
              <a:rPr lang="en-US" b="1" u="sng"/>
              <a:t>Note:</a:t>
            </a:r>
            <a:r>
              <a:rPr lang="en-US"/>
              <a:t> 	</a:t>
            </a:r>
            <a:r>
              <a:rPr lang="en-US" b="1"/>
              <a:t>L</a:t>
            </a:r>
            <a:r>
              <a:rPr lang="en-US"/>
              <a:t> and </a:t>
            </a:r>
            <a:r>
              <a:rPr lang="en-US" b="1"/>
              <a:t>D</a:t>
            </a:r>
            <a:r>
              <a:rPr lang="en-US"/>
              <a:t> are languages all of whose strings </a:t>
            </a:r>
          </a:p>
          <a:p>
            <a:r>
              <a:rPr lang="en-US"/>
              <a:t>	happen  to be of length one. Therefore, and </a:t>
            </a:r>
          </a:p>
          <a:p>
            <a:r>
              <a:rPr lang="en-US"/>
              <a:t>	equivalent definition is:</a:t>
            </a:r>
          </a:p>
          <a:p>
            <a:endParaRPr lang="en-US"/>
          </a:p>
          <a:p>
            <a:r>
              <a:rPr lang="en-US"/>
              <a:t>	</a:t>
            </a:r>
            <a:r>
              <a:rPr lang="en-US" b="1"/>
              <a:t>L</a:t>
            </a:r>
            <a:r>
              <a:rPr lang="en-US"/>
              <a:t> is the alphabet of uppercase and lowercase letters.</a:t>
            </a:r>
          </a:p>
          <a:p>
            <a:r>
              <a:rPr lang="en-US"/>
              <a:t>	</a:t>
            </a:r>
            <a:r>
              <a:rPr lang="en-US" b="1"/>
              <a:t>D</a:t>
            </a:r>
            <a:r>
              <a:rPr lang="en-US"/>
              <a:t> is the alphabet of digits.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511BA8-EF47-4053-9B79-1794C829093A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507288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/>
              <a:t>Other languages that can be constructed from </a:t>
            </a:r>
            <a:r>
              <a:rPr lang="en-US" b="1"/>
              <a:t>L</a:t>
            </a:r>
            <a:r>
              <a:rPr lang="en-US"/>
              <a:t> and </a:t>
            </a:r>
            <a:r>
              <a:rPr lang="en-US" b="1"/>
              <a:t>D</a:t>
            </a:r>
            <a:r>
              <a:rPr lang="en-US"/>
              <a:t> are:</a:t>
            </a:r>
          </a:p>
          <a:p>
            <a:pPr marL="457200" indent="-457200"/>
            <a:endParaRPr lang="en-US"/>
          </a:p>
          <a:p>
            <a:pPr marL="457200" indent="-457200">
              <a:buFontTx/>
              <a:buAutoNum type="arabicParenR"/>
            </a:pPr>
            <a:r>
              <a:rPr lang="en-US" b="1"/>
              <a:t>L  </a:t>
            </a:r>
            <a:r>
              <a:rPr lang="en-US" sz="2000" b="1"/>
              <a:t>U</a:t>
            </a:r>
            <a:r>
              <a:rPr lang="en-US" b="1">
                <a:latin typeface="Math3" pitchFamily="2" charset="2"/>
              </a:rPr>
              <a:t>  </a:t>
            </a:r>
            <a:r>
              <a:rPr lang="en-US" b="1"/>
              <a:t>D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 the language with 62 strings of length one.</a:t>
            </a:r>
          </a:p>
          <a:p>
            <a:pPr marL="457200" indent="-457200">
              <a:buFontTx/>
              <a:buAutoNum type="arabicParenR"/>
            </a:pPr>
            <a:endParaRPr lang="en-US">
              <a:sym typeface="Wingdings" pitchFamily="2" charset="2"/>
            </a:endParaRPr>
          </a:p>
          <a:p>
            <a:pPr marL="457200" indent="-457200">
              <a:buFontTx/>
              <a:buAutoNum type="arabicParenR"/>
            </a:pPr>
            <a:r>
              <a:rPr lang="en-US" b="1">
                <a:sym typeface="Wingdings" pitchFamily="2" charset="2"/>
              </a:rPr>
              <a:t>L D</a:t>
            </a:r>
            <a:r>
              <a:rPr lang="en-US">
                <a:sym typeface="Wingdings" pitchFamily="2" charset="2"/>
              </a:rPr>
              <a:t>	      is the set of 520 strings of length two each containing </a:t>
            </a:r>
          </a:p>
          <a:p>
            <a:pPr marL="1828800" lvl="3" indent="-457200"/>
            <a:r>
              <a:rPr lang="en-US">
                <a:sym typeface="Wingdings" pitchFamily="2" charset="2"/>
              </a:rPr>
              <a:t>  a letter followed by a digit.</a:t>
            </a:r>
          </a:p>
          <a:p>
            <a:pPr marL="1828800" lvl="3" indent="-457200"/>
            <a:endParaRPr lang="en-US">
              <a:sym typeface="Wingdings" pitchFamily="2" charset="2"/>
            </a:endParaRPr>
          </a:p>
          <a:p>
            <a:pPr marL="457200" indent="-457200">
              <a:buFontTx/>
              <a:buAutoNum type="arabicParenR"/>
            </a:pPr>
            <a:r>
              <a:rPr lang="en-US" b="1">
                <a:sym typeface="Wingdings" pitchFamily="2" charset="2"/>
              </a:rPr>
              <a:t>L</a:t>
            </a:r>
            <a:r>
              <a:rPr lang="en-US" b="1" baseline="30000">
                <a:sym typeface="Wingdings" pitchFamily="2" charset="2"/>
              </a:rPr>
              <a:t>3</a:t>
            </a:r>
            <a:r>
              <a:rPr lang="en-US">
                <a:sym typeface="Wingdings" pitchFamily="2" charset="2"/>
              </a:rPr>
              <a:t>   is the set of all 3-letter strings.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	</a:t>
            </a:r>
          </a:p>
          <a:p>
            <a:pPr marL="457200" indent="-457200">
              <a:buFontTx/>
              <a:buAutoNum type="arabicParenR"/>
            </a:pPr>
            <a:r>
              <a:rPr lang="en-US" b="1">
                <a:sym typeface="Wingdings" pitchFamily="2" charset="2"/>
              </a:rPr>
              <a:t>L*</a:t>
            </a:r>
            <a:r>
              <a:rPr lang="en-US">
                <a:sym typeface="Wingdings" pitchFamily="2" charset="2"/>
              </a:rPr>
              <a:t>   is the set of all strings (of any length) of letters, including </a:t>
            </a:r>
            <a:r>
              <a:rPr lang="en-US" b="1">
                <a:solidFill>
                  <a:srgbClr val="0000FF"/>
                </a:solidFill>
                <a:latin typeface="Math1" pitchFamily="2" charset="2"/>
                <a:sym typeface="Wingdings" pitchFamily="2" charset="2"/>
              </a:rPr>
              <a:t>e</a:t>
            </a:r>
            <a:r>
              <a:rPr lang="en-US">
                <a:sym typeface="Wingdings" pitchFamily="2" charset="2"/>
              </a:rPr>
              <a:t> the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   empty string. Formally this is called Kleene closure of L.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 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   The star means </a:t>
            </a:r>
            <a:r>
              <a:rPr lang="ja-JP" altLang="en-US">
                <a:sym typeface="Wingdings" pitchFamily="2" charset="2"/>
              </a:rPr>
              <a:t>“</a:t>
            </a:r>
            <a:r>
              <a:rPr lang="en-US" altLang="ja-JP">
                <a:sym typeface="Wingdings" pitchFamily="2" charset="2"/>
              </a:rPr>
              <a:t>zero or more occurrences</a:t>
            </a:r>
            <a:r>
              <a:rPr lang="ja-JP" altLang="en-US">
                <a:sym typeface="Wingdings" pitchFamily="2" charset="2"/>
              </a:rPr>
              <a:t>”</a:t>
            </a:r>
            <a:r>
              <a:rPr lang="en-US" altLang="ja-JP">
                <a:sym typeface="Wingdings" pitchFamily="2" charset="2"/>
              </a:rPr>
              <a:t>.  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                L* = L</a:t>
            </a:r>
            <a:r>
              <a:rPr lang="en-US" baseline="30000">
                <a:sym typeface="Wingdings" pitchFamily="2" charset="2"/>
              </a:rPr>
              <a:t>0</a:t>
            </a:r>
            <a:r>
              <a:rPr lang="en-US">
                <a:sym typeface="Wingdings" pitchFamily="2" charset="2"/>
              </a:rPr>
              <a:t> U L</a:t>
            </a:r>
            <a:r>
              <a:rPr lang="en-US" baseline="30000">
                <a:sym typeface="Wingdings" pitchFamily="2" charset="2"/>
              </a:rPr>
              <a:t>1</a:t>
            </a:r>
            <a:r>
              <a:rPr lang="en-US">
                <a:sym typeface="Wingdings" pitchFamily="2" charset="2"/>
              </a:rPr>
              <a:t> U L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U …</a:t>
            </a:r>
          </a:p>
          <a:p>
            <a:pPr marL="1371600" lvl="2" indent="-457200"/>
            <a:endParaRPr lang="en-US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C6CAE-FE63-4DE4-976B-8A991A5A448F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497763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arenR" startAt="5"/>
            </a:pPr>
            <a:r>
              <a:rPr lang="en-US" b="1">
                <a:sym typeface="Wingdings" pitchFamily="2" charset="2"/>
              </a:rPr>
              <a:t>D</a:t>
            </a:r>
            <a:r>
              <a:rPr lang="en-US" b="1" baseline="30000">
                <a:sym typeface="Wingdings" pitchFamily="2" charset="2"/>
              </a:rPr>
              <a:t>+</a:t>
            </a:r>
            <a:r>
              <a:rPr lang="en-US">
                <a:sym typeface="Wingdings" pitchFamily="2" charset="2"/>
              </a:rPr>
              <a:t>   is the set of all strings of one or more digits.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			D</a:t>
            </a:r>
            <a:r>
              <a:rPr lang="en-US" baseline="30000">
                <a:sym typeface="Wingdings" pitchFamily="2" charset="2"/>
              </a:rPr>
              <a:t>+</a:t>
            </a:r>
            <a:r>
              <a:rPr lang="en-US">
                <a:sym typeface="Wingdings" pitchFamily="2" charset="2"/>
              </a:rPr>
              <a:t> = D D* = D</a:t>
            </a:r>
            <a:r>
              <a:rPr lang="en-US" baseline="30000">
                <a:sym typeface="Wingdings" pitchFamily="2" charset="2"/>
              </a:rPr>
              <a:t>1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U</a:t>
            </a:r>
            <a:r>
              <a:rPr lang="en-US">
                <a:sym typeface="Wingdings" pitchFamily="2" charset="2"/>
              </a:rPr>
              <a:t> D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U</a:t>
            </a:r>
            <a:r>
              <a:rPr lang="en-US">
                <a:sym typeface="Wingdings" pitchFamily="2" charset="2"/>
              </a:rPr>
              <a:t> D</a:t>
            </a:r>
            <a:r>
              <a:rPr lang="en-US" baseline="30000">
                <a:sym typeface="Wingdings" pitchFamily="2" charset="2"/>
              </a:rPr>
              <a:t>3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U</a:t>
            </a:r>
            <a:r>
              <a:rPr lang="en-US">
                <a:sym typeface="Wingdings" pitchFamily="2" charset="2"/>
              </a:rPr>
              <a:t>…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>
              <a:buFontTx/>
              <a:buAutoNum type="arabicParenR" startAt="6"/>
            </a:pPr>
            <a:r>
              <a:rPr lang="en-US" b="1">
                <a:sym typeface="Wingdings" pitchFamily="2" charset="2"/>
              </a:rPr>
              <a:t>L ( L </a:t>
            </a:r>
            <a:r>
              <a:rPr lang="en-US">
                <a:sym typeface="Wingdings" pitchFamily="2" charset="2"/>
              </a:rPr>
              <a:t>U</a:t>
            </a:r>
            <a:r>
              <a:rPr lang="en-US" b="1">
                <a:sym typeface="Wingdings" pitchFamily="2" charset="2"/>
              </a:rPr>
              <a:t> D )*</a:t>
            </a:r>
            <a:r>
              <a:rPr lang="en-US">
                <a:sym typeface="Wingdings" pitchFamily="2" charset="2"/>
              </a:rPr>
              <a:t>  is the set of all strings of letters and digits beginning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		 with a letter.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			For example: </a:t>
            </a:r>
            <a:r>
              <a:rPr lang="en-US" b="1">
                <a:sym typeface="Wingdings" pitchFamily="2" charset="2"/>
              </a:rPr>
              <a:t>while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ym typeface="Wingdings" pitchFamily="2" charset="2"/>
              </a:rPr>
              <a:t>for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ym typeface="Wingdings" pitchFamily="2" charset="2"/>
              </a:rPr>
              <a:t>salary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ym typeface="Wingdings" pitchFamily="2" charset="2"/>
              </a:rPr>
              <a:t>intel486</a:t>
            </a: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Definition: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A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Regular Expressions </a:t>
            </a:r>
            <a:r>
              <a:rPr lang="en-US">
                <a:sym typeface="Wingdings" pitchFamily="2" charset="2"/>
              </a:rPr>
              <a:t>is a notation for describing all valid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strings (of a language) that can be built from an alphabet. (or a set of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characters that specify a pattern)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35B86F-FB67-47D8-88BA-2B84EAA30110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7494588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ym typeface="Wingdings" pitchFamily="2" charset="2"/>
              </a:rPr>
              <a:t>               Each regular expression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b="1">
                <a:sym typeface="Wingdings" pitchFamily="2" charset="2"/>
              </a:rPr>
              <a:t> denotes a language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L(r)</a:t>
            </a:r>
            <a:r>
              <a:rPr lang="en-US" b="1">
                <a:sym typeface="Wingdings" pitchFamily="2" charset="2"/>
              </a:rPr>
              <a:t> </a:t>
            </a: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r>
              <a:rPr lang="en-US" sz="1600" b="1">
                <a:sym typeface="Wingdings" pitchFamily="2" charset="2"/>
              </a:rPr>
              <a:t>Rules that define a regular expression:</a:t>
            </a:r>
          </a:p>
          <a:p>
            <a:pPr marL="457200" indent="-457200">
              <a:buFontTx/>
              <a:buAutoNum type="arabicParenR"/>
            </a:pPr>
            <a:r>
              <a:rPr lang="en-US" sz="1600" b="1">
                <a:latin typeface="Math1" pitchFamily="2" charset="2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1600"/>
              <a:t> </a:t>
            </a:r>
            <a:r>
              <a:rPr lang="en-US" sz="1600" i="1"/>
              <a:t> (</a:t>
            </a:r>
            <a:r>
              <a:rPr lang="en-US" sz="1600" b="1" i="1"/>
              <a:t>epsilon</a:t>
            </a:r>
            <a:r>
              <a:rPr lang="en-US" sz="1600" i="1"/>
              <a:t>)</a:t>
            </a:r>
            <a:r>
              <a:rPr lang="en-US" sz="1600"/>
              <a:t> is a regular expression denoting the language </a:t>
            </a:r>
            <a:r>
              <a:rPr lang="en-US" sz="1600" b="1">
                <a:solidFill>
                  <a:srgbClr val="0000FF"/>
                </a:solidFill>
              </a:rPr>
              <a:t>L(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1600" b="1">
                <a:solidFill>
                  <a:srgbClr val="0000FF"/>
                </a:solidFill>
              </a:rPr>
              <a:t>) = {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e </a:t>
            </a:r>
            <a:r>
              <a:rPr lang="en-US" sz="1600" b="1">
                <a:solidFill>
                  <a:srgbClr val="0000FF"/>
                </a:solidFill>
              </a:rPr>
              <a:t>}.</a:t>
            </a:r>
          </a:p>
          <a:p>
            <a:pPr marL="457200" indent="-457200"/>
            <a:endParaRPr lang="en-US" sz="1600" b="1">
              <a:solidFill>
                <a:srgbClr val="0000FF"/>
              </a:solidFill>
            </a:endParaRPr>
          </a:p>
          <a:p>
            <a:pPr marL="457200" indent="-457200"/>
            <a:r>
              <a:rPr lang="en-US" sz="1600" b="1"/>
              <a:t>2)</a:t>
            </a:r>
            <a:r>
              <a:rPr lang="en-US" sz="1600"/>
              <a:t> Every element in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S </a:t>
            </a:r>
            <a:r>
              <a:rPr lang="en-US" sz="1600" b="1">
                <a:latin typeface="Math1" pitchFamily="2" charset="2"/>
              </a:rPr>
              <a:t>(</a:t>
            </a:r>
            <a:r>
              <a:rPr lang="en-US" sz="1600" b="1" i="1"/>
              <a:t>sigma) </a:t>
            </a:r>
            <a:r>
              <a:rPr lang="en-US" sz="1600"/>
              <a:t>is a regular expression. If </a:t>
            </a:r>
            <a:r>
              <a:rPr lang="en-US" sz="1600" b="1">
                <a:solidFill>
                  <a:srgbClr val="0000FF"/>
                </a:solidFill>
              </a:rPr>
              <a:t>a</a:t>
            </a:r>
            <a:r>
              <a:rPr lang="en-US" sz="1600"/>
              <a:t> is a symbol in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sz="1600"/>
              <a:t> , then </a:t>
            </a:r>
          </a:p>
          <a:p>
            <a:pPr marL="457200" indent="-457200"/>
            <a:r>
              <a:rPr lang="en-US" sz="1600" b="1">
                <a:solidFill>
                  <a:srgbClr val="0000FF"/>
                </a:solidFill>
              </a:rPr>
              <a:t>    a</a:t>
            </a:r>
            <a:r>
              <a:rPr lang="en-US" sz="1600"/>
              <a:t> is a regular expression, and </a:t>
            </a:r>
            <a:r>
              <a:rPr lang="en-US" sz="1600" b="1">
                <a:solidFill>
                  <a:srgbClr val="0000FF"/>
                </a:solidFill>
              </a:rPr>
              <a:t>L(a) = {a}.</a:t>
            </a:r>
          </a:p>
          <a:p>
            <a:pPr marL="457200" indent="-457200"/>
            <a:endParaRPr lang="en-US" sz="1600"/>
          </a:p>
          <a:p>
            <a:pPr marL="457200" indent="-457200"/>
            <a:r>
              <a:rPr lang="en-US" sz="1600" b="1"/>
              <a:t>3)</a:t>
            </a:r>
            <a:r>
              <a:rPr lang="en-US" sz="1600"/>
              <a:t> Given two regular expressions </a:t>
            </a:r>
            <a:r>
              <a:rPr lang="en-US" sz="1600" b="1">
                <a:solidFill>
                  <a:srgbClr val="0000FF"/>
                </a:solidFill>
              </a:rPr>
              <a:t>r</a:t>
            </a:r>
            <a:r>
              <a:rPr lang="en-US" sz="1600"/>
              <a:t> and </a:t>
            </a:r>
            <a:r>
              <a:rPr lang="en-US" sz="1600" b="1">
                <a:solidFill>
                  <a:srgbClr val="0000FF"/>
                </a:solidFill>
              </a:rPr>
              <a:t>s</a:t>
            </a:r>
            <a:r>
              <a:rPr lang="en-US" sz="1600"/>
              <a:t>, </a:t>
            </a:r>
            <a:r>
              <a:rPr lang="en-US" sz="1600" b="1">
                <a:solidFill>
                  <a:srgbClr val="0000FF"/>
                </a:solidFill>
              </a:rPr>
              <a:t>rs</a:t>
            </a:r>
            <a:r>
              <a:rPr lang="en-US" sz="1600"/>
              <a:t> is a regular expression denoting the </a:t>
            </a:r>
          </a:p>
          <a:p>
            <a:pPr marL="457200" indent="-457200"/>
            <a:r>
              <a:rPr lang="en-US" sz="1600"/>
              <a:t>    language </a:t>
            </a:r>
            <a:r>
              <a:rPr lang="en-US" sz="1600" b="1">
                <a:solidFill>
                  <a:srgbClr val="0000FF"/>
                </a:solidFill>
              </a:rPr>
              <a:t>L(r) L(s).</a:t>
            </a:r>
          </a:p>
          <a:p>
            <a:pPr marL="457200" indent="-457200"/>
            <a:endParaRPr lang="en-US" sz="1600" b="1">
              <a:solidFill>
                <a:srgbClr val="0000FF"/>
              </a:solidFill>
            </a:endParaRPr>
          </a:p>
          <a:p>
            <a:pPr marL="457200" indent="-457200"/>
            <a:r>
              <a:rPr lang="en-US" sz="1600" b="1"/>
              <a:t>4)</a:t>
            </a:r>
            <a:r>
              <a:rPr lang="en-US" sz="1600"/>
              <a:t> Given two regular expressions </a:t>
            </a:r>
            <a:r>
              <a:rPr lang="en-US" sz="1600" b="1">
                <a:solidFill>
                  <a:srgbClr val="0000FF"/>
                </a:solidFill>
              </a:rPr>
              <a:t>r</a:t>
            </a:r>
            <a:r>
              <a:rPr lang="en-US" sz="1600"/>
              <a:t> and </a:t>
            </a:r>
            <a:r>
              <a:rPr lang="en-US" sz="1600" b="1">
                <a:solidFill>
                  <a:srgbClr val="0000FF"/>
                </a:solidFill>
              </a:rPr>
              <a:t>s</a:t>
            </a:r>
            <a:r>
              <a:rPr lang="en-US" sz="1600"/>
              <a:t>, </a:t>
            </a:r>
            <a:r>
              <a:rPr lang="en-US" sz="1600" b="1" i="1">
                <a:solidFill>
                  <a:srgbClr val="0000FF"/>
                </a:solidFill>
              </a:rPr>
              <a:t>r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U</a:t>
            </a:r>
            <a:r>
              <a:rPr lang="en-US" sz="1600" b="1">
                <a:solidFill>
                  <a:srgbClr val="0000FF"/>
                </a:solidFill>
              </a:rPr>
              <a:t> </a:t>
            </a:r>
            <a:r>
              <a:rPr lang="en-US" sz="1600" b="1" i="1">
                <a:solidFill>
                  <a:srgbClr val="0000FF"/>
                </a:solidFill>
              </a:rPr>
              <a:t>s</a:t>
            </a:r>
            <a:r>
              <a:rPr lang="en-US" sz="1600"/>
              <a:t> is a regular expression denoting </a:t>
            </a:r>
          </a:p>
          <a:p>
            <a:pPr marL="457200" indent="-457200"/>
            <a:r>
              <a:rPr lang="en-US" sz="1600"/>
              <a:t>    the language </a:t>
            </a:r>
            <a:r>
              <a:rPr lang="en-US" sz="1600" b="1">
                <a:solidFill>
                  <a:srgbClr val="0000FF"/>
                </a:solidFill>
              </a:rPr>
              <a:t>L(r) U L(s).</a:t>
            </a:r>
          </a:p>
          <a:p>
            <a:pPr marL="457200" indent="-457200"/>
            <a:r>
              <a:rPr lang="en-US" sz="1600"/>
              <a:t> </a:t>
            </a:r>
          </a:p>
          <a:p>
            <a:pPr marL="457200" indent="-457200"/>
            <a:r>
              <a:rPr lang="en-US" sz="1600" b="1">
                <a:sym typeface="Wingdings" pitchFamily="2" charset="2"/>
              </a:rPr>
              <a:t>5)</a:t>
            </a:r>
            <a:r>
              <a:rPr lang="en-US" sz="1600">
                <a:sym typeface="Wingdings" pitchFamily="2" charset="2"/>
              </a:rPr>
              <a:t> Given a regular expression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sz="1600">
                <a:sym typeface="Wingdings" pitchFamily="2" charset="2"/>
              </a:rPr>
              <a:t>,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r*</a:t>
            </a:r>
            <a:r>
              <a:rPr lang="en-US" sz="1600">
                <a:sym typeface="Wingdings" pitchFamily="2" charset="2"/>
              </a:rPr>
              <a:t> is a regular expression.</a:t>
            </a:r>
          </a:p>
          <a:p>
            <a:pPr marL="457200" indent="-457200"/>
            <a:endParaRPr lang="en-US" sz="1600">
              <a:sym typeface="Wingdings" pitchFamily="2" charset="2"/>
            </a:endParaRPr>
          </a:p>
          <a:p>
            <a:pPr marL="457200" indent="-457200"/>
            <a:r>
              <a:rPr lang="en-US" sz="1600" b="1">
                <a:sym typeface="Wingdings" pitchFamily="2" charset="2"/>
              </a:rPr>
              <a:t>6) </a:t>
            </a:r>
            <a:r>
              <a:rPr lang="en-US" sz="1600">
                <a:sym typeface="Wingdings" pitchFamily="2" charset="2"/>
              </a:rPr>
              <a:t>Given a regular expression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sz="1600">
                <a:sym typeface="Wingdings" pitchFamily="2" charset="2"/>
              </a:rPr>
              <a:t>,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sz="1600" b="1" baseline="30000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sz="1600">
                <a:sym typeface="Wingdings" pitchFamily="2" charset="2"/>
              </a:rPr>
              <a:t> is a regular expression.</a:t>
            </a:r>
          </a:p>
          <a:p>
            <a:pPr marL="457200" indent="-457200"/>
            <a:endParaRPr lang="en-US" sz="1600">
              <a:sym typeface="Wingdings" pitchFamily="2" charset="2"/>
            </a:endParaRPr>
          </a:p>
          <a:p>
            <a:pPr marL="457200" indent="-457200"/>
            <a:r>
              <a:rPr lang="en-US" sz="1600" b="1">
                <a:sym typeface="Wingdings" pitchFamily="2" charset="2"/>
              </a:rPr>
              <a:t>7)</a:t>
            </a:r>
            <a:r>
              <a:rPr lang="en-US" sz="1600">
                <a:sym typeface="Wingdings" pitchFamily="2" charset="2"/>
              </a:rPr>
              <a:t> Given a regular expression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sz="1600">
                <a:sym typeface="Wingdings" pitchFamily="2" charset="2"/>
              </a:rPr>
              <a:t>,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( r )</a:t>
            </a:r>
            <a:r>
              <a:rPr lang="en-US" sz="1600">
                <a:sym typeface="Wingdings" pitchFamily="2" charset="2"/>
              </a:rPr>
              <a:t> is a regular expression.</a:t>
            </a:r>
          </a:p>
          <a:p>
            <a:pPr marL="457200" indent="-457200"/>
            <a:endParaRPr lang="en-US" sz="1600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 </a:t>
            </a: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 </a:t>
            </a:r>
            <a:endParaRPr lang="en-US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47CCE3-E478-4AF4-B060-B2693D8F5A02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685800" y="2362200"/>
            <a:ext cx="7848600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Lexical analysis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CE332-85A3-4028-B915-FBA79C30C63F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7242175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>
                <a:sym typeface="Wingdings" pitchFamily="2" charset="2"/>
              </a:rPr>
              <a:t>For example, given the alphabet: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	</a:t>
            </a:r>
            <a:r>
              <a:rPr lang="en-US" b="1">
                <a:latin typeface="Math1" pitchFamily="2" charset="2"/>
              </a:rPr>
              <a:t>S</a:t>
            </a:r>
            <a:r>
              <a:rPr lang="en-US"/>
              <a:t> = { A, B, …, Z, a, b, …, z, 0, 1, 2, 3, …, 8, 9}</a:t>
            </a:r>
          </a:p>
          <a:p>
            <a:pPr marL="457200" indent="-457200"/>
            <a:endParaRPr lang="en-US"/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sym typeface="Wingdings" pitchFamily="2" charset="2"/>
              </a:rPr>
              <a:t>  is a regular expression denoting {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Math1" pitchFamily="2" charset="2"/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}, the empty string.</a:t>
            </a:r>
          </a:p>
          <a:p>
            <a:pPr marL="457200" indent="-457200">
              <a:buFont typeface="Math1" pitchFamily="2" charset="2"/>
              <a:buChar char="e"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>
                <a:sym typeface="Wingdings" pitchFamily="2" charset="2"/>
              </a:rPr>
              <a:t>  is a regular expression denoting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>
                <a:sym typeface="Wingdings" pitchFamily="2" charset="2"/>
              </a:rPr>
              <a:t> }.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 b="1" u="sng">
                <a:sym typeface="Wingdings" pitchFamily="2" charset="2"/>
              </a:rPr>
              <a:t>Any symbol from </a:t>
            </a:r>
            <a:r>
              <a:rPr lang="en-US" b="1" u="sng">
                <a:latin typeface="Math1" pitchFamily="2" charset="2"/>
                <a:sym typeface="Wingdings" pitchFamily="2" charset="2"/>
              </a:rPr>
              <a:t>S</a:t>
            </a:r>
            <a:r>
              <a:rPr lang="en-US" b="1" u="sng">
                <a:sym typeface="Wingdings" pitchFamily="2" charset="2"/>
              </a:rPr>
              <a:t> is a regular expression.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If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>
                <a:sym typeface="Wingdings" pitchFamily="2" charset="2"/>
              </a:rPr>
              <a:t> and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</a:t>
            </a:r>
            <a:r>
              <a:rPr lang="en-US">
                <a:sym typeface="Wingdings" pitchFamily="2" charset="2"/>
              </a:rPr>
              <a:t> are regular expressions, then: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 b="1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| b</a:t>
            </a:r>
            <a:r>
              <a:rPr lang="en-US">
                <a:sym typeface="Wingdings" pitchFamily="2" charset="2"/>
              </a:rPr>
              <a:t>  denotes the language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a, b</a:t>
            </a:r>
            <a:r>
              <a:rPr lang="en-US">
                <a:sym typeface="Wingdings" pitchFamily="2" charset="2"/>
              </a:rPr>
              <a:t> }.  choice among alternatives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For example: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(a | b ) ( a | b )</a:t>
            </a:r>
            <a:r>
              <a:rPr lang="en-US">
                <a:sym typeface="Wingdings" pitchFamily="2" charset="2"/>
              </a:rPr>
              <a:t> denotes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aa, ab, ba, bb</a:t>
            </a:r>
            <a:r>
              <a:rPr lang="en-US">
                <a:sym typeface="Wingdings" pitchFamily="2" charset="2"/>
              </a:rPr>
              <a:t> }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The language of all strings of length two over the alphabet </a:t>
            </a:r>
            <a:r>
              <a:rPr lang="en-US" b="1">
                <a:latin typeface="Math1" pitchFamily="2" charset="2"/>
                <a:sym typeface="Wingdings" pitchFamily="2" charset="2"/>
              </a:rPr>
              <a:t>S</a:t>
            </a:r>
            <a:r>
              <a:rPr lang="en-US">
                <a:sym typeface="Wingdings" pitchFamily="2" charset="2"/>
              </a:rPr>
              <a:t>.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241A95-9955-4564-8454-FA6C6A64149E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838200" y="1295400"/>
            <a:ext cx="75374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 b="1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. b</a:t>
            </a:r>
            <a:r>
              <a:rPr lang="en-US">
                <a:sym typeface="Wingdings" pitchFamily="2" charset="2"/>
              </a:rPr>
              <a:t>  denotes the regular expression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ab</a:t>
            </a:r>
            <a:r>
              <a:rPr lang="en-US">
                <a:sym typeface="Wingdings" pitchFamily="2" charset="2"/>
              </a:rPr>
              <a:t> }.    concatenation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The language ( L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) consisting of the string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ab</a:t>
            </a:r>
            <a:r>
              <a:rPr lang="en-US">
                <a:sym typeface="Wingdings" pitchFamily="2" charset="2"/>
              </a:rPr>
              <a:t> }.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</a:t>
            </a:r>
            <a:r>
              <a:rPr lang="en-US" b="1">
                <a:sym typeface="Wingdings" pitchFamily="2" charset="2"/>
              </a:rPr>
              <a:t>(</a:t>
            </a:r>
            <a:r>
              <a:rPr lang="en-US">
                <a:sym typeface="Wingdings" pitchFamily="2" charset="2"/>
              </a:rPr>
              <a:t> we will use the notation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b</a:t>
            </a:r>
            <a:r>
              <a:rPr lang="en-US">
                <a:sym typeface="Wingdings" pitchFamily="2" charset="2"/>
              </a:rPr>
              <a:t>  instead of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. b</a:t>
            </a:r>
            <a:r>
              <a:rPr lang="en-US" b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 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a*</a:t>
            </a:r>
            <a:r>
              <a:rPr lang="en-US">
                <a:sym typeface="Wingdings" pitchFamily="2" charset="2"/>
              </a:rPr>
              <a:t> denotes the language consisting of all strings of zero or more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ja-JP" altLang="en-US" b="1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s</a:t>
            </a:r>
            <a:r>
              <a:rPr lang="en-US" altLang="ja-JP">
                <a:sym typeface="Wingdings" pitchFamily="2" charset="2"/>
              </a:rPr>
              <a:t>,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that is: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		</a:t>
            </a:r>
            <a:r>
              <a:rPr lang="en-US" b="1">
                <a:sym typeface="Wingdings" pitchFamily="2" charset="2"/>
              </a:rPr>
              <a:t>{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, a, aa, aaa, aaaa, …</a:t>
            </a:r>
            <a:r>
              <a:rPr lang="en-US" b="1">
                <a:sym typeface="Wingdings" pitchFamily="2" charset="2"/>
              </a:rPr>
              <a:t>}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 a | b )*</a:t>
            </a:r>
            <a:r>
              <a:rPr lang="en-US">
                <a:sym typeface="Wingdings" pitchFamily="2" charset="2"/>
              </a:rPr>
              <a:t> denotes the set of all strings consisting of zero or more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instances  of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>
                <a:sym typeface="Wingdings" pitchFamily="2" charset="2"/>
              </a:rPr>
              <a:t> or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</a:t>
            </a:r>
            <a:r>
              <a:rPr lang="en-US">
                <a:sym typeface="Wingdings" pitchFamily="2" charset="2"/>
              </a:rPr>
              <a:t>.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	For example: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	        </a:t>
            </a:r>
            <a:r>
              <a:rPr lang="en-US" b="1">
                <a:sym typeface="Wingdings" pitchFamily="2" charset="2"/>
              </a:rPr>
              <a:t>{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, a, b, aa, ab, ba, bb, aaa, …</a:t>
            </a:r>
            <a:r>
              <a:rPr lang="en-US" b="1">
                <a:sym typeface="Wingdings" pitchFamily="2" charset="2"/>
              </a:rPr>
              <a:t>}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EACED8-D1AA-401B-9ACE-18AF0933A124}" type="slidenum">
              <a:rPr lang="en-US"/>
              <a:pPr/>
              <a:t>22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838200" y="1295400"/>
            <a:ext cx="688975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>
                <a:sym typeface="Wingdings" pitchFamily="2" charset="2"/>
              </a:rPr>
              <a:t>What is the language denoted by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a | a* b </a:t>
            </a:r>
            <a:r>
              <a:rPr lang="en-US">
                <a:sym typeface="Wingdings" pitchFamily="2" charset="2"/>
              </a:rPr>
              <a:t>? 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 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                          {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a, b, ab, aab, aaab, …</a:t>
            </a:r>
            <a:r>
              <a:rPr lang="en-US" b="1">
                <a:sym typeface="Wingdings" pitchFamily="2" charset="2"/>
              </a:rPr>
              <a:t>}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There are different notations to describe a language. For example,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L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=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aa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ab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ba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bb</a:t>
            </a:r>
            <a:r>
              <a:rPr lang="en-US">
                <a:sym typeface="Wingdings" pitchFamily="2" charset="2"/>
              </a:rPr>
              <a:t>}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Or using the regular expression: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L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aa</a:t>
            </a:r>
            <a:r>
              <a:rPr lang="en-US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ab</a:t>
            </a:r>
            <a:r>
              <a:rPr lang="en-US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ba</a:t>
            </a:r>
            <a:r>
              <a:rPr lang="en-US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bb</a:t>
            </a:r>
          </a:p>
          <a:p>
            <a:pPr marL="457200" indent="-457200">
              <a:buFont typeface="Math1" pitchFamily="2" charset="2"/>
              <a:buNone/>
            </a:pPr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This will allow us to describe identifiers in PL/0 as: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letter   A | B | C | … | Z| a | b | … | z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digit    0 | 1 | 2 | … | 9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    id     letter ( letter | digit)*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3187F7-D597-4570-8AA1-A3CF23B79B9B}" type="slidenum">
              <a:rPr lang="en-US"/>
              <a:pPr/>
              <a:t>23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6042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796925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u="sng">
                <a:solidFill>
                  <a:srgbClr val="0000FF"/>
                </a:solidFill>
              </a:rPr>
              <a:t>Remember !</a:t>
            </a:r>
          </a:p>
          <a:p>
            <a:pPr algn="ctr"/>
            <a:endParaRPr lang="en-US" sz="2000" b="1" u="sng"/>
          </a:p>
          <a:p>
            <a:pPr algn="ctr"/>
            <a:r>
              <a:rPr lang="en-US" b="1"/>
              <a:t>A</a:t>
            </a:r>
            <a:r>
              <a:rPr lang="en-US"/>
              <a:t> </a:t>
            </a:r>
            <a:r>
              <a:rPr lang="en-US" b="1" i="1">
                <a:solidFill>
                  <a:srgbClr val="0000FF"/>
                </a:solidFill>
              </a:rPr>
              <a:t>language</a:t>
            </a:r>
            <a:r>
              <a:rPr lang="en-US"/>
              <a:t>  </a:t>
            </a:r>
            <a:r>
              <a:rPr lang="en-US" b="1"/>
              <a:t>is any countable set of strings over some fixed alphabet.</a:t>
            </a:r>
          </a:p>
          <a:p>
            <a:pPr algn="ctr"/>
            <a:r>
              <a:rPr lang="en-US"/>
              <a:t> </a:t>
            </a:r>
          </a:p>
          <a:p>
            <a:pPr algn="ctr"/>
            <a:r>
              <a:rPr lang="en-US" b="1"/>
              <a:t>Each string from the language is called a </a:t>
            </a:r>
            <a:r>
              <a:rPr lang="en-US" b="1">
                <a:solidFill>
                  <a:srgbClr val="0000FF"/>
                </a:solidFill>
              </a:rPr>
              <a:t>word</a:t>
            </a:r>
            <a:r>
              <a:rPr lang="en-US" b="1"/>
              <a:t> or </a:t>
            </a:r>
            <a:r>
              <a:rPr lang="en-US" b="1">
                <a:solidFill>
                  <a:srgbClr val="0000FF"/>
                </a:solidFill>
              </a:rPr>
              <a:t>sentence.</a:t>
            </a:r>
          </a:p>
          <a:p>
            <a:pPr algn="ctr"/>
            <a:endParaRPr lang="en-US" b="1">
              <a:solidFill>
                <a:srgbClr val="0000FF"/>
              </a:solidFill>
            </a:endParaRPr>
          </a:p>
          <a:p>
            <a:pPr algn="ctr"/>
            <a:r>
              <a:rPr lang="en-US" b="1"/>
              <a:t>Given  the following alphabet  </a:t>
            </a:r>
            <a:r>
              <a:rPr lang="en-US" b="1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{a, b},</a:t>
            </a:r>
            <a:r>
              <a:rPr lang="en-US" b="1"/>
              <a:t> each one of the following sets</a:t>
            </a:r>
          </a:p>
          <a:p>
            <a:pPr algn="ctr"/>
            <a:r>
              <a:rPr lang="en-US" b="1"/>
              <a:t>is a language over the fixed alphabet  </a:t>
            </a:r>
            <a:r>
              <a:rPr lang="en-US" b="1">
                <a:solidFill>
                  <a:srgbClr val="0000FF"/>
                </a:solidFill>
              </a:rPr>
              <a:t>{a, b}</a:t>
            </a:r>
            <a:r>
              <a:rPr lang="en-US" b="1"/>
              <a:t> :</a:t>
            </a:r>
          </a:p>
          <a:p>
            <a:pPr algn="ctr"/>
            <a:endParaRPr lang="en-US" b="1"/>
          </a:p>
          <a:p>
            <a:pPr algn="ctr"/>
            <a:r>
              <a:rPr lang="en-US" b="1">
                <a:solidFill>
                  <a:srgbClr val="0000FF"/>
                </a:solidFill>
              </a:rPr>
              <a:t>L</a:t>
            </a:r>
            <a:r>
              <a:rPr lang="en-US" b="1" baseline="30000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0000FF"/>
                </a:solidFill>
              </a:rPr>
              <a:t> = {a, b, ab}	M</a:t>
            </a:r>
            <a:r>
              <a:rPr lang="en-US" b="1" baseline="30000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0000FF"/>
                </a:solidFill>
              </a:rPr>
              <a:t> = {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a, b, ab, aab, aaab, …}</a:t>
            </a:r>
            <a:endParaRPr lang="en-US" b="1">
              <a:solidFill>
                <a:srgbClr val="0000FF"/>
              </a:solidFill>
            </a:endParaRPr>
          </a:p>
          <a:p>
            <a:pPr algn="ctr"/>
            <a:endParaRPr lang="en-US" b="1">
              <a:solidFill>
                <a:srgbClr val="0000FF"/>
              </a:solidFill>
            </a:endParaRPr>
          </a:p>
          <a:p>
            <a:pPr algn="ctr"/>
            <a:r>
              <a:rPr lang="en-US" b="1"/>
              <a:t>Language </a:t>
            </a:r>
            <a:r>
              <a:rPr lang="en-US" b="1">
                <a:solidFill>
                  <a:srgbClr val="0000FF"/>
                </a:solidFill>
              </a:rPr>
              <a:t>L</a:t>
            </a:r>
            <a:r>
              <a:rPr lang="en-US" b="1"/>
              <a:t> can be defined by explicit enumeration but </a:t>
            </a:r>
            <a:r>
              <a:rPr lang="en-US" b="1">
                <a:solidFill>
                  <a:srgbClr val="0000FF"/>
                </a:solidFill>
              </a:rPr>
              <a:t>M</a:t>
            </a:r>
            <a:r>
              <a:rPr lang="en-US" b="1"/>
              <a:t> can not.</a:t>
            </a:r>
          </a:p>
          <a:p>
            <a:pPr algn="ctr"/>
            <a:endParaRPr lang="en-US" b="1"/>
          </a:p>
          <a:p>
            <a:pPr algn="ctr"/>
            <a:r>
              <a:rPr lang="en-US" b="1"/>
              <a:t>A </a:t>
            </a:r>
            <a:r>
              <a:rPr lang="en-US" b="1">
                <a:solidFill>
                  <a:srgbClr val="0000FF"/>
                </a:solidFill>
              </a:rPr>
              <a:t>regular expression</a:t>
            </a:r>
            <a:r>
              <a:rPr lang="en-US" b="1"/>
              <a:t> is a type of grammar that specifies a set of strings</a:t>
            </a:r>
          </a:p>
          <a:p>
            <a:pPr algn="ctr"/>
            <a:r>
              <a:rPr lang="en-US" b="1"/>
              <a:t>and can be used to denote a language over an alphabet .</a:t>
            </a:r>
          </a:p>
          <a:p>
            <a:pPr algn="ctr"/>
            <a:endParaRPr lang="en-US" b="1"/>
          </a:p>
          <a:p>
            <a:pPr algn="ctr"/>
            <a:r>
              <a:rPr lang="en-US" b="1"/>
              <a:t>(i.e.,The regular expression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| a* b </a:t>
            </a:r>
            <a:r>
              <a:rPr lang="en-US" b="1">
                <a:sym typeface="Wingdings" pitchFamily="2" charset="2"/>
              </a:rPr>
              <a:t>denotes</a:t>
            </a:r>
            <a:r>
              <a:rPr lang="en-US" b="1"/>
              <a:t> the language </a:t>
            </a:r>
            <a:r>
              <a:rPr lang="en-US" b="1">
                <a:solidFill>
                  <a:srgbClr val="0000FF"/>
                </a:solidFill>
              </a:rPr>
              <a:t>M </a:t>
            </a:r>
            <a:r>
              <a:rPr lang="en-US" b="1"/>
              <a:t>over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/>
              <a:t>)</a:t>
            </a:r>
          </a:p>
          <a:p>
            <a:pPr algn="ctr"/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02B330-2D00-4AE9-A40E-7531006AA28E}" type="slidenum">
              <a:rPr lang="en-US"/>
              <a:pPr/>
              <a:t>24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6246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441325" y="1408113"/>
            <a:ext cx="66675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Extensions of regular expressions notation:</a:t>
            </a:r>
          </a:p>
          <a:p>
            <a:pPr marL="457200" indent="-457200"/>
            <a:endParaRPr lang="en-US"/>
          </a:p>
          <a:p>
            <a:pPr marL="457200" indent="-457200">
              <a:buFontTx/>
              <a:buAutoNum type="arabicParenR"/>
            </a:pPr>
            <a:r>
              <a:rPr lang="en-US"/>
              <a:t>One or more repetitions: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+</a:t>
            </a:r>
            <a:r>
              <a:rPr lang="ja-JP" altLang="en-US"/>
              <a:t>”</a:t>
            </a:r>
            <a:r>
              <a:rPr lang="en-US" altLang="ja-JP"/>
              <a:t> .</a:t>
            </a:r>
          </a:p>
          <a:p>
            <a:pPr marL="457200" indent="-457200"/>
            <a:r>
              <a:rPr lang="en-US"/>
              <a:t> </a:t>
            </a:r>
          </a:p>
          <a:p>
            <a:pPr marL="457200" indent="-457200"/>
            <a:r>
              <a:rPr lang="en-US"/>
              <a:t>	For example:  </a:t>
            </a:r>
            <a:r>
              <a:rPr lang="en-US" b="1">
                <a:solidFill>
                  <a:srgbClr val="0000FF"/>
                </a:solidFill>
              </a:rPr>
              <a:t>(a | b)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  <a:r>
              <a:rPr lang="en-US" b="1"/>
              <a:t> = </a:t>
            </a:r>
            <a:r>
              <a:rPr lang="en-US" b="1">
                <a:solidFill>
                  <a:srgbClr val="0000FF"/>
                </a:solidFill>
              </a:rPr>
              <a:t>(a | b) (a | b)*</a:t>
            </a:r>
          </a:p>
          <a:p>
            <a:pPr marL="457200" indent="-457200"/>
            <a:r>
              <a:rPr lang="en-US"/>
              <a:t>	</a:t>
            </a:r>
            <a:endParaRPr lang="en-US" baseline="30000"/>
          </a:p>
          <a:p>
            <a:pPr marL="457200" indent="-457200">
              <a:buFontTx/>
              <a:buAutoNum type="arabicParenR" startAt="2"/>
            </a:pPr>
            <a:r>
              <a:rPr lang="en-US"/>
              <a:t>Zero or one instance: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?</a:t>
            </a:r>
            <a:r>
              <a:rPr lang="ja-JP" altLang="en-US"/>
              <a:t>”</a:t>
            </a:r>
            <a:endParaRPr lang="en-US" altLang="ja-JP"/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For example: </a:t>
            </a:r>
            <a:r>
              <a:rPr lang="en-US" b="1">
                <a:solidFill>
                  <a:srgbClr val="0000FF"/>
                </a:solidFill>
              </a:rPr>
              <a:t>(+ | -)? (digit)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  <a:r>
              <a:rPr lang="en-US" b="1">
                <a:solidFill>
                  <a:srgbClr val="0000FF"/>
                </a:solidFill>
              </a:rPr>
              <a:t> = (digit)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  <a:r>
              <a:rPr lang="en-US" b="1">
                <a:solidFill>
                  <a:srgbClr val="0000FF"/>
                </a:solidFill>
              </a:rPr>
              <a:t> | + (digit)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  <a:r>
              <a:rPr lang="en-US" b="1">
                <a:solidFill>
                  <a:srgbClr val="0000FF"/>
                </a:solidFill>
              </a:rPr>
              <a:t> | - (digit)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</a:p>
          <a:p>
            <a:pPr marL="457200" indent="-457200"/>
            <a:endParaRPr lang="en-US" b="1">
              <a:solidFill>
                <a:srgbClr val="0000FF"/>
              </a:solidFill>
            </a:endParaRPr>
          </a:p>
          <a:p>
            <a:pPr marL="457200" indent="-457200">
              <a:buFontTx/>
              <a:buAutoNum type="arabicParenR" startAt="3"/>
            </a:pPr>
            <a:r>
              <a:rPr lang="en-US"/>
              <a:t>A range of characters: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[ … - … ]</a:t>
            </a:r>
            <a:r>
              <a:rPr lang="ja-JP" altLang="en-US"/>
              <a:t>”</a:t>
            </a:r>
            <a:endParaRPr lang="en-US" altLang="ja-JP"/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For example: </a:t>
            </a:r>
            <a:r>
              <a:rPr lang="en-US" b="1">
                <a:solidFill>
                  <a:srgbClr val="0000FF"/>
                </a:solidFill>
              </a:rPr>
              <a:t>a | b | c | … | z = [a – z]</a:t>
            </a:r>
          </a:p>
          <a:p>
            <a:pPr marL="457200" indent="-457200"/>
            <a:endParaRPr lang="en-US" b="1">
              <a:solidFill>
                <a:srgbClr val="0000FF"/>
              </a:solidFill>
            </a:endParaRPr>
          </a:p>
          <a:p>
            <a:pPr marL="457200" indent="-457200"/>
            <a:r>
              <a:rPr lang="en-US"/>
              <a:t>Example: 	letter </a:t>
            </a:r>
            <a:r>
              <a:rPr lang="en-US">
                <a:sym typeface="Wingdings" pitchFamily="2" charset="2"/>
              </a:rPr>
              <a:t> [A – Za – z]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		digit   [0 – 9]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		id       letter ( letter | digit)*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126690-2E7C-46A8-8E51-FAD0E3AF7FB4}" type="slidenum">
              <a:rPr lang="en-US"/>
              <a:pPr/>
              <a:t>25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Lexemes, Patterns and Tokens</a:t>
            </a:r>
          </a:p>
        </p:txBody>
      </p:sp>
      <p:sp>
        <p:nvSpPr>
          <p:cNvPr id="64517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517525" y="1484313"/>
            <a:ext cx="85074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 </a:t>
            </a:r>
            <a:r>
              <a:rPr lang="en-US" b="1">
                <a:solidFill>
                  <a:srgbClr val="0000FF"/>
                </a:solidFill>
              </a:rPr>
              <a:t>Lexeme</a:t>
            </a:r>
            <a:r>
              <a:rPr lang="en-US"/>
              <a:t> is the sequence of input characters in the source program that </a:t>
            </a:r>
          </a:p>
          <a:p>
            <a:r>
              <a:rPr lang="en-US"/>
              <a:t>matches the pattern for a token (the sequence of input characters that the </a:t>
            </a:r>
          </a:p>
          <a:p>
            <a:r>
              <a:rPr lang="en-US"/>
              <a:t>token represents).</a:t>
            </a:r>
          </a:p>
          <a:p>
            <a:endParaRPr lang="en-US"/>
          </a:p>
          <a:p>
            <a:r>
              <a:rPr lang="en-US"/>
              <a:t>A </a:t>
            </a:r>
            <a:r>
              <a:rPr lang="en-US" b="1">
                <a:solidFill>
                  <a:srgbClr val="0000FF"/>
                </a:solidFill>
              </a:rPr>
              <a:t>Pattern</a:t>
            </a:r>
            <a:r>
              <a:rPr lang="en-US"/>
              <a:t> is a description of the form that  the lexemes of a token may take. </a:t>
            </a:r>
          </a:p>
          <a:p>
            <a:endParaRPr lang="en-US"/>
          </a:p>
          <a:p>
            <a:r>
              <a:rPr lang="en-US"/>
              <a:t>A </a:t>
            </a:r>
            <a:r>
              <a:rPr lang="en-US" b="1">
                <a:solidFill>
                  <a:srgbClr val="0000FF"/>
                </a:solidFill>
              </a:rPr>
              <a:t>Token</a:t>
            </a:r>
            <a:r>
              <a:rPr lang="en-US"/>
              <a:t> is the internal representation of a lexeme. Some tokens  may </a:t>
            </a:r>
          </a:p>
          <a:p>
            <a:r>
              <a:rPr lang="en-US"/>
              <a:t>consist only of a  name (internal representation) while others may also have </a:t>
            </a:r>
          </a:p>
          <a:p>
            <a:r>
              <a:rPr lang="en-US"/>
              <a:t>some associated values (attributes) to give information about a particular </a:t>
            </a:r>
          </a:p>
          <a:p>
            <a:r>
              <a:rPr lang="en-US"/>
              <a:t>instance of a token. </a:t>
            </a:r>
          </a:p>
          <a:p>
            <a:endParaRPr lang="en-US"/>
          </a:p>
          <a:p>
            <a:r>
              <a:rPr lang="en-US"/>
              <a:t>Example:</a:t>
            </a:r>
          </a:p>
          <a:p>
            <a:r>
              <a:rPr lang="en-US" b="1" u="sng">
                <a:solidFill>
                  <a:srgbClr val="0000FF"/>
                </a:solidFill>
              </a:rPr>
              <a:t>Lexeme </a:t>
            </a:r>
            <a:r>
              <a:rPr lang="en-US" b="1"/>
              <a:t>	</a:t>
            </a:r>
            <a:r>
              <a:rPr lang="en-US" b="1" u="sng">
                <a:solidFill>
                  <a:srgbClr val="0000FF"/>
                </a:solidFill>
              </a:rPr>
              <a:t>Pattern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			</a:t>
            </a:r>
            <a:r>
              <a:rPr lang="en-US" b="1" u="sng">
                <a:solidFill>
                  <a:srgbClr val="0000FF"/>
                </a:solidFill>
              </a:rPr>
              <a:t>Token</a:t>
            </a:r>
            <a:r>
              <a:rPr lang="en-US" b="1"/>
              <a:t>	    </a:t>
            </a:r>
            <a:r>
              <a:rPr lang="en-US" b="1" u="sng">
                <a:solidFill>
                  <a:srgbClr val="0000FF"/>
                </a:solidFill>
              </a:rPr>
              <a:t>Attribute</a:t>
            </a:r>
          </a:p>
          <a:p>
            <a:r>
              <a:rPr lang="en-US"/>
              <a:t>Any identifier	letter(letter | digit)*	idsym	    pointer to symbol table</a:t>
            </a:r>
          </a:p>
          <a:p>
            <a:r>
              <a:rPr lang="en-US"/>
              <a:t>If		if			ifsym	    -- </a:t>
            </a:r>
          </a:p>
          <a:p>
            <a:r>
              <a:rPr lang="en-US"/>
              <a:t>&gt;= 		&lt; | &lt;= | &gt; | &gt;= | = | &lt;&gt;	relopsym    GE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EB96DF-227B-41AC-AE37-CD744CF14EEF}" type="slidenum">
              <a:rPr lang="en-US"/>
              <a:pPr/>
              <a:t>26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6656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57200" y="1295400"/>
            <a:ext cx="823595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Transition diagrams or transition graphs are used to attempt to match a lexeme </a:t>
            </a:r>
          </a:p>
          <a:p>
            <a:r>
              <a:rPr lang="en-US"/>
              <a:t>to a pattern.</a:t>
            </a:r>
          </a:p>
          <a:p>
            <a:endParaRPr lang="en-US"/>
          </a:p>
          <a:p>
            <a:r>
              <a:rPr lang="en-US"/>
              <a:t>Each Transition diagram has: </a:t>
            </a:r>
          </a:p>
          <a:p>
            <a:endParaRPr lang="en-US"/>
          </a:p>
          <a:p>
            <a:r>
              <a:rPr lang="en-US"/>
              <a:t>	States 	</a:t>
            </a:r>
            <a:r>
              <a:rPr lang="en-US">
                <a:sym typeface="Wingdings" pitchFamily="2" charset="2"/>
              </a:rPr>
              <a:t> represented by circles.</a:t>
            </a:r>
          </a:p>
          <a:p>
            <a:r>
              <a:rPr lang="en-US">
                <a:sym typeface="Wingdings" pitchFamily="2" charset="2"/>
              </a:rPr>
              <a:t>	Actions	 represented by arrows between the states.</a:t>
            </a:r>
          </a:p>
          <a:p>
            <a:r>
              <a:rPr lang="en-US">
                <a:sym typeface="Wingdings" pitchFamily="2" charset="2"/>
              </a:rPr>
              <a:t>          Start state	 represented by an arrowhead (beginning of a pattern)</a:t>
            </a:r>
          </a:p>
          <a:p>
            <a:r>
              <a:rPr lang="en-US">
                <a:sym typeface="Wingdings" pitchFamily="2" charset="2"/>
              </a:rPr>
              <a:t>          Final state	 represented by two concentric circles (end of pattern).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All transition diagrams are deterministic, which means that there is no need to </a:t>
            </a:r>
          </a:p>
          <a:p>
            <a:r>
              <a:rPr lang="en-US">
                <a:sym typeface="Wingdings" pitchFamily="2" charset="2"/>
              </a:rPr>
              <a:t>choose between two different actions for a given input. 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Example:</a:t>
            </a:r>
          </a:p>
          <a:p>
            <a:endParaRPr lang="en-US"/>
          </a:p>
        </p:txBody>
      </p:sp>
      <p:sp>
        <p:nvSpPr>
          <p:cNvPr id="66568" name="Oval 6"/>
          <p:cNvSpPr>
            <a:spLocks noChangeArrowheads="1"/>
          </p:cNvSpPr>
          <p:nvPr/>
        </p:nvSpPr>
        <p:spPr bwMode="auto">
          <a:xfrm>
            <a:off x="3886200" y="5334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Oval 7"/>
          <p:cNvSpPr>
            <a:spLocks noChangeArrowheads="1"/>
          </p:cNvSpPr>
          <p:nvPr/>
        </p:nvSpPr>
        <p:spPr bwMode="auto">
          <a:xfrm>
            <a:off x="5562600" y="5334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Oval 8"/>
          <p:cNvSpPr>
            <a:spLocks noChangeArrowheads="1"/>
          </p:cNvSpPr>
          <p:nvPr/>
        </p:nvSpPr>
        <p:spPr bwMode="auto">
          <a:xfrm>
            <a:off x="5410200" y="5181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Oval 9"/>
          <p:cNvSpPr>
            <a:spLocks noChangeArrowheads="1"/>
          </p:cNvSpPr>
          <p:nvPr/>
        </p:nvSpPr>
        <p:spPr bwMode="auto">
          <a:xfrm>
            <a:off x="2209800" y="5334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0"/>
          <p:cNvSpPr>
            <a:spLocks noChangeShapeType="1"/>
          </p:cNvSpPr>
          <p:nvPr/>
        </p:nvSpPr>
        <p:spPr bwMode="auto">
          <a:xfrm>
            <a:off x="1600200" y="5562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2667000" y="5562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4" name="Line 12"/>
          <p:cNvSpPr>
            <a:spLocks noChangeShapeType="1"/>
          </p:cNvSpPr>
          <p:nvPr/>
        </p:nvSpPr>
        <p:spPr bwMode="auto">
          <a:xfrm>
            <a:off x="4343400" y="5562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5" name="Text Box 13"/>
          <p:cNvSpPr txBox="1">
            <a:spLocks noChangeArrowheads="1"/>
          </p:cNvSpPr>
          <p:nvPr/>
        </p:nvSpPr>
        <p:spPr bwMode="auto">
          <a:xfrm>
            <a:off x="2803525" y="5268913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letter</a:t>
            </a:r>
          </a:p>
        </p:txBody>
      </p:sp>
      <p:sp>
        <p:nvSpPr>
          <p:cNvPr id="66576" name="Text Box 14"/>
          <p:cNvSpPr txBox="1">
            <a:spLocks noChangeArrowheads="1"/>
          </p:cNvSpPr>
          <p:nvPr/>
        </p:nvSpPr>
        <p:spPr bwMode="auto">
          <a:xfrm>
            <a:off x="4572000" y="5308600"/>
            <a:ext cx="58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other</a:t>
            </a:r>
          </a:p>
        </p:txBody>
      </p:sp>
      <p:sp>
        <p:nvSpPr>
          <p:cNvPr id="66577" name="Freeform 18"/>
          <p:cNvSpPr>
            <a:spLocks/>
          </p:cNvSpPr>
          <p:nvPr/>
        </p:nvSpPr>
        <p:spPr bwMode="auto">
          <a:xfrm>
            <a:off x="3746500" y="4978400"/>
            <a:ext cx="736600" cy="355600"/>
          </a:xfrm>
          <a:custGeom>
            <a:avLst/>
            <a:gdLst>
              <a:gd name="T0" fmla="*/ 2147483647 w 464"/>
              <a:gd name="T1" fmla="*/ 2147483647 h 224"/>
              <a:gd name="T2" fmla="*/ 2147483647 w 464"/>
              <a:gd name="T3" fmla="*/ 2147483647 h 224"/>
              <a:gd name="T4" fmla="*/ 2147483647 w 464"/>
              <a:gd name="T5" fmla="*/ 2147483647 h 224"/>
              <a:gd name="T6" fmla="*/ 2147483647 w 464"/>
              <a:gd name="T7" fmla="*/ 2147483647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224"/>
              <a:gd name="T14" fmla="*/ 464 w 46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224">
                <a:moveTo>
                  <a:pt x="280" y="224"/>
                </a:moveTo>
                <a:cubicBezTo>
                  <a:pt x="372" y="144"/>
                  <a:pt x="464" y="64"/>
                  <a:pt x="424" y="32"/>
                </a:cubicBezTo>
                <a:cubicBezTo>
                  <a:pt x="384" y="0"/>
                  <a:pt x="80" y="0"/>
                  <a:pt x="40" y="32"/>
                </a:cubicBezTo>
                <a:cubicBezTo>
                  <a:pt x="0" y="64"/>
                  <a:pt x="160" y="192"/>
                  <a:pt x="184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8" name="Line 19"/>
          <p:cNvSpPr>
            <a:spLocks noChangeShapeType="1"/>
          </p:cNvSpPr>
          <p:nvPr/>
        </p:nvSpPr>
        <p:spPr bwMode="auto">
          <a:xfrm>
            <a:off x="3962400" y="52578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9" name="Text Box 20"/>
          <p:cNvSpPr txBox="1">
            <a:spLocks noChangeArrowheads="1"/>
          </p:cNvSpPr>
          <p:nvPr/>
        </p:nvSpPr>
        <p:spPr bwMode="auto">
          <a:xfrm>
            <a:off x="3505200" y="4724400"/>
            <a:ext cx="1158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letter or digit</a:t>
            </a:r>
          </a:p>
        </p:txBody>
      </p:sp>
      <p:sp>
        <p:nvSpPr>
          <p:cNvPr id="66580" name="Text Box 21"/>
          <p:cNvSpPr txBox="1">
            <a:spLocks noChangeArrowheads="1"/>
          </p:cNvSpPr>
          <p:nvPr/>
        </p:nvSpPr>
        <p:spPr bwMode="auto">
          <a:xfrm>
            <a:off x="22860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6581" name="Text Box 22"/>
          <p:cNvSpPr txBox="1">
            <a:spLocks noChangeArrowheads="1"/>
          </p:cNvSpPr>
          <p:nvPr/>
        </p:nvSpPr>
        <p:spPr bwMode="auto">
          <a:xfrm>
            <a:off x="39624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6582" name="Text Box 23"/>
          <p:cNvSpPr txBox="1">
            <a:spLocks noChangeArrowheads="1"/>
          </p:cNvSpPr>
          <p:nvPr/>
        </p:nvSpPr>
        <p:spPr bwMode="auto">
          <a:xfrm>
            <a:off x="56388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9F2653-FBE9-41C2-8C9A-166F79CAAFFA}" type="slidenum">
              <a:rPr lang="en-US"/>
              <a:pPr/>
              <a:t>27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6861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746125" y="1484313"/>
            <a:ext cx="7613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/>
              <a:t>The following state diagrams recognize identifiers and numbers (integers)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 </a:t>
            </a:r>
          </a:p>
        </p:txBody>
      </p:sp>
      <p:sp>
        <p:nvSpPr>
          <p:cNvPr id="68616" name="Oval 6"/>
          <p:cNvSpPr>
            <a:spLocks noChangeArrowheads="1"/>
          </p:cNvSpPr>
          <p:nvPr/>
        </p:nvSpPr>
        <p:spPr bwMode="auto">
          <a:xfrm>
            <a:off x="3886200" y="2667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Oval 7"/>
          <p:cNvSpPr>
            <a:spLocks noChangeArrowheads="1"/>
          </p:cNvSpPr>
          <p:nvPr/>
        </p:nvSpPr>
        <p:spPr bwMode="auto">
          <a:xfrm>
            <a:off x="5562600" y="2667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Oval 8"/>
          <p:cNvSpPr>
            <a:spLocks noChangeArrowheads="1"/>
          </p:cNvSpPr>
          <p:nvPr/>
        </p:nvSpPr>
        <p:spPr bwMode="auto">
          <a:xfrm>
            <a:off x="5410200" y="2514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9" name="Oval 9"/>
          <p:cNvSpPr>
            <a:spLocks noChangeArrowheads="1"/>
          </p:cNvSpPr>
          <p:nvPr/>
        </p:nvSpPr>
        <p:spPr bwMode="auto">
          <a:xfrm>
            <a:off x="2209800" y="2667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1600200" y="2895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2667000" y="2895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2" name="Line 12"/>
          <p:cNvSpPr>
            <a:spLocks noChangeShapeType="1"/>
          </p:cNvSpPr>
          <p:nvPr/>
        </p:nvSpPr>
        <p:spPr bwMode="auto">
          <a:xfrm>
            <a:off x="4343400" y="2895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3" name="Text Box 13"/>
          <p:cNvSpPr txBox="1">
            <a:spLocks noChangeArrowheads="1"/>
          </p:cNvSpPr>
          <p:nvPr/>
        </p:nvSpPr>
        <p:spPr bwMode="auto">
          <a:xfrm>
            <a:off x="2803525" y="2601913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letter</a:t>
            </a:r>
          </a:p>
        </p:txBody>
      </p:sp>
      <p:sp>
        <p:nvSpPr>
          <p:cNvPr id="68624" name="Text Box 14"/>
          <p:cNvSpPr txBox="1">
            <a:spLocks noChangeArrowheads="1"/>
          </p:cNvSpPr>
          <p:nvPr/>
        </p:nvSpPr>
        <p:spPr bwMode="auto">
          <a:xfrm>
            <a:off x="4572000" y="2641600"/>
            <a:ext cx="58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other</a:t>
            </a:r>
          </a:p>
        </p:txBody>
      </p:sp>
      <p:sp>
        <p:nvSpPr>
          <p:cNvPr id="68625" name="Freeform 15"/>
          <p:cNvSpPr>
            <a:spLocks/>
          </p:cNvSpPr>
          <p:nvPr/>
        </p:nvSpPr>
        <p:spPr bwMode="auto">
          <a:xfrm>
            <a:off x="3746500" y="2311400"/>
            <a:ext cx="736600" cy="355600"/>
          </a:xfrm>
          <a:custGeom>
            <a:avLst/>
            <a:gdLst>
              <a:gd name="T0" fmla="*/ 2147483647 w 464"/>
              <a:gd name="T1" fmla="*/ 2147483647 h 224"/>
              <a:gd name="T2" fmla="*/ 2147483647 w 464"/>
              <a:gd name="T3" fmla="*/ 2147483647 h 224"/>
              <a:gd name="T4" fmla="*/ 2147483647 w 464"/>
              <a:gd name="T5" fmla="*/ 2147483647 h 224"/>
              <a:gd name="T6" fmla="*/ 2147483647 w 464"/>
              <a:gd name="T7" fmla="*/ 2147483647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224"/>
              <a:gd name="T14" fmla="*/ 464 w 46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224">
                <a:moveTo>
                  <a:pt x="280" y="224"/>
                </a:moveTo>
                <a:cubicBezTo>
                  <a:pt x="372" y="144"/>
                  <a:pt x="464" y="64"/>
                  <a:pt x="424" y="32"/>
                </a:cubicBezTo>
                <a:cubicBezTo>
                  <a:pt x="384" y="0"/>
                  <a:pt x="80" y="0"/>
                  <a:pt x="40" y="32"/>
                </a:cubicBezTo>
                <a:cubicBezTo>
                  <a:pt x="0" y="64"/>
                  <a:pt x="160" y="192"/>
                  <a:pt x="184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6" name="Line 16"/>
          <p:cNvSpPr>
            <a:spLocks noChangeShapeType="1"/>
          </p:cNvSpPr>
          <p:nvPr/>
        </p:nvSpPr>
        <p:spPr bwMode="auto">
          <a:xfrm>
            <a:off x="3962400" y="25908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7" name="Text Box 17"/>
          <p:cNvSpPr txBox="1">
            <a:spLocks noChangeArrowheads="1"/>
          </p:cNvSpPr>
          <p:nvPr/>
        </p:nvSpPr>
        <p:spPr bwMode="auto">
          <a:xfrm>
            <a:off x="3505200" y="2057400"/>
            <a:ext cx="1158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letter or digit</a:t>
            </a:r>
          </a:p>
        </p:txBody>
      </p:sp>
      <p:sp>
        <p:nvSpPr>
          <p:cNvPr id="68628" name="Text Box 18"/>
          <p:cNvSpPr txBox="1">
            <a:spLocks noChangeArrowheads="1"/>
          </p:cNvSpPr>
          <p:nvPr/>
        </p:nvSpPr>
        <p:spPr bwMode="auto">
          <a:xfrm>
            <a:off x="228600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8629" name="Text Box 19"/>
          <p:cNvSpPr txBox="1">
            <a:spLocks noChangeArrowheads="1"/>
          </p:cNvSpPr>
          <p:nvPr/>
        </p:nvSpPr>
        <p:spPr bwMode="auto">
          <a:xfrm>
            <a:off x="396240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8630" name="Text Box 20"/>
          <p:cNvSpPr txBox="1">
            <a:spLocks noChangeArrowheads="1"/>
          </p:cNvSpPr>
          <p:nvPr/>
        </p:nvSpPr>
        <p:spPr bwMode="auto">
          <a:xfrm>
            <a:off x="563880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8631" name="Oval 21"/>
          <p:cNvSpPr>
            <a:spLocks noChangeArrowheads="1"/>
          </p:cNvSpPr>
          <p:nvPr/>
        </p:nvSpPr>
        <p:spPr bwMode="auto">
          <a:xfrm>
            <a:off x="3886200" y="414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2" name="Oval 22"/>
          <p:cNvSpPr>
            <a:spLocks noChangeArrowheads="1"/>
          </p:cNvSpPr>
          <p:nvPr/>
        </p:nvSpPr>
        <p:spPr bwMode="auto">
          <a:xfrm>
            <a:off x="5562600" y="414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3" name="Oval 23"/>
          <p:cNvSpPr>
            <a:spLocks noChangeArrowheads="1"/>
          </p:cNvSpPr>
          <p:nvPr/>
        </p:nvSpPr>
        <p:spPr bwMode="auto">
          <a:xfrm>
            <a:off x="5410200" y="3987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4" name="Oval 24"/>
          <p:cNvSpPr>
            <a:spLocks noChangeArrowheads="1"/>
          </p:cNvSpPr>
          <p:nvPr/>
        </p:nvSpPr>
        <p:spPr bwMode="auto">
          <a:xfrm>
            <a:off x="2209800" y="414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5" name="Line 25"/>
          <p:cNvSpPr>
            <a:spLocks noChangeShapeType="1"/>
          </p:cNvSpPr>
          <p:nvPr/>
        </p:nvSpPr>
        <p:spPr bwMode="auto">
          <a:xfrm>
            <a:off x="1600200" y="4368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36" name="Line 26"/>
          <p:cNvSpPr>
            <a:spLocks noChangeShapeType="1"/>
          </p:cNvSpPr>
          <p:nvPr/>
        </p:nvSpPr>
        <p:spPr bwMode="auto">
          <a:xfrm>
            <a:off x="2667000" y="436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37" name="Line 27"/>
          <p:cNvSpPr>
            <a:spLocks noChangeShapeType="1"/>
          </p:cNvSpPr>
          <p:nvPr/>
        </p:nvSpPr>
        <p:spPr bwMode="auto">
          <a:xfrm>
            <a:off x="4343400" y="43688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38" name="Text Box 28"/>
          <p:cNvSpPr txBox="1">
            <a:spLocks noChangeArrowheads="1"/>
          </p:cNvSpPr>
          <p:nvPr/>
        </p:nvSpPr>
        <p:spPr bwMode="auto">
          <a:xfrm>
            <a:off x="2803525" y="4075113"/>
            <a:ext cx="509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digit</a:t>
            </a:r>
          </a:p>
        </p:txBody>
      </p:sp>
      <p:sp>
        <p:nvSpPr>
          <p:cNvPr id="68639" name="Text Box 29"/>
          <p:cNvSpPr txBox="1">
            <a:spLocks noChangeArrowheads="1"/>
          </p:cNvSpPr>
          <p:nvPr/>
        </p:nvSpPr>
        <p:spPr bwMode="auto">
          <a:xfrm>
            <a:off x="4572000" y="4114800"/>
            <a:ext cx="58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other</a:t>
            </a:r>
          </a:p>
        </p:txBody>
      </p:sp>
      <p:sp>
        <p:nvSpPr>
          <p:cNvPr id="68640" name="Freeform 30"/>
          <p:cNvSpPr>
            <a:spLocks/>
          </p:cNvSpPr>
          <p:nvPr/>
        </p:nvSpPr>
        <p:spPr bwMode="auto">
          <a:xfrm>
            <a:off x="3746500" y="3784600"/>
            <a:ext cx="736600" cy="355600"/>
          </a:xfrm>
          <a:custGeom>
            <a:avLst/>
            <a:gdLst>
              <a:gd name="T0" fmla="*/ 2147483647 w 464"/>
              <a:gd name="T1" fmla="*/ 2147483647 h 224"/>
              <a:gd name="T2" fmla="*/ 2147483647 w 464"/>
              <a:gd name="T3" fmla="*/ 2147483647 h 224"/>
              <a:gd name="T4" fmla="*/ 2147483647 w 464"/>
              <a:gd name="T5" fmla="*/ 2147483647 h 224"/>
              <a:gd name="T6" fmla="*/ 2147483647 w 464"/>
              <a:gd name="T7" fmla="*/ 2147483647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224"/>
              <a:gd name="T14" fmla="*/ 464 w 46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224">
                <a:moveTo>
                  <a:pt x="280" y="224"/>
                </a:moveTo>
                <a:cubicBezTo>
                  <a:pt x="372" y="144"/>
                  <a:pt x="464" y="64"/>
                  <a:pt x="424" y="32"/>
                </a:cubicBezTo>
                <a:cubicBezTo>
                  <a:pt x="384" y="0"/>
                  <a:pt x="80" y="0"/>
                  <a:pt x="40" y="32"/>
                </a:cubicBezTo>
                <a:cubicBezTo>
                  <a:pt x="0" y="64"/>
                  <a:pt x="160" y="192"/>
                  <a:pt x="184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41" name="Line 31"/>
          <p:cNvSpPr>
            <a:spLocks noChangeShapeType="1"/>
          </p:cNvSpPr>
          <p:nvPr/>
        </p:nvSpPr>
        <p:spPr bwMode="auto">
          <a:xfrm>
            <a:off x="3962400" y="40640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42" name="Text Box 32"/>
          <p:cNvSpPr txBox="1">
            <a:spLocks noChangeArrowheads="1"/>
          </p:cNvSpPr>
          <p:nvPr/>
        </p:nvSpPr>
        <p:spPr bwMode="auto">
          <a:xfrm>
            <a:off x="3810000" y="3530600"/>
            <a:ext cx="509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digit</a:t>
            </a:r>
          </a:p>
        </p:txBody>
      </p:sp>
      <p:sp>
        <p:nvSpPr>
          <p:cNvPr id="68643" name="Text Box 33"/>
          <p:cNvSpPr txBox="1">
            <a:spLocks noChangeArrowheads="1"/>
          </p:cNvSpPr>
          <p:nvPr/>
        </p:nvSpPr>
        <p:spPr bwMode="auto">
          <a:xfrm>
            <a:off x="2286000" y="421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68644" name="Text Box 34"/>
          <p:cNvSpPr txBox="1">
            <a:spLocks noChangeArrowheads="1"/>
          </p:cNvSpPr>
          <p:nvPr/>
        </p:nvSpPr>
        <p:spPr bwMode="auto">
          <a:xfrm>
            <a:off x="3962400" y="421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68645" name="Text Box 35"/>
          <p:cNvSpPr txBox="1">
            <a:spLocks noChangeArrowheads="1"/>
          </p:cNvSpPr>
          <p:nvPr/>
        </p:nvSpPr>
        <p:spPr bwMode="auto">
          <a:xfrm>
            <a:off x="5638800" y="421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68646" name="Line 36"/>
          <p:cNvSpPr>
            <a:spLocks noChangeShapeType="1"/>
          </p:cNvSpPr>
          <p:nvPr/>
        </p:nvSpPr>
        <p:spPr bwMode="auto">
          <a:xfrm>
            <a:off x="2438400" y="3124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47" name="Text Box 37"/>
          <p:cNvSpPr txBox="1">
            <a:spLocks noChangeArrowheads="1"/>
          </p:cNvSpPr>
          <p:nvPr/>
        </p:nvSpPr>
        <p:spPr bwMode="auto">
          <a:xfrm>
            <a:off x="1905000" y="3200400"/>
            <a:ext cx="5778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not </a:t>
            </a:r>
          </a:p>
          <a:p>
            <a:r>
              <a:rPr lang="en-US" sz="1400"/>
              <a:t>letter</a:t>
            </a:r>
          </a:p>
        </p:txBody>
      </p:sp>
      <p:sp>
        <p:nvSpPr>
          <p:cNvPr id="68648" name="Line 38"/>
          <p:cNvSpPr>
            <a:spLocks noChangeShapeType="1"/>
          </p:cNvSpPr>
          <p:nvPr/>
        </p:nvSpPr>
        <p:spPr bwMode="auto">
          <a:xfrm>
            <a:off x="2438400" y="4597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49" name="Text Box 39"/>
          <p:cNvSpPr txBox="1">
            <a:spLocks noChangeArrowheads="1"/>
          </p:cNvSpPr>
          <p:nvPr/>
        </p:nvSpPr>
        <p:spPr bwMode="auto">
          <a:xfrm>
            <a:off x="1905000" y="4673600"/>
            <a:ext cx="558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not </a:t>
            </a:r>
          </a:p>
          <a:p>
            <a:r>
              <a:rPr lang="en-US" sz="1400"/>
              <a:t> digit</a:t>
            </a:r>
          </a:p>
        </p:txBody>
      </p:sp>
      <p:sp>
        <p:nvSpPr>
          <p:cNvPr id="68650" name="Oval 40"/>
          <p:cNvSpPr>
            <a:spLocks noChangeArrowheads="1"/>
          </p:cNvSpPr>
          <p:nvPr/>
        </p:nvSpPr>
        <p:spPr bwMode="auto">
          <a:xfrm>
            <a:off x="2209800" y="5359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1" name="Text Box 41"/>
          <p:cNvSpPr txBox="1">
            <a:spLocks noChangeArrowheads="1"/>
          </p:cNvSpPr>
          <p:nvPr/>
        </p:nvSpPr>
        <p:spPr bwMode="auto">
          <a:xfrm>
            <a:off x="2286000" y="5435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68652" name="Text Box 42"/>
          <p:cNvSpPr txBox="1">
            <a:spLocks noChangeArrowheads="1"/>
          </p:cNvSpPr>
          <p:nvPr/>
        </p:nvSpPr>
        <p:spPr bwMode="auto">
          <a:xfrm>
            <a:off x="6308725" y="2678113"/>
            <a:ext cx="1838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accept token </a:t>
            </a:r>
            <a:r>
              <a:rPr lang="ja-JP" altLang="en-US" sz="1400">
                <a:solidFill>
                  <a:srgbClr val="0000FF"/>
                </a:solidFill>
              </a:rPr>
              <a:t>“</a:t>
            </a:r>
            <a:r>
              <a:rPr lang="en-US" altLang="ja-JP" sz="1400">
                <a:solidFill>
                  <a:srgbClr val="0000FF"/>
                </a:solidFill>
              </a:rPr>
              <a:t>id</a:t>
            </a:r>
            <a:r>
              <a:rPr lang="ja-JP" altLang="en-US" sz="1400">
                <a:solidFill>
                  <a:srgbClr val="0000FF"/>
                </a:solidFill>
              </a:rPr>
              <a:t>”</a:t>
            </a:r>
            <a:r>
              <a:rPr lang="en-US" altLang="ja-JP" sz="1400">
                <a:solidFill>
                  <a:srgbClr val="0000FF"/>
                </a:solidFill>
              </a:rPr>
              <a:t> and</a:t>
            </a:r>
          </a:p>
          <a:p>
            <a:r>
              <a:rPr lang="en-US" sz="1400">
                <a:solidFill>
                  <a:srgbClr val="0000FF"/>
                </a:solidFill>
              </a:rPr>
              <a:t>retract (unget char)</a:t>
            </a:r>
          </a:p>
        </p:txBody>
      </p:sp>
      <p:sp>
        <p:nvSpPr>
          <p:cNvPr id="68653" name="Text Box 43"/>
          <p:cNvSpPr txBox="1">
            <a:spLocks noChangeArrowheads="1"/>
          </p:cNvSpPr>
          <p:nvPr/>
        </p:nvSpPr>
        <p:spPr bwMode="auto">
          <a:xfrm>
            <a:off x="6400800" y="4064000"/>
            <a:ext cx="23002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accept token </a:t>
            </a:r>
            <a:r>
              <a:rPr lang="ja-JP" altLang="en-US" sz="1400">
                <a:solidFill>
                  <a:srgbClr val="0000FF"/>
                </a:solidFill>
              </a:rPr>
              <a:t>“</a:t>
            </a:r>
            <a:r>
              <a:rPr lang="en-US" altLang="ja-JP" sz="1400">
                <a:solidFill>
                  <a:srgbClr val="0000FF"/>
                </a:solidFill>
              </a:rPr>
              <a:t>number</a:t>
            </a:r>
            <a:r>
              <a:rPr lang="ja-JP" altLang="en-US" sz="1400">
                <a:solidFill>
                  <a:srgbClr val="0000FF"/>
                </a:solidFill>
              </a:rPr>
              <a:t>”</a:t>
            </a:r>
            <a:r>
              <a:rPr lang="en-US" altLang="ja-JP" sz="1400">
                <a:solidFill>
                  <a:srgbClr val="0000FF"/>
                </a:solidFill>
              </a:rPr>
              <a:t> and</a:t>
            </a:r>
          </a:p>
          <a:p>
            <a:r>
              <a:rPr lang="en-US" sz="1400">
                <a:solidFill>
                  <a:srgbClr val="0000FF"/>
                </a:solidFill>
              </a:rPr>
              <a:t>retract (unget char)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ED9313-F8ED-403C-862F-0F40F2218CA8}" type="slidenum">
              <a:rPr lang="en-US"/>
              <a:pPr/>
              <a:t>28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7066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735965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/>
              <a:t>This will be the translation of the transition diagrams to a programming </a:t>
            </a:r>
          </a:p>
          <a:p>
            <a:pPr marL="457200" indent="-457200"/>
            <a:r>
              <a:rPr lang="en-US"/>
              <a:t>language notation: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 sz="1400"/>
              <a:t>{state 1} 	ch = getchar</a:t>
            </a:r>
          </a:p>
          <a:p>
            <a:pPr marL="457200" indent="-457200"/>
            <a:r>
              <a:rPr lang="en-US" sz="1400"/>
              <a:t>		If isletter (ch) then {</a:t>
            </a:r>
          </a:p>
          <a:p>
            <a:pPr marL="457200" indent="-457200"/>
            <a:endParaRPr lang="en-US" sz="1400"/>
          </a:p>
          <a:p>
            <a:pPr marL="457200" indent="-457200"/>
            <a:r>
              <a:rPr lang="en-US" sz="1400"/>
              <a:t>{state 2} 	while isletter(ch) or isdigit(ch) do{</a:t>
            </a:r>
          </a:p>
          <a:p>
            <a:pPr marL="457200" indent="-457200"/>
            <a:r>
              <a:rPr lang="en-US" sz="1400"/>
              <a:t>		   ch := getchar;</a:t>
            </a:r>
          </a:p>
          <a:p>
            <a:pPr marL="457200" indent="-457200"/>
            <a:r>
              <a:rPr lang="en-US" sz="1400"/>
              <a:t>		}</a:t>
            </a:r>
          </a:p>
          <a:p>
            <a:pPr marL="457200" indent="-457200"/>
            <a:r>
              <a:rPr lang="en-US" sz="1400"/>
              <a:t>{state 3} 	retract  /* we have scanned </a:t>
            </a:r>
          </a:p>
          <a:p>
            <a:pPr marL="457200" indent="-457200"/>
            <a:r>
              <a:rPr lang="en-US" sz="1400"/>
              <a:t>		           /*  one character too far</a:t>
            </a:r>
          </a:p>
          <a:p>
            <a:pPr marL="457200" indent="-457200"/>
            <a:r>
              <a:rPr lang="en-US" sz="1400"/>
              <a:t>		token := (id, index in ST)}</a:t>
            </a:r>
          </a:p>
          <a:p>
            <a:pPr marL="457200" indent="-457200"/>
            <a:r>
              <a:rPr lang="en-US" sz="1400"/>
              <a:t>		accept</a:t>
            </a:r>
          </a:p>
          <a:p>
            <a:pPr marL="457200" indent="-457200"/>
            <a:r>
              <a:rPr lang="en-US" sz="1400"/>
              <a:t>		return(token)</a:t>
            </a:r>
          </a:p>
          <a:p>
            <a:pPr marL="457200" indent="-457200"/>
            <a:r>
              <a:rPr lang="en-US" sz="1400"/>
              <a:t>		}</a:t>
            </a:r>
          </a:p>
          <a:p>
            <a:pPr marL="457200" indent="-457200"/>
            <a:r>
              <a:rPr lang="en-US" sz="1400"/>
              <a:t>		else {</a:t>
            </a:r>
          </a:p>
          <a:p>
            <a:pPr marL="457200" indent="-457200"/>
            <a:r>
              <a:rPr lang="en-US" sz="1400"/>
              <a:t>		 Fail /* look for a different token</a:t>
            </a:r>
          </a:p>
          <a:p>
            <a:pPr marL="457200" indent="-457200"/>
            <a:r>
              <a:rPr lang="en-US" sz="1400"/>
              <a:t>		}</a:t>
            </a:r>
          </a:p>
        </p:txBody>
      </p:sp>
      <p:sp>
        <p:nvSpPr>
          <p:cNvPr id="70664" name="Text Box 36"/>
          <p:cNvSpPr txBox="1">
            <a:spLocks noChangeArrowheads="1"/>
          </p:cNvSpPr>
          <p:nvPr/>
        </p:nvSpPr>
        <p:spPr bwMode="auto">
          <a:xfrm>
            <a:off x="4876800" y="1981200"/>
            <a:ext cx="37973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{state 4} 	ch = getchar</a:t>
            </a:r>
          </a:p>
          <a:p>
            <a:r>
              <a:rPr lang="en-US" sz="1400"/>
              <a:t>	if isdigit(ch) then {</a:t>
            </a:r>
          </a:p>
          <a:p>
            <a:r>
              <a:rPr lang="en-US" sz="1400"/>
              <a:t>	   value := convert (ch)</a:t>
            </a:r>
          </a:p>
          <a:p>
            <a:r>
              <a:rPr lang="en-US" sz="1400"/>
              <a:t>	</a:t>
            </a:r>
          </a:p>
          <a:p>
            <a:r>
              <a:rPr lang="en-US" sz="1400"/>
              <a:t>{state 5}	ch = getchar</a:t>
            </a:r>
          </a:p>
          <a:p>
            <a:r>
              <a:rPr lang="en-US" sz="1400"/>
              <a:t>	while isdigit (ch) do{</a:t>
            </a:r>
          </a:p>
          <a:p>
            <a:r>
              <a:rPr lang="en-US" sz="1400"/>
              <a:t>	   value := 10 * value + conver (ch)</a:t>
            </a:r>
          </a:p>
          <a:p>
            <a:r>
              <a:rPr lang="en-US" sz="1400"/>
              <a:t>	   ch := getchar</a:t>
            </a:r>
          </a:p>
          <a:p>
            <a:r>
              <a:rPr lang="en-US" sz="1400"/>
              <a:t>	}</a:t>
            </a:r>
          </a:p>
          <a:p>
            <a:endParaRPr lang="en-US" sz="1400"/>
          </a:p>
          <a:p>
            <a:r>
              <a:rPr lang="en-US" sz="1400"/>
              <a:t>{state 6}	retract</a:t>
            </a:r>
          </a:p>
          <a:p>
            <a:r>
              <a:rPr lang="en-US" sz="1400"/>
              <a:t>	token := (int, value)</a:t>
            </a:r>
          </a:p>
          <a:p>
            <a:r>
              <a:rPr lang="en-US" sz="1400"/>
              <a:t>	accept </a:t>
            </a:r>
          </a:p>
          <a:p>
            <a:r>
              <a:rPr lang="en-US" sz="1400"/>
              <a:t>	return (token)</a:t>
            </a:r>
          </a:p>
          <a:p>
            <a:r>
              <a:rPr lang="en-US" sz="1400"/>
              <a:t>	}</a:t>
            </a:r>
          </a:p>
          <a:p>
            <a:endParaRPr lang="en-US" sz="1400"/>
          </a:p>
          <a:p>
            <a:r>
              <a:rPr lang="en-US" sz="1400"/>
              <a:t>{state 7} 	else{</a:t>
            </a:r>
          </a:p>
          <a:p>
            <a:r>
              <a:rPr lang="en-US" sz="1400"/>
              <a:t>	 Fail /* look for a different token</a:t>
            </a:r>
          </a:p>
          <a:p>
            <a:r>
              <a:rPr lang="en-US" sz="1400"/>
              <a:t>	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360DC1-F873-465B-8117-8438748D2246}" type="slidenum">
              <a:rPr lang="en-US"/>
              <a:pPr/>
              <a:t>29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7270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711" name="Text Box 5"/>
          <p:cNvSpPr txBox="1">
            <a:spLocks noChangeArrowheads="1"/>
          </p:cNvSpPr>
          <p:nvPr/>
        </p:nvSpPr>
        <p:spPr bwMode="auto">
          <a:xfrm>
            <a:off x="762000" y="1981200"/>
            <a:ext cx="7121525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0000FF"/>
                </a:solidFill>
              </a:rPr>
              <a:t>Convert()</a:t>
            </a:r>
            <a:r>
              <a:rPr lang="en-US"/>
              <a:t> turns a character representation of a digit into an integer </a:t>
            </a:r>
          </a:p>
          <a:p>
            <a:pPr marL="457200" indent="-457200"/>
            <a:r>
              <a:rPr lang="en-US"/>
              <a:t>in the range 0 -9. </a:t>
            </a:r>
          </a:p>
          <a:p>
            <a:pPr marL="457200" indent="-457200"/>
            <a:endParaRPr lang="en-US" sz="1400"/>
          </a:p>
          <a:p>
            <a:pPr marL="457200" indent="-457200"/>
            <a:r>
              <a:rPr lang="en-US" sz="1600" b="1"/>
              <a:t>Example:					</a:t>
            </a:r>
          </a:p>
          <a:p>
            <a:pPr marL="457200" indent="-457200"/>
            <a:endParaRPr lang="en-US" sz="1600" b="1"/>
          </a:p>
          <a:p>
            <a:pPr marL="457200" indent="-457200"/>
            <a:r>
              <a:rPr lang="en-US" sz="1600" b="1"/>
              <a:t>Value := 10 * value + ch – </a:t>
            </a:r>
            <a:r>
              <a:rPr lang="ja-JP" altLang="en-US" sz="1600" b="1"/>
              <a:t>‘</a:t>
            </a:r>
            <a:r>
              <a:rPr lang="en-US" altLang="ja-JP" sz="1600" b="1"/>
              <a:t>0</a:t>
            </a:r>
            <a:r>
              <a:rPr lang="ja-JP" altLang="en-US" sz="1600" b="1"/>
              <a:t>’</a:t>
            </a:r>
            <a:r>
              <a:rPr lang="en-US" altLang="ja-JP" sz="1600" b="1"/>
              <a:t>;</a:t>
            </a:r>
          </a:p>
          <a:p>
            <a:pPr marL="457200" indent="-457200"/>
            <a:endParaRPr lang="en-US" sz="1600" b="1"/>
          </a:p>
          <a:p>
            <a:pPr marL="457200" indent="-457200"/>
            <a:r>
              <a:rPr lang="en-US" sz="1600" b="1"/>
              <a:t>or </a:t>
            </a:r>
          </a:p>
          <a:p>
            <a:pPr marL="457200" indent="-457200"/>
            <a:endParaRPr lang="en-US" sz="1600" b="1"/>
          </a:p>
          <a:p>
            <a:pPr marL="457200" indent="-457200"/>
            <a:r>
              <a:rPr lang="en-US" sz="1600" b="1"/>
              <a:t>Value := 10 * value + ( ord( 5 ) – ord( 0) )</a:t>
            </a:r>
          </a:p>
          <a:p>
            <a:pPr marL="457200" indent="-457200"/>
            <a:endParaRPr lang="en-US" sz="1600" b="1"/>
          </a:p>
          <a:p>
            <a:pPr marL="457200" indent="-457200"/>
            <a:endParaRPr lang="en-US" sz="1600" b="1"/>
          </a:p>
          <a:p>
            <a:pPr marL="457200" indent="-457200"/>
            <a:endParaRPr lang="en-US" sz="1600" b="1"/>
          </a:p>
          <a:p>
            <a:pPr marL="457200" indent="-457200"/>
            <a:r>
              <a:rPr lang="en-US" sz="1600" b="1"/>
              <a:t>			        53            48       </a:t>
            </a:r>
            <a:r>
              <a:rPr lang="en-US" sz="1600" b="1">
                <a:sym typeface="Wingdings" pitchFamily="2" charset="2"/>
              </a:rPr>
              <a:t> ASCII values for five and zero</a:t>
            </a:r>
            <a:endParaRPr lang="en-US" sz="1600" b="1"/>
          </a:p>
          <a:p>
            <a:pPr marL="457200" indent="-457200"/>
            <a:endParaRPr lang="en-US" sz="1600" b="1"/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  <p:sp>
        <p:nvSpPr>
          <p:cNvPr id="72713" name="Line 7"/>
          <p:cNvSpPr>
            <a:spLocks noChangeShapeType="1"/>
          </p:cNvSpPr>
          <p:nvPr/>
        </p:nvSpPr>
        <p:spPr bwMode="auto">
          <a:xfrm>
            <a:off x="32766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4" name="Line 8"/>
          <p:cNvSpPr>
            <a:spLocks noChangeShapeType="1"/>
          </p:cNvSpPr>
          <p:nvPr/>
        </p:nvSpPr>
        <p:spPr bwMode="auto">
          <a:xfrm>
            <a:off x="41910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5" name="Text Box 9"/>
          <p:cNvSpPr txBox="1">
            <a:spLocks noChangeArrowheads="1"/>
          </p:cNvSpPr>
          <p:nvPr/>
        </p:nvSpPr>
        <p:spPr bwMode="auto">
          <a:xfrm>
            <a:off x="5562600" y="2819400"/>
            <a:ext cx="336073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ch = getchar</a:t>
            </a:r>
          </a:p>
          <a:p>
            <a:r>
              <a:rPr lang="en-US" sz="1600"/>
              <a:t>while isdigit (ch) do</a:t>
            </a:r>
          </a:p>
          <a:p>
            <a:r>
              <a:rPr lang="en-US" sz="1600"/>
              <a:t>    value := 10 * value + conver (ch)</a:t>
            </a:r>
          </a:p>
          <a:p>
            <a:r>
              <a:rPr lang="en-US" sz="1600"/>
              <a:t>    ch := getchar</a:t>
            </a:r>
          </a:p>
          <a:p>
            <a:r>
              <a:rPr lang="en-US" sz="1600"/>
              <a:t>endwhile</a:t>
            </a:r>
          </a:p>
          <a:p>
            <a:endParaRPr lang="en-US" sz="1600"/>
          </a:p>
        </p:txBody>
      </p:sp>
      <p:sp>
        <p:nvSpPr>
          <p:cNvPr id="72716" name="Rectangle 10"/>
          <p:cNvSpPr>
            <a:spLocks noChangeArrowheads="1"/>
          </p:cNvSpPr>
          <p:nvPr/>
        </p:nvSpPr>
        <p:spPr bwMode="auto">
          <a:xfrm>
            <a:off x="5562600" y="2819400"/>
            <a:ext cx="3429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E17626-32BB-495C-ABCA-C3C7A49700DE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Lexical analyzer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Designing a Scanner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Regular expressions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Transition diagrams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2ADFA-1331-4ABA-95AE-7357352AF81F}" type="slidenum">
              <a:rPr lang="en-US"/>
              <a:pPr/>
              <a:t>30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ASCII Character Set  </a:t>
            </a:r>
          </a:p>
        </p:txBody>
      </p:sp>
      <p:graphicFrame>
        <p:nvGraphicFramePr>
          <p:cNvPr id="328707" name="Group 3"/>
          <p:cNvGraphicFramePr>
            <a:graphicFrameLocks noGrp="1"/>
          </p:cNvGraphicFramePr>
          <p:nvPr/>
        </p:nvGraphicFramePr>
        <p:xfrm>
          <a:off x="3810000" y="1524000"/>
          <a:ext cx="4800600" cy="4144963"/>
        </p:xfrm>
        <a:graphic>
          <a:graphicData uri="http://schemas.openxmlformats.org/drawingml/2006/table">
            <a:tbl>
              <a:tblPr/>
              <a:tblGrid>
                <a:gridCol w="531813"/>
                <a:gridCol w="536575"/>
                <a:gridCol w="531812"/>
                <a:gridCol w="531813"/>
                <a:gridCol w="534987"/>
                <a:gridCol w="533400"/>
                <a:gridCol w="531813"/>
                <a:gridCol w="536575"/>
                <a:gridCol w="531812"/>
              </a:tblGrid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@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`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 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 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 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10(A)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11(B)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{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12(C)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&lt;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\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|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13(D)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=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}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14(E)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&gt;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^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~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15(F)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?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_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DEL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939" name="Line 185"/>
          <p:cNvSpPr>
            <a:spLocks noChangeShapeType="1"/>
          </p:cNvSpPr>
          <p:nvPr/>
        </p:nvSpPr>
        <p:spPr bwMode="auto">
          <a:xfrm>
            <a:off x="762000" y="8382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4940" name="Text Box 186"/>
          <p:cNvSpPr txBox="1">
            <a:spLocks noChangeArrowheads="1"/>
          </p:cNvSpPr>
          <p:nvPr/>
        </p:nvSpPr>
        <p:spPr bwMode="auto">
          <a:xfrm>
            <a:off x="822325" y="1560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74941" name="Text Box 188"/>
          <p:cNvSpPr txBox="1">
            <a:spLocks noChangeArrowheads="1"/>
          </p:cNvSpPr>
          <p:nvPr/>
        </p:nvSpPr>
        <p:spPr bwMode="auto">
          <a:xfrm>
            <a:off x="304800" y="2209800"/>
            <a:ext cx="32861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The ordinal number of a character</a:t>
            </a:r>
          </a:p>
          <a:p>
            <a:r>
              <a:rPr lang="en-US" sz="1600" b="1" i="1">
                <a:solidFill>
                  <a:srgbClr val="0000FF"/>
                </a:solidFill>
              </a:rPr>
              <a:t>ch</a:t>
            </a:r>
            <a:r>
              <a:rPr lang="en-US" sz="1600" i="1"/>
              <a:t> </a:t>
            </a:r>
            <a:r>
              <a:rPr lang="en-US" sz="1600"/>
              <a:t>is computed from its </a:t>
            </a:r>
          </a:p>
          <a:p>
            <a:r>
              <a:rPr lang="en-US" sz="1600"/>
              <a:t>coordinates (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/>
              <a:t>,</a:t>
            </a:r>
            <a:r>
              <a:rPr lang="en-US" sz="1600" b="1">
                <a:solidFill>
                  <a:srgbClr val="00CC00"/>
                </a:solidFill>
              </a:rPr>
              <a:t>Y</a:t>
            </a:r>
            <a:r>
              <a:rPr lang="en-US" sz="1600"/>
              <a:t>) in the table</a:t>
            </a:r>
          </a:p>
          <a:p>
            <a:r>
              <a:rPr lang="en-US" sz="1600"/>
              <a:t>as:</a:t>
            </a:r>
          </a:p>
          <a:p>
            <a:r>
              <a:rPr lang="en-US" sz="1600" b="1"/>
              <a:t>ord(</a:t>
            </a:r>
            <a:r>
              <a:rPr lang="en-US" sz="1600" b="1" i="1">
                <a:solidFill>
                  <a:srgbClr val="0000FF"/>
                </a:solidFill>
              </a:rPr>
              <a:t>ch</a:t>
            </a:r>
            <a:r>
              <a:rPr lang="en-US" sz="1600" b="1"/>
              <a:t>)</a:t>
            </a:r>
            <a:r>
              <a:rPr lang="en-US" sz="1600"/>
              <a:t> = 16 * 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>
                <a:solidFill>
                  <a:srgbClr val="FF0000"/>
                </a:solidFill>
              </a:rPr>
              <a:t> </a:t>
            </a:r>
            <a:r>
              <a:rPr lang="en-US" sz="1600"/>
              <a:t>+ </a:t>
            </a:r>
            <a:r>
              <a:rPr lang="en-US" sz="1600" b="1">
                <a:solidFill>
                  <a:srgbClr val="00CC00"/>
                </a:solidFill>
              </a:rPr>
              <a:t>Y</a:t>
            </a:r>
          </a:p>
          <a:p>
            <a:endParaRPr lang="en-US" sz="1600"/>
          </a:p>
          <a:p>
            <a:r>
              <a:rPr lang="en-US" sz="1600"/>
              <a:t>Example:</a:t>
            </a:r>
          </a:p>
          <a:p>
            <a:endParaRPr lang="en-US" sz="1600"/>
          </a:p>
          <a:p>
            <a:r>
              <a:rPr lang="en-US" sz="1600" b="1"/>
              <a:t>ord(</a:t>
            </a:r>
            <a:r>
              <a:rPr lang="ja-JP" altLang="en-US" sz="1600"/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5</a:t>
            </a:r>
            <a:r>
              <a:rPr lang="ja-JP" altLang="en-US" sz="1600"/>
              <a:t>’</a:t>
            </a:r>
            <a:r>
              <a:rPr lang="en-US" altLang="ja-JP" sz="1600" b="1"/>
              <a:t>)</a:t>
            </a:r>
            <a:r>
              <a:rPr lang="en-US" altLang="ja-JP" sz="1600"/>
              <a:t> = 16 * </a:t>
            </a:r>
            <a:r>
              <a:rPr lang="en-US" altLang="ja-JP" sz="1600" b="1">
                <a:solidFill>
                  <a:srgbClr val="FF0000"/>
                </a:solidFill>
              </a:rPr>
              <a:t>4</a:t>
            </a:r>
            <a:r>
              <a:rPr lang="en-US" altLang="ja-JP" sz="1600"/>
              <a:t> + </a:t>
            </a:r>
            <a:r>
              <a:rPr lang="en-US" altLang="ja-JP" sz="1600" b="1">
                <a:solidFill>
                  <a:srgbClr val="00CC00"/>
                </a:solidFill>
              </a:rPr>
              <a:t>1</a:t>
            </a:r>
            <a:r>
              <a:rPr lang="en-US" altLang="ja-JP" sz="1600"/>
              <a:t> = 53</a:t>
            </a:r>
            <a:endParaRPr lang="en-US" sz="1600"/>
          </a:p>
        </p:txBody>
      </p:sp>
      <p:sp>
        <p:nvSpPr>
          <p:cNvPr id="74942" name="Text Box 189"/>
          <p:cNvSpPr txBox="1">
            <a:spLocks noChangeArrowheads="1"/>
          </p:cNvSpPr>
          <p:nvPr/>
        </p:nvSpPr>
        <p:spPr bwMode="auto">
          <a:xfrm>
            <a:off x="3184525" y="33131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CC00"/>
                </a:solidFill>
              </a:rPr>
              <a:t>Y</a:t>
            </a:r>
          </a:p>
        </p:txBody>
      </p:sp>
      <p:sp>
        <p:nvSpPr>
          <p:cNvPr id="74943" name="Text Box 190"/>
          <p:cNvSpPr txBox="1">
            <a:spLocks noChangeArrowheads="1"/>
          </p:cNvSpPr>
          <p:nvPr/>
        </p:nvSpPr>
        <p:spPr bwMode="auto">
          <a:xfrm>
            <a:off x="6019800" y="11430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74944" name="Straight Arrow Connector 5"/>
          <p:cNvCxnSpPr>
            <a:cxnSpLocks noChangeShapeType="1"/>
          </p:cNvCxnSpPr>
          <p:nvPr/>
        </p:nvCxnSpPr>
        <p:spPr bwMode="auto">
          <a:xfrm flipH="1">
            <a:off x="2819400" y="3124200"/>
            <a:ext cx="32766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9E447D-2DD1-4AE6-9ABD-C34347CF922F}" type="slidenum">
              <a:rPr lang="en-US"/>
              <a:pPr/>
              <a:t>31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7680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6807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79565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ja-JP" altLang="en-US" b="1"/>
              <a:t>“</a:t>
            </a:r>
            <a:r>
              <a:rPr lang="en-US" altLang="ja-JP" b="1"/>
              <a:t>Transitions diagrams</a:t>
            </a:r>
            <a:r>
              <a:rPr lang="ja-JP" altLang="en-US" b="1"/>
              <a:t>”</a:t>
            </a:r>
            <a:r>
              <a:rPr lang="en-US" altLang="ja-JP" b="1"/>
              <a:t> are an implementation of a formal model called </a:t>
            </a:r>
          </a:p>
          <a:p>
            <a:pPr marL="457200" indent="-457200"/>
            <a:r>
              <a:rPr lang="en-US" b="1">
                <a:solidFill>
                  <a:srgbClr val="0000FF"/>
                </a:solidFill>
              </a:rPr>
              <a:t>Finite Automata (FA) </a:t>
            </a:r>
            <a:r>
              <a:rPr lang="en-US" b="1"/>
              <a:t> or </a:t>
            </a:r>
            <a:r>
              <a:rPr lang="en-US" b="1">
                <a:solidFill>
                  <a:srgbClr val="0000FF"/>
                </a:solidFill>
              </a:rPr>
              <a:t>Finite State Machine (FSM).</a:t>
            </a:r>
          </a:p>
          <a:p>
            <a:pPr marL="457200" indent="-457200"/>
            <a:endParaRPr lang="en-US" b="1">
              <a:solidFill>
                <a:srgbClr val="0000FF"/>
              </a:solidFill>
            </a:endParaRPr>
          </a:p>
          <a:p>
            <a:pPr marL="457200" indent="-457200"/>
            <a:r>
              <a:rPr lang="en-US" b="1"/>
              <a:t>Any language that can be denoted by a regular expression can </a:t>
            </a:r>
          </a:p>
          <a:p>
            <a:pPr marL="457200" indent="-457200"/>
            <a:r>
              <a:rPr lang="en-US" b="1"/>
              <a:t>be recognized by a Finite State Machine (FSM)</a:t>
            </a:r>
            <a:endParaRPr lang="en-US" sz="1600" b="1"/>
          </a:p>
        </p:txBody>
      </p:sp>
      <p:sp>
        <p:nvSpPr>
          <p:cNvPr id="76808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04D12B-380E-47E9-BEEE-33DAAD78CECB}" type="slidenum">
              <a:rPr lang="en-US"/>
              <a:pPr/>
              <a:t>32</a:t>
            </a:fld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Lexical Analyzer</a:t>
            </a:r>
          </a:p>
        </p:txBody>
      </p:sp>
      <p:sp>
        <p:nvSpPr>
          <p:cNvPr id="7885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8855" name="Text Box 5"/>
          <p:cNvSpPr txBox="1">
            <a:spLocks noChangeArrowheads="1"/>
          </p:cNvSpPr>
          <p:nvPr/>
        </p:nvSpPr>
        <p:spPr bwMode="auto">
          <a:xfrm>
            <a:off x="2514600" y="1371600"/>
            <a:ext cx="4195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400" b="1"/>
              <a:t>Example of a lexical analyzer implementation:</a:t>
            </a: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  <p:sp>
        <p:nvSpPr>
          <p:cNvPr id="78857" name="Text Box 5"/>
          <p:cNvSpPr txBox="1">
            <a:spLocks noChangeArrowheads="1"/>
          </p:cNvSpPr>
          <p:nvPr/>
        </p:nvSpPr>
        <p:spPr bwMode="auto">
          <a:xfrm>
            <a:off x="533400" y="1828800"/>
            <a:ext cx="40798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400" b="1"/>
              <a:t>In this example we show you the algorithm </a:t>
            </a:r>
          </a:p>
          <a:p>
            <a:pPr marL="457200" indent="-457200"/>
            <a:r>
              <a:rPr lang="en-US" sz="1400" b="1"/>
              <a:t>to recognize the symbols </a:t>
            </a:r>
            <a:r>
              <a:rPr lang="en-US" altLang="en-US" sz="1400" b="1"/>
              <a:t>“</a:t>
            </a:r>
            <a:r>
              <a:rPr lang="en-US" sz="1400" b="1"/>
              <a:t>&lt;</a:t>
            </a:r>
            <a:r>
              <a:rPr lang="en-US" altLang="en-US" sz="1400" b="1"/>
              <a:t>“</a:t>
            </a:r>
            <a:r>
              <a:rPr lang="en-US" sz="1400" b="1"/>
              <a:t>, </a:t>
            </a:r>
            <a:r>
              <a:rPr lang="en-US" altLang="en-US" sz="1400" b="1"/>
              <a:t>“</a:t>
            </a:r>
            <a:r>
              <a:rPr lang="en-US" sz="1400" b="1"/>
              <a:t>&lt;=</a:t>
            </a:r>
            <a:r>
              <a:rPr lang="en-US" altLang="en-US" sz="1400" b="1"/>
              <a:t>“</a:t>
            </a:r>
            <a:r>
              <a:rPr lang="en-US" sz="1400" b="1"/>
              <a:t>, and </a:t>
            </a:r>
            <a:r>
              <a:rPr lang="en-US" altLang="en-US" sz="1400" b="1"/>
              <a:t>“</a:t>
            </a:r>
            <a:r>
              <a:rPr lang="en-US" sz="1400" b="1"/>
              <a:t>&lt;&gt;</a:t>
            </a:r>
            <a:r>
              <a:rPr lang="en-US" altLang="en-US" sz="1400" b="1"/>
              <a:t>”</a:t>
            </a:r>
            <a:r>
              <a:rPr lang="en-US" sz="1400" b="1"/>
              <a:t>:</a:t>
            </a:r>
          </a:p>
          <a:p>
            <a:pPr marL="457200" indent="-457200"/>
            <a:endParaRPr lang="en-US" sz="1400" b="1"/>
          </a:p>
          <a:p>
            <a:pPr marL="457200" indent="-457200"/>
            <a:r>
              <a:rPr lang="en-US" sz="1400" b="1"/>
              <a:t>ch := getch;</a:t>
            </a:r>
          </a:p>
          <a:p>
            <a:pPr marL="457200" indent="-457200"/>
            <a:r>
              <a:rPr lang="en-US" sz="1400" b="1"/>
              <a:t>If ch = </a:t>
            </a:r>
            <a:r>
              <a:rPr lang="en-US" altLang="en-US" sz="1400" b="1"/>
              <a:t>‘</a:t>
            </a:r>
            <a:r>
              <a:rPr lang="en-US" sz="1400" b="1"/>
              <a:t>&lt;</a:t>
            </a:r>
            <a:r>
              <a:rPr lang="en-US" altLang="en-US" sz="1400" b="1"/>
              <a:t>‘</a:t>
            </a:r>
            <a:r>
              <a:rPr lang="en-US" sz="1400" b="1"/>
              <a:t> then</a:t>
            </a:r>
          </a:p>
          <a:p>
            <a:pPr marL="457200" indent="-457200"/>
            <a:r>
              <a:rPr lang="en-US" sz="1400" b="1"/>
              <a:t>   begin</a:t>
            </a:r>
          </a:p>
          <a:p>
            <a:pPr marL="457200" indent="-457200"/>
            <a:r>
              <a:rPr lang="en-US" sz="1400" b="1"/>
              <a:t>      ch := getch;</a:t>
            </a:r>
          </a:p>
          <a:p>
            <a:pPr marL="457200" indent="-457200"/>
            <a:r>
              <a:rPr lang="en-US" sz="1400" b="1"/>
              <a:t>      if ch = </a:t>
            </a:r>
            <a:r>
              <a:rPr lang="en-US" altLang="en-US" sz="1400" b="1"/>
              <a:t>‘</a:t>
            </a:r>
            <a:r>
              <a:rPr lang="en-US" sz="1400" b="1"/>
              <a:t>=</a:t>
            </a:r>
            <a:r>
              <a:rPr lang="en-US" altLang="en-US" sz="1400" b="1"/>
              <a:t>‘</a:t>
            </a:r>
            <a:r>
              <a:rPr lang="en-US" sz="1400" b="1"/>
              <a:t> then</a:t>
            </a:r>
          </a:p>
          <a:p>
            <a:pPr marL="457200" indent="-457200"/>
            <a:r>
              <a:rPr lang="en-US" sz="1400" b="1"/>
              <a:t>         begin</a:t>
            </a:r>
          </a:p>
          <a:p>
            <a:pPr marL="457200" indent="-457200"/>
            <a:r>
              <a:rPr lang="en-US" sz="1400" b="1"/>
              <a:t>            token := leqsym;</a:t>
            </a:r>
          </a:p>
          <a:p>
            <a:pPr marL="457200" indent="-457200"/>
            <a:r>
              <a:rPr lang="en-US" sz="1400" b="1"/>
              <a:t>            ch := getch</a:t>
            </a:r>
          </a:p>
          <a:p>
            <a:pPr marL="457200" indent="-457200"/>
            <a:r>
              <a:rPr lang="en-US" sz="1400" b="1"/>
              <a:t>         end</a:t>
            </a:r>
          </a:p>
          <a:p>
            <a:pPr marL="457200" indent="-457200"/>
            <a:r>
              <a:rPr lang="en-US" sz="1400" b="1"/>
              <a:t>      else</a:t>
            </a:r>
          </a:p>
          <a:p>
            <a:pPr marL="457200" indent="-457200"/>
            <a:r>
              <a:rPr lang="en-US" sz="1400" b="1"/>
              <a:t>         if ch = </a:t>
            </a:r>
            <a:r>
              <a:rPr lang="en-US" altLang="en-US" sz="1400" b="1"/>
              <a:t>‘</a:t>
            </a:r>
            <a:r>
              <a:rPr lang="en-US" sz="1400" b="1"/>
              <a:t>&gt;</a:t>
            </a:r>
            <a:r>
              <a:rPr lang="en-US" altLang="en-US" sz="1400" b="1"/>
              <a:t>’</a:t>
            </a:r>
            <a:r>
              <a:rPr lang="en-US" sz="1400" b="1"/>
              <a:t> then</a:t>
            </a:r>
          </a:p>
          <a:p>
            <a:pPr marL="457200" indent="-457200"/>
            <a:r>
              <a:rPr lang="en-US" sz="1400" b="1"/>
              <a:t>            begin</a:t>
            </a:r>
          </a:p>
          <a:p>
            <a:pPr marL="457200" indent="-457200"/>
            <a:r>
              <a:rPr lang="en-US" sz="1400" b="1"/>
              <a:t>              token := neqsym;</a:t>
            </a:r>
          </a:p>
          <a:p>
            <a:pPr marL="457200" indent="-457200"/>
            <a:r>
              <a:rPr lang="en-US" sz="1400" b="1"/>
              <a:t>              ch := getch</a:t>
            </a:r>
          </a:p>
          <a:p>
            <a:pPr marL="457200" indent="-457200"/>
            <a:r>
              <a:rPr lang="en-US" sz="1400" b="1"/>
              <a:t>            end</a:t>
            </a:r>
          </a:p>
          <a:p>
            <a:pPr marL="457200" indent="-457200"/>
            <a:r>
              <a:rPr lang="en-US" sz="1400" b="1"/>
              <a:t>         else token := lessym</a:t>
            </a:r>
          </a:p>
          <a:p>
            <a:pPr marL="457200" indent="-457200"/>
            <a:r>
              <a:rPr lang="en-US" sz="1400" b="1"/>
              <a:t>   end;</a:t>
            </a:r>
          </a:p>
          <a:p>
            <a:pPr marL="457200" indent="-457200"/>
            <a:endParaRPr lang="en-US" sz="1400" b="1"/>
          </a:p>
        </p:txBody>
      </p:sp>
      <p:sp>
        <p:nvSpPr>
          <p:cNvPr id="78858" name="Rectangle 1"/>
          <p:cNvSpPr>
            <a:spLocks noChangeArrowheads="1"/>
          </p:cNvSpPr>
          <p:nvPr/>
        </p:nvSpPr>
        <p:spPr bwMode="auto">
          <a:xfrm>
            <a:off x="3429000" y="38100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</p:txBody>
      </p:sp>
      <p:sp>
        <p:nvSpPr>
          <p:cNvPr id="78859" name="Oval 1"/>
          <p:cNvSpPr>
            <a:spLocks noChangeArrowheads="1"/>
          </p:cNvSpPr>
          <p:nvPr/>
        </p:nvSpPr>
        <p:spPr bwMode="auto">
          <a:xfrm>
            <a:off x="5257800" y="3657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60" name="Oval 13"/>
          <p:cNvSpPr>
            <a:spLocks noChangeArrowheads="1"/>
          </p:cNvSpPr>
          <p:nvPr/>
        </p:nvSpPr>
        <p:spPr bwMode="auto">
          <a:xfrm>
            <a:off x="6477000" y="3657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" name="Donut 2"/>
          <p:cNvSpPr/>
          <p:nvPr/>
        </p:nvSpPr>
        <p:spPr bwMode="auto">
          <a:xfrm>
            <a:off x="7696200" y="4876800"/>
            <a:ext cx="533400" cy="533400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pitchFamily="-105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Donut 20"/>
          <p:cNvSpPr/>
          <p:nvPr/>
        </p:nvSpPr>
        <p:spPr bwMode="auto">
          <a:xfrm>
            <a:off x="7696200" y="2514600"/>
            <a:ext cx="533400" cy="533400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pitchFamily="-105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Donut 22"/>
          <p:cNvSpPr/>
          <p:nvPr/>
        </p:nvSpPr>
        <p:spPr bwMode="auto">
          <a:xfrm>
            <a:off x="7696200" y="3657600"/>
            <a:ext cx="533400" cy="533400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pitchFamily="-105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8864" name="Straight Arrow Connector 4"/>
          <p:cNvCxnSpPr>
            <a:cxnSpLocks noChangeShapeType="1"/>
          </p:cNvCxnSpPr>
          <p:nvPr/>
        </p:nvCxnSpPr>
        <p:spPr bwMode="auto">
          <a:xfrm flipV="1">
            <a:off x="6934200" y="2971800"/>
            <a:ext cx="841375" cy="765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8865" name="Straight Arrow Connector 6"/>
          <p:cNvCxnSpPr>
            <a:cxnSpLocks noChangeShapeType="1"/>
            <a:stCxn id="78859" idx="6"/>
            <a:endCxn id="78860" idx="2"/>
          </p:cNvCxnSpPr>
          <p:nvPr/>
        </p:nvCxnSpPr>
        <p:spPr bwMode="auto">
          <a:xfrm>
            <a:off x="5791200" y="39243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8866" name="Straight Arrow Connector 8"/>
          <p:cNvCxnSpPr>
            <a:cxnSpLocks noChangeShapeType="1"/>
            <a:stCxn id="78860" idx="5"/>
            <a:endCxn id="3" idx="1"/>
          </p:cNvCxnSpPr>
          <p:nvPr/>
        </p:nvCxnSpPr>
        <p:spPr bwMode="auto">
          <a:xfrm>
            <a:off x="6932613" y="4113213"/>
            <a:ext cx="841375" cy="841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8867" name="Straight Arrow Connector 30"/>
          <p:cNvCxnSpPr>
            <a:cxnSpLocks noChangeShapeType="1"/>
          </p:cNvCxnSpPr>
          <p:nvPr/>
        </p:nvCxnSpPr>
        <p:spPr bwMode="auto">
          <a:xfrm>
            <a:off x="7010400" y="39624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8868" name="TextBox 18"/>
          <p:cNvSpPr txBox="1">
            <a:spLocks noChangeArrowheads="1"/>
          </p:cNvSpPr>
          <p:nvPr/>
        </p:nvSpPr>
        <p:spPr bwMode="auto">
          <a:xfrm>
            <a:off x="59436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</a:p>
        </p:txBody>
      </p:sp>
      <p:sp>
        <p:nvSpPr>
          <p:cNvPr id="78869" name="TextBox 35"/>
          <p:cNvSpPr txBox="1">
            <a:spLocks noChangeArrowheads="1"/>
          </p:cNvSpPr>
          <p:nvPr/>
        </p:nvSpPr>
        <p:spPr bwMode="auto">
          <a:xfrm>
            <a:off x="7162800" y="2971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78870" name="TextBox 36"/>
          <p:cNvSpPr txBox="1">
            <a:spLocks noChangeArrowheads="1"/>
          </p:cNvSpPr>
          <p:nvPr/>
        </p:nvSpPr>
        <p:spPr bwMode="auto">
          <a:xfrm>
            <a:off x="7162800" y="3581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</a:p>
        </p:txBody>
      </p:sp>
      <p:sp>
        <p:nvSpPr>
          <p:cNvPr id="78871" name="TextBox 37"/>
          <p:cNvSpPr txBox="1">
            <a:spLocks noChangeArrowheads="1"/>
          </p:cNvSpPr>
          <p:nvPr/>
        </p:nvSpPr>
        <p:spPr bwMode="auto">
          <a:xfrm>
            <a:off x="6553200" y="44196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[ other ]</a:t>
            </a:r>
          </a:p>
        </p:txBody>
      </p:sp>
      <p:cxnSp>
        <p:nvCxnSpPr>
          <p:cNvPr id="78872" name="Straight Arrow Connector 38"/>
          <p:cNvCxnSpPr>
            <a:cxnSpLocks noChangeShapeType="1"/>
          </p:cNvCxnSpPr>
          <p:nvPr/>
        </p:nvCxnSpPr>
        <p:spPr bwMode="auto">
          <a:xfrm>
            <a:off x="4572000" y="38862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8873" name="TextBox 39"/>
          <p:cNvSpPr txBox="1">
            <a:spLocks noChangeArrowheads="1"/>
          </p:cNvSpPr>
          <p:nvPr/>
        </p:nvSpPr>
        <p:spPr bwMode="auto">
          <a:xfrm>
            <a:off x="7696200" y="2133600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return leqsym</a:t>
            </a:r>
          </a:p>
        </p:txBody>
      </p:sp>
      <p:sp>
        <p:nvSpPr>
          <p:cNvPr id="78874" name="TextBox 40"/>
          <p:cNvSpPr txBox="1">
            <a:spLocks noChangeArrowheads="1"/>
          </p:cNvSpPr>
          <p:nvPr/>
        </p:nvSpPr>
        <p:spPr bwMode="auto">
          <a:xfrm>
            <a:off x="7696200" y="3352800"/>
            <a:ext cx="137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return neqsym</a:t>
            </a:r>
          </a:p>
        </p:txBody>
      </p:sp>
      <p:sp>
        <p:nvSpPr>
          <p:cNvPr id="78875" name="TextBox 41"/>
          <p:cNvSpPr txBox="1">
            <a:spLocks noChangeArrowheads="1"/>
          </p:cNvSpPr>
          <p:nvPr/>
        </p:nvSpPr>
        <p:spPr bwMode="auto">
          <a:xfrm>
            <a:off x="7772400" y="4572000"/>
            <a:ext cx="137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return lesssym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87DBFA-D0E3-4498-BE18-01D690392E86}" type="slidenum">
              <a:rPr lang="en-US"/>
              <a:pPr/>
              <a:t>33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Lexical Analyzer</a:t>
            </a:r>
          </a:p>
        </p:txBody>
      </p:sp>
      <p:sp>
        <p:nvSpPr>
          <p:cNvPr id="8090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0903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3297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400" b="1"/>
              <a:t>Transition diagram for C comments.</a:t>
            </a:r>
          </a:p>
        </p:txBody>
      </p:sp>
      <p:sp>
        <p:nvSpPr>
          <p:cNvPr id="80904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  <p:sp>
        <p:nvSpPr>
          <p:cNvPr id="80905" name="Rectangle 1"/>
          <p:cNvSpPr>
            <a:spLocks noChangeArrowheads="1"/>
          </p:cNvSpPr>
          <p:nvPr/>
        </p:nvSpPr>
        <p:spPr bwMode="auto">
          <a:xfrm>
            <a:off x="3429000" y="38100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</p:txBody>
      </p:sp>
      <p:sp>
        <p:nvSpPr>
          <p:cNvPr id="80906" name="Oval 1"/>
          <p:cNvSpPr>
            <a:spLocks noChangeArrowheads="1"/>
          </p:cNvSpPr>
          <p:nvPr/>
        </p:nvSpPr>
        <p:spPr bwMode="auto">
          <a:xfrm>
            <a:off x="167640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07" name="Oval 13"/>
          <p:cNvSpPr>
            <a:spLocks noChangeArrowheads="1"/>
          </p:cNvSpPr>
          <p:nvPr/>
        </p:nvSpPr>
        <p:spPr bwMode="auto">
          <a:xfrm>
            <a:off x="289560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Donut 22"/>
          <p:cNvSpPr/>
          <p:nvPr/>
        </p:nvSpPr>
        <p:spPr bwMode="auto">
          <a:xfrm>
            <a:off x="6705600" y="2362200"/>
            <a:ext cx="533400" cy="533400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pitchFamily="-105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80909" name="Straight Arrow Connector 6"/>
          <p:cNvCxnSpPr>
            <a:cxnSpLocks noChangeShapeType="1"/>
            <a:stCxn id="80906" idx="6"/>
            <a:endCxn id="80907" idx="2"/>
          </p:cNvCxnSpPr>
          <p:nvPr/>
        </p:nvCxnSpPr>
        <p:spPr bwMode="auto">
          <a:xfrm>
            <a:off x="2209800" y="26289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10" name="TextBox 18"/>
          <p:cNvSpPr txBox="1">
            <a:spLocks noChangeArrowheads="1"/>
          </p:cNvSpPr>
          <p:nvPr/>
        </p:nvSpPr>
        <p:spPr bwMode="auto">
          <a:xfrm>
            <a:off x="2362200" y="2209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80911" name="TextBox 36"/>
          <p:cNvSpPr txBox="1">
            <a:spLocks noChangeArrowheads="1"/>
          </p:cNvSpPr>
          <p:nvPr/>
        </p:nvSpPr>
        <p:spPr bwMode="auto">
          <a:xfrm>
            <a:off x="3581400" y="2286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</a:t>
            </a:r>
          </a:p>
        </p:txBody>
      </p:sp>
      <p:cxnSp>
        <p:nvCxnSpPr>
          <p:cNvPr id="80912" name="Straight Arrow Connector 38"/>
          <p:cNvCxnSpPr>
            <a:cxnSpLocks noChangeShapeType="1"/>
          </p:cNvCxnSpPr>
          <p:nvPr/>
        </p:nvCxnSpPr>
        <p:spPr bwMode="auto">
          <a:xfrm>
            <a:off x="990600" y="25908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13" name="Oval 28"/>
          <p:cNvSpPr>
            <a:spLocks noChangeArrowheads="1"/>
          </p:cNvSpPr>
          <p:nvPr/>
        </p:nvSpPr>
        <p:spPr bwMode="auto">
          <a:xfrm>
            <a:off x="419100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14" name="Oval 29"/>
          <p:cNvSpPr>
            <a:spLocks noChangeArrowheads="1"/>
          </p:cNvSpPr>
          <p:nvPr/>
        </p:nvSpPr>
        <p:spPr bwMode="auto">
          <a:xfrm>
            <a:off x="541020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80915" name="Straight Arrow Connector 7"/>
          <p:cNvCxnSpPr>
            <a:cxnSpLocks noChangeShapeType="1"/>
            <a:stCxn id="80907" idx="6"/>
            <a:endCxn id="80913" idx="2"/>
          </p:cNvCxnSpPr>
          <p:nvPr/>
        </p:nvCxnSpPr>
        <p:spPr bwMode="auto">
          <a:xfrm>
            <a:off x="3429000" y="26289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0916" name="Straight Arrow Connector 42"/>
          <p:cNvCxnSpPr>
            <a:cxnSpLocks noChangeShapeType="1"/>
            <a:stCxn id="80913" idx="6"/>
            <a:endCxn id="80914" idx="2"/>
          </p:cNvCxnSpPr>
          <p:nvPr/>
        </p:nvCxnSpPr>
        <p:spPr bwMode="auto">
          <a:xfrm>
            <a:off x="4724400" y="26289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17" name="TextBox 43"/>
          <p:cNvSpPr txBox="1">
            <a:spLocks noChangeArrowheads="1"/>
          </p:cNvSpPr>
          <p:nvPr/>
        </p:nvSpPr>
        <p:spPr bwMode="auto">
          <a:xfrm>
            <a:off x="5943600" y="1676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</a:t>
            </a:r>
          </a:p>
        </p:txBody>
      </p:sp>
      <p:sp>
        <p:nvSpPr>
          <p:cNvPr id="80918" name="TextBox 44"/>
          <p:cNvSpPr txBox="1">
            <a:spLocks noChangeArrowheads="1"/>
          </p:cNvSpPr>
          <p:nvPr/>
        </p:nvSpPr>
        <p:spPr bwMode="auto">
          <a:xfrm>
            <a:off x="4953000" y="2286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</a:t>
            </a:r>
          </a:p>
        </p:txBody>
      </p:sp>
      <p:cxnSp>
        <p:nvCxnSpPr>
          <p:cNvPr id="80919" name="Straight Arrow Connector 45"/>
          <p:cNvCxnSpPr>
            <a:cxnSpLocks noChangeShapeType="1"/>
            <a:stCxn id="80914" idx="6"/>
            <a:endCxn id="23" idx="2"/>
          </p:cNvCxnSpPr>
          <p:nvPr/>
        </p:nvCxnSpPr>
        <p:spPr bwMode="auto">
          <a:xfrm>
            <a:off x="5943600" y="26289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20" name="TextBox 47"/>
          <p:cNvSpPr txBox="1">
            <a:spLocks noChangeArrowheads="1"/>
          </p:cNvSpPr>
          <p:nvPr/>
        </p:nvSpPr>
        <p:spPr bwMode="auto">
          <a:xfrm>
            <a:off x="6248400" y="2209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80921" name="Freeform 15"/>
          <p:cNvSpPr>
            <a:spLocks/>
          </p:cNvSpPr>
          <p:nvPr/>
        </p:nvSpPr>
        <p:spPr bwMode="auto">
          <a:xfrm>
            <a:off x="4379913" y="1943100"/>
            <a:ext cx="522287" cy="469900"/>
          </a:xfrm>
          <a:custGeom>
            <a:avLst/>
            <a:gdLst>
              <a:gd name="T0" fmla="*/ 39826 w 522438"/>
              <a:gd name="T1" fmla="*/ 406400 h 469900"/>
              <a:gd name="T2" fmla="*/ 27130 w 522438"/>
              <a:gd name="T3" fmla="*/ 342900 h 469900"/>
              <a:gd name="T4" fmla="*/ 1737 w 522438"/>
              <a:gd name="T5" fmla="*/ 304800 h 469900"/>
              <a:gd name="T6" fmla="*/ 14434 w 522438"/>
              <a:gd name="T7" fmla="*/ 88900 h 469900"/>
              <a:gd name="T8" fmla="*/ 65219 w 522438"/>
              <a:gd name="T9" fmla="*/ 12700 h 469900"/>
              <a:gd name="T10" fmla="*/ 103308 w 522438"/>
              <a:gd name="T11" fmla="*/ 0 h 469900"/>
              <a:gd name="T12" fmla="*/ 395324 w 522438"/>
              <a:gd name="T13" fmla="*/ 12700 h 469900"/>
              <a:gd name="T14" fmla="*/ 433413 w 522438"/>
              <a:gd name="T15" fmla="*/ 25400 h 469900"/>
              <a:gd name="T16" fmla="*/ 471502 w 522438"/>
              <a:gd name="T17" fmla="*/ 50800 h 469900"/>
              <a:gd name="T18" fmla="*/ 484198 w 522438"/>
              <a:gd name="T19" fmla="*/ 88900 h 469900"/>
              <a:gd name="T20" fmla="*/ 496894 w 522438"/>
              <a:gd name="T21" fmla="*/ 139700 h 469900"/>
              <a:gd name="T22" fmla="*/ 522287 w 522438"/>
              <a:gd name="T23" fmla="*/ 177800 h 469900"/>
              <a:gd name="T24" fmla="*/ 509591 w 522438"/>
              <a:gd name="T25" fmla="*/ 266700 h 469900"/>
              <a:gd name="T26" fmla="*/ 471502 w 522438"/>
              <a:gd name="T27" fmla="*/ 355600 h 469900"/>
              <a:gd name="T28" fmla="*/ 446109 w 522438"/>
              <a:gd name="T29" fmla="*/ 393700 h 469900"/>
              <a:gd name="T30" fmla="*/ 369931 w 522438"/>
              <a:gd name="T31" fmla="*/ 419100 h 469900"/>
              <a:gd name="T32" fmla="*/ 331842 w 522438"/>
              <a:gd name="T33" fmla="*/ 444500 h 469900"/>
              <a:gd name="T34" fmla="*/ 293753 w 522438"/>
              <a:gd name="T35" fmla="*/ 457200 h 469900"/>
              <a:gd name="T36" fmla="*/ 268360 w 522438"/>
              <a:gd name="T37" fmla="*/ 469900 h 4699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522438" h="469900">
                <a:moveTo>
                  <a:pt x="39838" y="406400"/>
                </a:moveTo>
                <a:cubicBezTo>
                  <a:pt x="35605" y="385233"/>
                  <a:pt x="34717" y="363111"/>
                  <a:pt x="27138" y="342900"/>
                </a:cubicBezTo>
                <a:cubicBezTo>
                  <a:pt x="21779" y="328608"/>
                  <a:pt x="2500" y="320044"/>
                  <a:pt x="1738" y="304800"/>
                </a:cubicBezTo>
                <a:cubicBezTo>
                  <a:pt x="-1862" y="232799"/>
                  <a:pt x="-876" y="159346"/>
                  <a:pt x="14438" y="88900"/>
                </a:cubicBezTo>
                <a:cubicBezTo>
                  <a:pt x="20923" y="59070"/>
                  <a:pt x="36278" y="22353"/>
                  <a:pt x="65238" y="12700"/>
                </a:cubicBezTo>
                <a:lnTo>
                  <a:pt x="103338" y="0"/>
                </a:lnTo>
                <a:cubicBezTo>
                  <a:pt x="200705" y="4233"/>
                  <a:pt x="298266" y="5225"/>
                  <a:pt x="395438" y="12700"/>
                </a:cubicBezTo>
                <a:cubicBezTo>
                  <a:pt x="408786" y="13727"/>
                  <a:pt x="421564" y="19413"/>
                  <a:pt x="433538" y="25400"/>
                </a:cubicBezTo>
                <a:cubicBezTo>
                  <a:pt x="447190" y="32226"/>
                  <a:pt x="458938" y="42333"/>
                  <a:pt x="471638" y="50800"/>
                </a:cubicBezTo>
                <a:cubicBezTo>
                  <a:pt x="475871" y="63500"/>
                  <a:pt x="480660" y="76028"/>
                  <a:pt x="484338" y="88900"/>
                </a:cubicBezTo>
                <a:cubicBezTo>
                  <a:pt x="489133" y="105683"/>
                  <a:pt x="490162" y="123657"/>
                  <a:pt x="497038" y="139700"/>
                </a:cubicBezTo>
                <a:cubicBezTo>
                  <a:pt x="503051" y="153729"/>
                  <a:pt x="513971" y="165100"/>
                  <a:pt x="522438" y="177800"/>
                </a:cubicBezTo>
                <a:cubicBezTo>
                  <a:pt x="518205" y="207433"/>
                  <a:pt x="515609" y="237347"/>
                  <a:pt x="509738" y="266700"/>
                </a:cubicBezTo>
                <a:cubicBezTo>
                  <a:pt x="504258" y="294100"/>
                  <a:pt x="484348" y="333358"/>
                  <a:pt x="471638" y="355600"/>
                </a:cubicBezTo>
                <a:cubicBezTo>
                  <a:pt x="464065" y="368852"/>
                  <a:pt x="459181" y="385610"/>
                  <a:pt x="446238" y="393700"/>
                </a:cubicBezTo>
                <a:cubicBezTo>
                  <a:pt x="423534" y="407890"/>
                  <a:pt x="392315" y="404248"/>
                  <a:pt x="370038" y="419100"/>
                </a:cubicBezTo>
                <a:cubicBezTo>
                  <a:pt x="357338" y="427567"/>
                  <a:pt x="345590" y="437674"/>
                  <a:pt x="331938" y="444500"/>
                </a:cubicBezTo>
                <a:cubicBezTo>
                  <a:pt x="319964" y="450487"/>
                  <a:pt x="306267" y="452228"/>
                  <a:pt x="293838" y="457200"/>
                </a:cubicBezTo>
                <a:cubicBezTo>
                  <a:pt x="285049" y="460716"/>
                  <a:pt x="276905" y="465667"/>
                  <a:pt x="268438" y="469900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80922" name="Curved Connector 17"/>
          <p:cNvCxnSpPr>
            <a:cxnSpLocks noChangeShapeType="1"/>
            <a:stCxn id="80913" idx="1"/>
            <a:endCxn id="80921" idx="18"/>
          </p:cNvCxnSpPr>
          <p:nvPr/>
        </p:nvCxnSpPr>
        <p:spPr bwMode="auto">
          <a:xfrm rot="5400000" flipH="1" flipV="1">
            <a:off x="4445000" y="2236788"/>
            <a:ext cx="26988" cy="379412"/>
          </a:xfrm>
          <a:prstGeom prst="curvedConnector4">
            <a:avLst>
              <a:gd name="adj1" fmla="val 1680815"/>
              <a:gd name="adj2" fmla="val 143551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0923" name="Curved Connector 52"/>
          <p:cNvCxnSpPr>
            <a:cxnSpLocks noChangeShapeType="1"/>
          </p:cNvCxnSpPr>
          <p:nvPr/>
        </p:nvCxnSpPr>
        <p:spPr bwMode="auto">
          <a:xfrm rot="5400000" flipH="1" flipV="1">
            <a:off x="5662613" y="2262187"/>
            <a:ext cx="26988" cy="379413"/>
          </a:xfrm>
          <a:prstGeom prst="curvedConnector4">
            <a:avLst>
              <a:gd name="adj1" fmla="val 1727310"/>
              <a:gd name="adj2" fmla="val 156954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0924" name="Curved Connector 26"/>
          <p:cNvCxnSpPr>
            <a:cxnSpLocks noChangeShapeType="1"/>
            <a:stCxn id="80914" idx="4"/>
            <a:endCxn id="80913" idx="4"/>
          </p:cNvCxnSpPr>
          <p:nvPr/>
        </p:nvCxnSpPr>
        <p:spPr bwMode="auto">
          <a:xfrm rot="5400000">
            <a:off x="5067300" y="2286000"/>
            <a:ext cx="12700" cy="1219200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25" name="TextBox 62"/>
          <p:cNvSpPr txBox="1">
            <a:spLocks noChangeArrowheads="1"/>
          </p:cNvSpPr>
          <p:nvPr/>
        </p:nvSpPr>
        <p:spPr bwMode="auto">
          <a:xfrm>
            <a:off x="4648200" y="27432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[ other ]</a:t>
            </a:r>
          </a:p>
        </p:txBody>
      </p:sp>
      <p:sp>
        <p:nvSpPr>
          <p:cNvPr id="80926" name="TextBox 63"/>
          <p:cNvSpPr txBox="1">
            <a:spLocks noChangeArrowheads="1"/>
          </p:cNvSpPr>
          <p:nvPr/>
        </p:nvSpPr>
        <p:spPr bwMode="auto">
          <a:xfrm>
            <a:off x="4419600" y="16764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[ other ]</a:t>
            </a:r>
          </a:p>
        </p:txBody>
      </p:sp>
      <p:sp>
        <p:nvSpPr>
          <p:cNvPr id="80927" name="TextBox 64"/>
          <p:cNvSpPr txBox="1">
            <a:spLocks noChangeArrowheads="1"/>
          </p:cNvSpPr>
          <p:nvPr/>
        </p:nvSpPr>
        <p:spPr bwMode="auto">
          <a:xfrm>
            <a:off x="18288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1</a:t>
            </a:r>
          </a:p>
        </p:txBody>
      </p:sp>
      <p:sp>
        <p:nvSpPr>
          <p:cNvPr id="80928" name="TextBox 65"/>
          <p:cNvSpPr txBox="1">
            <a:spLocks noChangeArrowheads="1"/>
          </p:cNvSpPr>
          <p:nvPr/>
        </p:nvSpPr>
        <p:spPr bwMode="auto">
          <a:xfrm>
            <a:off x="30480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80929" name="TextBox 66"/>
          <p:cNvSpPr txBox="1">
            <a:spLocks noChangeArrowheads="1"/>
          </p:cNvSpPr>
          <p:nvPr/>
        </p:nvSpPr>
        <p:spPr bwMode="auto">
          <a:xfrm>
            <a:off x="43434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30" name="TextBox 67"/>
          <p:cNvSpPr txBox="1">
            <a:spLocks noChangeArrowheads="1"/>
          </p:cNvSpPr>
          <p:nvPr/>
        </p:nvSpPr>
        <p:spPr bwMode="auto">
          <a:xfrm>
            <a:off x="55626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80931" name="TextBox 68"/>
          <p:cNvSpPr txBox="1">
            <a:spLocks noChangeArrowheads="1"/>
          </p:cNvSpPr>
          <p:nvPr/>
        </p:nvSpPr>
        <p:spPr bwMode="auto">
          <a:xfrm>
            <a:off x="68580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5</a:t>
            </a:r>
          </a:p>
        </p:txBody>
      </p:sp>
      <p:graphicFrame>
        <p:nvGraphicFramePr>
          <p:cNvPr id="78864" name="Table 78863"/>
          <p:cNvGraphicFramePr>
            <a:graphicFrameLocks noGrp="1"/>
          </p:cNvGraphicFramePr>
          <p:nvPr/>
        </p:nvGraphicFramePr>
        <p:xfrm>
          <a:off x="1371600" y="3886200"/>
          <a:ext cx="6096000" cy="1854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0964" name="Straight Connector 78865"/>
          <p:cNvCxnSpPr>
            <a:cxnSpLocks noChangeShapeType="1"/>
          </p:cNvCxnSpPr>
          <p:nvPr/>
        </p:nvCxnSpPr>
        <p:spPr bwMode="auto">
          <a:xfrm flipH="1" flipV="1">
            <a:off x="762000" y="31242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0965" name="Straight Connector 78867"/>
          <p:cNvCxnSpPr>
            <a:cxnSpLocks noChangeShapeType="1"/>
          </p:cNvCxnSpPr>
          <p:nvPr/>
        </p:nvCxnSpPr>
        <p:spPr bwMode="auto">
          <a:xfrm flipV="1">
            <a:off x="1371600" y="3048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0966" name="Straight Connector 78869"/>
          <p:cNvCxnSpPr>
            <a:cxnSpLocks noChangeShapeType="1"/>
          </p:cNvCxnSpPr>
          <p:nvPr/>
        </p:nvCxnSpPr>
        <p:spPr bwMode="auto">
          <a:xfrm flipH="1">
            <a:off x="762000" y="3886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0967" name="TextBox 76"/>
          <p:cNvSpPr txBox="1">
            <a:spLocks noChangeArrowheads="1"/>
          </p:cNvSpPr>
          <p:nvPr/>
        </p:nvSpPr>
        <p:spPr bwMode="auto">
          <a:xfrm>
            <a:off x="4724400" y="35814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[ other ]</a:t>
            </a:r>
          </a:p>
        </p:txBody>
      </p:sp>
      <p:sp>
        <p:nvSpPr>
          <p:cNvPr id="80968" name="TextBox 77"/>
          <p:cNvSpPr txBox="1">
            <a:spLocks noChangeArrowheads="1"/>
          </p:cNvSpPr>
          <p:nvPr/>
        </p:nvSpPr>
        <p:spPr bwMode="auto">
          <a:xfrm>
            <a:off x="6172200" y="35814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accepting</a:t>
            </a:r>
          </a:p>
        </p:txBody>
      </p:sp>
      <p:sp>
        <p:nvSpPr>
          <p:cNvPr id="80969" name="TextBox 78"/>
          <p:cNvSpPr txBox="1">
            <a:spLocks noChangeArrowheads="1"/>
          </p:cNvSpPr>
          <p:nvPr/>
        </p:nvSpPr>
        <p:spPr bwMode="auto">
          <a:xfrm>
            <a:off x="19812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80970" name="TextBox 79"/>
          <p:cNvSpPr txBox="1">
            <a:spLocks noChangeArrowheads="1"/>
          </p:cNvSpPr>
          <p:nvPr/>
        </p:nvSpPr>
        <p:spPr bwMode="auto">
          <a:xfrm>
            <a:off x="34290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</a:t>
            </a:r>
          </a:p>
        </p:txBody>
      </p:sp>
      <p:sp>
        <p:nvSpPr>
          <p:cNvPr id="80971" name="TextBox 80"/>
          <p:cNvSpPr txBox="1">
            <a:spLocks noChangeArrowheads="1"/>
          </p:cNvSpPr>
          <p:nvPr/>
        </p:nvSpPr>
        <p:spPr bwMode="auto">
          <a:xfrm>
            <a:off x="1066800" y="3886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1</a:t>
            </a:r>
          </a:p>
        </p:txBody>
      </p:sp>
      <p:sp>
        <p:nvSpPr>
          <p:cNvPr id="80972" name="TextBox 81"/>
          <p:cNvSpPr txBox="1">
            <a:spLocks noChangeArrowheads="1"/>
          </p:cNvSpPr>
          <p:nvPr/>
        </p:nvSpPr>
        <p:spPr bwMode="auto">
          <a:xfrm>
            <a:off x="1066800" y="4267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80973" name="TextBox 82"/>
          <p:cNvSpPr txBox="1">
            <a:spLocks noChangeArrowheads="1"/>
          </p:cNvSpPr>
          <p:nvPr/>
        </p:nvSpPr>
        <p:spPr bwMode="auto">
          <a:xfrm>
            <a:off x="1066800" y="4648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74" name="TextBox 83"/>
          <p:cNvSpPr txBox="1">
            <a:spLocks noChangeArrowheads="1"/>
          </p:cNvSpPr>
          <p:nvPr/>
        </p:nvSpPr>
        <p:spPr bwMode="auto">
          <a:xfrm>
            <a:off x="1066800" y="5029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80975" name="TextBox 84"/>
          <p:cNvSpPr txBox="1">
            <a:spLocks noChangeArrowheads="1"/>
          </p:cNvSpPr>
          <p:nvPr/>
        </p:nvSpPr>
        <p:spPr bwMode="auto">
          <a:xfrm>
            <a:off x="1066800" y="5410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5</a:t>
            </a:r>
          </a:p>
        </p:txBody>
      </p:sp>
      <p:sp>
        <p:nvSpPr>
          <p:cNvPr id="80976" name="TextBox 85"/>
          <p:cNvSpPr txBox="1">
            <a:spLocks noChangeArrowheads="1"/>
          </p:cNvSpPr>
          <p:nvPr/>
        </p:nvSpPr>
        <p:spPr bwMode="auto">
          <a:xfrm>
            <a:off x="1905000" y="3886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80977" name="TextBox 86"/>
          <p:cNvSpPr txBox="1">
            <a:spLocks noChangeArrowheads="1"/>
          </p:cNvSpPr>
          <p:nvPr/>
        </p:nvSpPr>
        <p:spPr bwMode="auto">
          <a:xfrm>
            <a:off x="3429000" y="4648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80978" name="TextBox 87"/>
          <p:cNvSpPr txBox="1">
            <a:spLocks noChangeArrowheads="1"/>
          </p:cNvSpPr>
          <p:nvPr/>
        </p:nvSpPr>
        <p:spPr bwMode="auto">
          <a:xfrm>
            <a:off x="4953000" y="4648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79" name="TextBox 88"/>
          <p:cNvSpPr txBox="1">
            <a:spLocks noChangeArrowheads="1"/>
          </p:cNvSpPr>
          <p:nvPr/>
        </p:nvSpPr>
        <p:spPr bwMode="auto">
          <a:xfrm>
            <a:off x="1905000" y="4648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80" name="TextBox 89"/>
          <p:cNvSpPr txBox="1">
            <a:spLocks noChangeArrowheads="1"/>
          </p:cNvSpPr>
          <p:nvPr/>
        </p:nvSpPr>
        <p:spPr bwMode="auto">
          <a:xfrm>
            <a:off x="3429000" y="4267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81" name="TextBox 90"/>
          <p:cNvSpPr txBox="1">
            <a:spLocks noChangeArrowheads="1"/>
          </p:cNvSpPr>
          <p:nvPr/>
        </p:nvSpPr>
        <p:spPr bwMode="auto">
          <a:xfrm>
            <a:off x="1905000" y="5029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5</a:t>
            </a:r>
          </a:p>
        </p:txBody>
      </p:sp>
      <p:sp>
        <p:nvSpPr>
          <p:cNvPr id="80982" name="TextBox 91"/>
          <p:cNvSpPr txBox="1">
            <a:spLocks noChangeArrowheads="1"/>
          </p:cNvSpPr>
          <p:nvPr/>
        </p:nvSpPr>
        <p:spPr bwMode="auto">
          <a:xfrm>
            <a:off x="3429000" y="5029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80983" name="TextBox 92"/>
          <p:cNvSpPr txBox="1">
            <a:spLocks noChangeArrowheads="1"/>
          </p:cNvSpPr>
          <p:nvPr/>
        </p:nvSpPr>
        <p:spPr bwMode="auto">
          <a:xfrm>
            <a:off x="4953000" y="5029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84" name="TextBox 93"/>
          <p:cNvSpPr txBox="1">
            <a:spLocks noChangeArrowheads="1"/>
          </p:cNvSpPr>
          <p:nvPr/>
        </p:nvSpPr>
        <p:spPr bwMode="auto">
          <a:xfrm>
            <a:off x="6400800" y="53340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yes</a:t>
            </a:r>
          </a:p>
        </p:txBody>
      </p:sp>
      <p:sp>
        <p:nvSpPr>
          <p:cNvPr id="80985" name="TextBox 94"/>
          <p:cNvSpPr txBox="1">
            <a:spLocks noChangeArrowheads="1"/>
          </p:cNvSpPr>
          <p:nvPr/>
        </p:nvSpPr>
        <p:spPr bwMode="auto">
          <a:xfrm>
            <a:off x="6477000" y="3886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no</a:t>
            </a:r>
          </a:p>
        </p:txBody>
      </p:sp>
      <p:sp>
        <p:nvSpPr>
          <p:cNvPr id="80986" name="TextBox 95"/>
          <p:cNvSpPr txBox="1">
            <a:spLocks noChangeArrowheads="1"/>
          </p:cNvSpPr>
          <p:nvPr/>
        </p:nvSpPr>
        <p:spPr bwMode="auto">
          <a:xfrm>
            <a:off x="6477000" y="4267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no</a:t>
            </a:r>
          </a:p>
        </p:txBody>
      </p:sp>
      <p:sp>
        <p:nvSpPr>
          <p:cNvPr id="80987" name="TextBox 96"/>
          <p:cNvSpPr txBox="1">
            <a:spLocks noChangeArrowheads="1"/>
          </p:cNvSpPr>
          <p:nvPr/>
        </p:nvSpPr>
        <p:spPr bwMode="auto">
          <a:xfrm>
            <a:off x="6477000" y="4648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no</a:t>
            </a:r>
          </a:p>
        </p:txBody>
      </p:sp>
      <p:sp>
        <p:nvSpPr>
          <p:cNvPr id="80988" name="TextBox 97"/>
          <p:cNvSpPr txBox="1">
            <a:spLocks noChangeArrowheads="1"/>
          </p:cNvSpPr>
          <p:nvPr/>
        </p:nvSpPr>
        <p:spPr bwMode="auto">
          <a:xfrm>
            <a:off x="6477000" y="5029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no</a:t>
            </a:r>
          </a:p>
        </p:txBody>
      </p:sp>
      <p:sp>
        <p:nvSpPr>
          <p:cNvPr id="80989" name="Text Box 5"/>
          <p:cNvSpPr txBox="1">
            <a:spLocks noChangeArrowheads="1"/>
          </p:cNvSpPr>
          <p:nvPr/>
        </p:nvSpPr>
        <p:spPr bwMode="auto">
          <a:xfrm>
            <a:off x="3657600" y="5791200"/>
            <a:ext cx="1570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400" b="1"/>
              <a:t>Transition  table</a:t>
            </a:r>
          </a:p>
        </p:txBody>
      </p:sp>
      <p:sp>
        <p:nvSpPr>
          <p:cNvPr id="80990" name="TextBox 99"/>
          <p:cNvSpPr txBox="1">
            <a:spLocks noChangeArrowheads="1"/>
          </p:cNvSpPr>
          <p:nvPr/>
        </p:nvSpPr>
        <p:spPr bwMode="auto">
          <a:xfrm>
            <a:off x="762000" y="2971800"/>
            <a:ext cx="838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input</a:t>
            </a:r>
          </a:p>
        </p:txBody>
      </p:sp>
      <p:sp>
        <p:nvSpPr>
          <p:cNvPr id="80991" name="TextBox 100"/>
          <p:cNvSpPr txBox="1">
            <a:spLocks noChangeArrowheads="1"/>
          </p:cNvSpPr>
          <p:nvPr/>
        </p:nvSpPr>
        <p:spPr bwMode="auto">
          <a:xfrm>
            <a:off x="609600" y="35814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state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9D3375-3073-4B79-9932-A148E7F43179}" type="slidenum">
              <a:rPr lang="en-US"/>
              <a:pPr/>
              <a:t>34</a:t>
            </a:fld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Lexical Analyzer</a:t>
            </a:r>
          </a:p>
        </p:txBody>
      </p:sp>
      <p:sp>
        <p:nvSpPr>
          <p:cNvPr id="8294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2951" name="Text Box 5"/>
          <p:cNvSpPr txBox="1">
            <a:spLocks noChangeArrowheads="1"/>
          </p:cNvSpPr>
          <p:nvPr/>
        </p:nvSpPr>
        <p:spPr bwMode="auto">
          <a:xfrm>
            <a:off x="3429000" y="3200400"/>
            <a:ext cx="2411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4000" b="1"/>
              <a:t>THE END</a:t>
            </a:r>
          </a:p>
        </p:txBody>
      </p:sp>
      <p:sp>
        <p:nvSpPr>
          <p:cNvPr id="82952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5E372F-5519-45C2-BAA7-B3D259D660A9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Lexical Analyzer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7848600" cy="534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Read input one character at a time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Group characters into tokens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Remove white spaces, comments and control characters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Encode token types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Detect errors and generate error messages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685800" y="1219200"/>
            <a:ext cx="7740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The purpose of the scanner is to decompose the source program into</a:t>
            </a:r>
          </a:p>
          <a:p>
            <a:pPr marL="457200" indent="-457200"/>
            <a:r>
              <a:rPr lang="en-US" b="1"/>
              <a:t>Its elementary symbols or tokens.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59AEB9-A90D-4F7C-9A9D-C64FCB7BDE19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Lexical analyzer</a:t>
            </a:r>
          </a:p>
        </p:txBody>
      </p:sp>
      <p:sp>
        <p:nvSpPr>
          <p:cNvPr id="2355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81343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The stream of characters in the assignment statement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	\t</a:t>
            </a:r>
            <a:r>
              <a:rPr lang="en-US"/>
              <a:t>fahrenheit       := 32 + celsious * 1.8;</a:t>
            </a:r>
            <a:r>
              <a:rPr lang="en-US" b="1"/>
              <a:t>\n             </a:t>
            </a:r>
            <a:r>
              <a:rPr lang="en-US"/>
              <a:t> </a:t>
            </a:r>
            <a:r>
              <a:rPr lang="en-US" b="1"/>
              <a:t>/*   Hello */</a:t>
            </a:r>
            <a:r>
              <a:rPr lang="en-US"/>
              <a:t>	          </a:t>
            </a:r>
          </a:p>
          <a:p>
            <a:endParaRPr lang="en-US"/>
          </a:p>
          <a:p>
            <a:r>
              <a:rPr lang="en-US"/>
              <a:t>   </a:t>
            </a:r>
            <a:r>
              <a:rPr lang="en-US" sz="1400"/>
              <a:t>control characters</a:t>
            </a:r>
            <a:r>
              <a:rPr lang="en-US"/>
              <a:t>     </a:t>
            </a:r>
            <a:r>
              <a:rPr lang="en-US" sz="1400"/>
              <a:t>white spaces	       control characters	</a:t>
            </a:r>
            <a:r>
              <a:rPr lang="en-US" sz="1400" b="1"/>
              <a:t>         </a:t>
            </a:r>
            <a:r>
              <a:rPr lang="en-US" sz="1400"/>
              <a:t>comments</a:t>
            </a:r>
          </a:p>
          <a:p>
            <a:endParaRPr lang="en-US" sz="1400"/>
          </a:p>
          <a:p>
            <a:endParaRPr lang="en-US" sz="1400"/>
          </a:p>
          <a:p>
            <a:r>
              <a:rPr lang="en-US" b="1">
                <a:solidFill>
                  <a:srgbClr val="0000FF"/>
                </a:solidFill>
              </a:rPr>
              <a:t>is read in by the scanner and the scanner translates it  into a stream </a:t>
            </a:r>
          </a:p>
          <a:p>
            <a:r>
              <a:rPr lang="en-US" b="1">
                <a:solidFill>
                  <a:srgbClr val="0000FF"/>
                </a:solidFill>
              </a:rPr>
              <a:t>of tokens in order to ease the  task of the Parser.</a:t>
            </a:r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457200" y="4953000"/>
            <a:ext cx="7315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Scanner eliminates white spaces, comments, and control characters.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1752600" y="42672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[</a:t>
            </a:r>
            <a:r>
              <a:rPr lang="en-US" b="1"/>
              <a:t> id, 1 </a:t>
            </a:r>
            <a:r>
              <a:rPr lang="en-US" b="1">
                <a:solidFill>
                  <a:srgbClr val="FF0000"/>
                </a:solidFill>
              </a:rPr>
              <a:t>] [</a:t>
            </a:r>
            <a:r>
              <a:rPr lang="en-US" b="1"/>
              <a:t> : =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int, 32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id, 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int, 1.8</a:t>
            </a:r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]</a:t>
            </a:r>
          </a:p>
        </p:txBody>
      </p:sp>
      <p:sp>
        <p:nvSpPr>
          <p:cNvPr id="23561" name="Line 7"/>
          <p:cNvSpPr>
            <a:spLocks noChangeShapeType="1"/>
          </p:cNvSpPr>
          <p:nvPr/>
        </p:nvSpPr>
        <p:spPr bwMode="auto">
          <a:xfrm flipV="1">
            <a:off x="29718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 flipV="1">
            <a:off x="54864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 flipV="1">
            <a:off x="70866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 flipV="1">
            <a:off x="16764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2E3751-1C89-49F2-A62A-502A41F85C08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Lexical Analyzer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848600" cy="566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Times New Roman" pitchFamily="18" charset="0"/>
              </a:rPr>
              <a:t>Lookahead plays an important role to a lexical analyzer.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Times New Roman" pitchFamily="18" charset="0"/>
              </a:rPr>
              <a:t>It is not always possible to decide if a token has been found without looking ahead one character.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For instance, if only one character, say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i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,   is used it would be impossible to decide whether we are in the presence of identifier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i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 or at the beginning of the reserved word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if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3.	We need to ensure a unique answer and that can be done knowing what is the character ahead.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362C2F-892B-43DD-89BA-1BF93185C99A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Designing a scanner</a:t>
            </a:r>
          </a:p>
        </p:txBody>
      </p:sp>
      <p:sp>
        <p:nvSpPr>
          <p:cNvPr id="2765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914400" y="1195388"/>
            <a:ext cx="6324600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/>
              <a:t>Define the token types (internal representation) 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>
                <a:ea typeface="Gulim" pitchFamily="34" charset="-127"/>
              </a:rPr>
              <a:t>Create tables with initial values:</a:t>
            </a:r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sz="1600">
                <a:ea typeface="Gulim" pitchFamily="34" charset="-127"/>
              </a:rPr>
              <a:t>Reserved words name table: 	</a:t>
            </a:r>
            <a:r>
              <a:rPr lang="en-US" altLang="ko-KR" sz="1600" b="1">
                <a:ea typeface="Gulim" pitchFamily="34" charset="-127"/>
              </a:rPr>
              <a:t>begin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call</a:t>
            </a:r>
            <a:r>
              <a:rPr lang="en-US" altLang="ko-KR" sz="1600">
                <a:ea typeface="Gulim" pitchFamily="34" charset="-127"/>
              </a:rPr>
              <a:t>,</a:t>
            </a:r>
            <a:r>
              <a:rPr lang="en-US" altLang="ko-KR" sz="1600" b="1">
                <a:ea typeface="Gulim" pitchFamily="34" charset="-127"/>
              </a:rPr>
              <a:t> const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do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end</a:t>
            </a:r>
            <a:r>
              <a:rPr lang="en-US" altLang="ko-KR" sz="1600">
                <a:ea typeface="Gulim" pitchFamily="34" charset="-127"/>
              </a:rPr>
              <a:t>,</a:t>
            </a:r>
            <a:r>
              <a:rPr lang="en-US" altLang="ko-KR" sz="1600" b="1">
                <a:ea typeface="Gulim" pitchFamily="34" charset="-127"/>
              </a:rPr>
              <a:t> if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odd</a:t>
            </a:r>
            <a:r>
              <a:rPr lang="en-US" altLang="ko-KR" sz="1600">
                <a:ea typeface="Gulim" pitchFamily="34" charset="-127"/>
              </a:rPr>
              <a:t>, </a:t>
            </a:r>
          </a:p>
          <a:p>
            <a:r>
              <a:rPr lang="en-US" altLang="ko-KR" sz="1600">
                <a:ea typeface="Gulim" pitchFamily="34" charset="-127"/>
              </a:rPr>
              <a:t>			</a:t>
            </a:r>
            <a:r>
              <a:rPr lang="en-US" altLang="ko-KR" sz="1600" b="1">
                <a:ea typeface="Gulim" pitchFamily="34" charset="-127"/>
              </a:rPr>
              <a:t>procedure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then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var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while</a:t>
            </a:r>
            <a:r>
              <a:rPr lang="en-US" altLang="ko-KR" sz="1600">
                <a:ea typeface="Gulim" pitchFamily="34" charset="-127"/>
              </a:rPr>
              <a:t>. </a:t>
            </a:r>
            <a:endParaRPr lang="en-US" sz="1600">
              <a:ea typeface="Gulim" pitchFamily="34" charset="-127"/>
            </a:endParaRPr>
          </a:p>
          <a:p>
            <a:endParaRPr lang="en-US" sz="1600">
              <a:ea typeface="Gulim" pitchFamily="34" charset="-127"/>
            </a:endParaRPr>
          </a:p>
          <a:p>
            <a:r>
              <a:rPr lang="en-US" sz="1600">
                <a:ea typeface="Gulim" pitchFamily="34" charset="-127"/>
              </a:rPr>
              <a:t>Special symbols table: </a:t>
            </a:r>
            <a:r>
              <a:rPr lang="en-US" altLang="ko-KR">
                <a:ea typeface="Gulim" pitchFamily="34" charset="-127"/>
              </a:rPr>
              <a:t>‘</a:t>
            </a:r>
            <a:r>
              <a:rPr lang="en-US" altLang="ko-KR" b="1">
                <a:ea typeface="Gulim" pitchFamily="34" charset="-127"/>
              </a:rPr>
              <a:t>+</a:t>
            </a:r>
            <a:r>
              <a:rPr lang="en-US" altLang="ko-KR">
                <a:ea typeface="Gulim" pitchFamily="34" charset="-127"/>
              </a:rPr>
              <a:t>’, ‘</a:t>
            </a:r>
            <a:r>
              <a:rPr lang="en-US" altLang="ko-KR" b="1">
                <a:ea typeface="Gulim" pitchFamily="34" charset="-127"/>
              </a:rPr>
              <a:t>-</a:t>
            </a:r>
            <a:r>
              <a:rPr lang="en-US" altLang="ko-KR">
                <a:ea typeface="Gulim" pitchFamily="34" charset="-127"/>
              </a:rPr>
              <a:t>‘, ‘*’, ‘</a:t>
            </a:r>
            <a:r>
              <a:rPr lang="en-US" altLang="ko-KR" b="1">
                <a:ea typeface="Gulim" pitchFamily="34" charset="-127"/>
              </a:rPr>
              <a:t>/</a:t>
            </a:r>
            <a:r>
              <a:rPr lang="en-US" altLang="ko-KR">
                <a:ea typeface="Gulim" pitchFamily="34" charset="-127"/>
              </a:rPr>
              <a:t>’, ‘</a:t>
            </a:r>
            <a:r>
              <a:rPr lang="en-US" altLang="ko-KR" b="1">
                <a:ea typeface="Gulim" pitchFamily="34" charset="-127"/>
              </a:rPr>
              <a:t>(</a:t>
            </a:r>
            <a:r>
              <a:rPr lang="en-US" altLang="ko-KR">
                <a:ea typeface="Gulim" pitchFamily="34" charset="-127"/>
              </a:rPr>
              <a:t>‘, ‘</a:t>
            </a:r>
            <a:r>
              <a:rPr lang="en-US" altLang="ko-KR" b="1">
                <a:ea typeface="Gulim" pitchFamily="34" charset="-127"/>
              </a:rPr>
              <a:t>)</a:t>
            </a:r>
            <a:r>
              <a:rPr lang="en-US" altLang="ko-KR">
                <a:ea typeface="Gulim" pitchFamily="34" charset="-127"/>
              </a:rPr>
              <a:t>’, ‘</a:t>
            </a:r>
            <a:r>
              <a:rPr lang="en-US" altLang="ko-KR" b="1">
                <a:ea typeface="Gulim" pitchFamily="34" charset="-127"/>
              </a:rPr>
              <a:t>=</a:t>
            </a:r>
            <a:r>
              <a:rPr lang="en-US" altLang="ko-KR">
                <a:ea typeface="Gulim" pitchFamily="34" charset="-127"/>
              </a:rPr>
              <a:t>’, ’</a:t>
            </a:r>
            <a:r>
              <a:rPr lang="en-US" altLang="ko-KR" b="1">
                <a:ea typeface="Gulim" pitchFamily="34" charset="-127"/>
              </a:rPr>
              <a:t>,</a:t>
            </a:r>
            <a:r>
              <a:rPr lang="en-US" altLang="ko-KR">
                <a:ea typeface="Gulim" pitchFamily="34" charset="-127"/>
              </a:rPr>
              <a:t>’ , ‘</a:t>
            </a:r>
            <a:r>
              <a:rPr lang="en-US" altLang="ko-KR" b="1">
                <a:ea typeface="Gulim" pitchFamily="34" charset="-127"/>
              </a:rPr>
              <a:t>.’, </a:t>
            </a:r>
            <a:r>
              <a:rPr lang="en-US" altLang="ko-KR">
                <a:ea typeface="Gulim" pitchFamily="34" charset="-127"/>
              </a:rPr>
              <a:t>‘ </a:t>
            </a:r>
            <a:r>
              <a:rPr lang="en-US" altLang="ko-KR" b="1">
                <a:ea typeface="Gulim" pitchFamily="34" charset="-127"/>
              </a:rPr>
              <a:t>&lt;</a:t>
            </a:r>
            <a:r>
              <a:rPr lang="en-US" altLang="ko-KR">
                <a:ea typeface="Gulim" pitchFamily="34" charset="-127"/>
              </a:rPr>
              <a:t>’, ‘&gt;’,  ‘</a:t>
            </a:r>
            <a:r>
              <a:rPr lang="en-US" altLang="ko-KR" b="1">
                <a:ea typeface="Gulim" pitchFamily="34" charset="-127"/>
              </a:rPr>
              <a:t>;</a:t>
            </a:r>
            <a:r>
              <a:rPr lang="en-US" altLang="ko-KR">
                <a:ea typeface="Gulim" pitchFamily="34" charset="-127"/>
              </a:rPr>
              <a:t>’. </a:t>
            </a:r>
            <a:endParaRPr lang="en-US" altLang="ja-JP" sz="1600">
              <a:ea typeface="Gulim" pitchFamily="34" charset="-127"/>
            </a:endParaRPr>
          </a:p>
          <a:p>
            <a:endParaRPr lang="en-US" sz="1600">
              <a:ea typeface="Gulim" pitchFamily="34" charset="-127"/>
            </a:endParaRPr>
          </a:p>
          <a:p>
            <a:endParaRPr lang="en-US" sz="1600">
              <a:ea typeface="Gulim" pitchFamily="34" charset="-127"/>
            </a:endParaRPr>
          </a:p>
          <a:p>
            <a:r>
              <a:rPr lang="en-US" sz="1600">
                <a:ea typeface="Gulim" pitchFamily="34" charset="-127"/>
              </a:rPr>
              <a:t>Name table (usually known as the symbol table)</a:t>
            </a:r>
          </a:p>
          <a:p>
            <a:endParaRPr lang="en-US" sz="1600">
              <a:ea typeface="Gulim" pitchFamily="34" charset="-127"/>
            </a:endParaRPr>
          </a:p>
          <a:p>
            <a:endParaRPr lang="en-US" sz="1600">
              <a:ea typeface="Gulim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B8B3C-1BE4-4D85-8170-E9C7983BF838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Designing a scanner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Rectangle 16"/>
          <p:cNvSpPr>
            <a:spLocks noChangeArrowheads="1"/>
          </p:cNvSpPr>
          <p:nvPr/>
        </p:nvSpPr>
        <p:spPr bwMode="auto">
          <a:xfrm>
            <a:off x="533400" y="933450"/>
            <a:ext cx="76009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r>
              <a:rPr lang="en-US" b="1"/>
              <a:t>Examples:</a:t>
            </a:r>
          </a:p>
          <a:p>
            <a:endParaRPr lang="en-US"/>
          </a:p>
          <a:p>
            <a:r>
              <a:rPr lang="en-US"/>
              <a:t>#define  norw      15         /* number of reserved words */</a:t>
            </a:r>
          </a:p>
          <a:p>
            <a:r>
              <a:rPr lang="en-US"/>
              <a:t>#define  imax   32767       /* maximum integer value */</a:t>
            </a:r>
          </a:p>
          <a:p>
            <a:r>
              <a:rPr lang="en-US"/>
              <a:t>#define  cmax      11         /* maximum number of chars for idents */</a:t>
            </a:r>
          </a:p>
          <a:p>
            <a:r>
              <a:rPr lang="en-US"/>
              <a:t>#define  nestmax    5         /* maximum depth of block nesting */                </a:t>
            </a:r>
          </a:p>
          <a:p>
            <a:r>
              <a:rPr lang="en-US"/>
              <a:t>#define  strmax   256         /* maximum length of strings */</a:t>
            </a: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Internal representation of PL/0 Symbols</a:t>
            </a:r>
          </a:p>
          <a:p>
            <a:r>
              <a:rPr lang="en-US" b="1">
                <a:solidFill>
                  <a:srgbClr val="0000FF"/>
                </a:solidFill>
              </a:rPr>
              <a:t>token types example:</a:t>
            </a:r>
          </a:p>
          <a:p>
            <a:r>
              <a:rPr lang="en-US" altLang="ko-KR">
                <a:ea typeface="Gulim" pitchFamily="34" charset="-127"/>
              </a:rPr>
              <a:t>tydef enum { nulsym = 1, idsym, numbersym, plussym, minussym,</a:t>
            </a:r>
          </a:p>
          <a:p>
            <a:r>
              <a:rPr lang="en-US" altLang="ko-KR">
                <a:ea typeface="Gulim" pitchFamily="34" charset="-127"/>
              </a:rPr>
              <a:t>multsym,  slashsym, oodsym, eqsym, neqsym, lessym, leqsym,</a:t>
            </a:r>
          </a:p>
          <a:p>
            <a:r>
              <a:rPr lang="en-US" altLang="ko-KR">
                <a:ea typeface="Gulim" pitchFamily="34" charset="-127"/>
              </a:rPr>
              <a:t>gtrsym, geqsym, lparentsym, rparentsym, commasym, semicolonsym,</a:t>
            </a:r>
          </a:p>
          <a:p>
            <a:r>
              <a:rPr lang="en-US" altLang="ko-KR">
                <a:ea typeface="Gulim" pitchFamily="34" charset="-127"/>
              </a:rPr>
              <a:t>periodsym, becomessym, beginsym, endsym, ifsym, thensym, </a:t>
            </a:r>
          </a:p>
          <a:p>
            <a:r>
              <a:rPr lang="en-US" altLang="ko-KR">
                <a:ea typeface="Gulim" pitchFamily="34" charset="-127"/>
              </a:rPr>
              <a:t>whilesym, dosym, callsym, constsym, varsym, procsym, writesym</a:t>
            </a:r>
          </a:p>
          <a:p>
            <a:r>
              <a:rPr lang="en-US" altLang="ko-KR">
                <a:ea typeface="Gulim" pitchFamily="34" charset="-127"/>
              </a:rPr>
              <a:t>} token_type;</a:t>
            </a:r>
          </a:p>
          <a:p>
            <a:endParaRPr lang="en-US">
              <a:ea typeface="Gulim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E5A0DD-D64D-4149-A12F-FC7C010F0916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Designing a scanner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762000" y="1417638"/>
            <a:ext cx="689133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/* list of reserved word names */</a:t>
            </a:r>
          </a:p>
          <a:p>
            <a:r>
              <a:rPr lang="en-US" sz="1600"/>
              <a:t>char  *word [ ] = {  "null</a:t>
            </a:r>
            <a:r>
              <a:rPr lang="ja-JP" altLang="en-US" sz="1600"/>
              <a:t>“</a:t>
            </a:r>
            <a:r>
              <a:rPr lang="en-US" altLang="ja-JP" sz="1600"/>
              <a:t>, "begin</a:t>
            </a:r>
            <a:r>
              <a:rPr lang="ja-JP" altLang="en-US" sz="1600"/>
              <a:t>“</a:t>
            </a:r>
            <a:r>
              <a:rPr lang="en-US" altLang="ja-JP" sz="1600"/>
              <a:t>, "call", </a:t>
            </a:r>
            <a:r>
              <a:rPr lang="ja-JP" altLang="en-US" sz="1600"/>
              <a:t>“</a:t>
            </a:r>
            <a:r>
              <a:rPr lang="en-US" altLang="ja-JP" sz="1600"/>
              <a:t>const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do</a:t>
            </a:r>
            <a:r>
              <a:rPr lang="ja-JP" altLang="en-US" sz="1600"/>
              <a:t>’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else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end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if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</a:p>
          <a:p>
            <a:r>
              <a:rPr lang="en-US" sz="1600"/>
              <a:t>	             </a:t>
            </a:r>
            <a:r>
              <a:rPr lang="ja-JP" altLang="en-US" sz="1600"/>
              <a:t>“</a:t>
            </a:r>
            <a:r>
              <a:rPr lang="en-US" altLang="ja-JP" sz="1600"/>
              <a:t>odd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procedure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read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then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var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while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write</a:t>
            </a:r>
            <a:r>
              <a:rPr lang="ja-JP" altLang="en-US" sz="1600"/>
              <a:t>”</a:t>
            </a:r>
            <a:r>
              <a:rPr lang="en-US" altLang="ja-JP" sz="1600"/>
              <a:t>}; </a:t>
            </a:r>
          </a:p>
          <a:p>
            <a:r>
              <a:rPr lang="en-US" sz="1600"/>
              <a:t>                 	       </a:t>
            </a:r>
          </a:p>
          <a:p>
            <a:r>
              <a:rPr lang="en-US" sz="1600"/>
              <a:t>                	</a:t>
            </a:r>
            <a:r>
              <a:rPr lang="en-US" sz="1400"/>
              <a:t>     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85800" y="2514600"/>
            <a:ext cx="8458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/* internal representation  of reserved words */</a:t>
            </a:r>
          </a:p>
          <a:p>
            <a:r>
              <a:rPr lang="en-US" sz="1600"/>
              <a:t>int  wsym [ ] =  { nul, beginsym, callsym, constsym, dosym, elsesym, endsym, ifsym,</a:t>
            </a:r>
          </a:p>
          <a:p>
            <a:r>
              <a:rPr lang="en-US" sz="1600"/>
              <a:t>                          oddsym, procsym, readsym, thensym, varsym, whilesym, writesym};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609600" y="4114800"/>
            <a:ext cx="77724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ssym['+']=plus;	ssym['-']=minus;	ssym['*']=mult; 	</a:t>
            </a:r>
          </a:p>
          <a:p>
            <a:r>
              <a:rPr lang="en-US" sz="1600"/>
              <a:t>ssym['/']=slash; 	ssym['(']=lparen; 	ssym[')']=rparen; </a:t>
            </a:r>
          </a:p>
          <a:p>
            <a:r>
              <a:rPr lang="en-US" sz="1600"/>
              <a:t>ssym['=']=eql;     	ssym[',']=comma; 	ssym['.']=period; 	</a:t>
            </a:r>
          </a:p>
          <a:p>
            <a:r>
              <a:rPr lang="en-US" sz="1600"/>
              <a:t>ssym['#']=neq; 	ssym['&lt;']=lss; 	ssym['&gt;']=gtr; </a:t>
            </a:r>
          </a:p>
          <a:p>
            <a:r>
              <a:rPr lang="en-US" sz="1600"/>
              <a:t>ssym['$']=leq; 	ssym['%']=geq; 	ssym[';']=semicolon; 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85800" y="3368675"/>
            <a:ext cx="253523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/* list of special symbols */</a:t>
            </a:r>
          </a:p>
          <a:p>
            <a:r>
              <a:rPr lang="en-US"/>
              <a:t>Int ssym[256]</a:t>
            </a:r>
          </a:p>
          <a:p>
            <a:endParaRPr lang="en-US" sz="16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15594</TotalTime>
  <Words>2195</Words>
  <Application>Microsoft Office PowerPoint</Application>
  <PresentationFormat>Presentación en pantalla (4:3)</PresentationFormat>
  <Paragraphs>1001</Paragraphs>
  <Slides>34</Slides>
  <Notes>34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3" baseType="lpstr">
      <vt:lpstr>Arial</vt:lpstr>
      <vt:lpstr>ＭＳ Ｐゴシック</vt:lpstr>
      <vt:lpstr>Times New Roman</vt:lpstr>
      <vt:lpstr>Gulim</vt:lpstr>
      <vt:lpstr>Symbol</vt:lpstr>
      <vt:lpstr>Wingdings</vt:lpstr>
      <vt:lpstr>Math1</vt:lpstr>
      <vt:lpstr>Math3</vt:lpstr>
      <vt:lpstr>Default Design</vt:lpstr>
      <vt:lpstr>COP 3402 Systems Software</vt:lpstr>
      <vt:lpstr>COP 3402 Systems Software</vt:lpstr>
      <vt:lpstr>Outline</vt:lpstr>
      <vt:lpstr>Lexical Analyzer</vt:lpstr>
      <vt:lpstr>Lexical analyzer</vt:lpstr>
      <vt:lpstr>Lexical Analyzer</vt:lpstr>
      <vt:lpstr>Designing a scanner</vt:lpstr>
      <vt:lpstr>Designing a scanner</vt:lpstr>
      <vt:lpstr>Designing a scanner</vt:lpstr>
      <vt:lpstr>Symbol Table</vt:lpstr>
      <vt:lpstr> ASCII Character Set  </vt:lpstr>
      <vt:lpstr> Designing a scanner</vt:lpstr>
      <vt:lpstr> Symbol Table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Lexemes, Patterns and Tokens</vt:lpstr>
      <vt:lpstr> Transition Diagrams</vt:lpstr>
      <vt:lpstr> Transition Diagrams</vt:lpstr>
      <vt:lpstr> Transition Diagrams</vt:lpstr>
      <vt:lpstr> Transition Diagrams</vt:lpstr>
      <vt:lpstr> ASCII Character Set  </vt:lpstr>
      <vt:lpstr> Transition Diagrams</vt:lpstr>
      <vt:lpstr> Lexical Analyzer</vt:lpstr>
      <vt:lpstr> Lexical Analyzer</vt:lpstr>
      <vt:lpstr> Lexical Analyzer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392</cp:revision>
  <dcterms:created xsi:type="dcterms:W3CDTF">2009-09-25T15:54:06Z</dcterms:created>
  <dcterms:modified xsi:type="dcterms:W3CDTF">2014-02-07T18:45:52Z</dcterms:modified>
</cp:coreProperties>
</file>