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1"/>
  </p:sldMasterIdLst>
  <p:notesMasterIdLst>
    <p:notesMasterId r:id="rId39"/>
  </p:notesMasterIdLst>
  <p:handoutMasterIdLst>
    <p:handoutMasterId r:id="rId40"/>
  </p:handoutMasterIdLst>
  <p:sldIdLst>
    <p:sldId id="337" r:id="rId2"/>
    <p:sldId id="373" r:id="rId3"/>
    <p:sldId id="378" r:id="rId4"/>
    <p:sldId id="375" r:id="rId5"/>
    <p:sldId id="376" r:id="rId6"/>
    <p:sldId id="377" r:id="rId7"/>
    <p:sldId id="374" r:id="rId8"/>
    <p:sldId id="380" r:id="rId9"/>
    <p:sldId id="382" r:id="rId10"/>
    <p:sldId id="384" r:id="rId11"/>
    <p:sldId id="385" r:id="rId12"/>
    <p:sldId id="386" r:id="rId13"/>
    <p:sldId id="383" r:id="rId14"/>
    <p:sldId id="387" r:id="rId15"/>
    <p:sldId id="388" r:id="rId16"/>
    <p:sldId id="415" r:id="rId17"/>
    <p:sldId id="389" r:id="rId18"/>
    <p:sldId id="400" r:id="rId19"/>
    <p:sldId id="390" r:id="rId20"/>
    <p:sldId id="401" r:id="rId21"/>
    <p:sldId id="402" r:id="rId22"/>
    <p:sldId id="391" r:id="rId23"/>
    <p:sldId id="393" r:id="rId24"/>
    <p:sldId id="394" r:id="rId25"/>
    <p:sldId id="395" r:id="rId26"/>
    <p:sldId id="396" r:id="rId27"/>
    <p:sldId id="397" r:id="rId28"/>
    <p:sldId id="403" r:id="rId29"/>
    <p:sldId id="406" r:id="rId30"/>
    <p:sldId id="407" r:id="rId31"/>
    <p:sldId id="408" r:id="rId32"/>
    <p:sldId id="409" r:id="rId33"/>
    <p:sldId id="410" r:id="rId34"/>
    <p:sldId id="411" r:id="rId35"/>
    <p:sldId id="412" r:id="rId36"/>
    <p:sldId id="413" r:id="rId37"/>
    <p:sldId id="414" r:id="rId38"/>
  </p:sldIdLst>
  <p:sldSz cx="9144000" cy="6858000" type="screen4x3"/>
  <p:notesSz cx="6858000" cy="91995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CC3300"/>
    <a:srgbClr val="FF0000"/>
    <a:srgbClr val="FF3300"/>
    <a:srgbClr val="3333CC"/>
    <a:srgbClr val="3366FF"/>
    <a:srgbClr val="0000FF"/>
    <a:srgbClr val="FF9900"/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86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289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40775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538B7E9B-FB0D-4418-BD4F-A3A4444D7711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20775" y="692150"/>
            <a:ext cx="4616450" cy="3460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83088"/>
            <a:ext cx="5032375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defTabSz="919163">
              <a:defRPr sz="1200">
                <a:latin typeface="Times New Roman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617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89" tIns="45945" rIns="91889" bIns="45945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</a:defRPr>
            </a:lvl1pPr>
          </a:lstStyle>
          <a:p>
            <a:fld id="{7FD0DA83-0CE9-43D9-B6E9-5D77F8D8C405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CA7432-90E4-4D52-BFF6-D24DC21845C4}" type="slidenum">
              <a:rPr lang="en-US"/>
              <a:pPr/>
              <a:t>1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B371C2-ECAA-4C47-83A0-E5E41C8A32FD}" type="slidenum">
              <a:rPr lang="en-US"/>
              <a:pPr/>
              <a:t>10</a:t>
            </a:fld>
            <a:endParaRPr lang="en-US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341D4-3E3F-456D-89B6-68FA6D3693E5}" type="slidenum">
              <a:rPr lang="en-US"/>
              <a:pPr/>
              <a:t>11</a:t>
            </a:fld>
            <a:endParaRPr lang="en-US"/>
          </a:p>
        </p:txBody>
      </p:sp>
      <p:sp>
        <p:nvSpPr>
          <p:cNvPr id="389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F2AE3B-0DE2-4FF8-AFDC-830F6794F11A}" type="slidenum">
              <a:rPr lang="en-US"/>
              <a:pPr/>
              <a:t>12</a:t>
            </a:fld>
            <a:endParaRPr lang="en-US"/>
          </a:p>
        </p:txBody>
      </p:sp>
      <p:sp>
        <p:nvSpPr>
          <p:cNvPr id="409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1164FA-103F-4F18-A51B-8E3CC9C30AB4}" type="slidenum">
              <a:rPr lang="en-US"/>
              <a:pPr/>
              <a:t>13</a:t>
            </a:fld>
            <a:endParaRPr lang="en-US"/>
          </a:p>
        </p:txBody>
      </p:sp>
      <p:sp>
        <p:nvSpPr>
          <p:cNvPr id="430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0A42A3-C618-4B5D-A9A2-E52F59697552}" type="slidenum">
              <a:rPr lang="en-US"/>
              <a:pPr/>
              <a:t>14</a:t>
            </a:fld>
            <a:endParaRPr lang="en-US"/>
          </a:p>
        </p:txBody>
      </p:sp>
      <p:sp>
        <p:nvSpPr>
          <p:cNvPr id="450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DC7D3B-9A6E-4B73-A41C-ED8E3BBD20E9}" type="slidenum">
              <a:rPr lang="en-US"/>
              <a:pPr/>
              <a:t>15</a:t>
            </a:fld>
            <a:endParaRPr lang="en-US"/>
          </a:p>
        </p:txBody>
      </p:sp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F592BB-05C7-4BC8-AC26-1503DE7A5F9B}" type="slidenum">
              <a:rPr lang="en-US"/>
              <a:pPr/>
              <a:t>16</a:t>
            </a:fld>
            <a:endParaRPr lang="en-US"/>
          </a:p>
        </p:txBody>
      </p:sp>
      <p:sp>
        <p:nvSpPr>
          <p:cNvPr id="491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00071F-040B-4D56-8AE7-2578523F4F2B}" type="slidenum">
              <a:rPr lang="en-US"/>
              <a:pPr/>
              <a:t>17</a:t>
            </a:fld>
            <a:endParaRPr lang="en-US"/>
          </a:p>
        </p:txBody>
      </p:sp>
      <p:sp>
        <p:nvSpPr>
          <p:cNvPr id="5120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BE4FD3-CC7D-42B2-A9F7-305546065734}" type="slidenum">
              <a:rPr lang="en-US"/>
              <a:pPr/>
              <a:t>18</a:t>
            </a:fld>
            <a:endParaRPr lang="en-US"/>
          </a:p>
        </p:txBody>
      </p:sp>
      <p:sp>
        <p:nvSpPr>
          <p:cNvPr id="5325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4614FC-DD3E-4204-B387-D03CCFAECF79}" type="slidenum">
              <a:rPr lang="en-US"/>
              <a:pPr/>
              <a:t>19</a:t>
            </a:fld>
            <a:endParaRPr lang="en-US"/>
          </a:p>
        </p:txBody>
      </p:sp>
      <p:sp>
        <p:nvSpPr>
          <p:cNvPr id="552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B1C8EA-7126-43F2-8238-335F4F52F0DE}" type="slidenum">
              <a:rPr lang="en-US"/>
              <a:pPr/>
              <a:t>2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485C80-27E5-4FE5-A39E-03BA344EEB9C}" type="slidenum">
              <a:rPr lang="en-US"/>
              <a:pPr/>
              <a:t>20</a:t>
            </a:fld>
            <a:endParaRPr lang="en-US"/>
          </a:p>
        </p:txBody>
      </p:sp>
      <p:sp>
        <p:nvSpPr>
          <p:cNvPr id="573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76ABBB-9061-40B6-85F3-3106C6C2F56C}" type="slidenum">
              <a:rPr lang="en-US"/>
              <a:pPr/>
              <a:t>21</a:t>
            </a:fld>
            <a:endParaRPr lang="en-US"/>
          </a:p>
        </p:txBody>
      </p:sp>
      <p:sp>
        <p:nvSpPr>
          <p:cNvPr id="593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998610-DFF2-476F-BEE9-8E1A640937A1}" type="slidenum">
              <a:rPr lang="en-US"/>
              <a:pPr/>
              <a:t>22</a:t>
            </a:fld>
            <a:endParaRPr lang="en-US"/>
          </a:p>
        </p:txBody>
      </p:sp>
      <p:sp>
        <p:nvSpPr>
          <p:cNvPr id="614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1B8BF-0CD9-4DEC-A814-3ACD4309BA6F}" type="slidenum">
              <a:rPr lang="en-US"/>
              <a:pPr/>
              <a:t>23</a:t>
            </a:fld>
            <a:endParaRPr lang="en-US"/>
          </a:p>
        </p:txBody>
      </p:sp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237A6B-5E41-40C2-9061-6A3E1B8B8041}" type="slidenum">
              <a:rPr lang="en-US"/>
              <a:pPr/>
              <a:t>24</a:t>
            </a:fld>
            <a:endParaRPr lang="en-US"/>
          </a:p>
        </p:txBody>
      </p:sp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5FBE0-2A8A-4D67-8E48-3C3CF8AADE16}" type="slidenum">
              <a:rPr lang="en-US"/>
              <a:pPr/>
              <a:t>25</a:t>
            </a:fld>
            <a:endParaRPr lang="en-US"/>
          </a:p>
        </p:txBody>
      </p:sp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C02AB3-9B95-4792-B60C-AE65232CD55E}" type="slidenum">
              <a:rPr lang="en-US"/>
              <a:pPr/>
              <a:t>26</a:t>
            </a:fld>
            <a:endParaRPr lang="en-US"/>
          </a:p>
        </p:txBody>
      </p:sp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A3D077-3004-4C6B-8D7F-16602D77045F}" type="slidenum">
              <a:rPr lang="en-US"/>
              <a:pPr/>
              <a:t>27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319E00-CF9F-4EF0-B234-B97967FE542B}" type="slidenum">
              <a:rPr lang="en-US"/>
              <a:pPr/>
              <a:t>28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392441-3E14-4230-9F13-484646D825D9}" type="slidenum">
              <a:rPr lang="en-US"/>
              <a:pPr/>
              <a:t>29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23E69D-2CD9-420F-84E4-2484C4BE293C}" type="slidenum">
              <a:rPr lang="en-US"/>
              <a:pPr/>
              <a:t>3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1E80F7-5935-4BE5-A065-3C930A0D9607}" type="slidenum">
              <a:rPr lang="en-US"/>
              <a:pPr/>
              <a:t>30</a:t>
            </a:fld>
            <a:endParaRPr lang="en-US"/>
          </a:p>
        </p:txBody>
      </p:sp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73317D-BFDE-4551-AE07-5ECEB8FD9B87}" type="slidenum">
              <a:rPr lang="en-US"/>
              <a:pPr/>
              <a:t>31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BF15B5-D5E6-46D7-9B1A-AA59AECFFBC4}" type="slidenum">
              <a:rPr lang="en-US"/>
              <a:pPr/>
              <a:t>32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D6E9D2-9564-4917-90F5-E5143F6E3171}" type="slidenum">
              <a:rPr lang="en-US"/>
              <a:pPr/>
              <a:t>37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8DF04E-B32A-4E1E-861B-FD0904B3C11B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7133CF-528A-48F1-A6DB-3ACA622F709A}" type="slidenum">
              <a:rPr lang="en-US"/>
              <a:pPr/>
              <a:t>5</a:t>
            </a:fld>
            <a:endParaRPr lang="en-US"/>
          </a:p>
        </p:txBody>
      </p:sp>
      <p:sp>
        <p:nvSpPr>
          <p:cNvPr id="266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D563A6-2672-4A63-B1C7-3281C2E0E11A}" type="slidenum">
              <a:rPr lang="en-US"/>
              <a:pPr/>
              <a:t>6</a:t>
            </a:fld>
            <a:endParaRPr lang="en-US"/>
          </a:p>
        </p:txBody>
      </p:sp>
      <p:sp>
        <p:nvSpPr>
          <p:cNvPr id="2867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90349-03E9-4E19-A458-9F96EAAAD379}" type="slidenum">
              <a:rPr lang="en-US"/>
              <a:pPr/>
              <a:t>7</a:t>
            </a:fld>
            <a:endParaRPr lang="en-US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4E064-D5D0-4588-AE41-FCD1EF08405A}" type="slidenum">
              <a:rPr lang="en-US"/>
              <a:pPr/>
              <a:t>8</a:t>
            </a:fld>
            <a:endParaRPr lang="en-US"/>
          </a:p>
        </p:txBody>
      </p:sp>
      <p:sp>
        <p:nvSpPr>
          <p:cNvPr id="327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A60615-2622-406F-8366-59896B5F6A98}" type="slidenum">
              <a:rPr lang="en-US"/>
              <a:pPr/>
              <a:t>9</a:t>
            </a:fld>
            <a:endParaRPr lang="en-US"/>
          </a:p>
        </p:txBody>
      </p:sp>
      <p:sp>
        <p:nvSpPr>
          <p:cNvPr id="348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22363" y="692150"/>
            <a:ext cx="4613275" cy="3460750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2464C-7F4A-4DD3-9E14-1D943A2E94B6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43B2B-D7FC-4710-9F10-3638F46B9A3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E338B-7115-43F9-8307-5C2D8079B6B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F26448-27E0-4E62-818F-EF2F0F07E63B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1C5F39-1138-4BFB-AC22-586198827741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237BCB-8187-478E-87F7-FA2DBF25DB1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79942-4DE7-43F7-93A8-28A25C3CD56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33423F-FFF2-41D1-A605-80E3FBCAA32D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7B9E62-7A1F-4F33-9F24-9D64F19C6874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E895B-C2DF-438B-A9BD-B1498D8B4EB8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1B3CBD-4928-4C18-BA43-96677316BCDE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F2C5D2-01BE-4D45-B8BC-0A614D6FAC89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25C-CF9E-4F95-9E62-0C697131D285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Eurípides Montagne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5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University of Central Florida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1715AC-C45F-4A51-A505-EEBD42BD39B8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5" charset="-128"/>
          <a:cs typeface="ＭＳ Ｐゴシック" pitchFamily="-10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  <a:ea typeface="ＭＳ Ｐゴシック" pitchFamily="-105" charset="-128"/>
          <a:cs typeface="ＭＳ Ｐゴシック" pitchFamily="-105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5" charset="-128"/>
          <a:cs typeface="ＭＳ Ｐゴシック" pitchFamily="-105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74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ABDFF1-5B73-42A3-AD97-FEA2AFE2E2A2}" type="slidenum">
              <a:rPr lang="en-US"/>
              <a:pPr/>
              <a:t>1</a:t>
            </a:fld>
            <a:endParaRPr lang="en-US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457200" y="1614488"/>
            <a:ext cx="7848600" cy="52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Euripides </a:t>
            </a:r>
            <a:r>
              <a:rPr lang="en-US" sz="4000" b="1" dirty="0" err="1">
                <a:solidFill>
                  <a:srgbClr val="3366FF"/>
                </a:solidFill>
              </a:rPr>
              <a:t>Montagne</a:t>
            </a:r>
            <a:endParaRPr lang="en-US" sz="4000" b="1" dirty="0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000" b="1" dirty="0">
                <a:solidFill>
                  <a:srgbClr val="3366FF"/>
                </a:solidFill>
              </a:rPr>
              <a:t>University of Central Florida</a:t>
            </a:r>
          </a:p>
          <a:p>
            <a:pPr marL="457200" indent="-457200" algn="ctr"/>
            <a:r>
              <a:rPr lang="en-US" sz="4000" b="1" dirty="0" smtClean="0">
                <a:solidFill>
                  <a:srgbClr val="3366FF"/>
                </a:solidFill>
              </a:rPr>
              <a:t>(Spring 2014)</a:t>
            </a:r>
            <a:endParaRPr lang="en-US" sz="4000" b="1" dirty="0">
              <a:solidFill>
                <a:srgbClr val="3366FF"/>
              </a:solidFill>
            </a:endParaRPr>
          </a:p>
          <a:p>
            <a:pPr marL="457200" indent="-457200">
              <a:spcBef>
                <a:spcPct val="50000"/>
              </a:spcBef>
            </a:pPr>
            <a:endParaRPr lang="en-US" sz="4000" dirty="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 dirty="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58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29C6ED-3787-4B46-80E0-CDBF5EB2380C}" type="slidenum">
              <a:rPr lang="en-US"/>
              <a:pPr/>
              <a:t>10</a:t>
            </a:fld>
            <a:endParaRPr lang="en-US"/>
          </a:p>
        </p:txBody>
      </p:sp>
      <p:sp>
        <p:nvSpPr>
          <p:cNvPr id="35844" name="Text Box 2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Line 4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7" name="Line 5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5849" name="Text Box 7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5850" name="Text Box 8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5851" name="Rectangle 9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2" name="Text Box 10"/>
          <p:cNvSpPr txBox="1">
            <a:spLocks noChangeArrowheads="1"/>
          </p:cNvSpPr>
          <p:nvPr/>
        </p:nvSpPr>
        <p:spPr bwMode="auto">
          <a:xfrm>
            <a:off x="3124200" y="2895600"/>
            <a:ext cx="2865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Intermediate code generator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5853" name="Line 12"/>
          <p:cNvSpPr>
            <a:spLocks noChangeShapeType="1"/>
          </p:cNvSpPr>
          <p:nvPr/>
        </p:nvSpPr>
        <p:spPr bwMode="auto">
          <a:xfrm>
            <a:off x="4495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4" name="Line 13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5" name="Line 21"/>
          <p:cNvSpPr>
            <a:spLocks noChangeShapeType="1"/>
          </p:cNvSpPr>
          <p:nvPr/>
        </p:nvSpPr>
        <p:spPr bwMode="auto">
          <a:xfrm flipH="1">
            <a:off x="2987675" y="496888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6" name="Line 22"/>
          <p:cNvSpPr>
            <a:spLocks noChangeShapeType="1"/>
          </p:cNvSpPr>
          <p:nvPr/>
        </p:nvSpPr>
        <p:spPr bwMode="auto">
          <a:xfrm>
            <a:off x="3825875" y="49688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7" name="Line 23"/>
          <p:cNvSpPr>
            <a:spLocks noChangeShapeType="1"/>
          </p:cNvSpPr>
          <p:nvPr/>
        </p:nvSpPr>
        <p:spPr bwMode="auto">
          <a:xfrm flipH="1">
            <a:off x="3978275" y="1030288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8" name="Line 24"/>
          <p:cNvSpPr>
            <a:spLocks noChangeShapeType="1"/>
          </p:cNvSpPr>
          <p:nvPr/>
        </p:nvSpPr>
        <p:spPr bwMode="auto">
          <a:xfrm>
            <a:off x="4587875" y="1030288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59" name="Line 25"/>
          <p:cNvSpPr>
            <a:spLocks noChangeShapeType="1"/>
          </p:cNvSpPr>
          <p:nvPr/>
        </p:nvSpPr>
        <p:spPr bwMode="auto">
          <a:xfrm flipH="1">
            <a:off x="4664075" y="1487488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0" name="Line 26"/>
          <p:cNvSpPr>
            <a:spLocks noChangeShapeType="1"/>
          </p:cNvSpPr>
          <p:nvPr/>
        </p:nvSpPr>
        <p:spPr bwMode="auto">
          <a:xfrm>
            <a:off x="5197475" y="1487488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1" name="Rectangle 27"/>
          <p:cNvSpPr>
            <a:spLocks noChangeArrowheads="1"/>
          </p:cNvSpPr>
          <p:nvPr/>
        </p:nvSpPr>
        <p:spPr bwMode="auto">
          <a:xfrm>
            <a:off x="2378075" y="192088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Line 28"/>
          <p:cNvSpPr>
            <a:spLocks noChangeShapeType="1"/>
          </p:cNvSpPr>
          <p:nvPr/>
        </p:nvSpPr>
        <p:spPr bwMode="auto">
          <a:xfrm>
            <a:off x="44958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63" name="Text Box 29"/>
          <p:cNvSpPr txBox="1">
            <a:spLocks noChangeArrowheads="1"/>
          </p:cNvSpPr>
          <p:nvPr/>
        </p:nvSpPr>
        <p:spPr bwMode="auto">
          <a:xfrm>
            <a:off x="3368675" y="268288"/>
            <a:ext cx="393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:=</a:t>
            </a:r>
          </a:p>
        </p:txBody>
      </p:sp>
      <p:sp>
        <p:nvSpPr>
          <p:cNvPr id="35864" name="Text Box 30"/>
          <p:cNvSpPr txBox="1">
            <a:spLocks noChangeArrowheads="1"/>
          </p:cNvSpPr>
          <p:nvPr/>
        </p:nvSpPr>
        <p:spPr bwMode="auto">
          <a:xfrm>
            <a:off x="2667000" y="762000"/>
            <a:ext cx="471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1</a:t>
            </a:r>
          </a:p>
        </p:txBody>
      </p:sp>
      <p:sp>
        <p:nvSpPr>
          <p:cNvPr id="35865" name="Text Box 31"/>
          <p:cNvSpPr txBox="1">
            <a:spLocks noChangeArrowheads="1"/>
          </p:cNvSpPr>
          <p:nvPr/>
        </p:nvSpPr>
        <p:spPr bwMode="auto">
          <a:xfrm>
            <a:off x="4267200" y="762000"/>
            <a:ext cx="376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  <a:r>
              <a:rPr lang="en-US" b="1" baseline="-25000"/>
              <a:t>r</a:t>
            </a:r>
          </a:p>
        </p:txBody>
      </p:sp>
      <p:sp>
        <p:nvSpPr>
          <p:cNvPr id="35866" name="Text Box 32"/>
          <p:cNvSpPr txBox="1">
            <a:spLocks noChangeArrowheads="1"/>
          </p:cNvSpPr>
          <p:nvPr/>
        </p:nvSpPr>
        <p:spPr bwMode="auto">
          <a:xfrm>
            <a:off x="3368675" y="1258888"/>
            <a:ext cx="108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inttoreal</a:t>
            </a:r>
          </a:p>
        </p:txBody>
      </p:sp>
      <p:sp>
        <p:nvSpPr>
          <p:cNvPr id="35867" name="Text Box 33"/>
          <p:cNvSpPr txBox="1">
            <a:spLocks noChangeArrowheads="1"/>
          </p:cNvSpPr>
          <p:nvPr/>
        </p:nvSpPr>
        <p:spPr bwMode="auto">
          <a:xfrm>
            <a:off x="4892675" y="1258888"/>
            <a:ext cx="361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*r</a:t>
            </a:r>
          </a:p>
        </p:txBody>
      </p:sp>
      <p:sp>
        <p:nvSpPr>
          <p:cNvPr id="35868" name="Text Box 34"/>
          <p:cNvSpPr txBox="1">
            <a:spLocks noChangeArrowheads="1"/>
          </p:cNvSpPr>
          <p:nvPr/>
        </p:nvSpPr>
        <p:spPr bwMode="auto">
          <a:xfrm>
            <a:off x="4435475" y="1868488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2</a:t>
            </a:r>
          </a:p>
        </p:txBody>
      </p:sp>
      <p:sp>
        <p:nvSpPr>
          <p:cNvPr id="35869" name="Text Box 35"/>
          <p:cNvSpPr txBox="1">
            <a:spLocks noChangeArrowheads="1"/>
          </p:cNvSpPr>
          <p:nvPr/>
        </p:nvSpPr>
        <p:spPr bwMode="auto">
          <a:xfrm>
            <a:off x="5273675" y="1868488"/>
            <a:ext cx="865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real </a:t>
            </a:r>
            <a:r>
              <a:rPr lang="en-US" b="1" baseline="-25000"/>
              <a:t>1.8</a:t>
            </a:r>
          </a:p>
        </p:txBody>
      </p:sp>
      <p:sp>
        <p:nvSpPr>
          <p:cNvPr id="35870" name="Text Box 36"/>
          <p:cNvSpPr txBox="1">
            <a:spLocks noChangeArrowheads="1"/>
          </p:cNvSpPr>
          <p:nvPr/>
        </p:nvSpPr>
        <p:spPr bwMode="auto">
          <a:xfrm>
            <a:off x="3597275" y="1868488"/>
            <a:ext cx="6318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</a:t>
            </a:r>
            <a:r>
              <a:rPr lang="en-US" b="1" baseline="-25000"/>
              <a:t>32</a:t>
            </a:r>
          </a:p>
        </p:txBody>
      </p:sp>
      <p:sp>
        <p:nvSpPr>
          <p:cNvPr id="35871" name="Line 37"/>
          <p:cNvSpPr>
            <a:spLocks noChangeShapeType="1"/>
          </p:cNvSpPr>
          <p:nvPr/>
        </p:nvSpPr>
        <p:spPr bwMode="auto">
          <a:xfrm>
            <a:off x="3902075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2" name="Text Box 38"/>
          <p:cNvSpPr txBox="1">
            <a:spLocks noChangeArrowheads="1"/>
          </p:cNvSpPr>
          <p:nvPr/>
        </p:nvSpPr>
        <p:spPr bwMode="auto">
          <a:xfrm>
            <a:off x="6705600" y="4419600"/>
            <a:ext cx="165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Intermediate code </a:t>
            </a:r>
          </a:p>
        </p:txBody>
      </p:sp>
      <p:sp>
        <p:nvSpPr>
          <p:cNvPr id="35873" name="Line 39"/>
          <p:cNvSpPr>
            <a:spLocks noChangeShapeType="1"/>
          </p:cNvSpPr>
          <p:nvPr/>
        </p:nvSpPr>
        <p:spPr bwMode="auto">
          <a:xfrm flipH="1">
            <a:off x="61722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5874" name="Rectangle 40"/>
          <p:cNvSpPr>
            <a:spLocks noChangeArrowheads="1"/>
          </p:cNvSpPr>
          <p:nvPr/>
        </p:nvSpPr>
        <p:spPr bwMode="auto">
          <a:xfrm>
            <a:off x="2819400" y="3962400"/>
            <a:ext cx="3276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5" name="Text Box 41"/>
          <p:cNvSpPr txBox="1">
            <a:spLocks noChangeArrowheads="1"/>
          </p:cNvSpPr>
          <p:nvPr/>
        </p:nvSpPr>
        <p:spPr bwMode="auto">
          <a:xfrm>
            <a:off x="3048000" y="4038600"/>
            <a:ext cx="290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inttoreal(32)</a:t>
            </a:r>
          </a:p>
          <a:p>
            <a:r>
              <a:rPr lang="en-US"/>
              <a:t>Temp2 := id2</a:t>
            </a:r>
          </a:p>
          <a:p>
            <a:r>
              <a:rPr lang="en-US"/>
              <a:t>Temp2 := Temp2 * 1.8</a:t>
            </a:r>
          </a:p>
          <a:p>
            <a:r>
              <a:rPr lang="en-US"/>
              <a:t>Temp1 := Temp1 + Temp2</a:t>
            </a:r>
          </a:p>
          <a:p>
            <a:r>
              <a:rPr lang="en-US"/>
              <a:t>id1 := Temp1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789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A46F33-A7DA-4EEB-9532-6612E868EA93}" type="slidenum">
              <a:rPr lang="en-US"/>
              <a:pPr/>
              <a:t>11</a:t>
            </a:fld>
            <a:endParaRPr lang="en-US"/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609600" y="27432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625475" y="31638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>
            <a:off x="625475" y="36972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5" name="Line 5"/>
          <p:cNvSpPr>
            <a:spLocks noChangeShapeType="1"/>
          </p:cNvSpPr>
          <p:nvPr/>
        </p:nvSpPr>
        <p:spPr bwMode="auto">
          <a:xfrm>
            <a:off x="1692275" y="3163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625475" y="33162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7897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7898" name="Text Box 8"/>
          <p:cNvSpPr txBox="1">
            <a:spLocks noChangeArrowheads="1"/>
          </p:cNvSpPr>
          <p:nvPr/>
        </p:nvSpPr>
        <p:spPr bwMode="auto">
          <a:xfrm>
            <a:off x="320675" y="31638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7899" name="Rectangle 9"/>
          <p:cNvSpPr>
            <a:spLocks noChangeArrowheads="1"/>
          </p:cNvSpPr>
          <p:nvPr/>
        </p:nvSpPr>
        <p:spPr bwMode="auto">
          <a:xfrm>
            <a:off x="3124200" y="29718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Text Box 10"/>
          <p:cNvSpPr txBox="1">
            <a:spLocks noChangeArrowheads="1"/>
          </p:cNvSpPr>
          <p:nvPr/>
        </p:nvSpPr>
        <p:spPr bwMode="auto">
          <a:xfrm>
            <a:off x="3733800" y="29718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Code optimizer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7901" name="Line 11"/>
          <p:cNvSpPr>
            <a:spLocks noChangeShapeType="1"/>
          </p:cNvSpPr>
          <p:nvPr/>
        </p:nvSpPr>
        <p:spPr bwMode="auto">
          <a:xfrm>
            <a:off x="4572000" y="3505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2" name="Line 12"/>
          <p:cNvSpPr>
            <a:spLocks noChangeShapeType="1"/>
          </p:cNvSpPr>
          <p:nvPr/>
        </p:nvSpPr>
        <p:spPr bwMode="auto">
          <a:xfrm flipH="1">
            <a:off x="2362200" y="3352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3" name="Line 20"/>
          <p:cNvSpPr>
            <a:spLocks noChangeShapeType="1"/>
          </p:cNvSpPr>
          <p:nvPr/>
        </p:nvSpPr>
        <p:spPr bwMode="auto">
          <a:xfrm>
            <a:off x="4572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4" name="Text Box 30"/>
          <p:cNvSpPr txBox="1">
            <a:spLocks noChangeArrowheads="1"/>
          </p:cNvSpPr>
          <p:nvPr/>
        </p:nvSpPr>
        <p:spPr bwMode="auto">
          <a:xfrm>
            <a:off x="6705600" y="1524000"/>
            <a:ext cx="165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Intermediate code </a:t>
            </a:r>
          </a:p>
        </p:txBody>
      </p:sp>
      <p:sp>
        <p:nvSpPr>
          <p:cNvPr id="37905" name="Line 31"/>
          <p:cNvSpPr>
            <a:spLocks noChangeShapeType="1"/>
          </p:cNvSpPr>
          <p:nvPr/>
        </p:nvSpPr>
        <p:spPr bwMode="auto">
          <a:xfrm flipH="1">
            <a:off x="6248400" y="16764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7906" name="Rectangle 32"/>
          <p:cNvSpPr>
            <a:spLocks noChangeArrowheads="1"/>
          </p:cNvSpPr>
          <p:nvPr/>
        </p:nvSpPr>
        <p:spPr bwMode="auto">
          <a:xfrm>
            <a:off x="2895600" y="914400"/>
            <a:ext cx="3276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Text Box 33"/>
          <p:cNvSpPr txBox="1">
            <a:spLocks noChangeArrowheads="1"/>
          </p:cNvSpPr>
          <p:nvPr/>
        </p:nvSpPr>
        <p:spPr bwMode="auto">
          <a:xfrm>
            <a:off x="3124200" y="990600"/>
            <a:ext cx="290195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inttoreal(32)</a:t>
            </a:r>
          </a:p>
          <a:p>
            <a:r>
              <a:rPr lang="en-US"/>
              <a:t>Temp2 := id2</a:t>
            </a:r>
          </a:p>
          <a:p>
            <a:r>
              <a:rPr lang="en-US"/>
              <a:t>Temp2 := Temp2 * 1.8</a:t>
            </a:r>
          </a:p>
          <a:p>
            <a:r>
              <a:rPr lang="en-US"/>
              <a:t>Temp1 := Temp1 + Temp2</a:t>
            </a:r>
          </a:p>
          <a:p>
            <a:r>
              <a:rPr lang="en-US"/>
              <a:t>id1 := Temp1</a:t>
            </a:r>
          </a:p>
        </p:txBody>
      </p:sp>
      <p:sp>
        <p:nvSpPr>
          <p:cNvPr id="37908" name="Rectangle 34"/>
          <p:cNvSpPr>
            <a:spLocks noChangeArrowheads="1"/>
          </p:cNvSpPr>
          <p:nvPr/>
        </p:nvSpPr>
        <p:spPr bwMode="auto">
          <a:xfrm>
            <a:off x="2895600" y="39624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Text Box 35"/>
          <p:cNvSpPr txBox="1">
            <a:spLocks noChangeArrowheads="1"/>
          </p:cNvSpPr>
          <p:nvPr/>
        </p:nvSpPr>
        <p:spPr bwMode="auto">
          <a:xfrm>
            <a:off x="3276600" y="4038600"/>
            <a:ext cx="2635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id2</a:t>
            </a:r>
          </a:p>
          <a:p>
            <a:r>
              <a:rPr lang="en-US"/>
              <a:t>Temp1 := Temp1 * 1.8</a:t>
            </a:r>
          </a:p>
          <a:p>
            <a:r>
              <a:rPr lang="en-US"/>
              <a:t>Temp1 := Temp1 + 32.0</a:t>
            </a:r>
          </a:p>
          <a:p>
            <a:r>
              <a:rPr lang="en-US"/>
              <a:t>id1 := Temp1</a:t>
            </a:r>
          </a:p>
        </p:txBody>
      </p:sp>
      <p:sp>
        <p:nvSpPr>
          <p:cNvPr id="37910" name="Text Box 36"/>
          <p:cNvSpPr txBox="1">
            <a:spLocks noChangeArrowheads="1"/>
          </p:cNvSpPr>
          <p:nvPr/>
        </p:nvSpPr>
        <p:spPr bwMode="auto">
          <a:xfrm>
            <a:off x="6781800" y="4419600"/>
            <a:ext cx="142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optimized code </a:t>
            </a:r>
          </a:p>
        </p:txBody>
      </p:sp>
      <p:sp>
        <p:nvSpPr>
          <p:cNvPr id="37911" name="Line 37"/>
          <p:cNvSpPr>
            <a:spLocks noChangeShapeType="1"/>
          </p:cNvSpPr>
          <p:nvPr/>
        </p:nvSpPr>
        <p:spPr bwMode="auto">
          <a:xfrm flipH="1">
            <a:off x="62484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99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635B7A-17DC-4241-88FE-7BF6A0A0F47B}" type="slidenum">
              <a:rPr lang="en-US"/>
              <a:pPr/>
              <a:t>12</a:t>
            </a:fld>
            <a:endParaRPr lang="en-US"/>
          </a:p>
        </p:txBody>
      </p:sp>
      <p:sp>
        <p:nvSpPr>
          <p:cNvPr id="39940" name="Text Box 2"/>
          <p:cNvSpPr txBox="1">
            <a:spLocks noChangeArrowheads="1"/>
          </p:cNvSpPr>
          <p:nvPr/>
        </p:nvSpPr>
        <p:spPr bwMode="auto">
          <a:xfrm>
            <a:off x="609600" y="27432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9941" name="Rectangle 3"/>
          <p:cNvSpPr>
            <a:spLocks noChangeArrowheads="1"/>
          </p:cNvSpPr>
          <p:nvPr/>
        </p:nvSpPr>
        <p:spPr bwMode="auto">
          <a:xfrm>
            <a:off x="625475" y="31638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Line 4"/>
          <p:cNvSpPr>
            <a:spLocks noChangeShapeType="1"/>
          </p:cNvSpPr>
          <p:nvPr/>
        </p:nvSpPr>
        <p:spPr bwMode="auto">
          <a:xfrm>
            <a:off x="625475" y="36972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3" name="Line 5"/>
          <p:cNvSpPr>
            <a:spLocks noChangeShapeType="1"/>
          </p:cNvSpPr>
          <p:nvPr/>
        </p:nvSpPr>
        <p:spPr bwMode="auto">
          <a:xfrm>
            <a:off x="1692275" y="31638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625475" y="33162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609600" y="37338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320675" y="31638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9947" name="Rectangle 9"/>
          <p:cNvSpPr>
            <a:spLocks noChangeArrowheads="1"/>
          </p:cNvSpPr>
          <p:nvPr/>
        </p:nvSpPr>
        <p:spPr bwMode="auto">
          <a:xfrm>
            <a:off x="3124200" y="29718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3733800" y="2971800"/>
            <a:ext cx="1722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Code generator</a:t>
            </a:r>
            <a:r>
              <a:rPr lang="en-US"/>
              <a:t>  </a:t>
            </a:r>
          </a:p>
          <a:p>
            <a:endParaRPr lang="en-US"/>
          </a:p>
        </p:txBody>
      </p:sp>
      <p:sp>
        <p:nvSpPr>
          <p:cNvPr id="39949" name="Line 11"/>
          <p:cNvSpPr>
            <a:spLocks noChangeShapeType="1"/>
          </p:cNvSpPr>
          <p:nvPr/>
        </p:nvSpPr>
        <p:spPr bwMode="auto">
          <a:xfrm>
            <a:off x="4572000" y="3505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0" name="Line 12"/>
          <p:cNvSpPr>
            <a:spLocks noChangeShapeType="1"/>
          </p:cNvSpPr>
          <p:nvPr/>
        </p:nvSpPr>
        <p:spPr bwMode="auto">
          <a:xfrm flipH="1">
            <a:off x="2362200" y="3352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1" name="Line 13"/>
          <p:cNvSpPr>
            <a:spLocks noChangeShapeType="1"/>
          </p:cNvSpPr>
          <p:nvPr/>
        </p:nvSpPr>
        <p:spPr bwMode="auto">
          <a:xfrm>
            <a:off x="4572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2" name="Rectangle 18"/>
          <p:cNvSpPr>
            <a:spLocks noChangeArrowheads="1"/>
          </p:cNvSpPr>
          <p:nvPr/>
        </p:nvSpPr>
        <p:spPr bwMode="auto">
          <a:xfrm>
            <a:off x="2971800" y="1219200"/>
            <a:ext cx="32766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Text Box 19"/>
          <p:cNvSpPr txBox="1">
            <a:spLocks noChangeArrowheads="1"/>
          </p:cNvSpPr>
          <p:nvPr/>
        </p:nvSpPr>
        <p:spPr bwMode="auto">
          <a:xfrm>
            <a:off x="3352800" y="1295400"/>
            <a:ext cx="26352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Temp1 := id2</a:t>
            </a:r>
          </a:p>
          <a:p>
            <a:r>
              <a:rPr lang="en-US"/>
              <a:t>Temp1 := Temp1 * 1.8</a:t>
            </a:r>
          </a:p>
          <a:p>
            <a:r>
              <a:rPr lang="en-US"/>
              <a:t>Temp1 := Temp1 + 32.0</a:t>
            </a:r>
          </a:p>
          <a:p>
            <a:r>
              <a:rPr lang="en-US"/>
              <a:t>id1 := Temp1</a:t>
            </a:r>
          </a:p>
        </p:txBody>
      </p:sp>
      <p:sp>
        <p:nvSpPr>
          <p:cNvPr id="39954" name="Text Box 20"/>
          <p:cNvSpPr txBox="1">
            <a:spLocks noChangeArrowheads="1"/>
          </p:cNvSpPr>
          <p:nvPr/>
        </p:nvSpPr>
        <p:spPr bwMode="auto">
          <a:xfrm>
            <a:off x="6858000" y="1676400"/>
            <a:ext cx="1425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optimized code </a:t>
            </a:r>
          </a:p>
        </p:txBody>
      </p:sp>
      <p:sp>
        <p:nvSpPr>
          <p:cNvPr id="39955" name="Line 21"/>
          <p:cNvSpPr>
            <a:spLocks noChangeShapeType="1"/>
          </p:cNvSpPr>
          <p:nvPr/>
        </p:nvSpPr>
        <p:spPr bwMode="auto">
          <a:xfrm flipH="1">
            <a:off x="6324600" y="1828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956" name="Rectangle 22"/>
          <p:cNvSpPr>
            <a:spLocks noChangeArrowheads="1"/>
          </p:cNvSpPr>
          <p:nvPr/>
        </p:nvSpPr>
        <p:spPr bwMode="auto">
          <a:xfrm>
            <a:off x="3352800" y="3962400"/>
            <a:ext cx="2438400" cy="129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Text Box 23"/>
          <p:cNvSpPr txBox="1">
            <a:spLocks noChangeArrowheads="1"/>
          </p:cNvSpPr>
          <p:nvPr/>
        </p:nvSpPr>
        <p:spPr bwMode="auto">
          <a:xfrm>
            <a:off x="3733800" y="4038600"/>
            <a:ext cx="17208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movf   id2, r1</a:t>
            </a:r>
          </a:p>
          <a:p>
            <a:r>
              <a:rPr lang="en-US"/>
              <a:t>mulf   #1.8, r1</a:t>
            </a:r>
          </a:p>
          <a:p>
            <a:r>
              <a:rPr lang="en-US"/>
              <a:t>addf   #32.0, r1</a:t>
            </a:r>
          </a:p>
          <a:p>
            <a:r>
              <a:rPr lang="en-US"/>
              <a:t>movf   r1, id1</a:t>
            </a:r>
          </a:p>
        </p:txBody>
      </p:sp>
      <p:sp>
        <p:nvSpPr>
          <p:cNvPr id="39958" name="Text Box 24"/>
          <p:cNvSpPr txBox="1">
            <a:spLocks noChangeArrowheads="1"/>
          </p:cNvSpPr>
          <p:nvPr/>
        </p:nvSpPr>
        <p:spPr bwMode="auto">
          <a:xfrm>
            <a:off x="6858000" y="4419600"/>
            <a:ext cx="19288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assembly instructions </a:t>
            </a:r>
          </a:p>
        </p:txBody>
      </p:sp>
      <p:sp>
        <p:nvSpPr>
          <p:cNvPr id="39959" name="Line 25"/>
          <p:cNvSpPr>
            <a:spLocks noChangeShapeType="1"/>
          </p:cNvSpPr>
          <p:nvPr/>
        </p:nvSpPr>
        <p:spPr bwMode="auto">
          <a:xfrm flipH="1">
            <a:off x="6324600" y="4572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198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3DC7C4-0F65-447E-BBB9-B658E4B0B4B3}" type="slidenum">
              <a:rPr lang="en-US"/>
              <a:pPr/>
              <a:t>13</a:t>
            </a:fld>
            <a:endParaRPr lang="en-US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1989" name="Line 31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990" name="Text Box 32"/>
          <p:cNvSpPr txBox="1">
            <a:spLocks noChangeArrowheads="1"/>
          </p:cNvSpPr>
          <p:nvPr/>
        </p:nvSpPr>
        <p:spPr bwMode="auto">
          <a:xfrm>
            <a:off x="669925" y="1408113"/>
            <a:ext cx="7727950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Lexical analyzer: </a:t>
            </a:r>
          </a:p>
          <a:p>
            <a:pPr marL="457200" indent="-457200"/>
            <a:r>
              <a:rPr lang="en-US"/>
              <a:t>	Gathers the characters of the source program into lexical units.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Lexical units of a program are:</a:t>
            </a:r>
          </a:p>
          <a:p>
            <a:pPr marL="457200" indent="-457200"/>
            <a:r>
              <a:rPr lang="en-US"/>
              <a:t>		identifiers</a:t>
            </a:r>
          </a:p>
          <a:p>
            <a:pPr marL="457200" indent="-457200"/>
            <a:r>
              <a:rPr lang="en-US"/>
              <a:t>		special words (reserved words)</a:t>
            </a:r>
          </a:p>
          <a:p>
            <a:pPr marL="457200" indent="-457200"/>
            <a:r>
              <a:rPr lang="en-US"/>
              <a:t>		operators</a:t>
            </a:r>
          </a:p>
          <a:p>
            <a:pPr marL="457200" indent="-457200"/>
            <a:r>
              <a:rPr lang="en-US"/>
              <a:t>		special symbols</a:t>
            </a:r>
          </a:p>
          <a:p>
            <a:pPr marL="457200" indent="-457200"/>
            <a:r>
              <a:rPr lang="en-US"/>
              <a:t>		</a:t>
            </a:r>
            <a:r>
              <a:rPr lang="en-US" b="1" u="sng"/>
              <a:t>Comments are ignored!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Syntax analyzer:</a:t>
            </a:r>
            <a:endParaRPr lang="en-US"/>
          </a:p>
          <a:p>
            <a:pPr marL="457200" indent="-457200"/>
            <a:r>
              <a:rPr lang="en-US"/>
              <a:t>	Takes lexical units from the lexical analyzer and use them to construct</a:t>
            </a:r>
          </a:p>
          <a:p>
            <a:pPr marL="457200" indent="-457200"/>
            <a:r>
              <a:rPr lang="en-US"/>
              <a:t>	a hierarchical structure called </a:t>
            </a:r>
            <a:r>
              <a:rPr lang="en-US" b="1"/>
              <a:t>parse tree</a:t>
            </a:r>
            <a:endParaRPr lang="en-US"/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Parse trees represent the syntactic structure of the program.  </a:t>
            </a:r>
          </a:p>
          <a:p>
            <a:pPr marL="457200" indent="-457200"/>
            <a:endParaRPr lang="en-US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403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35D193-AFCE-46CC-8236-0D635C229714}" type="slidenum">
              <a:rPr lang="en-US"/>
              <a:pPr/>
              <a:t>14</a:t>
            </a:fld>
            <a:endParaRPr lang="en-US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403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7346950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Intermediate code: </a:t>
            </a:r>
          </a:p>
          <a:p>
            <a:pPr marL="457200" indent="-457200"/>
            <a:r>
              <a:rPr lang="en-US"/>
              <a:t>	Produces a program in a different lenguage representation:</a:t>
            </a:r>
          </a:p>
          <a:p>
            <a:pPr marL="457200" indent="-457200"/>
            <a:r>
              <a:rPr lang="en-US"/>
              <a:t>		Assembly language</a:t>
            </a:r>
          </a:p>
          <a:p>
            <a:pPr marL="457200" indent="-457200"/>
            <a:r>
              <a:rPr lang="en-US"/>
              <a:t>		Similar to assembly language</a:t>
            </a:r>
          </a:p>
          <a:p>
            <a:pPr marL="457200" indent="-457200"/>
            <a:r>
              <a:rPr lang="en-US"/>
              <a:t>		Something higher than assembly language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	Note: semantic analysis is an integral part of the intermediate </a:t>
            </a:r>
          </a:p>
          <a:p>
            <a:pPr marL="457200" indent="-457200"/>
            <a:r>
              <a:rPr lang="en-US"/>
              <a:t>		          code generator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Optimization:</a:t>
            </a:r>
            <a:endParaRPr lang="en-US"/>
          </a:p>
          <a:p>
            <a:pPr marL="457200" indent="-457200"/>
            <a:r>
              <a:rPr lang="en-US"/>
              <a:t>	Makes programs smaller or faster or both.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Most optimization is done in the intermediate code. </a:t>
            </a:r>
          </a:p>
          <a:p>
            <a:pPr marL="457200" indent="-457200"/>
            <a:r>
              <a:rPr lang="en-US"/>
              <a:t>	(i.e. tree reduction, vectorization)   </a:t>
            </a:r>
          </a:p>
          <a:p>
            <a:pPr marL="457200" indent="-457200"/>
            <a:endParaRPr lang="en-US" b="1" u="sng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608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8FCB01-CD89-46B5-A949-D1EDECF6AB5B}" type="slidenum">
              <a:rPr lang="en-US"/>
              <a:pPr/>
              <a:t>15</a:t>
            </a:fld>
            <a:endParaRPr lang="en-US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608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86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7385050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Code generator: </a:t>
            </a:r>
          </a:p>
          <a:p>
            <a:pPr marL="457200" indent="-457200"/>
            <a:r>
              <a:rPr lang="en-US"/>
              <a:t>	 Translate the optimized intermediate code into machine language.</a:t>
            </a:r>
          </a:p>
          <a:p>
            <a:pPr marL="457200" indent="-457200"/>
            <a:endParaRPr lang="en-US" b="1" u="sng"/>
          </a:p>
          <a:p>
            <a:pPr marL="457200" indent="-457200"/>
            <a:r>
              <a:rPr lang="en-US" b="1" u="sng"/>
              <a:t>The symbol table:</a:t>
            </a:r>
            <a:endParaRPr lang="en-US"/>
          </a:p>
          <a:p>
            <a:pPr marL="457200" indent="-457200"/>
            <a:r>
              <a:rPr lang="en-US"/>
              <a:t>	 Serve as a database for the compilation process.</a:t>
            </a:r>
          </a:p>
          <a:p>
            <a:pPr marL="457200" indent="-457200"/>
            <a:endParaRPr lang="en-US"/>
          </a:p>
          <a:p>
            <a:pPr marL="457200" indent="-457200"/>
            <a:r>
              <a:rPr lang="en-US"/>
              <a:t>	Contents type and attribute information of each user-defined</a:t>
            </a:r>
          </a:p>
          <a:p>
            <a:pPr marL="457200" indent="-457200"/>
            <a:r>
              <a:rPr lang="en-US"/>
              <a:t>	name in the program.</a:t>
            </a:r>
          </a:p>
          <a:p>
            <a:pPr marL="457200" indent="-457200"/>
            <a:endParaRPr lang="en-US" b="1" u="sng"/>
          </a:p>
        </p:txBody>
      </p:sp>
      <p:sp>
        <p:nvSpPr>
          <p:cNvPr id="46087" name="Text Box 12"/>
          <p:cNvSpPr txBox="1">
            <a:spLocks noChangeArrowheads="1"/>
          </p:cNvSpPr>
          <p:nvPr/>
        </p:nvSpPr>
        <p:spPr bwMode="auto">
          <a:xfrm>
            <a:off x="3200400" y="3810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46088" name="Rectangle 13"/>
          <p:cNvSpPr>
            <a:spLocks noChangeArrowheads="1"/>
          </p:cNvSpPr>
          <p:nvPr/>
        </p:nvSpPr>
        <p:spPr bwMode="auto">
          <a:xfrm>
            <a:off x="3216275" y="4267200"/>
            <a:ext cx="2955925" cy="1030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Line 14"/>
          <p:cNvSpPr>
            <a:spLocks noChangeShapeType="1"/>
          </p:cNvSpPr>
          <p:nvPr/>
        </p:nvSpPr>
        <p:spPr bwMode="auto">
          <a:xfrm>
            <a:off x="3216275" y="4764088"/>
            <a:ext cx="2955925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0" name="Line 15"/>
          <p:cNvSpPr>
            <a:spLocks noChangeShapeType="1"/>
          </p:cNvSpPr>
          <p:nvPr/>
        </p:nvSpPr>
        <p:spPr bwMode="auto">
          <a:xfrm>
            <a:off x="4283075" y="4230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1" name="Text Box 16"/>
          <p:cNvSpPr txBox="1">
            <a:spLocks noChangeArrowheads="1"/>
          </p:cNvSpPr>
          <p:nvPr/>
        </p:nvSpPr>
        <p:spPr bwMode="auto">
          <a:xfrm>
            <a:off x="3200400" y="43434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46092" name="Text Box 17"/>
          <p:cNvSpPr txBox="1">
            <a:spLocks noChangeArrowheads="1"/>
          </p:cNvSpPr>
          <p:nvPr/>
        </p:nvSpPr>
        <p:spPr bwMode="auto">
          <a:xfrm>
            <a:off x="3200400" y="4800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2743200" y="4343400"/>
            <a:ext cx="311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46094" name="Text Box 19"/>
          <p:cNvSpPr txBox="1">
            <a:spLocks noChangeArrowheads="1"/>
          </p:cNvSpPr>
          <p:nvPr/>
        </p:nvSpPr>
        <p:spPr bwMode="auto">
          <a:xfrm>
            <a:off x="2590800" y="5715000"/>
            <a:ext cx="3354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Index     name           type         attributes</a:t>
            </a:r>
          </a:p>
        </p:txBody>
      </p:sp>
      <p:sp>
        <p:nvSpPr>
          <p:cNvPr id="46095" name="Line 20"/>
          <p:cNvSpPr>
            <a:spLocks noChangeShapeType="1"/>
          </p:cNvSpPr>
          <p:nvPr/>
        </p:nvSpPr>
        <p:spPr bwMode="auto">
          <a:xfrm flipV="1">
            <a:off x="35814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6" name="Line 21"/>
          <p:cNvSpPr>
            <a:spLocks noChangeShapeType="1"/>
          </p:cNvSpPr>
          <p:nvPr/>
        </p:nvSpPr>
        <p:spPr bwMode="auto">
          <a:xfrm flipV="1">
            <a:off x="44958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7" name="Line 22"/>
          <p:cNvSpPr>
            <a:spLocks noChangeShapeType="1"/>
          </p:cNvSpPr>
          <p:nvPr/>
        </p:nvSpPr>
        <p:spPr bwMode="auto">
          <a:xfrm flipV="1">
            <a:off x="2895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8" name="Line 24"/>
          <p:cNvSpPr>
            <a:spLocks noChangeShapeType="1"/>
          </p:cNvSpPr>
          <p:nvPr/>
        </p:nvSpPr>
        <p:spPr bwMode="auto">
          <a:xfrm flipV="1">
            <a:off x="4800600" y="4267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6099" name="Line 26"/>
          <p:cNvSpPr>
            <a:spLocks noChangeShapeType="1"/>
          </p:cNvSpPr>
          <p:nvPr/>
        </p:nvSpPr>
        <p:spPr bwMode="auto">
          <a:xfrm flipV="1">
            <a:off x="5562600" y="5334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4813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7939AA-9EC9-4BE8-A625-475A9B199789}" type="slidenum">
              <a:rPr lang="en-US"/>
              <a:pPr/>
              <a:t>16</a:t>
            </a:fld>
            <a:endParaRPr lang="en-US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4813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34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82677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Machine language </a:t>
            </a:r>
          </a:p>
          <a:p>
            <a:pPr marL="457200" indent="-457200"/>
            <a:r>
              <a:rPr lang="en-US"/>
              <a:t>	A program in its machine language form needs in general </a:t>
            </a:r>
          </a:p>
          <a:p>
            <a:pPr marL="457200" indent="-457200"/>
            <a:r>
              <a:rPr lang="en-US"/>
              <a:t>	-- To be translated to object code for execution</a:t>
            </a:r>
          </a:p>
          <a:p>
            <a:pPr marL="457200" indent="-457200"/>
            <a:r>
              <a:rPr lang="en-US"/>
              <a:t>	-- To translate the program from its machine language form </a:t>
            </a:r>
          </a:p>
          <a:p>
            <a:pPr marL="457200" indent="-457200"/>
            <a:r>
              <a:rPr lang="en-US"/>
              <a:t>	    (assembly language) into object code, an assembler is required.</a:t>
            </a:r>
          </a:p>
          <a:p>
            <a:pPr marL="457200" indent="-457200"/>
            <a:r>
              <a:rPr lang="en-US"/>
              <a:t>	--  An assembler is a program that translate machine code into object code</a:t>
            </a:r>
          </a:p>
        </p:txBody>
      </p:sp>
      <p:sp>
        <p:nvSpPr>
          <p:cNvPr id="48135" name="Oval 5"/>
          <p:cNvSpPr>
            <a:spLocks noChangeArrowheads="1"/>
          </p:cNvSpPr>
          <p:nvPr/>
        </p:nvSpPr>
        <p:spPr bwMode="auto">
          <a:xfrm>
            <a:off x="1524000" y="37338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Text Box 6"/>
          <p:cNvSpPr txBox="1">
            <a:spLocks noChangeArrowheads="1"/>
          </p:cNvSpPr>
          <p:nvPr/>
        </p:nvSpPr>
        <p:spPr bwMode="auto">
          <a:xfrm>
            <a:off x="1600200" y="3886200"/>
            <a:ext cx="142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Machine language</a:t>
            </a:r>
          </a:p>
        </p:txBody>
      </p:sp>
      <p:sp>
        <p:nvSpPr>
          <p:cNvPr id="48137" name="Rectangle 8"/>
          <p:cNvSpPr>
            <a:spLocks noChangeArrowheads="1"/>
          </p:cNvSpPr>
          <p:nvPr/>
        </p:nvSpPr>
        <p:spPr bwMode="auto">
          <a:xfrm>
            <a:off x="3581400" y="37338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3733800" y="3886200"/>
            <a:ext cx="928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Assembler</a:t>
            </a:r>
          </a:p>
        </p:txBody>
      </p:sp>
      <p:sp>
        <p:nvSpPr>
          <p:cNvPr id="48139" name="Line 14"/>
          <p:cNvSpPr>
            <a:spLocks noChangeShapeType="1"/>
          </p:cNvSpPr>
          <p:nvPr/>
        </p:nvSpPr>
        <p:spPr bwMode="auto">
          <a:xfrm>
            <a:off x="31242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0" name="Line 17"/>
          <p:cNvSpPr>
            <a:spLocks noChangeShapeType="1"/>
          </p:cNvSpPr>
          <p:nvPr/>
        </p:nvSpPr>
        <p:spPr bwMode="auto">
          <a:xfrm>
            <a:off x="50292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8141" name="Oval 18"/>
          <p:cNvSpPr>
            <a:spLocks noChangeArrowheads="1"/>
          </p:cNvSpPr>
          <p:nvPr/>
        </p:nvSpPr>
        <p:spPr bwMode="auto">
          <a:xfrm>
            <a:off x="5486400" y="37338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Text Box 19"/>
          <p:cNvSpPr txBox="1">
            <a:spLocks noChangeArrowheads="1"/>
          </p:cNvSpPr>
          <p:nvPr/>
        </p:nvSpPr>
        <p:spPr bwMode="auto">
          <a:xfrm>
            <a:off x="5791200" y="3962400"/>
            <a:ext cx="1006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Object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017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B1076A-2236-4615-AA6C-FA230A948407}" type="slidenum">
              <a:rPr lang="en-US"/>
              <a:pPr/>
              <a:t>17</a:t>
            </a:fld>
            <a:endParaRPr lang="en-US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5018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685800" y="1219200"/>
            <a:ext cx="6664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 u="sng"/>
              <a:t>Machine language </a:t>
            </a:r>
          </a:p>
          <a:p>
            <a:pPr marL="457200" indent="-457200"/>
            <a:r>
              <a:rPr lang="en-US"/>
              <a:t>	To run a program in its object code form, it needs in general </a:t>
            </a:r>
          </a:p>
          <a:p>
            <a:pPr marL="457200" indent="-457200"/>
            <a:r>
              <a:rPr lang="en-US"/>
              <a:t>	-- some other code (libraries)</a:t>
            </a:r>
          </a:p>
          <a:p>
            <a:pPr marL="457200" indent="-457200"/>
            <a:r>
              <a:rPr lang="en-US"/>
              <a:t>	-- programs from the O.S. (i.e. input/output routines)</a:t>
            </a:r>
            <a:endParaRPr lang="en-US" b="1" u="sng"/>
          </a:p>
        </p:txBody>
      </p:sp>
      <p:sp>
        <p:nvSpPr>
          <p:cNvPr id="50183" name="Oval 5"/>
          <p:cNvSpPr>
            <a:spLocks noChangeArrowheads="1"/>
          </p:cNvSpPr>
          <p:nvPr/>
        </p:nvSpPr>
        <p:spPr bwMode="auto">
          <a:xfrm>
            <a:off x="381000" y="36576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Text Box 6"/>
          <p:cNvSpPr txBox="1">
            <a:spLocks noChangeArrowheads="1"/>
          </p:cNvSpPr>
          <p:nvPr/>
        </p:nvSpPr>
        <p:spPr bwMode="auto">
          <a:xfrm>
            <a:off x="609600" y="3810000"/>
            <a:ext cx="10064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Object code</a:t>
            </a:r>
          </a:p>
        </p:txBody>
      </p:sp>
      <p:sp>
        <p:nvSpPr>
          <p:cNvPr id="50185" name="Rectangle 8"/>
          <p:cNvSpPr>
            <a:spLocks noChangeArrowheads="1"/>
          </p:cNvSpPr>
          <p:nvPr/>
        </p:nvSpPr>
        <p:spPr bwMode="auto">
          <a:xfrm>
            <a:off x="2438400" y="3657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Text Box 9"/>
          <p:cNvSpPr txBox="1">
            <a:spLocks noChangeArrowheads="1"/>
          </p:cNvSpPr>
          <p:nvPr/>
        </p:nvSpPr>
        <p:spPr bwMode="auto">
          <a:xfrm>
            <a:off x="2819400" y="3810000"/>
            <a:ext cx="59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Linker</a:t>
            </a:r>
          </a:p>
        </p:txBody>
      </p:sp>
      <p:sp>
        <p:nvSpPr>
          <p:cNvPr id="50187" name="Rectangle 10"/>
          <p:cNvSpPr>
            <a:spLocks noChangeArrowheads="1"/>
          </p:cNvSpPr>
          <p:nvPr/>
        </p:nvSpPr>
        <p:spPr bwMode="auto">
          <a:xfrm>
            <a:off x="2438400" y="25908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Text Box 11"/>
          <p:cNvSpPr txBox="1">
            <a:spLocks noChangeArrowheads="1"/>
          </p:cNvSpPr>
          <p:nvPr/>
        </p:nvSpPr>
        <p:spPr bwMode="auto">
          <a:xfrm>
            <a:off x="2743200" y="2743200"/>
            <a:ext cx="765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Libraries</a:t>
            </a:r>
          </a:p>
        </p:txBody>
      </p:sp>
      <p:sp>
        <p:nvSpPr>
          <p:cNvPr id="50189" name="Rectangle 12"/>
          <p:cNvSpPr>
            <a:spLocks noChangeArrowheads="1"/>
          </p:cNvSpPr>
          <p:nvPr/>
        </p:nvSpPr>
        <p:spPr bwMode="auto">
          <a:xfrm>
            <a:off x="2438400" y="4800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Text Box 13"/>
          <p:cNvSpPr txBox="1">
            <a:spLocks noChangeArrowheads="1"/>
          </p:cNvSpPr>
          <p:nvPr/>
        </p:nvSpPr>
        <p:spPr bwMode="auto">
          <a:xfrm>
            <a:off x="2590800" y="4953000"/>
            <a:ext cx="1073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O.S. routines</a:t>
            </a:r>
          </a:p>
          <a:p>
            <a:r>
              <a:rPr lang="en-US" sz="1200"/>
              <a:t>(I/O routines)</a:t>
            </a:r>
          </a:p>
        </p:txBody>
      </p:sp>
      <p:sp>
        <p:nvSpPr>
          <p:cNvPr id="50191" name="Line 14"/>
          <p:cNvSpPr>
            <a:spLocks noChangeShapeType="1"/>
          </p:cNvSpPr>
          <p:nvPr/>
        </p:nvSpPr>
        <p:spPr bwMode="auto">
          <a:xfrm>
            <a:off x="1981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2" name="Line 15"/>
          <p:cNvSpPr>
            <a:spLocks noChangeShapeType="1"/>
          </p:cNvSpPr>
          <p:nvPr/>
        </p:nvSpPr>
        <p:spPr bwMode="auto">
          <a:xfrm>
            <a:off x="31242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3" name="Line 16"/>
          <p:cNvSpPr>
            <a:spLocks noChangeShapeType="1"/>
          </p:cNvSpPr>
          <p:nvPr/>
        </p:nvSpPr>
        <p:spPr bwMode="auto">
          <a:xfrm flipV="1">
            <a:off x="31242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4" name="Line 17"/>
          <p:cNvSpPr>
            <a:spLocks noChangeShapeType="1"/>
          </p:cNvSpPr>
          <p:nvPr/>
        </p:nvSpPr>
        <p:spPr bwMode="auto">
          <a:xfrm>
            <a:off x="38862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195" name="Oval 18"/>
          <p:cNvSpPr>
            <a:spLocks noChangeArrowheads="1"/>
          </p:cNvSpPr>
          <p:nvPr/>
        </p:nvSpPr>
        <p:spPr bwMode="auto">
          <a:xfrm>
            <a:off x="4343400" y="3657600"/>
            <a:ext cx="15240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Text Box 19"/>
          <p:cNvSpPr txBox="1">
            <a:spLocks noChangeArrowheads="1"/>
          </p:cNvSpPr>
          <p:nvPr/>
        </p:nvSpPr>
        <p:spPr bwMode="auto">
          <a:xfrm>
            <a:off x="4495800" y="3810000"/>
            <a:ext cx="11715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Executable file</a:t>
            </a:r>
          </a:p>
        </p:txBody>
      </p:sp>
      <p:sp>
        <p:nvSpPr>
          <p:cNvPr id="50197" name="Rectangle 20"/>
          <p:cNvSpPr>
            <a:spLocks noChangeArrowheads="1"/>
          </p:cNvSpPr>
          <p:nvPr/>
        </p:nvSpPr>
        <p:spPr bwMode="auto">
          <a:xfrm>
            <a:off x="6400800" y="3657600"/>
            <a:ext cx="13716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Text Box 21"/>
          <p:cNvSpPr txBox="1">
            <a:spLocks noChangeArrowheads="1"/>
          </p:cNvSpPr>
          <p:nvPr/>
        </p:nvSpPr>
        <p:spPr bwMode="auto">
          <a:xfrm>
            <a:off x="6781800" y="3810000"/>
            <a:ext cx="65563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Loader</a:t>
            </a:r>
          </a:p>
        </p:txBody>
      </p:sp>
      <p:sp>
        <p:nvSpPr>
          <p:cNvPr id="50199" name="Line 22"/>
          <p:cNvSpPr>
            <a:spLocks noChangeShapeType="1"/>
          </p:cNvSpPr>
          <p:nvPr/>
        </p:nvSpPr>
        <p:spPr bwMode="auto">
          <a:xfrm>
            <a:off x="5943600" y="3962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200" name="Line 23"/>
          <p:cNvSpPr>
            <a:spLocks noChangeShapeType="1"/>
          </p:cNvSpPr>
          <p:nvPr/>
        </p:nvSpPr>
        <p:spPr bwMode="auto">
          <a:xfrm>
            <a:off x="7086600" y="441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0201" name="AutoShape 24"/>
          <p:cNvSpPr>
            <a:spLocks noChangeArrowheads="1"/>
          </p:cNvSpPr>
          <p:nvPr/>
        </p:nvSpPr>
        <p:spPr bwMode="auto">
          <a:xfrm>
            <a:off x="6400800" y="5105400"/>
            <a:ext cx="1371600" cy="68580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AutoShape 25"/>
          <p:cNvSpPr>
            <a:spLocks noChangeArrowheads="1"/>
          </p:cNvSpPr>
          <p:nvPr/>
        </p:nvSpPr>
        <p:spPr bwMode="auto">
          <a:xfrm>
            <a:off x="6629400" y="5257800"/>
            <a:ext cx="869950" cy="293688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Computer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222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309C6B-00A0-4793-B320-8AA3C5AF9B4D}" type="slidenum">
              <a:rPr lang="en-US"/>
              <a:pPr/>
              <a:t>18</a:t>
            </a:fld>
            <a:endParaRPr lang="en-US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Interpreters</a:t>
            </a:r>
          </a:p>
        </p:txBody>
      </p:sp>
      <p:sp>
        <p:nvSpPr>
          <p:cNvPr id="52229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230" name="Text Box 4"/>
          <p:cNvSpPr txBox="1">
            <a:spLocks noChangeArrowheads="1"/>
          </p:cNvSpPr>
          <p:nvPr/>
        </p:nvSpPr>
        <p:spPr bwMode="auto">
          <a:xfrm>
            <a:off x="762000" y="1828800"/>
            <a:ext cx="747395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Programs are interpreted (executed) by another program called </a:t>
            </a:r>
          </a:p>
          <a:p>
            <a:pPr marL="457200" indent="-457200"/>
            <a:r>
              <a:rPr lang="en-US" b="1"/>
              <a:t>the interpreter.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	Advantages: Easy implementation of many source-level </a:t>
            </a:r>
          </a:p>
          <a:p>
            <a:pPr marL="457200" indent="-457200"/>
            <a:r>
              <a:rPr lang="en-US" b="1"/>
              <a:t>	debugging operations, because all run-time errors operations</a:t>
            </a:r>
          </a:p>
          <a:p>
            <a:pPr marL="457200" indent="-457200"/>
            <a:r>
              <a:rPr lang="en-US" b="1"/>
              <a:t>	refer to  source-level units. 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	Disadvantages: 10 to 100 times slower because statements are</a:t>
            </a:r>
          </a:p>
          <a:p>
            <a:pPr marL="457200" indent="-457200"/>
            <a:r>
              <a:rPr lang="en-US" b="1"/>
              <a:t>	interpreted each time the statement is executed.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 u="sng"/>
              <a:t>Background</a:t>
            </a:r>
            <a:r>
              <a:rPr lang="en-US" b="1"/>
              <a:t>:</a:t>
            </a:r>
          </a:p>
          <a:p>
            <a:pPr marL="457200" indent="-457200"/>
            <a:r>
              <a:rPr lang="en-US" b="1"/>
              <a:t>Early sixties </a:t>
            </a:r>
            <a:r>
              <a:rPr lang="en-US" b="1">
                <a:sym typeface="Wingdings" pitchFamily="2" charset="2"/>
              </a:rPr>
              <a:t> APL, SNOBOL, Lisp.</a:t>
            </a:r>
          </a:p>
          <a:p>
            <a:pPr marL="457200" indent="-457200"/>
            <a:r>
              <a:rPr lang="en-US" b="1"/>
              <a:t>By the 80s </a:t>
            </a:r>
            <a:r>
              <a:rPr lang="en-US" b="1">
                <a:sym typeface="Wingdings" pitchFamily="2" charset="2"/>
              </a:rPr>
              <a:t> rarely used.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Recent years  Significant comeback ( some Web scripting </a:t>
            </a:r>
          </a:p>
          <a:p>
            <a:pPr marL="457200" indent="-457200"/>
            <a:r>
              <a:rPr lang="en-US" b="1">
                <a:sym typeface="Wingdings" pitchFamily="2" charset="2"/>
              </a:rPr>
              <a:t>		              languages: JavaScritp, php)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427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2C35E7-F83D-41B6-9169-407D24CDC762}" type="slidenum">
              <a:rPr lang="en-US"/>
              <a:pPr/>
              <a:t>19</a:t>
            </a:fld>
            <a:endParaRPr lang="en-US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Interpreters</a:t>
            </a:r>
          </a:p>
        </p:txBody>
      </p:sp>
      <p:sp>
        <p:nvSpPr>
          <p:cNvPr id="5427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78" name="Oval 5"/>
          <p:cNvSpPr>
            <a:spLocks noChangeArrowheads="1"/>
          </p:cNvSpPr>
          <p:nvPr/>
        </p:nvSpPr>
        <p:spPr bwMode="auto">
          <a:xfrm>
            <a:off x="3581400" y="1676400"/>
            <a:ext cx="1905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Text Box 6"/>
          <p:cNvSpPr txBox="1">
            <a:spLocks noChangeArrowheads="1"/>
          </p:cNvSpPr>
          <p:nvPr/>
        </p:nvSpPr>
        <p:spPr bwMode="auto">
          <a:xfrm>
            <a:off x="4022725" y="1865313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Source</a:t>
            </a:r>
          </a:p>
          <a:p>
            <a:r>
              <a:rPr lang="en-US"/>
              <a:t>program</a:t>
            </a:r>
          </a:p>
        </p:txBody>
      </p:sp>
      <p:sp>
        <p:nvSpPr>
          <p:cNvPr id="54280" name="Rectangle 7"/>
          <p:cNvSpPr>
            <a:spLocks noChangeArrowheads="1"/>
          </p:cNvSpPr>
          <p:nvPr/>
        </p:nvSpPr>
        <p:spPr bwMode="auto">
          <a:xfrm>
            <a:off x="3505200" y="2971800"/>
            <a:ext cx="2057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3946525" y="3389313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Interpreter</a:t>
            </a:r>
          </a:p>
        </p:txBody>
      </p:sp>
      <p:sp>
        <p:nvSpPr>
          <p:cNvPr id="54282" name="Oval 9"/>
          <p:cNvSpPr>
            <a:spLocks noChangeArrowheads="1"/>
          </p:cNvSpPr>
          <p:nvPr/>
        </p:nvSpPr>
        <p:spPr bwMode="auto">
          <a:xfrm>
            <a:off x="6553200" y="31242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Text Box 10"/>
          <p:cNvSpPr txBox="1">
            <a:spLocks noChangeArrowheads="1"/>
          </p:cNvSpPr>
          <p:nvPr/>
        </p:nvSpPr>
        <p:spPr bwMode="auto">
          <a:xfrm>
            <a:off x="6705600" y="3352800"/>
            <a:ext cx="1200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Input data</a:t>
            </a:r>
          </a:p>
        </p:txBody>
      </p:sp>
      <p:sp>
        <p:nvSpPr>
          <p:cNvPr id="54284" name="Line 11"/>
          <p:cNvSpPr>
            <a:spLocks noChangeShapeType="1"/>
          </p:cNvSpPr>
          <p:nvPr/>
        </p:nvSpPr>
        <p:spPr bwMode="auto">
          <a:xfrm>
            <a:off x="4572000" y="2590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5" name="Line 12"/>
          <p:cNvSpPr>
            <a:spLocks noChangeShapeType="1"/>
          </p:cNvSpPr>
          <p:nvPr/>
        </p:nvSpPr>
        <p:spPr bwMode="auto">
          <a:xfrm flipH="1">
            <a:off x="5562600" y="3581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6" name="Line 13"/>
          <p:cNvSpPr>
            <a:spLocks noChangeShapeType="1"/>
          </p:cNvSpPr>
          <p:nvPr/>
        </p:nvSpPr>
        <p:spPr bwMode="auto">
          <a:xfrm>
            <a:off x="4572000" y="4343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4287" name="Text Box 14"/>
          <p:cNvSpPr txBox="1">
            <a:spLocks noChangeArrowheads="1"/>
          </p:cNvSpPr>
          <p:nvPr/>
        </p:nvSpPr>
        <p:spPr bwMode="auto">
          <a:xfrm>
            <a:off x="4191000" y="47244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Result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194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834F0D-FEB0-46B8-A190-1F85F2333B38}" type="slidenum">
              <a:rPr lang="en-US"/>
              <a:pPr/>
              <a:t>2</a:t>
            </a:fld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3366FF"/>
                </a:solidFill>
                <a:ea typeface="ＭＳ Ｐゴシック" pitchFamily="34" charset="-128"/>
              </a:rPr>
              <a:t>COP 3402 Systems Software</a:t>
            </a: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317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endParaRPr lang="en-US" sz="4400" b="1">
              <a:solidFill>
                <a:srgbClr val="3366FF"/>
              </a:solidFill>
            </a:endParaRP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Compilers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And </a:t>
            </a:r>
          </a:p>
          <a:p>
            <a:pPr marL="457200" indent="-457200" algn="ctr"/>
            <a:r>
              <a:rPr lang="en-US" sz="4400" b="1">
                <a:solidFill>
                  <a:srgbClr val="3366FF"/>
                </a:solidFill>
              </a:rPr>
              <a:t>Interpreters</a:t>
            </a:r>
          </a:p>
          <a:p>
            <a:pPr marL="457200" indent="-457200" algn="ctr">
              <a:lnSpc>
                <a:spcPct val="90000"/>
              </a:lnSpc>
              <a:spcBef>
                <a:spcPct val="2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9462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632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87485-BF3E-42F0-BECF-B306010A6C6B}" type="slidenum">
              <a:rPr lang="en-US"/>
              <a:pPr/>
              <a:t>20</a:t>
            </a:fld>
            <a:endParaRPr lang="en-US"/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FF"/>
                </a:solidFill>
                <a:ea typeface="ＭＳ Ｐゴシック" pitchFamily="34" charset="-128"/>
              </a:rPr>
              <a:t>Hybrid implementation systems</a:t>
            </a:r>
          </a:p>
        </p:txBody>
      </p:sp>
      <p:sp>
        <p:nvSpPr>
          <p:cNvPr id="5632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26" name="Oval 4"/>
          <p:cNvSpPr>
            <a:spLocks noChangeArrowheads="1"/>
          </p:cNvSpPr>
          <p:nvPr/>
        </p:nvSpPr>
        <p:spPr bwMode="auto">
          <a:xfrm>
            <a:off x="457200" y="1752600"/>
            <a:ext cx="15240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Text Box 5"/>
          <p:cNvSpPr txBox="1">
            <a:spLocks noChangeArrowheads="1"/>
          </p:cNvSpPr>
          <p:nvPr/>
        </p:nvSpPr>
        <p:spPr bwMode="auto">
          <a:xfrm>
            <a:off x="685800" y="19050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  Java</a:t>
            </a:r>
          </a:p>
          <a:p>
            <a:r>
              <a:rPr lang="en-US"/>
              <a:t>program</a:t>
            </a:r>
          </a:p>
        </p:txBody>
      </p:sp>
      <p:sp>
        <p:nvSpPr>
          <p:cNvPr id="56328" name="Rectangle 6"/>
          <p:cNvSpPr>
            <a:spLocks noChangeArrowheads="1"/>
          </p:cNvSpPr>
          <p:nvPr/>
        </p:nvSpPr>
        <p:spPr bwMode="auto">
          <a:xfrm>
            <a:off x="168275" y="3087688"/>
            <a:ext cx="2057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Text Box 7"/>
          <p:cNvSpPr txBox="1">
            <a:spLocks noChangeArrowheads="1"/>
          </p:cNvSpPr>
          <p:nvPr/>
        </p:nvSpPr>
        <p:spPr bwMode="auto">
          <a:xfrm>
            <a:off x="609600" y="3505200"/>
            <a:ext cx="1212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Translator</a:t>
            </a:r>
          </a:p>
        </p:txBody>
      </p:sp>
      <p:sp>
        <p:nvSpPr>
          <p:cNvPr id="56330" name="Oval 8"/>
          <p:cNvSpPr>
            <a:spLocks noChangeArrowheads="1"/>
          </p:cNvSpPr>
          <p:nvPr/>
        </p:nvSpPr>
        <p:spPr bwMode="auto">
          <a:xfrm>
            <a:off x="3216275" y="3240088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Text Box 9"/>
          <p:cNvSpPr txBox="1">
            <a:spLocks noChangeArrowheads="1"/>
          </p:cNvSpPr>
          <p:nvPr/>
        </p:nvSpPr>
        <p:spPr bwMode="auto">
          <a:xfrm>
            <a:off x="3368675" y="3468688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</p:txBody>
      </p:sp>
      <p:sp>
        <p:nvSpPr>
          <p:cNvPr id="56332" name="Line 10"/>
          <p:cNvSpPr>
            <a:spLocks noChangeShapeType="1"/>
          </p:cNvSpPr>
          <p:nvPr/>
        </p:nvSpPr>
        <p:spPr bwMode="auto">
          <a:xfrm>
            <a:off x="1235075" y="270668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33" name="Line 11"/>
          <p:cNvSpPr>
            <a:spLocks noChangeShapeType="1"/>
          </p:cNvSpPr>
          <p:nvPr/>
        </p:nvSpPr>
        <p:spPr bwMode="auto">
          <a:xfrm flipH="1">
            <a:off x="2225675" y="3697288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3184525" y="1408113"/>
            <a:ext cx="5276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They translate high-level language programs to an</a:t>
            </a:r>
          </a:p>
          <a:p>
            <a:r>
              <a:rPr lang="en-US"/>
              <a:t>intermediate language designed to allow easy</a:t>
            </a:r>
          </a:p>
          <a:p>
            <a:r>
              <a:rPr lang="en-US"/>
              <a:t>interpretation </a:t>
            </a:r>
          </a:p>
        </p:txBody>
      </p:sp>
      <p:sp>
        <p:nvSpPr>
          <p:cNvPr id="56335" name="Oval 15"/>
          <p:cNvSpPr>
            <a:spLocks noChangeArrowheads="1"/>
          </p:cNvSpPr>
          <p:nvPr/>
        </p:nvSpPr>
        <p:spPr bwMode="auto">
          <a:xfrm>
            <a:off x="5410200" y="25146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5562600" y="27432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  <a:p>
            <a:r>
              <a:rPr lang="en-US"/>
              <a:t>interpreter</a:t>
            </a:r>
          </a:p>
        </p:txBody>
      </p:sp>
      <p:sp>
        <p:nvSpPr>
          <p:cNvPr id="56337" name="Oval 17"/>
          <p:cNvSpPr>
            <a:spLocks noChangeArrowheads="1"/>
          </p:cNvSpPr>
          <p:nvPr/>
        </p:nvSpPr>
        <p:spPr bwMode="auto">
          <a:xfrm>
            <a:off x="5410200" y="3810000"/>
            <a:ext cx="14478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562600" y="4038600"/>
            <a:ext cx="1225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Byte code</a:t>
            </a:r>
          </a:p>
          <a:p>
            <a:r>
              <a:rPr lang="en-US"/>
              <a:t>interpreter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3200400" y="42672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Intermediate</a:t>
            </a:r>
          </a:p>
          <a:p>
            <a:r>
              <a:rPr lang="en-US"/>
              <a:t>      code</a:t>
            </a:r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 flipV="1">
            <a:off x="4572000" y="3200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4572000" y="39624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7070725" y="2703513"/>
            <a:ext cx="1263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Machine A</a:t>
            </a:r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7162800" y="40386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Machine B</a:t>
            </a:r>
          </a:p>
        </p:txBody>
      </p:sp>
      <p:sp>
        <p:nvSpPr>
          <p:cNvPr id="56344" name="Text Box 24"/>
          <p:cNvSpPr txBox="1">
            <a:spLocks noChangeArrowheads="1"/>
          </p:cNvSpPr>
          <p:nvPr/>
        </p:nvSpPr>
        <p:spPr bwMode="auto">
          <a:xfrm>
            <a:off x="746125" y="5370513"/>
            <a:ext cx="535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 PERL and initial implementations of Java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5837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D92504-BBCB-4104-B062-B9C44AA33338}" type="slidenum">
              <a:rPr lang="en-US"/>
              <a:pPr/>
              <a:t>21</a:t>
            </a:fld>
            <a:endParaRPr lang="en-US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Interpreters</a:t>
            </a:r>
          </a:p>
        </p:txBody>
      </p:sp>
      <p:sp>
        <p:nvSpPr>
          <p:cNvPr id="5837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424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sz="2000" b="1">
                <a:solidFill>
                  <a:srgbClr val="0000FF"/>
                </a:solidFill>
              </a:rPr>
              <a:t>Just-In-Time (JIT) implementation</a:t>
            </a: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>
            <a:off x="593725" y="1865313"/>
            <a:ext cx="6432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Programs are translated to an intermediate language.</a:t>
            </a:r>
          </a:p>
          <a:p>
            <a:endParaRPr lang="en-US"/>
          </a:p>
          <a:p>
            <a:r>
              <a:rPr lang="en-US"/>
              <a:t>During execution, it compiles intermediate language methods </a:t>
            </a:r>
          </a:p>
          <a:p>
            <a:r>
              <a:rPr lang="en-US"/>
              <a:t>into machine code when they are called.</a:t>
            </a:r>
          </a:p>
          <a:p>
            <a:endParaRPr lang="en-US"/>
          </a:p>
          <a:p>
            <a:r>
              <a:rPr lang="en-US"/>
              <a:t>The machine code version is kept for subsequent calls.</a:t>
            </a:r>
          </a:p>
          <a:p>
            <a:endParaRPr lang="en-US"/>
          </a:p>
          <a:p>
            <a:r>
              <a:rPr lang="en-US"/>
              <a:t>.NET and Java  programs are implemented with JIT system.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041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BEC544-6833-41FE-B206-B08622D91B76}" type="slidenum">
              <a:rPr lang="en-US"/>
              <a:pPr/>
              <a:t>22</a:t>
            </a:fld>
            <a:endParaRPr lang="en-US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042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3878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 As in any language, in PL/0  we need </a:t>
            </a:r>
          </a:p>
          <a:p>
            <a:r>
              <a:rPr lang="en-US" b="1">
                <a:solidFill>
                  <a:srgbClr val="0000FF"/>
                </a:solidFill>
              </a:rPr>
              <a:t>to identify what is the vocabulary and  </a:t>
            </a:r>
          </a:p>
          <a:p>
            <a:r>
              <a:rPr lang="en-US" b="1">
                <a:solidFill>
                  <a:srgbClr val="0000FF"/>
                </a:solidFill>
              </a:rPr>
              <a:t>what are the valid names and special</a:t>
            </a:r>
          </a:p>
          <a:p>
            <a:r>
              <a:rPr lang="en-US" b="1">
                <a:solidFill>
                  <a:srgbClr val="0000FF"/>
                </a:solidFill>
              </a:rPr>
              <a:t>symbols that we accept as valid: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246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D2BC73-214C-4D63-9D36-0650CE26B9DC}" type="slidenum">
              <a:rPr lang="en-US"/>
              <a:pPr/>
              <a:t>23</a:t>
            </a:fld>
            <a:endParaRPr lang="en-US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2469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2470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= 7, n = 85;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i,x,y,z,q,r;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mult;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a, b;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&gt;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.</a:t>
            </a:r>
          </a:p>
        </p:txBody>
      </p:sp>
      <p:sp>
        <p:nvSpPr>
          <p:cNvPr id="62471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4386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As in any language, in PL/0  we need </a:t>
            </a:r>
          </a:p>
          <a:p>
            <a:r>
              <a:rPr lang="en-US" b="1">
                <a:solidFill>
                  <a:srgbClr val="0000FF"/>
                </a:solidFill>
              </a:rPr>
              <a:t>to identify what is the vocabulary and  </a:t>
            </a:r>
          </a:p>
          <a:p>
            <a:r>
              <a:rPr lang="en-US" b="1">
                <a:solidFill>
                  <a:srgbClr val="0000FF"/>
                </a:solidFill>
              </a:rPr>
              <a:t>what are the valid names and special</a:t>
            </a:r>
          </a:p>
          <a:p>
            <a:r>
              <a:rPr lang="en-US" b="1">
                <a:solidFill>
                  <a:srgbClr val="0000FF"/>
                </a:solidFill>
              </a:rPr>
              <a:t>symbols that we accept as valid: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For instance, in the on the example we </a:t>
            </a:r>
          </a:p>
          <a:p>
            <a:r>
              <a:rPr lang="en-US" b="1">
                <a:solidFill>
                  <a:srgbClr val="0000FF"/>
                </a:solidFill>
              </a:rPr>
              <a:t>notice that there are many </a:t>
            </a:r>
          </a:p>
          <a:p>
            <a:r>
              <a:rPr lang="en-US" b="1">
                <a:solidFill>
                  <a:srgbClr val="0000FF"/>
                </a:solidFill>
              </a:rPr>
              <a:t>reserved words (keywords)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451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C0951-AC4B-4F77-977D-4A6CC1B1A4DB}" type="slidenum">
              <a:rPr lang="en-US"/>
              <a:pPr/>
              <a:t>24</a:t>
            </a:fld>
            <a:endParaRPr lang="en-US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451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4518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7,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85;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i,x,y,z,q,r;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mult;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a, b;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x;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0;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a;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2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a;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2; 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.</a:t>
            </a:r>
          </a:p>
        </p:txBody>
      </p:sp>
      <p:sp>
        <p:nvSpPr>
          <p:cNvPr id="64519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51212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0000"/>
                </a:solidFill>
              </a:rPr>
              <a:t>Also there are some operators and </a:t>
            </a:r>
          </a:p>
          <a:p>
            <a:pPr marL="457200" indent="-457200"/>
            <a:r>
              <a:rPr lang="en-US" b="1">
                <a:solidFill>
                  <a:srgbClr val="FF0000"/>
                </a:solidFill>
              </a:rPr>
              <a:t>special symbols: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FF0000"/>
                </a:solidFill>
              </a:rPr>
              <a:t>Operators ( +, -, *, /,  &lt;, =, &gt;, &lt;=, &lt;&gt;, &gt;=, :=)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656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3E8208-CC03-40C6-9390-8FBAB81838EE}" type="slidenum">
              <a:rPr lang="en-US"/>
              <a:pPr/>
              <a:t>25</a:t>
            </a:fld>
            <a:endParaRPr lang="en-US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656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8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7,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85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0</a:t>
            </a:r>
            <a:r>
              <a:rPr lang="en-US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2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66567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5054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0000"/>
                </a:solidFill>
              </a:rPr>
              <a:t>Also there are some operators and </a:t>
            </a:r>
          </a:p>
          <a:p>
            <a:pPr marL="457200" indent="-457200"/>
            <a:r>
              <a:rPr lang="en-US" b="1">
                <a:solidFill>
                  <a:srgbClr val="FF0000"/>
                </a:solidFill>
              </a:rPr>
              <a:t>special symbols: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FF0000"/>
                </a:solidFill>
              </a:rPr>
              <a:t>Operators ( +, -, *, /, &lt;, =, &gt;, &lt;=, &lt;&gt;, &gt;=, :=)</a:t>
            </a:r>
          </a:p>
          <a:p>
            <a:pPr marL="457200" indent="-457200">
              <a:buFontTx/>
              <a:buAutoNum type="alphaLcParenR"/>
            </a:pPr>
            <a:r>
              <a:rPr lang="en-US" b="1">
                <a:solidFill>
                  <a:srgbClr val="00CC00"/>
                </a:solidFill>
              </a:rPr>
              <a:t>Special symbols</a:t>
            </a:r>
          </a:p>
          <a:p>
            <a:pPr marL="457200" indent="-457200"/>
            <a:r>
              <a:rPr lang="en-US" b="1">
                <a:solidFill>
                  <a:srgbClr val="00CC00"/>
                </a:solidFill>
              </a:rPr>
              <a:t>	 ( 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 )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[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]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, </a:t>
            </a:r>
            <a:r>
              <a:rPr lang="en-US" b="1"/>
              <a:t>, </a:t>
            </a:r>
            <a:r>
              <a:rPr lang="en-US" b="1">
                <a:solidFill>
                  <a:srgbClr val="00CC00"/>
                </a:solidFill>
              </a:rPr>
              <a:t>.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: </a:t>
            </a:r>
            <a:r>
              <a:rPr lang="en-US" b="1"/>
              <a:t>,</a:t>
            </a:r>
            <a:r>
              <a:rPr lang="en-US" b="1">
                <a:solidFill>
                  <a:srgbClr val="00CC00"/>
                </a:solidFill>
              </a:rPr>
              <a:t> 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6861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B006E3-72EE-4890-972C-D37EE7DC5048}" type="slidenum">
              <a:rPr lang="en-US"/>
              <a:pPr/>
              <a:t>26</a:t>
            </a:fld>
            <a:endParaRPr lang="en-US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6861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68614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7</a:t>
            </a:r>
            <a:r>
              <a:rPr lang="pt-BR" sz="1400" b="1"/>
              <a:t>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85</a:t>
            </a:r>
            <a:r>
              <a:rPr lang="pt-BR" sz="1400" b="1"/>
              <a:t>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/>
              <a:t>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68615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31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9900"/>
                </a:solidFill>
              </a:rPr>
              <a:t>There are also:</a:t>
            </a:r>
          </a:p>
          <a:p>
            <a:pPr marL="457200" indent="-457200"/>
            <a:r>
              <a:rPr lang="en-US" b="1">
                <a:solidFill>
                  <a:srgbClr val="FF9900"/>
                </a:solidFill>
              </a:rPr>
              <a:t>Numerals such as : 5, 0, 85, 2, 346, . . .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065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A11B53-51E2-474A-A90A-C27B413CF59D}" type="slidenum">
              <a:rPr lang="en-US"/>
              <a:pPr/>
              <a:t>27</a:t>
            </a:fld>
            <a:endParaRPr lang="en-US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PL/0 Symbols</a:t>
            </a:r>
          </a:p>
        </p:txBody>
      </p:sp>
      <p:sp>
        <p:nvSpPr>
          <p:cNvPr id="7066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5032375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const</a:t>
            </a:r>
            <a:r>
              <a:rPr lang="pt-BR" sz="1400" b="1"/>
              <a:t> m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7</a:t>
            </a:r>
            <a:r>
              <a:rPr lang="pt-BR" sz="1400" b="1"/>
              <a:t>, n </a:t>
            </a:r>
            <a:r>
              <a:rPr lang="pt-BR" sz="1400" b="1">
                <a:solidFill>
                  <a:srgbClr val="FF0000"/>
                </a:solidFill>
              </a:rPr>
              <a:t>=</a:t>
            </a:r>
            <a:r>
              <a:rPr lang="pt-BR" sz="1400" b="1"/>
              <a:t> </a:t>
            </a:r>
            <a:r>
              <a:rPr lang="pt-BR" sz="1400" b="1">
                <a:solidFill>
                  <a:srgbClr val="FF9900"/>
                </a:solidFill>
              </a:rPr>
              <a:t>85</a:t>
            </a:r>
            <a:r>
              <a:rPr lang="pt-BR" sz="1400" b="1"/>
              <a:t>;  </a:t>
            </a:r>
          </a:p>
          <a:p>
            <a:pPr marL="457200" indent="-457200"/>
            <a:r>
              <a:rPr lang="pt-BR" sz="1400" b="1">
                <a:solidFill>
                  <a:srgbClr val="0000FF"/>
                </a:solidFill>
              </a:rPr>
              <a:t>var</a:t>
            </a:r>
            <a:r>
              <a:rPr lang="pt-BR" sz="1400" b="1"/>
              <a:t>  i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x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y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z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q</a:t>
            </a:r>
            <a:r>
              <a:rPr lang="pt-BR" sz="1400" b="1">
                <a:solidFill>
                  <a:srgbClr val="00CC00"/>
                </a:solidFill>
              </a:rPr>
              <a:t>,</a:t>
            </a:r>
            <a:r>
              <a:rPr lang="pt-BR" sz="1400" b="1"/>
              <a:t> r</a:t>
            </a:r>
            <a:r>
              <a:rPr lang="pt-BR" sz="1400" b="1">
                <a:solidFill>
                  <a:srgbClr val="00CC00"/>
                </a:solidFill>
              </a:rPr>
              <a:t>;</a:t>
            </a:r>
            <a:r>
              <a:rPr lang="pt-BR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procedure</a:t>
            </a:r>
            <a:r>
              <a:rPr lang="en-US" sz="1400" b="1"/>
              <a:t> 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</a:t>
            </a:r>
            <a:r>
              <a:rPr lang="en-US" sz="1400" b="1">
                <a:solidFill>
                  <a:srgbClr val="0000FF"/>
                </a:solidFill>
              </a:rPr>
              <a:t>var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,</a:t>
            </a:r>
            <a:r>
              <a:rPr lang="en-US" sz="1400" b="1"/>
              <a:t> b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x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y; z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0</a:t>
            </a:r>
            <a:r>
              <a:rPr lang="en-US" sz="1400" b="1"/>
              <a:t>;   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while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&gt;</a:t>
            </a:r>
            <a:r>
              <a:rPr lang="en-US" sz="1400" b="1"/>
              <a:t> 0 </a:t>
            </a:r>
            <a:r>
              <a:rPr lang="en-US" sz="1400" b="1">
                <a:solidFill>
                  <a:srgbClr val="0000FF"/>
                </a:solidFill>
              </a:rPr>
              <a:t>do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begin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</a:t>
            </a:r>
            <a:r>
              <a:rPr lang="en-US" sz="1400" b="1">
                <a:solidFill>
                  <a:srgbClr val="0000FF"/>
                </a:solidFill>
              </a:rPr>
              <a:t>if odd</a:t>
            </a:r>
            <a:r>
              <a:rPr lang="en-US" sz="1400" b="1"/>
              <a:t> x </a:t>
            </a:r>
            <a:r>
              <a:rPr lang="en-US" sz="1400" b="1">
                <a:solidFill>
                  <a:srgbClr val="0000FF"/>
                </a:solidFill>
              </a:rPr>
              <a:t>then</a:t>
            </a:r>
            <a:r>
              <a:rPr lang="en-US" sz="1400" b="1"/>
              <a:t> z </a:t>
            </a:r>
            <a:r>
              <a:rPr lang="en-US" sz="1400" b="1">
                <a:solidFill>
                  <a:srgbClr val="FF3300"/>
                </a:solidFill>
              </a:rPr>
              <a:t>:=</a:t>
            </a:r>
            <a:r>
              <a:rPr lang="en-US" sz="1400" b="1"/>
              <a:t> z </a:t>
            </a:r>
            <a:r>
              <a:rPr lang="en-US" sz="1400" b="1">
                <a:solidFill>
                  <a:srgbClr val="FF0000"/>
                </a:solidFill>
              </a:rPr>
              <a:t>+</a:t>
            </a:r>
            <a:r>
              <a:rPr lang="en-US" sz="1400" b="1"/>
              <a:t>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      </a:t>
            </a:r>
          </a:p>
          <a:p>
            <a:pPr marL="457200" indent="-457200"/>
            <a:r>
              <a:rPr lang="en-US" sz="1400" b="1"/>
              <a:t>       a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/>
              <a:t> </a:t>
            </a:r>
            <a:r>
              <a:rPr lang="en-US" sz="1400" b="1">
                <a:solidFill>
                  <a:srgbClr val="FF0000"/>
                </a:solidFill>
              </a:rPr>
              <a:t>*</a:t>
            </a:r>
            <a:r>
              <a:rPr lang="en-US" sz="1400" b="1"/>
              <a:t>  a</a:t>
            </a:r>
            <a:r>
              <a:rPr lang="en-US" sz="1400" b="1">
                <a:solidFill>
                  <a:srgbClr val="00CC00"/>
                </a:solidFill>
              </a:rPr>
              <a:t>;</a:t>
            </a:r>
            <a:r>
              <a:rPr lang="en-US" sz="1400" b="1"/>
              <a:t> </a:t>
            </a:r>
          </a:p>
          <a:p>
            <a:pPr marL="457200" indent="-457200"/>
            <a:r>
              <a:rPr lang="en-US" sz="1400" b="1"/>
              <a:t>       b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b </a:t>
            </a:r>
            <a:r>
              <a:rPr lang="en-US" sz="1400" b="1">
                <a:solidFill>
                  <a:srgbClr val="FF0000"/>
                </a:solidFill>
              </a:rPr>
              <a:t>/</a:t>
            </a:r>
            <a:r>
              <a:rPr lang="en-US" sz="1400" b="1"/>
              <a:t> </a:t>
            </a:r>
            <a:r>
              <a:rPr lang="en-US" sz="1400" b="1">
                <a:solidFill>
                  <a:srgbClr val="FF9900"/>
                </a:solidFill>
              </a:rPr>
              <a:t>2</a:t>
            </a:r>
            <a:r>
              <a:rPr lang="en-US" sz="1400" b="1">
                <a:solidFill>
                  <a:srgbClr val="00CC00"/>
                </a:solidFill>
              </a:rPr>
              <a:t>; </a:t>
            </a:r>
            <a:r>
              <a:rPr lang="en-US" sz="1400" b="1"/>
              <a:t>    </a:t>
            </a:r>
          </a:p>
          <a:p>
            <a:pPr marL="457200" indent="-457200"/>
            <a:r>
              <a:rPr lang="en-US" sz="1400" b="1"/>
              <a:t>    </a:t>
            </a:r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/>
              <a:t>   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m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y </a:t>
            </a:r>
            <a:r>
              <a:rPr lang="en-US" sz="1400" b="1">
                <a:solidFill>
                  <a:srgbClr val="FF0000"/>
                </a:solidFill>
              </a:rPr>
              <a:t>:=</a:t>
            </a:r>
            <a:r>
              <a:rPr lang="en-US" sz="1400" b="1"/>
              <a:t> n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/>
              <a:t>  </a:t>
            </a:r>
            <a:r>
              <a:rPr lang="en-US" sz="1400" b="1">
                <a:solidFill>
                  <a:srgbClr val="0000FF"/>
                </a:solidFill>
              </a:rPr>
              <a:t>call </a:t>
            </a:r>
            <a:r>
              <a:rPr lang="en-US" sz="1400" b="1"/>
              <a:t>mult</a:t>
            </a:r>
            <a:r>
              <a:rPr lang="en-US" sz="1400" b="1">
                <a:solidFill>
                  <a:srgbClr val="00CC00"/>
                </a:solidFill>
              </a:rPr>
              <a:t>;</a:t>
            </a:r>
          </a:p>
          <a:p>
            <a:pPr marL="457200" indent="-457200"/>
            <a:r>
              <a:rPr lang="en-US" sz="1400" b="1">
                <a:solidFill>
                  <a:srgbClr val="0000FF"/>
                </a:solidFill>
              </a:rPr>
              <a:t>end</a:t>
            </a:r>
            <a:r>
              <a:rPr lang="en-US" sz="1400" b="1">
                <a:solidFill>
                  <a:srgbClr val="00CC00"/>
                </a:solidFill>
              </a:rPr>
              <a:t>.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9466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>
                <a:solidFill>
                  <a:srgbClr val="FF9900"/>
                </a:solidFill>
              </a:rPr>
              <a:t>There are also:</a:t>
            </a:r>
          </a:p>
          <a:p>
            <a:pPr marL="457200" indent="-457200"/>
            <a:r>
              <a:rPr lang="en-US" b="1">
                <a:solidFill>
                  <a:srgbClr val="FF9900"/>
                </a:solidFill>
              </a:rPr>
              <a:t>Numerals such as : 5, 0, 85, 2, 346, . . .</a:t>
            </a:r>
          </a:p>
          <a:p>
            <a:pPr marL="457200" indent="-457200"/>
            <a:endParaRPr lang="en-US" b="1">
              <a:solidFill>
                <a:srgbClr val="FF9900"/>
              </a:solidFill>
            </a:endParaRPr>
          </a:p>
          <a:p>
            <a:pPr marL="457200" indent="-457200"/>
            <a:r>
              <a:rPr lang="en-US" b="1"/>
              <a:t>And names (identifiers): </a:t>
            </a:r>
          </a:p>
          <a:p>
            <a:pPr marL="457200" indent="-457200"/>
            <a:r>
              <a:rPr lang="en-US" b="1"/>
              <a:t>A letter </a:t>
            </a:r>
          </a:p>
          <a:p>
            <a:pPr marL="457200" indent="-457200"/>
            <a:r>
              <a:rPr lang="en-US" b="1"/>
              <a:t>or a letter followed by more letters</a:t>
            </a:r>
          </a:p>
          <a:p>
            <a:pPr marL="457200" indent="-457200"/>
            <a:r>
              <a:rPr lang="en-US" b="1"/>
              <a:t>or a letter followed by more letters or digits.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en-US" b="1"/>
              <a:t>Examples: x, m, celsious, mult, intel486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27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652CCA-369C-4F85-A42B-E55E95D645EF}" type="slidenum">
              <a:rPr lang="en-US"/>
              <a:pPr/>
              <a:t>28</a:t>
            </a:fld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2709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0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72711" name="Text Box 5"/>
          <p:cNvSpPr txBox="1">
            <a:spLocks noChangeArrowheads="1"/>
          </p:cNvSpPr>
          <p:nvPr/>
        </p:nvSpPr>
        <p:spPr bwMode="auto">
          <a:xfrm>
            <a:off x="4114800" y="2209800"/>
            <a:ext cx="483235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In addition there are also:</a:t>
            </a:r>
          </a:p>
          <a:p>
            <a:r>
              <a:rPr lang="en-US" b="1">
                <a:solidFill>
                  <a:srgbClr val="0000FF"/>
                </a:solidFill>
              </a:rPr>
              <a:t>Comments: </a:t>
            </a:r>
          </a:p>
          <a:p>
            <a:r>
              <a:rPr lang="en-US" b="1">
                <a:solidFill>
                  <a:srgbClr val="0000FF"/>
                </a:solidFill>
              </a:rPr>
              <a:t>	  /* in C */</a:t>
            </a:r>
          </a:p>
          <a:p>
            <a:r>
              <a:rPr lang="en-US" b="1">
                <a:solidFill>
                  <a:srgbClr val="0000FF"/>
                </a:solidFill>
              </a:rPr>
              <a:t>	  (* in Pascal *) 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Separators:</a:t>
            </a:r>
          </a:p>
          <a:p>
            <a:r>
              <a:rPr lang="en-US" b="1">
                <a:solidFill>
                  <a:srgbClr val="0000FF"/>
                </a:solidFill>
              </a:rPr>
              <a:t>       white spaces</a:t>
            </a:r>
          </a:p>
          <a:p>
            <a:r>
              <a:rPr lang="en-US" b="1">
                <a:solidFill>
                  <a:srgbClr val="0000FF"/>
                </a:solidFill>
              </a:rPr>
              <a:t>       invisible characters like: tab </a:t>
            </a:r>
            <a:r>
              <a:rPr lang="ja-JP" altLang="en-US" b="1">
                <a:solidFill>
                  <a:srgbClr val="0000FF"/>
                </a:solidFill>
              </a:rPr>
              <a:t>“</a:t>
            </a:r>
            <a:r>
              <a:rPr lang="en-US" altLang="ja-JP" b="1">
                <a:solidFill>
                  <a:srgbClr val="0000FF"/>
                </a:solidFill>
              </a:rPr>
              <a:t>\t</a:t>
            </a:r>
            <a:r>
              <a:rPr lang="ja-JP" altLang="en-US" b="1">
                <a:solidFill>
                  <a:srgbClr val="0000FF"/>
                </a:solidFill>
              </a:rPr>
              <a:t>”</a:t>
            </a:r>
            <a:endParaRPr lang="en-US" altLang="ja-JP" b="1">
              <a:solidFill>
                <a:srgbClr val="0000FF"/>
              </a:solidFill>
            </a:endParaRPr>
          </a:p>
          <a:p>
            <a:r>
              <a:rPr lang="en-US" b="1">
                <a:solidFill>
                  <a:srgbClr val="0000FF"/>
                </a:solidFill>
              </a:rPr>
              <a:t>			       new line </a:t>
            </a:r>
            <a:r>
              <a:rPr lang="ja-JP" altLang="en-US" b="1">
                <a:solidFill>
                  <a:srgbClr val="0000FF"/>
                </a:solidFill>
              </a:rPr>
              <a:t>“</a:t>
            </a:r>
            <a:r>
              <a:rPr lang="en-US" altLang="ja-JP" b="1">
                <a:solidFill>
                  <a:srgbClr val="0000FF"/>
                </a:solidFill>
              </a:rPr>
              <a:t>\n</a:t>
            </a:r>
            <a:r>
              <a:rPr lang="ja-JP" altLang="en-US" b="1">
                <a:solidFill>
                  <a:srgbClr val="0000FF"/>
                </a:solidFill>
              </a:rPr>
              <a:t>”</a:t>
            </a:r>
            <a:r>
              <a:rPr lang="en-US" altLang="ja-JP"/>
              <a:t> </a:t>
            </a:r>
            <a:endParaRPr lang="en-US"/>
          </a:p>
        </p:txBody>
      </p:sp>
      <p:sp>
        <p:nvSpPr>
          <p:cNvPr id="72712" name="Line 6"/>
          <p:cNvSpPr>
            <a:spLocks noChangeShapeType="1"/>
          </p:cNvSpPr>
          <p:nvPr/>
        </p:nvSpPr>
        <p:spPr bwMode="auto">
          <a:xfrm>
            <a:off x="1828800" y="4038600"/>
            <a:ext cx="2667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2713" name="Rectangle 7"/>
          <p:cNvSpPr>
            <a:spLocks noChangeArrowheads="1"/>
          </p:cNvSpPr>
          <p:nvPr/>
        </p:nvSpPr>
        <p:spPr bwMode="auto">
          <a:xfrm flipV="1">
            <a:off x="4495800" y="4876800"/>
            <a:ext cx="3581400" cy="7620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b="1">
                <a:solidFill>
                  <a:srgbClr val="0000FF"/>
                </a:solidFill>
              </a:rPr>
              <a:t>Example:   </a:t>
            </a:r>
            <a:r>
              <a:rPr lang="en-US" b="1">
                <a:solidFill>
                  <a:schemeClr val="bg1"/>
                </a:solidFill>
              </a:rPr>
              <a:t>\t</a:t>
            </a: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/>
              <a:t>a :=          2 *  a;</a:t>
            </a:r>
            <a:r>
              <a:rPr lang="en-US" b="1">
                <a:solidFill>
                  <a:schemeClr val="bg1"/>
                </a:solidFill>
              </a:rPr>
              <a:t>\n</a:t>
            </a:r>
            <a:r>
              <a:rPr lang="en-US"/>
              <a:t> </a:t>
            </a:r>
          </a:p>
          <a:p>
            <a:pPr algn="ctr"/>
            <a:endParaRPr lang="en-US"/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6477000" y="4953000"/>
            <a:ext cx="4572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47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875D20-2F0C-40F2-9FF2-2FF1D156F755}" type="slidenum">
              <a:rPr lang="en-US"/>
              <a:pPr/>
              <a:t>29</a:t>
            </a:fld>
            <a:endParaRPr lang="en-US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4757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4758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49847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Given the following program written in PL/0:</a:t>
            </a:r>
          </a:p>
          <a:p>
            <a:pPr marL="457200" indent="-457200"/>
            <a:endParaRPr lang="en-US" b="1"/>
          </a:p>
          <a:p>
            <a:pPr marL="457200" indent="-457200"/>
            <a:r>
              <a:rPr lang="pt-BR" sz="1400" b="1"/>
              <a:t>const m = 7, n = 85;  </a:t>
            </a:r>
          </a:p>
          <a:p>
            <a:pPr marL="457200" indent="-457200"/>
            <a:r>
              <a:rPr lang="pt-BR" sz="1400" b="1"/>
              <a:t>var  i,x,y,z,q,r;  </a:t>
            </a:r>
          </a:p>
          <a:p>
            <a:pPr marL="457200" indent="-457200"/>
            <a:r>
              <a:rPr lang="en-US" sz="1400" b="1"/>
              <a:t>procedure mult; </a:t>
            </a:r>
          </a:p>
          <a:p>
            <a:pPr marL="457200" indent="-457200"/>
            <a:r>
              <a:rPr lang="en-US" sz="1400" b="1"/>
              <a:t>   var a, b;  </a:t>
            </a:r>
          </a:p>
          <a:p>
            <a:pPr marL="457200" indent="-457200"/>
            <a:r>
              <a:rPr lang="en-US" sz="1400" b="1"/>
              <a:t>begin </a:t>
            </a:r>
          </a:p>
          <a:p>
            <a:pPr marL="457200" indent="-457200"/>
            <a:r>
              <a:rPr lang="en-US" sz="1400" b="1"/>
              <a:t>  a := x;  b := y; z := 0;   </a:t>
            </a:r>
          </a:p>
          <a:p>
            <a:pPr marL="457200" indent="-457200"/>
            <a:r>
              <a:rPr lang="en-US" sz="1400" b="1"/>
              <a:t>  while b &gt; 0 do    </a:t>
            </a:r>
          </a:p>
          <a:p>
            <a:pPr marL="457200" indent="-457200"/>
            <a:r>
              <a:rPr lang="en-US" sz="1400" b="1"/>
              <a:t>    begin       </a:t>
            </a:r>
          </a:p>
          <a:p>
            <a:pPr marL="457200" indent="-457200"/>
            <a:r>
              <a:rPr lang="en-US" sz="1400" b="1"/>
              <a:t>       if odd x then z := z+a;       </a:t>
            </a:r>
          </a:p>
          <a:p>
            <a:pPr marL="457200" indent="-457200"/>
            <a:r>
              <a:rPr lang="en-US" sz="1400" b="1"/>
              <a:t>       a := 2*a; </a:t>
            </a:r>
          </a:p>
          <a:p>
            <a:pPr marL="457200" indent="-457200"/>
            <a:r>
              <a:rPr lang="en-US" sz="1400" b="1"/>
              <a:t>       b := b/2;     </a:t>
            </a:r>
          </a:p>
          <a:p>
            <a:pPr marL="457200" indent="-457200"/>
            <a:r>
              <a:rPr lang="en-US" sz="1400" b="1"/>
              <a:t>    end   </a:t>
            </a:r>
          </a:p>
          <a:p>
            <a:pPr marL="457200" indent="-457200"/>
            <a:r>
              <a:rPr lang="en-US" sz="1400" b="1"/>
              <a:t>end;</a:t>
            </a:r>
          </a:p>
          <a:p>
            <a:pPr marL="457200" indent="-457200"/>
            <a:r>
              <a:rPr lang="en-US" sz="1400" b="1"/>
              <a:t>begin</a:t>
            </a:r>
          </a:p>
          <a:p>
            <a:pPr marL="457200" indent="-457200"/>
            <a:r>
              <a:rPr lang="en-US" sz="1400"/>
              <a:t>  </a:t>
            </a:r>
            <a:r>
              <a:rPr lang="en-US" sz="1400" b="1"/>
              <a:t>x := m;</a:t>
            </a:r>
          </a:p>
          <a:p>
            <a:pPr marL="457200" indent="-457200"/>
            <a:r>
              <a:rPr lang="en-US" sz="1400" b="1"/>
              <a:t>  y := n;</a:t>
            </a:r>
          </a:p>
          <a:p>
            <a:pPr marL="457200" indent="-457200"/>
            <a:r>
              <a:rPr lang="en-US" sz="1400" b="1"/>
              <a:t>  call mult;</a:t>
            </a:r>
          </a:p>
          <a:p>
            <a:pPr marL="457200" indent="-457200"/>
            <a:r>
              <a:rPr lang="en-US" sz="1400" b="1"/>
              <a:t>end.</a:t>
            </a:r>
          </a:p>
        </p:txBody>
      </p:sp>
      <p:sp>
        <p:nvSpPr>
          <p:cNvPr id="74759" name="Text Box 5"/>
          <p:cNvSpPr txBox="1">
            <a:spLocks noChangeArrowheads="1"/>
          </p:cNvSpPr>
          <p:nvPr/>
        </p:nvSpPr>
        <p:spPr bwMode="auto">
          <a:xfrm>
            <a:off x="3232150" y="1905000"/>
            <a:ext cx="4802188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Every language has an alphabet </a:t>
            </a:r>
          </a:p>
          <a:p>
            <a:r>
              <a:rPr lang="en-US" b="1">
                <a:solidFill>
                  <a:srgbClr val="0000FF"/>
                </a:solidFill>
              </a:rPr>
              <a:t>(a finite set of characters)</a:t>
            </a:r>
          </a:p>
          <a:p>
            <a:endParaRPr lang="en-US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PL/0 alphabet { a, b, c, d, e , f, g, h, i, j, k, l , m ,n,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o, p q, r, s, t, u, v, w, x, y, z, 0, 1, 2,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3, 4, 5, 6, 7, 8, 9,   , +, -, *, /, &lt;, =, &gt;, :,</a:t>
            </a:r>
          </a:p>
          <a:p>
            <a:endParaRPr lang="en-US" sz="1400" b="1">
              <a:solidFill>
                <a:srgbClr val="0000FF"/>
              </a:solidFill>
            </a:endParaRPr>
          </a:p>
          <a:p>
            <a:r>
              <a:rPr lang="en-US" sz="1400" b="1">
                <a:solidFill>
                  <a:srgbClr val="0000FF"/>
                </a:solidFill>
              </a:rPr>
              <a:t>	         . , </a:t>
            </a:r>
            <a:r>
              <a:rPr lang="en-US" sz="1400" b="1">
                <a:solidFill>
                  <a:srgbClr val="FF0000"/>
                </a:solidFill>
              </a:rPr>
              <a:t>,</a:t>
            </a:r>
            <a:r>
              <a:rPr lang="en-US" sz="1400" b="1">
                <a:solidFill>
                  <a:srgbClr val="0000FF"/>
                </a:solidFill>
              </a:rPr>
              <a:t> , ; } </a:t>
            </a:r>
            <a:r>
              <a:rPr lang="en-US" sz="1400" b="1"/>
              <a:t> </a:t>
            </a:r>
          </a:p>
          <a:p>
            <a:endParaRPr lang="en-US" sz="1400" b="1"/>
          </a:p>
          <a:p>
            <a:r>
              <a:rPr lang="en-US" b="1">
                <a:solidFill>
                  <a:srgbClr val="0000FF"/>
                </a:solidFill>
              </a:rPr>
              <a:t>Using concatenation (joining two or more </a:t>
            </a:r>
          </a:p>
          <a:p>
            <a:r>
              <a:rPr lang="en-US" b="1">
                <a:solidFill>
                  <a:srgbClr val="0000FF"/>
                </a:solidFill>
              </a:rPr>
              <a:t>characters) we obtain a string of symbols.</a:t>
            </a:r>
          </a:p>
          <a:p>
            <a:endParaRPr lang="en-US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150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DC672-E1AC-4E47-912E-E4382D15804A}" type="slidenum">
              <a:rPr lang="en-US"/>
              <a:pPr/>
              <a:t>3</a:t>
            </a:fld>
            <a:endParaRPr lang="en-US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Outline</a:t>
            </a:r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62000" y="1828800"/>
            <a:ext cx="7848600" cy="427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Compiler and 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Compilation process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Interpreters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PL/0 Symbols (tokens)</a:t>
            </a: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800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1510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68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5FC4C3-624A-4ABA-8B15-C421D95823CF}" type="slidenum">
              <a:rPr lang="en-US"/>
              <a:pPr/>
              <a:t>30</a:t>
            </a:fld>
            <a:endParaRPr lang="en-US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6805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6806" name="Rectangle 4"/>
          <p:cNvSpPr>
            <a:spLocks noChangeArrowheads="1"/>
          </p:cNvSpPr>
          <p:nvPr/>
        </p:nvSpPr>
        <p:spPr bwMode="auto">
          <a:xfrm>
            <a:off x="1797050" y="1066800"/>
            <a:ext cx="655637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A  </a:t>
            </a:r>
            <a:r>
              <a:rPr lang="en-US" sz="2800" b="1">
                <a:solidFill>
                  <a:srgbClr val="00CC00"/>
                </a:solidFill>
                <a:latin typeface="Times New Roman" pitchFamily="18" charset="0"/>
              </a:rPr>
              <a:t>language L</a:t>
            </a:r>
            <a:r>
              <a:rPr lang="en-US" sz="2800" b="1">
                <a:latin typeface="Times New Roman" pitchFamily="18" charset="0"/>
              </a:rPr>
              <a:t>, is simply </a:t>
            </a:r>
            <a:r>
              <a:rPr lang="en-US" sz="2800" b="1" u="sng">
                <a:latin typeface="Times New Roman" pitchFamily="18" charset="0"/>
              </a:rPr>
              <a:t>any</a:t>
            </a:r>
            <a:r>
              <a:rPr lang="en-US" sz="2800" b="1">
                <a:latin typeface="Times New Roman" pitchFamily="18" charset="0"/>
              </a:rPr>
              <a:t> set of strings </a:t>
            </a:r>
          </a:p>
          <a:p>
            <a:pPr algn="ctr"/>
            <a:r>
              <a:rPr lang="en-US" sz="2800" b="1">
                <a:latin typeface="Times New Roman" pitchFamily="18" charset="0"/>
              </a:rPr>
              <a:t>over a fixed alphabet.</a:t>
            </a:r>
          </a:p>
        </p:txBody>
      </p:sp>
      <p:sp>
        <p:nvSpPr>
          <p:cNvPr id="76807" name="Text Box 5"/>
          <p:cNvSpPr txBox="1">
            <a:spLocks noChangeArrowheads="1"/>
          </p:cNvSpPr>
          <p:nvPr/>
        </p:nvSpPr>
        <p:spPr bwMode="auto">
          <a:xfrm>
            <a:off x="990600" y="2362200"/>
            <a:ext cx="6477000" cy="311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FF5050"/>
                </a:solidFill>
                <a:latin typeface="Times New Roman" pitchFamily="18" charset="0"/>
              </a:rPr>
              <a:t>{0,1}</a:t>
            </a:r>
            <a:r>
              <a:rPr lang="en-US" sz="2000" b="1">
                <a:latin typeface="Times New Roman" pitchFamily="18" charset="0"/>
              </a:rPr>
              <a:t>                               </a:t>
            </a:r>
            <a:r>
              <a:rPr lang="en-US" sz="2000" b="1">
                <a:solidFill>
                  <a:srgbClr val="FF5050"/>
                </a:solidFill>
                <a:latin typeface="Times New Roman" pitchFamily="18" charset="0"/>
              </a:rPr>
              <a:t>{0,10,100,1000,100000…}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FF5050"/>
                </a:solidFill>
                <a:latin typeface="Times New Roman" pitchFamily="18" charset="0"/>
              </a:rPr>
              <a:t>                                             {0,1,00,11,000,111,…}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00CC00"/>
                </a:solidFill>
                <a:latin typeface="Times New Roman" pitchFamily="18" charset="0"/>
              </a:rPr>
              <a:t>{a,b,c}                            {abc,aabbcc,aaabbbccc,…}</a:t>
            </a:r>
            <a:endParaRPr lang="en-US" sz="2000" b="1"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0066FF"/>
                </a:solidFill>
                <a:latin typeface="Times New Roman" pitchFamily="18" charset="0"/>
              </a:rPr>
              <a:t>{A, … ,Z}                      {TEE,FORE,BALL,…}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0066FF"/>
                </a:solidFill>
                <a:latin typeface="Times New Roman" pitchFamily="18" charset="0"/>
              </a:rPr>
              <a:t>                                            {FOR,WHILE,GOTO,…}</a:t>
            </a:r>
            <a:endParaRPr lang="en-US" sz="2000" b="1"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     </a:t>
            </a:r>
            <a:r>
              <a:rPr lang="en-US" sz="2000" b="1">
                <a:solidFill>
                  <a:srgbClr val="990000"/>
                </a:solidFill>
                <a:latin typeface="Times New Roman" pitchFamily="18" charset="0"/>
              </a:rPr>
              <a:t>{A,…,Z,a,…,z,0,…9,    { All legal PASCAL progs}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  <a:latin typeface="Times New Roman" pitchFamily="18" charset="0"/>
              </a:rPr>
              <a:t>       +,-,…,&lt;,&gt;,…}              { All grammatically correct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solidFill>
                  <a:srgbClr val="990000"/>
                </a:solidFill>
                <a:latin typeface="Times New Roman" pitchFamily="18" charset="0"/>
              </a:rPr>
              <a:t>                                               English sentences }</a:t>
            </a:r>
          </a:p>
        </p:txBody>
      </p:sp>
      <p:sp>
        <p:nvSpPr>
          <p:cNvPr id="76808" name="Text Box 6"/>
          <p:cNvSpPr txBox="1">
            <a:spLocks noChangeArrowheads="1"/>
          </p:cNvSpPr>
          <p:nvPr/>
        </p:nvSpPr>
        <p:spPr bwMode="auto">
          <a:xfrm>
            <a:off x="1371600" y="2057400"/>
            <a:ext cx="457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Alphabet         		Languages</a:t>
            </a:r>
          </a:p>
        </p:txBody>
      </p:sp>
      <p:sp>
        <p:nvSpPr>
          <p:cNvPr id="76809" name="Text Box 7"/>
          <p:cNvSpPr txBox="1">
            <a:spLocks noChangeArrowheads="1"/>
          </p:cNvSpPr>
          <p:nvPr/>
        </p:nvSpPr>
        <p:spPr bwMode="auto">
          <a:xfrm>
            <a:off x="1143000" y="5562600"/>
            <a:ext cx="68580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66FF"/>
                </a:solidFill>
                <a:latin typeface="Times New Roman" pitchFamily="18" charset="0"/>
              </a:rPr>
              <a:t>Special Languages:   </a:t>
            </a:r>
            <a:r>
              <a:rPr lang="en-US" sz="2400" b="1">
                <a:solidFill>
                  <a:srgbClr val="00CC00"/>
                </a:solidFill>
                <a:latin typeface="Times New Roman" pitchFamily="18" charset="0"/>
                <a:sym typeface="Symbol" pitchFamily="18" charset="2"/>
              </a:rPr>
              <a:t> - EMPTY LANGUAGE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Times New Roman" pitchFamily="18" charset="0"/>
                <a:sym typeface="Symbol" pitchFamily="18" charset="2"/>
              </a:rPr>
              <a:t>                                    - contains  string only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788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D13345-6382-40FF-8F42-94D120D17087}" type="slidenum">
              <a:rPr lang="en-US"/>
              <a:pPr/>
              <a:t>31</a:t>
            </a:fld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78853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8223250" cy="277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The purpose of the lexical analyzer (scanner) is to decompose the source </a:t>
            </a:r>
          </a:p>
          <a:p>
            <a:pPr marL="457200" indent="-457200"/>
            <a:r>
              <a:rPr lang="en-US" b="1"/>
              <a:t>program into Its elementary symbols or tokens:</a:t>
            </a:r>
          </a:p>
          <a:p>
            <a:pPr marL="457200" indent="-457200"/>
            <a:endParaRPr lang="en-US" b="1"/>
          </a:p>
          <a:p>
            <a:pPr marL="457200" indent="-457200">
              <a:buFontTx/>
              <a:buAutoNum type="arabicPeriod"/>
            </a:pPr>
            <a:r>
              <a:rPr lang="en-US" b="1"/>
              <a:t>Read input characters of the source program.</a:t>
            </a:r>
          </a:p>
          <a:p>
            <a:pPr marL="457200" indent="-457200">
              <a:buFontTx/>
              <a:buAutoNum type="arabicPeriod"/>
            </a:pPr>
            <a:endParaRPr lang="en-US" b="1"/>
          </a:p>
          <a:p>
            <a:pPr marL="457200" indent="-457200">
              <a:buFontTx/>
              <a:buAutoNum type="arabicPeriod"/>
            </a:pPr>
            <a:r>
              <a:rPr lang="en-US" b="1"/>
              <a:t>Group them into lexemes ( a lexeme is a sequence of characters that </a:t>
            </a:r>
          </a:p>
          <a:p>
            <a:pPr marL="457200" indent="-457200"/>
            <a:r>
              <a:rPr lang="en-US" b="1"/>
              <a:t>	matches the pattern for a token).</a:t>
            </a:r>
          </a:p>
          <a:p>
            <a:pPr marL="457200" indent="-457200">
              <a:buFontTx/>
              <a:buAutoNum type="arabicPeriod"/>
            </a:pPr>
            <a:endParaRPr lang="en-US" b="1"/>
          </a:p>
          <a:p>
            <a:pPr marL="457200" indent="-457200"/>
            <a:r>
              <a:rPr lang="en-US" b="1"/>
              <a:t>3.	Produce a token for each lexeme</a:t>
            </a:r>
          </a:p>
          <a:p>
            <a:pPr marL="457200" indent="-457200"/>
            <a:endParaRPr lang="en-US" sz="1400" b="1"/>
          </a:p>
        </p:txBody>
      </p:sp>
      <p:sp>
        <p:nvSpPr>
          <p:cNvPr id="78855" name="Rectangle 5"/>
          <p:cNvSpPr>
            <a:spLocks noChangeArrowheads="1"/>
          </p:cNvSpPr>
          <p:nvPr/>
        </p:nvSpPr>
        <p:spPr bwMode="auto">
          <a:xfrm>
            <a:off x="2286000" y="46482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 lexeme (lowest level syntactic unit) is</a:t>
            </a:r>
          </a:p>
          <a:p>
            <a:r>
              <a:rPr lang="en-US" b="1">
                <a:solidFill>
                  <a:srgbClr val="0000FF"/>
                </a:solidFill>
              </a:rPr>
              <a:t>a sequence of characters in the source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08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DF09D0-5857-4C28-9DF8-77095211CA33}" type="slidenum">
              <a:rPr lang="en-US"/>
              <a:pPr/>
              <a:t>32</a:t>
            </a:fld>
            <a:endParaRPr lang="en-US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Scanner</a:t>
            </a:r>
          </a:p>
        </p:txBody>
      </p:sp>
      <p:sp>
        <p:nvSpPr>
          <p:cNvPr id="80901" name="Line 3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27241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Scan Input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Remove WS, NL, …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Identify Tokens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Create Symbol Table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Insert Tokens into ST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Generate Errors</a:t>
            </a:r>
          </a:p>
          <a:p>
            <a:pPr marL="914400" lvl="1" indent="-457200"/>
            <a:r>
              <a:rPr lang="en-US" b="1">
                <a:solidFill>
                  <a:srgbClr val="0000FF"/>
                </a:solidFill>
              </a:rPr>
              <a:t> Send Tokens to Parser</a:t>
            </a:r>
          </a:p>
        </p:txBody>
      </p:sp>
      <p:sp>
        <p:nvSpPr>
          <p:cNvPr id="80903" name="Rectangle 5"/>
          <p:cNvSpPr>
            <a:spLocks noChangeArrowheads="1"/>
          </p:cNvSpPr>
          <p:nvPr/>
        </p:nvSpPr>
        <p:spPr bwMode="auto">
          <a:xfrm>
            <a:off x="2286000" y="4648200"/>
            <a:ext cx="4572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A lexeme (lowest level syntactic unit) is</a:t>
            </a:r>
          </a:p>
          <a:p>
            <a:r>
              <a:rPr lang="en-US" b="1">
                <a:solidFill>
                  <a:srgbClr val="0000FF"/>
                </a:solidFill>
              </a:rPr>
              <a:t>a sequence of characters in the source program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29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29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762E53-8954-4767-87ED-5E6A9E38DEC3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293890" name="Group 2"/>
          <p:cNvGraphicFramePr>
            <a:graphicFrameLocks noGrp="1"/>
          </p:cNvGraphicFramePr>
          <p:nvPr>
            <p:ph/>
          </p:nvPr>
        </p:nvGraphicFramePr>
        <p:xfrm>
          <a:off x="3657600" y="1371600"/>
          <a:ext cx="4800600" cy="4144963"/>
        </p:xfrm>
        <a:graphic>
          <a:graphicData uri="http://schemas.openxmlformats.org/drawingml/2006/table">
            <a:tbl>
              <a:tblPr/>
              <a:tblGrid>
                <a:gridCol w="531813"/>
                <a:gridCol w="536575"/>
                <a:gridCol w="531812"/>
                <a:gridCol w="531813"/>
                <a:gridCol w="536575"/>
                <a:gridCol w="531812"/>
                <a:gridCol w="531813"/>
                <a:gridCol w="536575"/>
                <a:gridCol w="531812"/>
              </a:tblGrid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@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`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q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2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3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w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x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y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10(A)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: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j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z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11(B)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[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k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{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12(C)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&lt;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\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|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13(D)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=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]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m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}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14(E)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&gt;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^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~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15(F)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 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?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_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o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DEL</a:t>
                      </a:r>
                      <a:endParaRPr kumimoji="0" 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130" name="Line 184"/>
          <p:cNvSpPr>
            <a:spLocks noChangeShapeType="1"/>
          </p:cNvSpPr>
          <p:nvPr/>
        </p:nvSpPr>
        <p:spPr bwMode="auto">
          <a:xfrm>
            <a:off x="609600" y="6858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3131" name="Text Box 185"/>
          <p:cNvSpPr txBox="1">
            <a:spLocks noChangeArrowheads="1"/>
          </p:cNvSpPr>
          <p:nvPr/>
        </p:nvSpPr>
        <p:spPr bwMode="auto">
          <a:xfrm>
            <a:off x="669925" y="1408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83132" name="Rectangle 186"/>
          <p:cNvSpPr>
            <a:spLocks noChangeArrowheads="1"/>
          </p:cNvSpPr>
          <p:nvPr/>
        </p:nvSpPr>
        <p:spPr bwMode="auto">
          <a:xfrm>
            <a:off x="4572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0000FF"/>
                </a:solidFill>
              </a:rPr>
              <a:t>Scanner</a:t>
            </a:r>
          </a:p>
        </p:txBody>
      </p:sp>
      <p:sp>
        <p:nvSpPr>
          <p:cNvPr id="83133" name="Text Box 187"/>
          <p:cNvSpPr txBox="1">
            <a:spLocks noChangeArrowheads="1"/>
          </p:cNvSpPr>
          <p:nvPr/>
        </p:nvSpPr>
        <p:spPr bwMode="auto">
          <a:xfrm>
            <a:off x="0" y="685800"/>
            <a:ext cx="8763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                                        </a:t>
            </a:r>
            <a:r>
              <a:rPr lang="en-US" sz="2000">
                <a:latin typeface="Times New Roman" pitchFamily="18" charset="0"/>
              </a:rPr>
              <a:t>ASCII Character Set  </a:t>
            </a:r>
          </a:p>
        </p:txBody>
      </p:sp>
      <p:sp>
        <p:nvSpPr>
          <p:cNvPr id="83134" name="Text Box 188"/>
          <p:cNvSpPr txBox="1">
            <a:spLocks noChangeArrowheads="1"/>
          </p:cNvSpPr>
          <p:nvPr/>
        </p:nvSpPr>
        <p:spPr bwMode="auto">
          <a:xfrm>
            <a:off x="152400" y="1295400"/>
            <a:ext cx="3471863" cy="351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0000FF"/>
                </a:solidFill>
              </a:rPr>
              <a:t>The ordinal number of a character</a:t>
            </a:r>
          </a:p>
          <a:p>
            <a:r>
              <a:rPr lang="en-US" sz="1600" b="1" i="1">
                <a:solidFill>
                  <a:srgbClr val="FF0000"/>
                </a:solidFill>
              </a:rPr>
              <a:t>ch</a:t>
            </a:r>
            <a:r>
              <a:rPr lang="en-US" sz="1600" b="1" i="1">
                <a:solidFill>
                  <a:srgbClr val="0000FF"/>
                </a:solidFill>
              </a:rPr>
              <a:t> </a:t>
            </a:r>
            <a:r>
              <a:rPr lang="en-US" sz="1600" b="1">
                <a:solidFill>
                  <a:srgbClr val="0000FF"/>
                </a:solidFill>
              </a:rPr>
              <a:t>is computed from its </a:t>
            </a:r>
          </a:p>
          <a:p>
            <a:r>
              <a:rPr lang="en-US" sz="1600" b="1">
                <a:solidFill>
                  <a:srgbClr val="0000FF"/>
                </a:solidFill>
              </a:rPr>
              <a:t>coordinates (X,Y) in the table</a:t>
            </a:r>
          </a:p>
          <a:p>
            <a:r>
              <a:rPr lang="en-US" sz="1600" b="1">
                <a:solidFill>
                  <a:srgbClr val="0000FF"/>
                </a:solidFill>
              </a:rPr>
              <a:t>as:</a:t>
            </a: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en-US" sz="1600" b="1" i="1">
                <a:solidFill>
                  <a:srgbClr val="FF0000"/>
                </a:solidFill>
              </a:rPr>
              <a:t>ch</a:t>
            </a:r>
            <a:r>
              <a:rPr lang="en-US" sz="1600" b="1">
                <a:solidFill>
                  <a:srgbClr val="0000FF"/>
                </a:solidFill>
              </a:rPr>
              <a:t>) = 16 * X + Y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Example:</a:t>
            </a:r>
          </a:p>
          <a:p>
            <a:endParaRPr lang="en-US" sz="1600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ja-JP" altLang="en-US" sz="1600" b="1">
                <a:solidFill>
                  <a:srgbClr val="0000FF"/>
                </a:solidFill>
              </a:rPr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A</a:t>
            </a:r>
            <a:r>
              <a:rPr lang="ja-JP" altLang="en-US" sz="1600" b="1">
                <a:solidFill>
                  <a:srgbClr val="0000FF"/>
                </a:solidFill>
              </a:rPr>
              <a:t>’</a:t>
            </a:r>
            <a:r>
              <a:rPr lang="en-US" altLang="ja-JP" sz="1600" b="1">
                <a:solidFill>
                  <a:srgbClr val="0000FF"/>
                </a:solidFill>
              </a:rPr>
              <a:t>) = 16 * 4 + 1 = 65</a:t>
            </a:r>
          </a:p>
          <a:p>
            <a:endParaRPr lang="en-US" sz="1600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ja-JP" altLang="en-US" sz="1600" b="1">
                <a:solidFill>
                  <a:srgbClr val="0000FF"/>
                </a:solidFill>
              </a:rPr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0</a:t>
            </a:r>
            <a:r>
              <a:rPr lang="ja-JP" altLang="en-US" sz="1600" b="1">
                <a:solidFill>
                  <a:srgbClr val="0000FF"/>
                </a:solidFill>
              </a:rPr>
              <a:t>’</a:t>
            </a:r>
            <a:r>
              <a:rPr lang="en-US" altLang="ja-JP" sz="1600" b="1">
                <a:solidFill>
                  <a:srgbClr val="0000FF"/>
                </a:solidFill>
              </a:rPr>
              <a:t>) = 16 * 3 + 0 = 48</a:t>
            </a:r>
          </a:p>
          <a:p>
            <a:endParaRPr lang="en-US" sz="1600" b="1">
              <a:solidFill>
                <a:srgbClr val="0000FF"/>
              </a:solidFill>
            </a:endParaRPr>
          </a:p>
          <a:p>
            <a:r>
              <a:rPr lang="en-US" sz="1600" b="1">
                <a:solidFill>
                  <a:srgbClr val="0000FF"/>
                </a:solidFill>
              </a:rPr>
              <a:t>ord(</a:t>
            </a:r>
            <a:r>
              <a:rPr lang="ja-JP" altLang="en-US" sz="1600" b="1">
                <a:solidFill>
                  <a:srgbClr val="0000FF"/>
                </a:solidFill>
              </a:rPr>
              <a:t>‘</a:t>
            </a:r>
            <a:r>
              <a:rPr lang="en-US" altLang="ja-JP" sz="1600" b="1">
                <a:solidFill>
                  <a:srgbClr val="0000FF"/>
                </a:solidFill>
              </a:rPr>
              <a:t>5</a:t>
            </a:r>
            <a:r>
              <a:rPr lang="ja-JP" altLang="en-US" sz="1600" b="1">
                <a:solidFill>
                  <a:srgbClr val="0000FF"/>
                </a:solidFill>
              </a:rPr>
              <a:t>’</a:t>
            </a:r>
            <a:r>
              <a:rPr lang="en-US" altLang="ja-JP" sz="1600" b="1">
                <a:solidFill>
                  <a:srgbClr val="0000FF"/>
                </a:solidFill>
              </a:rPr>
              <a:t>) = 16 * 3 + 5 = 53</a:t>
            </a:r>
          </a:p>
          <a:p>
            <a:endParaRPr lang="en-US" sz="1600">
              <a:solidFill>
                <a:srgbClr val="0000FF"/>
              </a:solidFill>
            </a:endParaRPr>
          </a:p>
        </p:txBody>
      </p:sp>
      <p:sp>
        <p:nvSpPr>
          <p:cNvPr id="83135" name="Text Box 189"/>
          <p:cNvSpPr txBox="1">
            <a:spLocks noChangeArrowheads="1"/>
          </p:cNvSpPr>
          <p:nvPr/>
        </p:nvSpPr>
        <p:spPr bwMode="auto">
          <a:xfrm>
            <a:off x="3032125" y="3160713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Y</a:t>
            </a:r>
          </a:p>
        </p:txBody>
      </p:sp>
      <p:sp>
        <p:nvSpPr>
          <p:cNvPr id="83136" name="Text Box 190"/>
          <p:cNvSpPr txBox="1">
            <a:spLocks noChangeArrowheads="1"/>
          </p:cNvSpPr>
          <p:nvPr/>
        </p:nvSpPr>
        <p:spPr bwMode="auto">
          <a:xfrm>
            <a:off x="5867400" y="990600"/>
            <a:ext cx="33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ChangeArrowheads="1"/>
          </p:cNvSpPr>
          <p:nvPr/>
        </p:nvSpPr>
        <p:spPr bwMode="auto">
          <a:xfrm>
            <a:off x="3657600" y="3048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18" charset="0"/>
            </a:endParaRPr>
          </a:p>
        </p:txBody>
      </p:sp>
      <p:graphicFrame>
        <p:nvGraphicFramePr>
          <p:cNvPr id="294915" name="Group 3"/>
          <p:cNvGraphicFramePr>
            <a:graphicFrameLocks noGrp="1"/>
          </p:cNvGraphicFramePr>
          <p:nvPr/>
        </p:nvGraphicFramePr>
        <p:xfrm>
          <a:off x="381000" y="1066800"/>
          <a:ext cx="2693988" cy="4668838"/>
        </p:xfrm>
        <a:graphic>
          <a:graphicData uri="http://schemas.openxmlformats.org/drawingml/2006/table">
            <a:tbl>
              <a:tblPr/>
              <a:tblGrid>
                <a:gridCol w="430213"/>
                <a:gridCol w="447675"/>
                <a:gridCol w="181610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NUL (null)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SOH (start of heading)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STX (start of text)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ETX (end of text)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EOT (end of transmission)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ENQ (enquiry)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ACK (acknowledge)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BEL (bell)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BS (backspace)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HT (horizontal tab)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LF (line feed)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VT (vertical tab)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FF (form feed)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CR (carriage return)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 (shift out)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SI (shift in)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4971" name="Group 59"/>
          <p:cNvGraphicFramePr>
            <a:graphicFrameLocks noGrp="1"/>
          </p:cNvGraphicFramePr>
          <p:nvPr/>
        </p:nvGraphicFramePr>
        <p:xfrm>
          <a:off x="3040063" y="1095375"/>
          <a:ext cx="3063875" cy="4668838"/>
        </p:xfrm>
        <a:graphic>
          <a:graphicData uri="http://schemas.openxmlformats.org/drawingml/2006/table">
            <a:tbl>
              <a:tblPr/>
              <a:tblGrid>
                <a:gridCol w="430212"/>
                <a:gridCol w="447675"/>
                <a:gridCol w="2185988"/>
              </a:tblGrid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DLE (data link escape)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DC1 (device control 1)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DC2 (device control 2)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DC3 (device control 3)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DC4 (device control 4)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NAK (negative acknowledge)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SYN (synchronous idle)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ETB (end of transmission block)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CAN (cancel)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EM (end of medium)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SUB (substitute)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ESC (escape)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FS (file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GS (group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RS (record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US (unit separator)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027" name="Group 115"/>
          <p:cNvGraphicFramePr>
            <a:graphicFrameLocks noGrp="1"/>
          </p:cNvGraphicFramePr>
          <p:nvPr/>
        </p:nvGraphicFramePr>
        <p:xfrm>
          <a:off x="6400800" y="1066800"/>
          <a:ext cx="1709738" cy="4745038"/>
        </p:xfrm>
        <a:graphic>
          <a:graphicData uri="http://schemas.openxmlformats.org/drawingml/2006/table">
            <a:tbl>
              <a:tblPr/>
              <a:tblGrid>
                <a:gridCol w="430213"/>
                <a:gridCol w="447675"/>
                <a:gridCol w="831850"/>
              </a:tblGrid>
              <a:tr h="35083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SP (space)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!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"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#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$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%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&amp;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'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(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)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*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+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,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-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.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2F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/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126" name="Line 171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127" name="Line 172"/>
          <p:cNvSpPr>
            <a:spLocks noChangeShapeType="1"/>
          </p:cNvSpPr>
          <p:nvPr/>
        </p:nvSpPr>
        <p:spPr bwMode="auto">
          <a:xfrm>
            <a:off x="3048000" y="11430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4128" name="Line 173"/>
          <p:cNvSpPr>
            <a:spLocks noChangeShapeType="1"/>
          </p:cNvSpPr>
          <p:nvPr/>
        </p:nvSpPr>
        <p:spPr bwMode="auto">
          <a:xfrm>
            <a:off x="6248400" y="11430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499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499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26B541-871C-4CD6-883B-3ADF6D1723AE}" type="slidenum">
              <a:rPr lang="en-US"/>
              <a:pPr/>
              <a:t>35</a:t>
            </a:fld>
            <a:endParaRPr lang="en-US"/>
          </a:p>
        </p:txBody>
      </p:sp>
      <p:graphicFrame>
        <p:nvGraphicFramePr>
          <p:cNvPr id="295938" name="Group 2"/>
          <p:cNvGraphicFramePr>
            <a:graphicFrameLocks noGrp="1"/>
          </p:cNvGraphicFramePr>
          <p:nvPr>
            <p:ph sz="half" idx="1"/>
          </p:nvPr>
        </p:nvGraphicFramePr>
        <p:xfrm>
          <a:off x="762000" y="990600"/>
          <a:ext cx="1828800" cy="4664075"/>
        </p:xfrm>
        <a:graphic>
          <a:graphicData uri="http://schemas.openxmlformats.org/drawingml/2006/table">
            <a:tbl>
              <a:tblPr/>
              <a:tblGrid>
                <a:gridCol w="531813"/>
                <a:gridCol w="550862"/>
                <a:gridCol w="746125"/>
              </a:tblGrid>
              <a:tr h="27435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48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49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: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59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&lt;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=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&gt;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63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3F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?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5994" name="Group 58"/>
          <p:cNvGraphicFramePr>
            <a:graphicFrameLocks noGrp="1"/>
          </p:cNvGraphicFramePr>
          <p:nvPr>
            <p:ph sz="quarter" idx="2"/>
          </p:nvPr>
        </p:nvGraphicFramePr>
        <p:xfrm>
          <a:off x="2819400" y="990600"/>
          <a:ext cx="2133600" cy="4668838"/>
        </p:xfrm>
        <a:graphic>
          <a:graphicData uri="http://schemas.openxmlformats.org/drawingml/2006/table">
            <a:tbl>
              <a:tblPr/>
              <a:tblGrid>
                <a:gridCol w="619125"/>
                <a:gridCol w="644525"/>
                <a:gridCol w="869950"/>
              </a:tblGrid>
              <a:tr h="27433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@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41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69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H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K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N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79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4F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O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6050" name="Group 114"/>
          <p:cNvGraphicFramePr>
            <a:graphicFrameLocks noGrp="1"/>
          </p:cNvGraphicFramePr>
          <p:nvPr>
            <p:ph sz="quarter" idx="3"/>
          </p:nvPr>
        </p:nvGraphicFramePr>
        <p:xfrm>
          <a:off x="5257800" y="990600"/>
          <a:ext cx="2514600" cy="4664075"/>
        </p:xfrm>
        <a:graphic>
          <a:graphicData uri="http://schemas.openxmlformats.org/drawingml/2006/table">
            <a:tbl>
              <a:tblPr/>
              <a:tblGrid>
                <a:gridCol w="730250"/>
                <a:gridCol w="758825"/>
                <a:gridCol w="1025525"/>
              </a:tblGrid>
              <a:tr h="27435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Q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U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V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W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89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Y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Z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 [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 \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 ]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^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5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95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5F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 _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6" marB="45726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152" name="Rectangle 170"/>
          <p:cNvSpPr>
            <a:spLocks noChangeArrowheads="1"/>
          </p:cNvSpPr>
          <p:nvPr/>
        </p:nvSpPr>
        <p:spPr bwMode="auto">
          <a:xfrm>
            <a:off x="3276600" y="2286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85153" name="Line 171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154" name="Line 172"/>
          <p:cNvSpPr>
            <a:spLocks noChangeShapeType="1"/>
          </p:cNvSpPr>
          <p:nvPr/>
        </p:nvSpPr>
        <p:spPr bwMode="auto">
          <a:xfrm>
            <a:off x="2667000" y="1066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5155" name="Line 173"/>
          <p:cNvSpPr>
            <a:spLocks noChangeShapeType="1"/>
          </p:cNvSpPr>
          <p:nvPr/>
        </p:nvSpPr>
        <p:spPr bwMode="auto">
          <a:xfrm>
            <a:off x="5181600" y="1066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601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60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D6A03-FB5A-4F33-8787-49A172609D94}" type="slidenum">
              <a:rPr lang="en-US"/>
              <a:pPr/>
              <a:t>36</a:t>
            </a:fld>
            <a:endParaRPr lang="en-US"/>
          </a:p>
        </p:txBody>
      </p:sp>
      <p:graphicFrame>
        <p:nvGraphicFramePr>
          <p:cNvPr id="296962" name="Group 2"/>
          <p:cNvGraphicFramePr>
            <a:graphicFrameLocks noGrp="1"/>
          </p:cNvGraphicFramePr>
          <p:nvPr>
            <p:ph sz="half" idx="1"/>
          </p:nvPr>
        </p:nvGraphicFramePr>
        <p:xfrm>
          <a:off x="1600200" y="1371600"/>
          <a:ext cx="1981200" cy="4665663"/>
        </p:xfrm>
        <a:graphic>
          <a:graphicData uri="http://schemas.openxmlformats.org/drawingml/2006/table">
            <a:tbl>
              <a:tblPr/>
              <a:tblGrid>
                <a:gridCol w="574675"/>
                <a:gridCol w="796925"/>
                <a:gridCol w="609600"/>
              </a:tblGrid>
              <a:tr h="27624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`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99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g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h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j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k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109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m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n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6F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o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97018" name="Group 58"/>
          <p:cNvGraphicFramePr>
            <a:graphicFrameLocks noGrp="1"/>
          </p:cNvGraphicFramePr>
          <p:nvPr>
            <p:ph sz="half" idx="2"/>
          </p:nvPr>
        </p:nvGraphicFramePr>
        <p:xfrm>
          <a:off x="4724400" y="1371600"/>
          <a:ext cx="2209800" cy="4673600"/>
        </p:xfrm>
        <a:graphic>
          <a:graphicData uri="http://schemas.openxmlformats.org/drawingml/2006/table">
            <a:tbl>
              <a:tblPr/>
              <a:tblGrid>
                <a:gridCol w="641350"/>
                <a:gridCol w="666750"/>
                <a:gridCol w="901700"/>
              </a:tblGrid>
              <a:tr h="28418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Hex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ASCII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p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q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r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s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t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u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v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119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w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120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78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x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121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79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y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122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7A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z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123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7B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{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124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7C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|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125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7D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}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126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7E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 ~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33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127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7F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      DEL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3" marB="457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124" name="Rectangle 114"/>
          <p:cNvSpPr>
            <a:spLocks noChangeArrowheads="1"/>
          </p:cNvSpPr>
          <p:nvPr/>
        </p:nvSpPr>
        <p:spPr bwMode="auto">
          <a:xfrm>
            <a:off x="3657600" y="304800"/>
            <a:ext cx="2171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ASCII character table</a:t>
            </a:r>
          </a:p>
          <a:p>
            <a:pPr eaLnBrk="0" hangingPunct="0"/>
            <a:endParaRPr lang="en-US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86125" name="Line 115"/>
          <p:cNvSpPr>
            <a:spLocks noChangeShapeType="1"/>
          </p:cNvSpPr>
          <p:nvPr/>
        </p:nvSpPr>
        <p:spPr bwMode="auto">
          <a:xfrm>
            <a:off x="533400" y="9144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6126" name="Line 116"/>
          <p:cNvSpPr>
            <a:spLocks noChangeShapeType="1"/>
          </p:cNvSpPr>
          <p:nvPr/>
        </p:nvSpPr>
        <p:spPr bwMode="auto">
          <a:xfrm>
            <a:off x="4191000" y="1447800"/>
            <a:ext cx="0" cy="4572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8704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33F0DF-B887-4239-A553-7878D11CD40A}" type="slidenum">
              <a:rPr lang="en-US"/>
              <a:pPr/>
              <a:t>37</a:t>
            </a:fld>
            <a:endParaRPr lang="en-US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The End</a:t>
            </a:r>
          </a:p>
        </p:txBody>
      </p:sp>
      <p:sp>
        <p:nvSpPr>
          <p:cNvPr id="87045" name="Line 3"/>
          <p:cNvSpPr>
            <a:spLocks noChangeShapeType="1"/>
          </p:cNvSpPr>
          <p:nvPr/>
        </p:nvSpPr>
        <p:spPr bwMode="auto">
          <a:xfrm>
            <a:off x="609600" y="1143000"/>
            <a:ext cx="7597775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7046" name="Text Box 4"/>
          <p:cNvSpPr txBox="1">
            <a:spLocks noChangeArrowheads="1"/>
          </p:cNvSpPr>
          <p:nvPr/>
        </p:nvSpPr>
        <p:spPr bwMode="auto">
          <a:xfrm>
            <a:off x="669925" y="1408113"/>
            <a:ext cx="24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en-US" b="1"/>
              <a:t> </a:t>
            </a:r>
            <a:endParaRPr lang="en-US" sz="1400" b="1"/>
          </a:p>
        </p:txBody>
      </p:sp>
      <p:sp>
        <p:nvSpPr>
          <p:cNvPr id="87047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8686800" cy="488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tabLst>
                <a:tab pos="4229100" algn="l"/>
                <a:tab pos="5600700" algn="l"/>
              </a:tabLst>
            </a:pPr>
            <a:endParaRPr lang="en-US" sz="260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355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477381-EB24-44B5-8622-F02EBF12CEF2}" type="slidenum">
              <a:rPr lang="en-US"/>
              <a:pPr/>
              <a:t>4</a:t>
            </a:fld>
            <a:endParaRPr lang="en-US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Compilers / Interpreters</a:t>
            </a:r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848600" cy="491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Programming languages are notations for describing computations to people and to machines.</a:t>
            </a:r>
          </a:p>
          <a:p>
            <a:pPr marL="457200" indent="-457200">
              <a:spcBef>
                <a:spcPct val="50000"/>
              </a:spcBef>
              <a:buFontTx/>
              <a:buChar char="•"/>
            </a:pPr>
            <a:r>
              <a:rPr lang="en-US" sz="2800">
                <a:latin typeface="Times New Roman" pitchFamily="18" charset="0"/>
              </a:rPr>
              <a:t>Programming languages can be implemented by any of three general methods: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Compilation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Interpretation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Times New Roman" pitchFamily="18" charset="0"/>
              </a:rPr>
              <a:t>Hybrid Implementation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3558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560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7B3D6C-EB6F-4044-8896-81AA7C350D73}" type="slidenum">
              <a:rPr lang="en-US"/>
              <a:pPr/>
              <a:t>5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 Compilers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685800" y="1447800"/>
            <a:ext cx="7848600" cy="234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	A compiler is a program that takes high level languages (i.e. Pascal, C, ML)as input , and translates it to a low-level representation which the computer can understand and execute.</a:t>
            </a:r>
          </a:p>
          <a:p>
            <a:pPr marL="457200" indent="-457200">
              <a:spcBef>
                <a:spcPct val="50000"/>
              </a:spcBef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5606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1219200" y="3733800"/>
            <a:ext cx="1219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Rectangle 6"/>
          <p:cNvSpPr>
            <a:spLocks noChangeArrowheads="1"/>
          </p:cNvSpPr>
          <p:nvPr/>
        </p:nvSpPr>
        <p:spPr bwMode="auto">
          <a:xfrm>
            <a:off x="7010400" y="3657600"/>
            <a:ext cx="12192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Oval 7"/>
          <p:cNvSpPr>
            <a:spLocks noChangeArrowheads="1"/>
          </p:cNvSpPr>
          <p:nvPr/>
        </p:nvSpPr>
        <p:spPr bwMode="auto">
          <a:xfrm>
            <a:off x="3657600" y="3810000"/>
            <a:ext cx="21336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Text Box 8"/>
          <p:cNvSpPr txBox="1">
            <a:spLocks noChangeArrowheads="1"/>
          </p:cNvSpPr>
          <p:nvPr/>
        </p:nvSpPr>
        <p:spPr bwMode="auto">
          <a:xfrm>
            <a:off x="4191000" y="4267200"/>
            <a:ext cx="1174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Compiler</a:t>
            </a:r>
          </a:p>
        </p:txBody>
      </p:sp>
      <p:sp>
        <p:nvSpPr>
          <p:cNvPr id="25611" name="Text Box 9"/>
          <p:cNvSpPr txBox="1">
            <a:spLocks noChangeArrowheads="1"/>
          </p:cNvSpPr>
          <p:nvPr/>
        </p:nvSpPr>
        <p:spPr bwMode="auto">
          <a:xfrm>
            <a:off x="1219200" y="4191000"/>
            <a:ext cx="11366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Source</a:t>
            </a:r>
          </a:p>
          <a:p>
            <a:r>
              <a:rPr lang="en-US" b="1"/>
              <a:t>Program</a:t>
            </a:r>
          </a:p>
          <a:p>
            <a:r>
              <a:rPr lang="en-US"/>
              <a:t>(i.e. C++)</a:t>
            </a:r>
          </a:p>
        </p:txBody>
      </p:sp>
      <p:sp>
        <p:nvSpPr>
          <p:cNvPr id="25612" name="Line 10"/>
          <p:cNvSpPr>
            <a:spLocks noChangeShapeType="1"/>
          </p:cNvSpPr>
          <p:nvPr/>
        </p:nvSpPr>
        <p:spPr bwMode="auto">
          <a:xfrm>
            <a:off x="24384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3" name="Line 11"/>
          <p:cNvSpPr>
            <a:spLocks noChangeShapeType="1"/>
          </p:cNvSpPr>
          <p:nvPr/>
        </p:nvSpPr>
        <p:spPr bwMode="auto">
          <a:xfrm>
            <a:off x="5791200" y="4495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5614" name="Text Box 12"/>
          <p:cNvSpPr txBox="1">
            <a:spLocks noChangeArrowheads="1"/>
          </p:cNvSpPr>
          <p:nvPr/>
        </p:nvSpPr>
        <p:spPr bwMode="auto">
          <a:xfrm>
            <a:off x="7118350" y="4267200"/>
            <a:ext cx="958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/>
              <a:t>ELF</a:t>
            </a:r>
          </a:p>
          <a:p>
            <a:pPr algn="ctr"/>
            <a:r>
              <a:rPr lang="en-US"/>
              <a:t>(binary)</a:t>
            </a:r>
          </a:p>
        </p:txBody>
      </p:sp>
      <p:sp>
        <p:nvSpPr>
          <p:cNvPr id="25615" name="Text Box 13"/>
          <p:cNvSpPr txBox="1">
            <a:spLocks noChangeArrowheads="1"/>
          </p:cNvSpPr>
          <p:nvPr/>
        </p:nvSpPr>
        <p:spPr bwMode="auto">
          <a:xfrm>
            <a:off x="5638800" y="5791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ELF</a:t>
            </a:r>
            <a:r>
              <a:rPr lang="en-US" b="1"/>
              <a:t>:</a:t>
            </a:r>
            <a:r>
              <a:rPr lang="en-US"/>
              <a:t> </a:t>
            </a:r>
            <a:r>
              <a:rPr lang="en-US" b="1">
                <a:solidFill>
                  <a:srgbClr val="0000FF"/>
                </a:solidFill>
              </a:rPr>
              <a:t>E</a:t>
            </a:r>
            <a:r>
              <a:rPr lang="en-US"/>
              <a:t>xecutable </a:t>
            </a:r>
            <a:r>
              <a:rPr lang="en-US" b="1">
                <a:solidFill>
                  <a:srgbClr val="0000FF"/>
                </a:solidFill>
              </a:rPr>
              <a:t>L</a:t>
            </a:r>
            <a:r>
              <a:rPr lang="en-US"/>
              <a:t>inkable </a:t>
            </a:r>
            <a:r>
              <a:rPr lang="en-US" b="1">
                <a:solidFill>
                  <a:srgbClr val="0000FF"/>
                </a:solidFill>
              </a:rPr>
              <a:t>F</a:t>
            </a:r>
            <a:r>
              <a:rPr lang="en-US"/>
              <a:t>ile</a:t>
            </a:r>
            <a:endParaRPr lang="en-US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765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94DD5A-2BB5-4A5F-B0A4-F845028580E3}" type="slidenum">
              <a:rPr lang="en-US"/>
              <a:pPr/>
              <a:t>6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27653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78486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The process of compilation and program execution take place in several phases:</a:t>
            </a: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 u="sng">
                <a:latin typeface="Times New Roman" pitchFamily="18" charset="0"/>
              </a:rPr>
              <a:t>Front end:</a:t>
            </a:r>
            <a:r>
              <a:rPr lang="en-US" sz="2400">
                <a:latin typeface="Times New Roman" pitchFamily="18" charset="0"/>
              </a:rPr>
              <a:t> Scanner 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 Parser  Semantic Analyzer</a:t>
            </a:r>
            <a:endParaRPr lang="en-US" sz="2400" u="sng">
              <a:latin typeface="Times New Roman" pitchFamily="18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	</a:t>
            </a:r>
            <a:r>
              <a:rPr lang="en-US" sz="2400" u="sng">
                <a:latin typeface="Times New Roman" pitchFamily="18" charset="0"/>
              </a:rPr>
              <a:t>Back end:</a:t>
            </a:r>
            <a:r>
              <a:rPr lang="en-US" sz="2400">
                <a:latin typeface="Times New Roman" pitchFamily="18" charset="0"/>
              </a:rPr>
              <a:t> Code generator</a:t>
            </a: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>
            <a:off x="4572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55" name="Rectangle 5"/>
          <p:cNvSpPr>
            <a:spLocks noChangeArrowheads="1"/>
          </p:cNvSpPr>
          <p:nvPr/>
        </p:nvSpPr>
        <p:spPr bwMode="auto">
          <a:xfrm>
            <a:off x="2209800" y="4114800"/>
            <a:ext cx="1524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6"/>
          <p:cNvSpPr>
            <a:spLocks noChangeArrowheads="1"/>
          </p:cNvSpPr>
          <p:nvPr/>
        </p:nvSpPr>
        <p:spPr bwMode="auto">
          <a:xfrm>
            <a:off x="5334000" y="4114800"/>
            <a:ext cx="15240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Text Box 8"/>
          <p:cNvSpPr txBox="1">
            <a:spLocks noChangeArrowheads="1"/>
          </p:cNvSpPr>
          <p:nvPr/>
        </p:nvSpPr>
        <p:spPr bwMode="auto">
          <a:xfrm>
            <a:off x="2362200" y="464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Front End</a:t>
            </a:r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5486400" y="4648200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Back End</a:t>
            </a:r>
          </a:p>
        </p:txBody>
      </p:sp>
      <p:sp>
        <p:nvSpPr>
          <p:cNvPr id="27659" name="Line 10"/>
          <p:cNvSpPr>
            <a:spLocks noChangeShapeType="1"/>
          </p:cNvSpPr>
          <p:nvPr/>
        </p:nvSpPr>
        <p:spPr bwMode="auto">
          <a:xfrm>
            <a:off x="914400" y="48006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0" name="Line 11"/>
          <p:cNvSpPr>
            <a:spLocks noChangeShapeType="1"/>
          </p:cNvSpPr>
          <p:nvPr/>
        </p:nvSpPr>
        <p:spPr bwMode="auto">
          <a:xfrm>
            <a:off x="3733800" y="48006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1" name="Line 12"/>
          <p:cNvSpPr>
            <a:spLocks noChangeShapeType="1"/>
          </p:cNvSpPr>
          <p:nvPr/>
        </p:nvSpPr>
        <p:spPr bwMode="auto">
          <a:xfrm>
            <a:off x="6858000" y="4800600"/>
            <a:ext cx="1219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7662" name="Text Box 13"/>
          <p:cNvSpPr txBox="1">
            <a:spLocks noChangeArrowheads="1"/>
          </p:cNvSpPr>
          <p:nvPr/>
        </p:nvSpPr>
        <p:spPr bwMode="auto">
          <a:xfrm>
            <a:off x="1143000" y="4343400"/>
            <a:ext cx="9080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  <a:p>
            <a:endParaRPr lang="en-US"/>
          </a:p>
          <a:p>
            <a:r>
              <a:rPr lang="en-US"/>
              <a:t>Code</a:t>
            </a:r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3810000" y="4343400"/>
            <a:ext cx="14541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Intermediate</a:t>
            </a:r>
          </a:p>
          <a:p>
            <a:endParaRPr lang="en-US"/>
          </a:p>
          <a:p>
            <a:r>
              <a:rPr lang="en-US"/>
              <a:t>     Code</a:t>
            </a:r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7010400" y="4343400"/>
            <a:ext cx="8445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Target</a:t>
            </a:r>
          </a:p>
          <a:p>
            <a:endParaRPr lang="en-US"/>
          </a:p>
          <a:p>
            <a:r>
              <a:rPr lang="en-US"/>
              <a:t>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2969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0786DD-FCFB-442A-9BB7-7C8754C2267D}" type="slidenum">
              <a:rPr lang="en-US"/>
              <a:pPr/>
              <a:t>7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FF"/>
                </a:solidFill>
                <a:ea typeface="ＭＳ Ｐゴシック" pitchFamily="34" charset="-128"/>
              </a:rPr>
              <a:t>Compilers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609600" y="1143000"/>
            <a:ext cx="769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381000" y="26670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9"/>
          <p:cNvSpPr>
            <a:spLocks noChangeArrowheads="1"/>
          </p:cNvSpPr>
          <p:nvPr/>
        </p:nvSpPr>
        <p:spPr bwMode="auto">
          <a:xfrm>
            <a:off x="2057400" y="26670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10"/>
          <p:cNvSpPr>
            <a:spLocks noChangeArrowheads="1"/>
          </p:cNvSpPr>
          <p:nvPr/>
        </p:nvSpPr>
        <p:spPr bwMode="auto">
          <a:xfrm>
            <a:off x="3733800" y="2667000"/>
            <a:ext cx="13716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11"/>
          <p:cNvSpPr>
            <a:spLocks noChangeArrowheads="1"/>
          </p:cNvSpPr>
          <p:nvPr/>
        </p:nvSpPr>
        <p:spPr bwMode="auto">
          <a:xfrm>
            <a:off x="6477000" y="2643188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2"/>
          <p:cNvSpPr>
            <a:spLocks noChangeArrowheads="1"/>
          </p:cNvSpPr>
          <p:nvPr/>
        </p:nvSpPr>
        <p:spPr bwMode="auto">
          <a:xfrm>
            <a:off x="5105400" y="1219200"/>
            <a:ext cx="1295400" cy="121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13"/>
          <p:cNvSpPr txBox="1">
            <a:spLocks noChangeArrowheads="1"/>
          </p:cNvSpPr>
          <p:nvPr/>
        </p:nvSpPr>
        <p:spPr bwMode="auto">
          <a:xfrm>
            <a:off x="533400" y="2919413"/>
            <a:ext cx="1006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Lexical</a:t>
            </a:r>
          </a:p>
          <a:p>
            <a:r>
              <a:rPr lang="en-US" sz="1600" b="1"/>
              <a:t>analyzer</a:t>
            </a:r>
          </a:p>
        </p:txBody>
      </p:sp>
      <p:sp>
        <p:nvSpPr>
          <p:cNvPr id="29708" name="Text Box 14"/>
          <p:cNvSpPr txBox="1">
            <a:spLocks noChangeArrowheads="1"/>
          </p:cNvSpPr>
          <p:nvPr/>
        </p:nvSpPr>
        <p:spPr bwMode="auto">
          <a:xfrm>
            <a:off x="2209800" y="2919413"/>
            <a:ext cx="10064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Syntax</a:t>
            </a:r>
          </a:p>
          <a:p>
            <a:r>
              <a:rPr lang="en-US" sz="1600" b="1"/>
              <a:t>analyzer</a:t>
            </a:r>
          </a:p>
        </p:txBody>
      </p:sp>
      <p:sp>
        <p:nvSpPr>
          <p:cNvPr id="29709" name="Text Box 15"/>
          <p:cNvSpPr txBox="1">
            <a:spLocks noChangeArrowheads="1"/>
          </p:cNvSpPr>
          <p:nvPr/>
        </p:nvSpPr>
        <p:spPr bwMode="auto">
          <a:xfrm>
            <a:off x="3733800" y="2590800"/>
            <a:ext cx="13938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Intermediate</a:t>
            </a:r>
          </a:p>
          <a:p>
            <a:r>
              <a:rPr lang="en-US" sz="1600" b="1"/>
              <a:t>     code </a:t>
            </a:r>
          </a:p>
          <a:p>
            <a:r>
              <a:rPr lang="en-US" sz="1600" b="1"/>
              <a:t>  generator</a:t>
            </a:r>
          </a:p>
          <a:p>
            <a:r>
              <a:rPr lang="en-US" sz="1600" b="1"/>
              <a:t> (semantic</a:t>
            </a:r>
          </a:p>
          <a:p>
            <a:r>
              <a:rPr lang="en-US" sz="1600" b="1"/>
              <a:t>  analyzer)</a:t>
            </a:r>
          </a:p>
        </p:txBody>
      </p:sp>
      <p:sp>
        <p:nvSpPr>
          <p:cNvPr id="29710" name="Text Box 16"/>
          <p:cNvSpPr txBox="1">
            <a:spLocks noChangeArrowheads="1"/>
          </p:cNvSpPr>
          <p:nvPr/>
        </p:nvSpPr>
        <p:spPr bwMode="auto">
          <a:xfrm>
            <a:off x="6477000" y="2819400"/>
            <a:ext cx="11207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Code</a:t>
            </a:r>
          </a:p>
          <a:p>
            <a:r>
              <a:rPr lang="en-US" sz="1600" b="1"/>
              <a:t>generator</a:t>
            </a:r>
          </a:p>
        </p:txBody>
      </p:sp>
      <p:sp>
        <p:nvSpPr>
          <p:cNvPr id="29711" name="Text Box 17"/>
          <p:cNvSpPr txBox="1">
            <a:spLocks noChangeArrowheads="1"/>
          </p:cNvSpPr>
          <p:nvPr/>
        </p:nvSpPr>
        <p:spPr bwMode="auto">
          <a:xfrm>
            <a:off x="5029200" y="1371600"/>
            <a:ext cx="12334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      Code</a:t>
            </a:r>
          </a:p>
          <a:p>
            <a:r>
              <a:rPr lang="en-US" sz="1600" b="1"/>
              <a:t>  Optimizer</a:t>
            </a:r>
          </a:p>
          <a:p>
            <a:r>
              <a:rPr lang="en-US" sz="1600" b="1"/>
              <a:t>  </a:t>
            </a:r>
            <a:r>
              <a:rPr lang="en-US" sz="1600" b="1">
                <a:solidFill>
                  <a:srgbClr val="FF0000"/>
                </a:solidFill>
              </a:rPr>
              <a:t>(optional)</a:t>
            </a:r>
          </a:p>
        </p:txBody>
      </p:sp>
      <p:sp>
        <p:nvSpPr>
          <p:cNvPr id="29712" name="Line 18"/>
          <p:cNvSpPr>
            <a:spLocks noChangeShapeType="1"/>
          </p:cNvSpPr>
          <p:nvPr/>
        </p:nvSpPr>
        <p:spPr bwMode="auto">
          <a:xfrm>
            <a:off x="16764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3" name="Line 19"/>
          <p:cNvSpPr>
            <a:spLocks noChangeShapeType="1"/>
          </p:cNvSpPr>
          <p:nvPr/>
        </p:nvSpPr>
        <p:spPr bwMode="auto">
          <a:xfrm>
            <a:off x="3352800" y="3276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4" name="Line 20"/>
          <p:cNvSpPr>
            <a:spLocks noChangeShapeType="1"/>
          </p:cNvSpPr>
          <p:nvPr/>
        </p:nvSpPr>
        <p:spPr bwMode="auto">
          <a:xfrm>
            <a:off x="5105400" y="32766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5" name="Line 21"/>
          <p:cNvSpPr>
            <a:spLocks noChangeShapeType="1"/>
          </p:cNvSpPr>
          <p:nvPr/>
        </p:nvSpPr>
        <p:spPr bwMode="auto">
          <a:xfrm>
            <a:off x="4343400" y="1752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6" name="Line 22"/>
          <p:cNvSpPr>
            <a:spLocks noChangeShapeType="1"/>
          </p:cNvSpPr>
          <p:nvPr/>
        </p:nvSpPr>
        <p:spPr bwMode="auto">
          <a:xfrm>
            <a:off x="43434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7" name="Line 23"/>
          <p:cNvSpPr>
            <a:spLocks noChangeShapeType="1"/>
          </p:cNvSpPr>
          <p:nvPr/>
        </p:nvSpPr>
        <p:spPr bwMode="auto">
          <a:xfrm>
            <a:off x="6400800" y="17526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8" name="Line 24"/>
          <p:cNvSpPr>
            <a:spLocks noChangeShapeType="1"/>
          </p:cNvSpPr>
          <p:nvPr/>
        </p:nvSpPr>
        <p:spPr bwMode="auto">
          <a:xfrm>
            <a:off x="70866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19" name="Oval 25"/>
          <p:cNvSpPr>
            <a:spLocks noChangeArrowheads="1"/>
          </p:cNvSpPr>
          <p:nvPr/>
        </p:nvSpPr>
        <p:spPr bwMode="auto">
          <a:xfrm>
            <a:off x="381000" y="13716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Text Box 26"/>
          <p:cNvSpPr txBox="1">
            <a:spLocks noChangeArrowheads="1"/>
          </p:cNvSpPr>
          <p:nvPr/>
        </p:nvSpPr>
        <p:spPr bwMode="auto">
          <a:xfrm>
            <a:off x="609600" y="1447800"/>
            <a:ext cx="1035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Source</a:t>
            </a:r>
          </a:p>
          <a:p>
            <a:r>
              <a:rPr lang="en-US"/>
              <a:t>program</a:t>
            </a:r>
          </a:p>
        </p:txBody>
      </p:sp>
      <p:sp>
        <p:nvSpPr>
          <p:cNvPr id="29721" name="Line 27"/>
          <p:cNvSpPr>
            <a:spLocks noChangeShapeType="1"/>
          </p:cNvSpPr>
          <p:nvPr/>
        </p:nvSpPr>
        <p:spPr bwMode="auto">
          <a:xfrm>
            <a:off x="1066800" y="2133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2" name="Text Box 28"/>
          <p:cNvSpPr txBox="1">
            <a:spLocks noChangeArrowheads="1"/>
          </p:cNvSpPr>
          <p:nvPr/>
        </p:nvSpPr>
        <p:spPr bwMode="auto">
          <a:xfrm>
            <a:off x="1203325" y="415131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Lexical units</a:t>
            </a:r>
          </a:p>
          <a:p>
            <a:r>
              <a:rPr lang="en-US">
                <a:solidFill>
                  <a:srgbClr val="0000FF"/>
                </a:solidFill>
              </a:rPr>
              <a:t>   (Tokens)</a:t>
            </a:r>
          </a:p>
        </p:txBody>
      </p:sp>
      <p:sp>
        <p:nvSpPr>
          <p:cNvPr id="29723" name="Line 30"/>
          <p:cNvSpPr>
            <a:spLocks noChangeShapeType="1"/>
          </p:cNvSpPr>
          <p:nvPr/>
        </p:nvSpPr>
        <p:spPr bwMode="auto">
          <a:xfrm>
            <a:off x="1828800" y="3276600"/>
            <a:ext cx="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4" name="Text Box 31"/>
          <p:cNvSpPr txBox="1">
            <a:spLocks noChangeArrowheads="1"/>
          </p:cNvSpPr>
          <p:nvPr/>
        </p:nvSpPr>
        <p:spPr bwMode="auto">
          <a:xfrm>
            <a:off x="2895600" y="4267200"/>
            <a:ext cx="1352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Parse trees</a:t>
            </a:r>
          </a:p>
          <a:p>
            <a:r>
              <a:rPr lang="en-US">
                <a:solidFill>
                  <a:srgbClr val="0000FF"/>
                </a:solidFill>
              </a:rPr>
              <a:t>    </a:t>
            </a:r>
          </a:p>
        </p:txBody>
      </p:sp>
      <p:sp>
        <p:nvSpPr>
          <p:cNvPr id="29725" name="Line 32"/>
          <p:cNvSpPr>
            <a:spLocks noChangeShapeType="1"/>
          </p:cNvSpPr>
          <p:nvPr/>
        </p:nvSpPr>
        <p:spPr bwMode="auto">
          <a:xfrm>
            <a:off x="3505200" y="3276600"/>
            <a:ext cx="0" cy="914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6" name="Text Box 33"/>
          <p:cNvSpPr txBox="1">
            <a:spLocks noChangeArrowheads="1"/>
          </p:cNvSpPr>
          <p:nvPr/>
        </p:nvSpPr>
        <p:spPr bwMode="auto">
          <a:xfrm>
            <a:off x="5029200" y="40386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Intermediate</a:t>
            </a:r>
          </a:p>
          <a:p>
            <a:r>
              <a:rPr lang="en-US">
                <a:solidFill>
                  <a:srgbClr val="0000FF"/>
                </a:solidFill>
              </a:rPr>
              <a:t>       code</a:t>
            </a:r>
          </a:p>
        </p:txBody>
      </p:sp>
      <p:sp>
        <p:nvSpPr>
          <p:cNvPr id="29727" name="Line 34"/>
          <p:cNvSpPr>
            <a:spLocks noChangeShapeType="1"/>
          </p:cNvSpPr>
          <p:nvPr/>
        </p:nvSpPr>
        <p:spPr bwMode="auto">
          <a:xfrm>
            <a:off x="5791200" y="3276600"/>
            <a:ext cx="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28" name="Oval 35"/>
          <p:cNvSpPr>
            <a:spLocks noChangeArrowheads="1"/>
          </p:cNvSpPr>
          <p:nvPr/>
        </p:nvSpPr>
        <p:spPr bwMode="auto">
          <a:xfrm>
            <a:off x="6324600" y="4953000"/>
            <a:ext cx="1676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Line 36"/>
          <p:cNvSpPr>
            <a:spLocks noChangeShapeType="1"/>
          </p:cNvSpPr>
          <p:nvPr/>
        </p:nvSpPr>
        <p:spPr bwMode="auto">
          <a:xfrm>
            <a:off x="7086600" y="38862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0" name="Text Box 37"/>
          <p:cNvSpPr txBox="1">
            <a:spLocks noChangeArrowheads="1"/>
          </p:cNvSpPr>
          <p:nvPr/>
        </p:nvSpPr>
        <p:spPr bwMode="auto">
          <a:xfrm>
            <a:off x="6553200" y="5181600"/>
            <a:ext cx="126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Computer</a:t>
            </a:r>
          </a:p>
        </p:txBody>
      </p:sp>
      <p:sp>
        <p:nvSpPr>
          <p:cNvPr id="29731" name="Text Box 39"/>
          <p:cNvSpPr txBox="1">
            <a:spLocks noChangeArrowheads="1"/>
          </p:cNvSpPr>
          <p:nvPr/>
        </p:nvSpPr>
        <p:spPr bwMode="auto">
          <a:xfrm>
            <a:off x="7689850" y="4114800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FF"/>
                </a:solidFill>
              </a:rPr>
              <a:t>Machine</a:t>
            </a:r>
          </a:p>
          <a:p>
            <a:r>
              <a:rPr lang="en-US">
                <a:solidFill>
                  <a:srgbClr val="0000FF"/>
                </a:solidFill>
              </a:rPr>
              <a:t>language</a:t>
            </a:r>
          </a:p>
        </p:txBody>
      </p:sp>
      <p:sp>
        <p:nvSpPr>
          <p:cNvPr id="29732" name="Line 40"/>
          <p:cNvSpPr>
            <a:spLocks noChangeShapeType="1"/>
          </p:cNvSpPr>
          <p:nvPr/>
        </p:nvSpPr>
        <p:spPr bwMode="auto">
          <a:xfrm flipH="1">
            <a:off x="7086600" y="4419600"/>
            <a:ext cx="6096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3" name="Rectangle 41"/>
          <p:cNvSpPr>
            <a:spLocks noChangeArrowheads="1"/>
          </p:cNvSpPr>
          <p:nvPr/>
        </p:nvSpPr>
        <p:spPr bwMode="auto">
          <a:xfrm>
            <a:off x="762000" y="5029200"/>
            <a:ext cx="4419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Text Box 42"/>
          <p:cNvSpPr txBox="1">
            <a:spLocks noChangeArrowheads="1"/>
          </p:cNvSpPr>
          <p:nvPr/>
        </p:nvSpPr>
        <p:spPr bwMode="auto">
          <a:xfrm>
            <a:off x="2057400" y="5334000"/>
            <a:ext cx="1606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Symbol table</a:t>
            </a:r>
          </a:p>
        </p:txBody>
      </p:sp>
      <p:sp>
        <p:nvSpPr>
          <p:cNvPr id="29735" name="Line 43"/>
          <p:cNvSpPr>
            <a:spLocks noChangeShapeType="1"/>
          </p:cNvSpPr>
          <p:nvPr/>
        </p:nvSpPr>
        <p:spPr bwMode="auto">
          <a:xfrm>
            <a:off x="10668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6" name="Line 44"/>
          <p:cNvSpPr>
            <a:spLocks noChangeShapeType="1"/>
          </p:cNvSpPr>
          <p:nvPr/>
        </p:nvSpPr>
        <p:spPr bwMode="auto">
          <a:xfrm>
            <a:off x="27432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7" name="Line 45"/>
          <p:cNvSpPr>
            <a:spLocks noChangeShapeType="1"/>
          </p:cNvSpPr>
          <p:nvPr/>
        </p:nvSpPr>
        <p:spPr bwMode="auto">
          <a:xfrm flipV="1">
            <a:off x="4495800" y="38862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8" name="Line 46"/>
          <p:cNvSpPr>
            <a:spLocks noChangeShapeType="1"/>
          </p:cNvSpPr>
          <p:nvPr/>
        </p:nvSpPr>
        <p:spPr bwMode="auto">
          <a:xfrm flipV="1">
            <a:off x="5181600" y="3886200"/>
            <a:ext cx="1676400" cy="182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39" name="Line 47"/>
          <p:cNvSpPr>
            <a:spLocks noChangeShapeType="1"/>
          </p:cNvSpPr>
          <p:nvPr/>
        </p:nvSpPr>
        <p:spPr bwMode="auto">
          <a:xfrm flipV="1">
            <a:off x="10668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9740" name="Line 48"/>
          <p:cNvSpPr>
            <a:spLocks noChangeShapeType="1"/>
          </p:cNvSpPr>
          <p:nvPr/>
        </p:nvSpPr>
        <p:spPr bwMode="auto">
          <a:xfrm flipV="1">
            <a:off x="2743200" y="38862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174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3D1A42-9043-49BC-A980-99F931A8DB53}" type="slidenum">
              <a:rPr lang="en-US"/>
              <a:pPr/>
              <a:t>8</a:t>
            </a:fld>
            <a:endParaRPr lang="en-US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52400" y="762000"/>
            <a:ext cx="874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f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a </a:t>
            </a:r>
            <a:r>
              <a:rPr lang="en-US" b="1">
                <a:solidFill>
                  <a:srgbClr val="FF0000"/>
                </a:solidFill>
              </a:rPr>
              <a:t>| </a:t>
            </a:r>
            <a:r>
              <a:rPr lang="en-US" b="1"/>
              <a:t>h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r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n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h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i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t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: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=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3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2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c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e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l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s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 I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o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u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s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1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. </a:t>
            </a:r>
            <a:r>
              <a:rPr lang="en-US" b="1">
                <a:solidFill>
                  <a:srgbClr val="FF0000"/>
                </a:solidFill>
              </a:rPr>
              <a:t>|</a:t>
            </a:r>
            <a:r>
              <a:rPr lang="en-US" b="1"/>
              <a:t> 8 </a:t>
            </a:r>
            <a:r>
              <a:rPr lang="en-US" b="1">
                <a:solidFill>
                  <a:srgbClr val="FF0000"/>
                </a:solidFill>
              </a:rPr>
              <a:t>| 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|</a:t>
            </a:r>
          </a:p>
        </p:txBody>
      </p:sp>
      <p:sp>
        <p:nvSpPr>
          <p:cNvPr id="31749" name="Rectangle 9"/>
          <p:cNvSpPr>
            <a:spLocks noChangeArrowheads="1"/>
          </p:cNvSpPr>
          <p:nvPr/>
        </p:nvSpPr>
        <p:spPr bwMode="auto">
          <a:xfrm>
            <a:off x="3124200" y="1219200"/>
            <a:ext cx="29718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Text Box 10"/>
          <p:cNvSpPr txBox="1">
            <a:spLocks noChangeArrowheads="1"/>
          </p:cNvSpPr>
          <p:nvPr/>
        </p:nvSpPr>
        <p:spPr bwMode="auto">
          <a:xfrm>
            <a:off x="3200400" y="1219200"/>
            <a:ext cx="28511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Lexical analyzer (scanner)</a:t>
            </a:r>
          </a:p>
          <a:p>
            <a:pPr algn="ctr"/>
            <a:r>
              <a:rPr lang="en-US" sz="1000" b="1"/>
              <a:t>(converts from  character stream  into</a:t>
            </a:r>
          </a:p>
          <a:p>
            <a:pPr algn="ctr"/>
            <a:r>
              <a:rPr lang="en-US" sz="1000" b="1"/>
              <a:t> a stream of tokens.)</a:t>
            </a:r>
          </a:p>
        </p:txBody>
      </p:sp>
      <p:sp>
        <p:nvSpPr>
          <p:cNvPr id="31751" name="Text Box 12"/>
          <p:cNvSpPr txBox="1">
            <a:spLocks noChangeArrowheads="1"/>
          </p:cNvSpPr>
          <p:nvPr/>
        </p:nvSpPr>
        <p:spPr bwMode="auto">
          <a:xfrm>
            <a:off x="2879725" y="112713"/>
            <a:ext cx="347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Fahrenheit := 32 + celsious * 1.8</a:t>
            </a:r>
          </a:p>
        </p:txBody>
      </p:sp>
      <p:sp>
        <p:nvSpPr>
          <p:cNvPr id="31752" name="Line 13"/>
          <p:cNvSpPr>
            <a:spLocks noChangeShapeType="1"/>
          </p:cNvSpPr>
          <p:nvPr/>
        </p:nvSpPr>
        <p:spPr bwMode="auto">
          <a:xfrm>
            <a:off x="4267200" y="457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3" name="Text Box 22"/>
          <p:cNvSpPr txBox="1">
            <a:spLocks noChangeArrowheads="1"/>
          </p:cNvSpPr>
          <p:nvPr/>
        </p:nvSpPr>
        <p:spPr bwMode="auto">
          <a:xfrm>
            <a:off x="3048000" y="2133600"/>
            <a:ext cx="518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[</a:t>
            </a:r>
            <a:r>
              <a:rPr lang="en-US" b="1"/>
              <a:t> id, 1 </a:t>
            </a:r>
            <a:r>
              <a:rPr lang="en-US" b="1">
                <a:solidFill>
                  <a:srgbClr val="FF0000"/>
                </a:solidFill>
              </a:rPr>
              <a:t>] [</a:t>
            </a:r>
            <a:r>
              <a:rPr lang="en-US" b="1"/>
              <a:t> : =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int, 32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id, 2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 *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int, 1.8</a:t>
            </a:r>
            <a:r>
              <a:rPr lang="en-US"/>
              <a:t> </a:t>
            </a:r>
            <a:r>
              <a:rPr lang="en-US" b="1">
                <a:solidFill>
                  <a:srgbClr val="FF0000"/>
                </a:solidFill>
              </a:rPr>
              <a:t>][</a:t>
            </a:r>
            <a:r>
              <a:rPr lang="en-US" b="1"/>
              <a:t>;</a:t>
            </a:r>
            <a:r>
              <a:rPr lang="en-US" b="1">
                <a:solidFill>
                  <a:srgbClr val="FF0000"/>
                </a:solidFill>
              </a:rPr>
              <a:t> ]</a:t>
            </a:r>
          </a:p>
        </p:txBody>
      </p:sp>
      <p:sp>
        <p:nvSpPr>
          <p:cNvPr id="31754" name="Line 23"/>
          <p:cNvSpPr>
            <a:spLocks noChangeShapeType="1"/>
          </p:cNvSpPr>
          <p:nvPr/>
        </p:nvSpPr>
        <p:spPr bwMode="auto">
          <a:xfrm>
            <a:off x="381000" y="1143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5" name="Line 24"/>
          <p:cNvSpPr>
            <a:spLocks noChangeShapeType="1"/>
          </p:cNvSpPr>
          <p:nvPr/>
        </p:nvSpPr>
        <p:spPr bwMode="auto">
          <a:xfrm>
            <a:off x="381000" y="1524000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6" name="Text Box 28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1757" name="Rectangle 29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Line 30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59" name="Line 31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0" name="Text Box 32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1761" name="Text Box 33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1762" name="Text Box 34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1763" name="Line 36"/>
          <p:cNvSpPr>
            <a:spLocks noChangeShapeType="1"/>
          </p:cNvSpPr>
          <p:nvPr/>
        </p:nvSpPr>
        <p:spPr bwMode="auto">
          <a:xfrm flipH="1">
            <a:off x="2286000" y="1905000"/>
            <a:ext cx="914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4" name="Rectangle 40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Text Box 41"/>
          <p:cNvSpPr txBox="1">
            <a:spLocks noChangeArrowheads="1"/>
          </p:cNvSpPr>
          <p:nvPr/>
        </p:nvSpPr>
        <p:spPr bwMode="auto">
          <a:xfrm>
            <a:off x="3124200" y="2895600"/>
            <a:ext cx="2967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Syntax analyzer (parser)</a:t>
            </a:r>
          </a:p>
          <a:p>
            <a:r>
              <a:rPr lang="en-US" sz="1000" b="1"/>
              <a:t>(Construct syntactic structure of the program)</a:t>
            </a:r>
          </a:p>
        </p:txBody>
      </p:sp>
      <p:sp>
        <p:nvSpPr>
          <p:cNvPr id="31766" name="Text Box 42"/>
          <p:cNvSpPr txBox="1">
            <a:spLocks noChangeArrowheads="1"/>
          </p:cNvSpPr>
          <p:nvPr/>
        </p:nvSpPr>
        <p:spPr bwMode="auto">
          <a:xfrm>
            <a:off x="2819400" y="3886200"/>
            <a:ext cx="63246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	: =</a:t>
            </a:r>
          </a:p>
          <a:p>
            <a:r>
              <a:rPr lang="en-US" b="1"/>
              <a:t> </a:t>
            </a:r>
          </a:p>
          <a:p>
            <a:r>
              <a:rPr lang="en-US" b="1"/>
              <a:t> id</a:t>
            </a:r>
            <a:r>
              <a:rPr lang="en-US" b="1" baseline="-25000"/>
              <a:t>1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/>
              <a:t> 		+ 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r>
              <a:rPr lang="en-US" b="1"/>
              <a:t> 	int</a:t>
            </a:r>
            <a:r>
              <a:rPr lang="en-US" b="1" baseline="-25000"/>
              <a:t>32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    </a:t>
            </a:r>
            <a:r>
              <a:rPr lang="en-US" b="1"/>
              <a:t>*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	</a:t>
            </a:r>
            <a:r>
              <a:rPr lang="en-US" b="1"/>
              <a:t>               id</a:t>
            </a:r>
            <a:r>
              <a:rPr lang="en-US" b="1" baseline="-25000"/>
              <a:t>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</a:t>
            </a:r>
            <a:r>
              <a:rPr lang="en-US" b="1"/>
              <a:t>real </a:t>
            </a:r>
            <a:r>
              <a:rPr lang="en-US" b="1" baseline="-25000"/>
              <a:t>1.8</a:t>
            </a:r>
            <a:r>
              <a:rPr lang="en-US" b="1"/>
              <a:t> </a:t>
            </a:r>
          </a:p>
          <a:p>
            <a:endParaRPr lang="en-US" b="1"/>
          </a:p>
          <a:p>
            <a:r>
              <a:rPr lang="en-US" b="1"/>
              <a:t>		</a:t>
            </a:r>
          </a:p>
        </p:txBody>
      </p:sp>
      <p:sp>
        <p:nvSpPr>
          <p:cNvPr id="31767" name="Line 44"/>
          <p:cNvSpPr>
            <a:spLocks noChangeShapeType="1"/>
          </p:cNvSpPr>
          <p:nvPr/>
        </p:nvSpPr>
        <p:spPr bwMode="auto">
          <a:xfrm flipH="1">
            <a:off x="3352800" y="41910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8" name="Line 45"/>
          <p:cNvSpPr>
            <a:spLocks noChangeShapeType="1"/>
          </p:cNvSpPr>
          <p:nvPr/>
        </p:nvSpPr>
        <p:spPr bwMode="auto">
          <a:xfrm>
            <a:off x="4191000" y="4191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69" name="Line 46"/>
          <p:cNvSpPr>
            <a:spLocks noChangeShapeType="1"/>
          </p:cNvSpPr>
          <p:nvPr/>
        </p:nvSpPr>
        <p:spPr bwMode="auto">
          <a:xfrm flipH="1">
            <a:off x="4343400" y="4724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0" name="Line 47"/>
          <p:cNvSpPr>
            <a:spLocks noChangeShapeType="1"/>
          </p:cNvSpPr>
          <p:nvPr/>
        </p:nvSpPr>
        <p:spPr bwMode="auto">
          <a:xfrm>
            <a:off x="4953000" y="472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1" name="Line 48"/>
          <p:cNvSpPr>
            <a:spLocks noChangeShapeType="1"/>
          </p:cNvSpPr>
          <p:nvPr/>
        </p:nvSpPr>
        <p:spPr bwMode="auto">
          <a:xfrm flipH="1">
            <a:off x="5029200" y="51816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2" name="Line 49"/>
          <p:cNvSpPr>
            <a:spLocks noChangeShapeType="1"/>
          </p:cNvSpPr>
          <p:nvPr/>
        </p:nvSpPr>
        <p:spPr bwMode="auto">
          <a:xfrm>
            <a:off x="5562600" y="51816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3" name="Rectangle 50"/>
          <p:cNvSpPr>
            <a:spLocks noChangeArrowheads="1"/>
          </p:cNvSpPr>
          <p:nvPr/>
        </p:nvSpPr>
        <p:spPr bwMode="auto">
          <a:xfrm>
            <a:off x="2743200" y="38862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Line 54"/>
          <p:cNvSpPr>
            <a:spLocks noChangeShapeType="1"/>
          </p:cNvSpPr>
          <p:nvPr/>
        </p:nvSpPr>
        <p:spPr bwMode="auto">
          <a:xfrm>
            <a:off x="44958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5" name="Line 55"/>
          <p:cNvSpPr>
            <a:spLocks noChangeShapeType="1"/>
          </p:cNvSpPr>
          <p:nvPr/>
        </p:nvSpPr>
        <p:spPr bwMode="auto">
          <a:xfrm>
            <a:off x="44958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6" name="Line 56"/>
          <p:cNvSpPr>
            <a:spLocks noChangeShapeType="1"/>
          </p:cNvSpPr>
          <p:nvPr/>
        </p:nvSpPr>
        <p:spPr bwMode="auto">
          <a:xfrm>
            <a:off x="44958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7" name="Line 57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78" name="Text Box 58"/>
          <p:cNvSpPr txBox="1">
            <a:spLocks noChangeArrowheads="1"/>
          </p:cNvSpPr>
          <p:nvPr/>
        </p:nvSpPr>
        <p:spPr bwMode="auto">
          <a:xfrm>
            <a:off x="304800" y="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rgbClr val="0000FF"/>
                </a:solidFill>
              </a:rPr>
              <a:t>EXAMPLE:</a:t>
            </a:r>
          </a:p>
        </p:txBody>
      </p:sp>
      <p:sp>
        <p:nvSpPr>
          <p:cNvPr id="31779" name="Text Box 60"/>
          <p:cNvSpPr txBox="1">
            <a:spLocks noChangeArrowheads="1"/>
          </p:cNvSpPr>
          <p:nvPr/>
        </p:nvSpPr>
        <p:spPr bwMode="auto">
          <a:xfrm>
            <a:off x="1295400" y="1270000"/>
            <a:ext cx="931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Getchar()</a:t>
            </a:r>
          </a:p>
        </p:txBody>
      </p:sp>
      <p:sp>
        <p:nvSpPr>
          <p:cNvPr id="31780" name="Text Box 61"/>
          <p:cNvSpPr txBox="1">
            <a:spLocks noChangeArrowheads="1"/>
          </p:cNvSpPr>
          <p:nvPr/>
        </p:nvSpPr>
        <p:spPr bwMode="auto">
          <a:xfrm>
            <a:off x="533400" y="4165600"/>
            <a:ext cx="17097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name         attribute</a:t>
            </a:r>
          </a:p>
        </p:txBody>
      </p:sp>
      <p:sp>
        <p:nvSpPr>
          <p:cNvPr id="31781" name="Line 62"/>
          <p:cNvSpPr>
            <a:spLocks noChangeShapeType="1"/>
          </p:cNvSpPr>
          <p:nvPr/>
        </p:nvSpPr>
        <p:spPr bwMode="auto">
          <a:xfrm flipV="1">
            <a:off x="9144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2" name="Line 63"/>
          <p:cNvSpPr>
            <a:spLocks noChangeShapeType="1"/>
          </p:cNvSpPr>
          <p:nvPr/>
        </p:nvSpPr>
        <p:spPr bwMode="auto">
          <a:xfrm flipV="1">
            <a:off x="1828800" y="3810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1783" name="Text Box 64"/>
          <p:cNvSpPr txBox="1">
            <a:spLocks noChangeArrowheads="1"/>
          </p:cNvSpPr>
          <p:nvPr/>
        </p:nvSpPr>
        <p:spPr bwMode="auto">
          <a:xfrm>
            <a:off x="6629400" y="2819400"/>
            <a:ext cx="1889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index in symbol table </a:t>
            </a:r>
          </a:p>
        </p:txBody>
      </p:sp>
      <p:sp>
        <p:nvSpPr>
          <p:cNvPr id="31784" name="Line 65"/>
          <p:cNvSpPr>
            <a:spLocks noChangeShapeType="1"/>
          </p:cNvSpPr>
          <p:nvPr/>
        </p:nvSpPr>
        <p:spPr bwMode="auto">
          <a:xfrm flipH="1" flipV="1">
            <a:off x="6324600" y="24384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Eurípides Montagne</a:t>
            </a:r>
          </a:p>
        </p:txBody>
      </p:sp>
      <p:sp>
        <p:nvSpPr>
          <p:cNvPr id="3379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University of Central Florida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6CC930-9A2A-43F0-AECE-9D6C72FC30BA}" type="slidenum">
              <a:rPr lang="en-US"/>
              <a:pPr/>
              <a:t>9</a:t>
            </a:fld>
            <a:endParaRPr lang="en-US"/>
          </a:p>
        </p:txBody>
      </p:sp>
      <p:sp>
        <p:nvSpPr>
          <p:cNvPr id="33796" name="Text Box 10"/>
          <p:cNvSpPr txBox="1">
            <a:spLocks noChangeArrowheads="1"/>
          </p:cNvSpPr>
          <p:nvPr/>
        </p:nvSpPr>
        <p:spPr bwMode="auto">
          <a:xfrm>
            <a:off x="533400" y="2286000"/>
            <a:ext cx="158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Symbol Table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549275" y="2706688"/>
            <a:ext cx="1600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Line 12"/>
          <p:cNvSpPr>
            <a:spLocks noChangeShapeType="1"/>
          </p:cNvSpPr>
          <p:nvPr/>
        </p:nvSpPr>
        <p:spPr bwMode="auto">
          <a:xfrm>
            <a:off x="549275" y="32400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799" name="Line 13"/>
          <p:cNvSpPr>
            <a:spLocks noChangeShapeType="1"/>
          </p:cNvSpPr>
          <p:nvPr/>
        </p:nvSpPr>
        <p:spPr bwMode="auto">
          <a:xfrm>
            <a:off x="1616075" y="2706688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0" name="Text Box 14"/>
          <p:cNvSpPr txBox="1">
            <a:spLocks noChangeArrowheads="1"/>
          </p:cNvSpPr>
          <p:nvPr/>
        </p:nvSpPr>
        <p:spPr bwMode="auto">
          <a:xfrm>
            <a:off x="549275" y="2859088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fahrenheit   real</a:t>
            </a:r>
          </a:p>
        </p:txBody>
      </p:sp>
      <p:sp>
        <p:nvSpPr>
          <p:cNvPr id="33801" name="Text Box 15"/>
          <p:cNvSpPr txBox="1">
            <a:spLocks noChangeArrowheads="1"/>
          </p:cNvSpPr>
          <p:nvPr/>
        </p:nvSpPr>
        <p:spPr bwMode="auto">
          <a:xfrm>
            <a:off x="533400" y="3276600"/>
            <a:ext cx="1597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celsious      real</a:t>
            </a:r>
          </a:p>
        </p:txBody>
      </p:sp>
      <p:sp>
        <p:nvSpPr>
          <p:cNvPr id="33802" name="Text Box 16"/>
          <p:cNvSpPr txBox="1">
            <a:spLocks noChangeArrowheads="1"/>
          </p:cNvSpPr>
          <p:nvPr/>
        </p:nvSpPr>
        <p:spPr bwMode="auto">
          <a:xfrm>
            <a:off x="244475" y="2706688"/>
            <a:ext cx="311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  <a:p>
            <a:endParaRPr lang="en-US"/>
          </a:p>
          <a:p>
            <a:r>
              <a:rPr lang="en-US"/>
              <a:t>2</a:t>
            </a:r>
          </a:p>
        </p:txBody>
      </p:sp>
      <p:sp>
        <p:nvSpPr>
          <p:cNvPr id="33803" name="Rectangle 18"/>
          <p:cNvSpPr>
            <a:spLocks noChangeArrowheads="1"/>
          </p:cNvSpPr>
          <p:nvPr/>
        </p:nvSpPr>
        <p:spPr bwMode="auto">
          <a:xfrm>
            <a:off x="3124200" y="2895600"/>
            <a:ext cx="2895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Text Box 19"/>
          <p:cNvSpPr txBox="1">
            <a:spLocks noChangeArrowheads="1"/>
          </p:cNvSpPr>
          <p:nvPr/>
        </p:nvSpPr>
        <p:spPr bwMode="auto">
          <a:xfrm>
            <a:off x="3505200" y="2895600"/>
            <a:ext cx="202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Context analyzer  </a:t>
            </a:r>
          </a:p>
          <a:p>
            <a:endParaRPr lang="en-US"/>
          </a:p>
        </p:txBody>
      </p:sp>
      <p:sp>
        <p:nvSpPr>
          <p:cNvPr id="33805" name="Text Box 20"/>
          <p:cNvSpPr txBox="1">
            <a:spLocks noChangeArrowheads="1"/>
          </p:cNvSpPr>
          <p:nvPr/>
        </p:nvSpPr>
        <p:spPr bwMode="auto">
          <a:xfrm>
            <a:off x="2590800" y="228600"/>
            <a:ext cx="42672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	: =</a:t>
            </a:r>
          </a:p>
          <a:p>
            <a:r>
              <a:rPr lang="en-US" b="1"/>
              <a:t> </a:t>
            </a:r>
          </a:p>
          <a:p>
            <a:r>
              <a:rPr lang="en-US" b="1"/>
              <a:t> id</a:t>
            </a:r>
            <a:r>
              <a:rPr lang="en-US" b="1" baseline="-25000"/>
              <a:t>1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/>
              <a:t> 		+ </a:t>
            </a:r>
            <a:endParaRPr lang="en-US" b="1">
              <a:solidFill>
                <a:srgbClr val="FF0000"/>
              </a:solidFill>
            </a:endParaRPr>
          </a:p>
          <a:p>
            <a:endParaRPr lang="en-US" b="1">
              <a:solidFill>
                <a:srgbClr val="FF0000"/>
              </a:solidFill>
            </a:endParaRPr>
          </a:p>
          <a:p>
            <a:r>
              <a:rPr lang="en-US" b="1"/>
              <a:t> 	int</a:t>
            </a:r>
            <a:r>
              <a:rPr lang="en-US" b="1" baseline="-25000"/>
              <a:t>32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    </a:t>
            </a:r>
            <a:r>
              <a:rPr lang="en-US" b="1"/>
              <a:t>*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 b="1">
                <a:solidFill>
                  <a:srgbClr val="FF0000"/>
                </a:solidFill>
              </a:rPr>
              <a:t>	</a:t>
            </a:r>
            <a:r>
              <a:rPr lang="en-US" b="1"/>
              <a:t>               id</a:t>
            </a:r>
            <a:r>
              <a:rPr lang="en-US" b="1" baseline="-25000"/>
              <a:t>2</a:t>
            </a:r>
            <a:r>
              <a:rPr lang="en-US" b="1"/>
              <a:t> </a:t>
            </a:r>
            <a:r>
              <a:rPr lang="en-US" b="1">
                <a:solidFill>
                  <a:srgbClr val="FF0000"/>
                </a:solidFill>
              </a:rPr>
              <a:t>	       </a:t>
            </a:r>
            <a:r>
              <a:rPr lang="en-US" b="1"/>
              <a:t>real </a:t>
            </a:r>
            <a:r>
              <a:rPr lang="en-US" b="1" baseline="-25000"/>
              <a:t>1.8</a:t>
            </a:r>
            <a:r>
              <a:rPr lang="en-US" b="1"/>
              <a:t> </a:t>
            </a:r>
          </a:p>
          <a:p>
            <a:endParaRPr lang="en-US" b="1"/>
          </a:p>
          <a:p>
            <a:r>
              <a:rPr lang="en-US" b="1"/>
              <a:t>		</a:t>
            </a:r>
          </a:p>
        </p:txBody>
      </p:sp>
      <p:sp>
        <p:nvSpPr>
          <p:cNvPr id="33806" name="Line 28"/>
          <p:cNvSpPr>
            <a:spLocks noChangeShapeType="1"/>
          </p:cNvSpPr>
          <p:nvPr/>
        </p:nvSpPr>
        <p:spPr bwMode="auto">
          <a:xfrm>
            <a:off x="4495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7" name="Line 31"/>
          <p:cNvSpPr>
            <a:spLocks noChangeShapeType="1"/>
          </p:cNvSpPr>
          <p:nvPr/>
        </p:nvSpPr>
        <p:spPr bwMode="auto">
          <a:xfrm flipH="1">
            <a:off x="2286000" y="3124200"/>
            <a:ext cx="838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8" name="Line 32"/>
          <p:cNvSpPr>
            <a:spLocks noChangeShapeType="1"/>
          </p:cNvSpPr>
          <p:nvPr/>
        </p:nvSpPr>
        <p:spPr bwMode="auto">
          <a:xfrm flipH="1">
            <a:off x="3124200" y="533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09" name="Line 33"/>
          <p:cNvSpPr>
            <a:spLocks noChangeShapeType="1"/>
          </p:cNvSpPr>
          <p:nvPr/>
        </p:nvSpPr>
        <p:spPr bwMode="auto">
          <a:xfrm>
            <a:off x="3962400" y="533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0" name="Line 34"/>
          <p:cNvSpPr>
            <a:spLocks noChangeShapeType="1"/>
          </p:cNvSpPr>
          <p:nvPr/>
        </p:nvSpPr>
        <p:spPr bwMode="auto">
          <a:xfrm flipH="1">
            <a:off x="4114800" y="1066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1" name="Line 35"/>
          <p:cNvSpPr>
            <a:spLocks noChangeShapeType="1"/>
          </p:cNvSpPr>
          <p:nvPr/>
        </p:nvSpPr>
        <p:spPr bwMode="auto">
          <a:xfrm>
            <a:off x="4724400" y="10668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2" name="Line 36"/>
          <p:cNvSpPr>
            <a:spLocks noChangeShapeType="1"/>
          </p:cNvSpPr>
          <p:nvPr/>
        </p:nvSpPr>
        <p:spPr bwMode="auto">
          <a:xfrm flipH="1">
            <a:off x="4800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3" name="Line 37"/>
          <p:cNvSpPr>
            <a:spLocks noChangeShapeType="1"/>
          </p:cNvSpPr>
          <p:nvPr/>
        </p:nvSpPr>
        <p:spPr bwMode="auto">
          <a:xfrm>
            <a:off x="5334000" y="1524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4" name="Rectangle 38"/>
          <p:cNvSpPr>
            <a:spLocks noChangeArrowheads="1"/>
          </p:cNvSpPr>
          <p:nvPr/>
        </p:nvSpPr>
        <p:spPr bwMode="auto">
          <a:xfrm>
            <a:off x="2590800" y="2286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39"/>
          <p:cNvSpPr>
            <a:spLocks noChangeShapeType="1"/>
          </p:cNvSpPr>
          <p:nvPr/>
        </p:nvSpPr>
        <p:spPr bwMode="auto">
          <a:xfrm flipH="1">
            <a:off x="3200400" y="42672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6" name="Line 40"/>
          <p:cNvSpPr>
            <a:spLocks noChangeShapeType="1"/>
          </p:cNvSpPr>
          <p:nvPr/>
        </p:nvSpPr>
        <p:spPr bwMode="auto">
          <a:xfrm>
            <a:off x="4038600" y="4267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7" name="Line 41"/>
          <p:cNvSpPr>
            <a:spLocks noChangeShapeType="1"/>
          </p:cNvSpPr>
          <p:nvPr/>
        </p:nvSpPr>
        <p:spPr bwMode="auto">
          <a:xfrm flipH="1">
            <a:off x="4191000" y="48006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8" name="Line 42"/>
          <p:cNvSpPr>
            <a:spLocks noChangeShapeType="1"/>
          </p:cNvSpPr>
          <p:nvPr/>
        </p:nvSpPr>
        <p:spPr bwMode="auto">
          <a:xfrm>
            <a:off x="4800600" y="4800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19" name="Line 43"/>
          <p:cNvSpPr>
            <a:spLocks noChangeShapeType="1"/>
          </p:cNvSpPr>
          <p:nvPr/>
        </p:nvSpPr>
        <p:spPr bwMode="auto">
          <a:xfrm flipH="1">
            <a:off x="4876800" y="5257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0" name="Line 44"/>
          <p:cNvSpPr>
            <a:spLocks noChangeShapeType="1"/>
          </p:cNvSpPr>
          <p:nvPr/>
        </p:nvSpPr>
        <p:spPr bwMode="auto">
          <a:xfrm>
            <a:off x="5410200" y="5257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1" name="Rectangle 45"/>
          <p:cNvSpPr>
            <a:spLocks noChangeArrowheads="1"/>
          </p:cNvSpPr>
          <p:nvPr/>
        </p:nvSpPr>
        <p:spPr bwMode="auto">
          <a:xfrm>
            <a:off x="2590800" y="3962400"/>
            <a:ext cx="4267200" cy="2209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Line 46"/>
          <p:cNvSpPr>
            <a:spLocks noChangeShapeType="1"/>
          </p:cNvSpPr>
          <p:nvPr/>
        </p:nvSpPr>
        <p:spPr bwMode="auto">
          <a:xfrm>
            <a:off x="4495800" y="2438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23" name="Text Box 47"/>
          <p:cNvSpPr txBox="1">
            <a:spLocks noChangeArrowheads="1"/>
          </p:cNvSpPr>
          <p:nvPr/>
        </p:nvSpPr>
        <p:spPr bwMode="auto">
          <a:xfrm>
            <a:off x="3581400" y="4038600"/>
            <a:ext cx="39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:=</a:t>
            </a:r>
          </a:p>
        </p:txBody>
      </p:sp>
      <p:sp>
        <p:nvSpPr>
          <p:cNvPr id="33824" name="Text Box 48"/>
          <p:cNvSpPr txBox="1">
            <a:spLocks noChangeArrowheads="1"/>
          </p:cNvSpPr>
          <p:nvPr/>
        </p:nvSpPr>
        <p:spPr bwMode="auto">
          <a:xfrm>
            <a:off x="2879725" y="4532313"/>
            <a:ext cx="471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1</a:t>
            </a:r>
          </a:p>
        </p:txBody>
      </p:sp>
      <p:sp>
        <p:nvSpPr>
          <p:cNvPr id="33825" name="Text Box 49"/>
          <p:cNvSpPr txBox="1">
            <a:spLocks noChangeArrowheads="1"/>
          </p:cNvSpPr>
          <p:nvPr/>
        </p:nvSpPr>
        <p:spPr bwMode="auto">
          <a:xfrm>
            <a:off x="4479925" y="4532313"/>
            <a:ext cx="376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  <a:r>
              <a:rPr lang="en-US" b="1" baseline="-25000"/>
              <a:t>r</a:t>
            </a:r>
          </a:p>
        </p:txBody>
      </p:sp>
      <p:sp>
        <p:nvSpPr>
          <p:cNvPr id="33826" name="Text Box 50"/>
          <p:cNvSpPr txBox="1">
            <a:spLocks noChangeArrowheads="1"/>
          </p:cNvSpPr>
          <p:nvPr/>
        </p:nvSpPr>
        <p:spPr bwMode="auto">
          <a:xfrm>
            <a:off x="3581400" y="50292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inttoreal</a:t>
            </a:r>
          </a:p>
        </p:txBody>
      </p:sp>
      <p:sp>
        <p:nvSpPr>
          <p:cNvPr id="33827" name="Text Box 51"/>
          <p:cNvSpPr txBox="1">
            <a:spLocks noChangeArrowheads="1"/>
          </p:cNvSpPr>
          <p:nvPr/>
        </p:nvSpPr>
        <p:spPr bwMode="auto">
          <a:xfrm>
            <a:off x="5105400" y="5029200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*r</a:t>
            </a:r>
          </a:p>
        </p:txBody>
      </p:sp>
      <p:sp>
        <p:nvSpPr>
          <p:cNvPr id="33828" name="Text Box 52"/>
          <p:cNvSpPr txBox="1">
            <a:spLocks noChangeArrowheads="1"/>
          </p:cNvSpPr>
          <p:nvPr/>
        </p:nvSpPr>
        <p:spPr bwMode="auto">
          <a:xfrm>
            <a:off x="4648200" y="5638800"/>
            <a:ext cx="471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id</a:t>
            </a:r>
            <a:r>
              <a:rPr lang="en-US" b="1" baseline="-25000"/>
              <a:t>2</a:t>
            </a:r>
          </a:p>
        </p:txBody>
      </p:sp>
      <p:sp>
        <p:nvSpPr>
          <p:cNvPr id="33829" name="Text Box 53"/>
          <p:cNvSpPr txBox="1">
            <a:spLocks noChangeArrowheads="1"/>
          </p:cNvSpPr>
          <p:nvPr/>
        </p:nvSpPr>
        <p:spPr bwMode="auto">
          <a:xfrm>
            <a:off x="5486400" y="5638800"/>
            <a:ext cx="865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real </a:t>
            </a:r>
            <a:r>
              <a:rPr lang="en-US" b="1" baseline="-25000"/>
              <a:t>1.8</a:t>
            </a:r>
          </a:p>
        </p:txBody>
      </p:sp>
      <p:sp>
        <p:nvSpPr>
          <p:cNvPr id="33830" name="Text Box 54"/>
          <p:cNvSpPr txBox="1">
            <a:spLocks noChangeArrowheads="1"/>
          </p:cNvSpPr>
          <p:nvPr/>
        </p:nvSpPr>
        <p:spPr bwMode="auto">
          <a:xfrm>
            <a:off x="3810000" y="5638800"/>
            <a:ext cx="631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int</a:t>
            </a:r>
            <a:r>
              <a:rPr lang="en-US" b="1" baseline="-25000"/>
              <a:t>32</a:t>
            </a:r>
          </a:p>
        </p:txBody>
      </p:sp>
      <p:sp>
        <p:nvSpPr>
          <p:cNvPr id="33831" name="Line 55"/>
          <p:cNvSpPr>
            <a:spLocks noChangeShapeType="1"/>
          </p:cNvSpPr>
          <p:nvPr/>
        </p:nvSpPr>
        <p:spPr bwMode="auto">
          <a:xfrm>
            <a:off x="41148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832" name="Text Box 56"/>
          <p:cNvSpPr txBox="1">
            <a:spLocks noChangeArrowheads="1"/>
          </p:cNvSpPr>
          <p:nvPr/>
        </p:nvSpPr>
        <p:spPr bwMode="auto">
          <a:xfrm>
            <a:off x="6629400" y="2895600"/>
            <a:ext cx="19669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Determines de type of </a:t>
            </a:r>
          </a:p>
          <a:p>
            <a:r>
              <a:rPr lang="en-US" sz="1400"/>
              <a:t>the identifier </a:t>
            </a:r>
          </a:p>
        </p:txBody>
      </p:sp>
      <p:sp>
        <p:nvSpPr>
          <p:cNvPr id="33833" name="Line 57"/>
          <p:cNvSpPr>
            <a:spLocks noChangeShapeType="1"/>
          </p:cNvSpPr>
          <p:nvPr/>
        </p:nvSpPr>
        <p:spPr bwMode="auto">
          <a:xfrm flipH="1">
            <a:off x="6172200" y="3124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13659</TotalTime>
  <Words>3183</Words>
  <Application>Microsoft Office PowerPoint</Application>
  <PresentationFormat>Presentación en pantalla (4:3)</PresentationFormat>
  <Paragraphs>1287</Paragraphs>
  <Slides>37</Slides>
  <Notes>33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37</vt:i4>
      </vt:variant>
    </vt:vector>
  </HeadingPairs>
  <TitlesOfParts>
    <vt:vector size="44" baseType="lpstr">
      <vt:lpstr>Arial</vt:lpstr>
      <vt:lpstr>ＭＳ Ｐゴシック</vt:lpstr>
      <vt:lpstr>Times New Roman</vt:lpstr>
      <vt:lpstr>Wingdings</vt:lpstr>
      <vt:lpstr>Symbol</vt:lpstr>
      <vt:lpstr>Courier New</vt:lpstr>
      <vt:lpstr>Default Design</vt:lpstr>
      <vt:lpstr>COP 3402 Systems Software</vt:lpstr>
      <vt:lpstr>COP 3402 Systems Software</vt:lpstr>
      <vt:lpstr>Outline</vt:lpstr>
      <vt:lpstr> Compilers / Interpreters</vt:lpstr>
      <vt:lpstr> Compilers</vt:lpstr>
      <vt:lpstr>Compilers</vt:lpstr>
      <vt:lpstr>Compilers</vt:lpstr>
      <vt:lpstr>Diapositiva 8</vt:lpstr>
      <vt:lpstr>Diapositiva 9</vt:lpstr>
      <vt:lpstr>Diapositiva 10</vt:lpstr>
      <vt:lpstr>Diapositiva 11</vt:lpstr>
      <vt:lpstr>Diapositiva 12</vt:lpstr>
      <vt:lpstr>Compilers</vt:lpstr>
      <vt:lpstr>Compilers</vt:lpstr>
      <vt:lpstr>Compilers</vt:lpstr>
      <vt:lpstr>Compilers</vt:lpstr>
      <vt:lpstr>Compilers</vt:lpstr>
      <vt:lpstr>Interpreters</vt:lpstr>
      <vt:lpstr>Interpreters</vt:lpstr>
      <vt:lpstr>Hybrid implementation systems</vt:lpstr>
      <vt:lpstr>Interpreters</vt:lpstr>
      <vt:lpstr>PL/0 Symbols</vt:lpstr>
      <vt:lpstr>PL/0 Symbols</vt:lpstr>
      <vt:lpstr>PL/0 Symbols</vt:lpstr>
      <vt:lpstr>PL/0 Symbols</vt:lpstr>
      <vt:lpstr>PL/0 Symbols</vt:lpstr>
      <vt:lpstr>PL/0 Symbols</vt:lpstr>
      <vt:lpstr>Scanner</vt:lpstr>
      <vt:lpstr>Scanner</vt:lpstr>
      <vt:lpstr>Scanner</vt:lpstr>
      <vt:lpstr>Scanner</vt:lpstr>
      <vt:lpstr>Scanner</vt:lpstr>
      <vt:lpstr>Diapositiva 33</vt:lpstr>
      <vt:lpstr>Diapositiva 34</vt:lpstr>
      <vt:lpstr>Diapositiva 35</vt:lpstr>
      <vt:lpstr>Diapositiva 36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sarah m brown</dc:creator>
  <cp:lastModifiedBy>Edward Aymerich</cp:lastModifiedBy>
  <cp:revision>275</cp:revision>
  <cp:lastPrinted>2013-05-27T18:57:32Z</cp:lastPrinted>
  <dcterms:created xsi:type="dcterms:W3CDTF">2002-09-04T03:07:34Z</dcterms:created>
  <dcterms:modified xsi:type="dcterms:W3CDTF">2014-02-07T18:45:31Z</dcterms:modified>
</cp:coreProperties>
</file>