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337" r:id="rId4"/>
    <p:sldId id="357" r:id="rId5"/>
    <p:sldId id="361" r:id="rId6"/>
    <p:sldId id="358" r:id="rId7"/>
    <p:sldId id="367" r:id="rId8"/>
    <p:sldId id="360" r:id="rId9"/>
    <p:sldId id="364" r:id="rId10"/>
    <p:sldId id="368" r:id="rId11"/>
    <p:sldId id="372" r:id="rId12"/>
    <p:sldId id="359" r:id="rId13"/>
    <p:sldId id="362" r:id="rId14"/>
    <p:sldId id="363" r:id="rId15"/>
    <p:sldId id="370" r:id="rId16"/>
    <p:sldId id="371" r:id="rId17"/>
    <p:sldId id="365" r:id="rId18"/>
    <p:sldId id="366" r:id="rId19"/>
    <p:sldId id="37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FF0066"/>
    <a:srgbClr val="0099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916" y="-1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CC2B519-42DE-4FFD-8FDA-A5C2A7CE501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AB6A002E-4CDA-4EEB-AB5A-1D358FA86D0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DE55F-8F43-4127-92D7-9AA29F28405C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4C064-5FAD-45E5-8EFE-41D8A2BAE501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52C5E9-0268-4B56-A015-FEB2E977D915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374CA-5FC8-4A0B-88FC-0407A7AD53D9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5BCA9-F474-4308-A4FC-3099865F6057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C48B9-AC5E-4AF7-9970-6000D244D2C2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0B9AA-7B82-4AC0-9800-2479ABFBC607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8F4C4A-3BC0-4909-BC7B-DA40100B7BC0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E6431A-BBC3-4C5D-AA9C-B7416127B757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96596-BE54-4ABA-ABB6-F8CF26E2D956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97D745-4622-421E-A934-30D21BB7CEE0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86999-955E-4C52-8A0A-F84F82896C83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89A34-2E75-48C8-A978-38339889CA62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2C2BB-9302-495F-BF34-D0424AC31312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35C2B-876D-4DF6-9CE3-68591B0E63F8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CFE0D-1C81-4AE1-952E-6077A1FEEC0D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CF441-04F7-4871-A228-66884949148B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9F4413-15FD-408D-B028-DD33AAFDA1FA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82856-A5F3-430A-AEE7-5FB36B1273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F9A8B-6AFC-4B1C-8587-AE8DBB54A11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47B97-BEF0-4755-9686-09976AA2F0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08142-3662-487D-93FB-E399410C1DF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D13D6-75BE-462B-88D9-051FBE1D5E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E7188-F10E-4443-A8DF-6A4B96C9F3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0F2D0-7D15-4D08-B7C9-A28F15DDCA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82066-058E-46E5-844E-02B74EAED8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8D01F-6B42-46E0-891E-EEFEED79908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4956F-F30E-4E8F-BEF1-9D0E959AF5B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A48D6-C8DB-43B4-8B74-5EF869B53E6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74203-E587-4237-9F5C-733EB022866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2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2" charset="-128"/>
              </a:rPr>
              <a:t> </a:t>
            </a: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Euripides Montagne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University of Central Florida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2770" name="Rectangle 17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18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2" name="Line 19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3" name="Line 20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4" name="Line 21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5" name="Line 22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6" name="Text Box 23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2777" name="Text Box 24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2778" name="Text Box 28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2779" name="Text Box 29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Locals</a:t>
            </a:r>
          </a:p>
        </p:txBody>
      </p:sp>
      <p:sp>
        <p:nvSpPr>
          <p:cNvPr id="32780" name="Text Box 30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Parameters</a:t>
            </a:r>
          </a:p>
        </p:txBody>
      </p:sp>
      <p:sp>
        <p:nvSpPr>
          <p:cNvPr id="32781" name="Text Box 31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Functional value</a:t>
            </a:r>
          </a:p>
        </p:txBody>
      </p: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228600" y="2209800"/>
            <a:ext cx="5378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Control Information: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</a:t>
            </a:r>
          </a:p>
          <a:p>
            <a:r>
              <a:rPr lang="en-US"/>
              <a:t> 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53784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value:</a:t>
            </a:r>
            <a:r>
              <a:rPr lang="en-US" b="1"/>
              <a:t> </a:t>
            </a:r>
            <a:r>
              <a:rPr lang="en-US"/>
              <a:t>Location to store the function</a:t>
            </a:r>
          </a:p>
          <a:p>
            <a:r>
              <a:rPr lang="en-US"/>
              <a:t>return value.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Parameters: </a:t>
            </a:r>
            <a:r>
              <a:rPr lang="en-US"/>
              <a:t>Space reserved  to store the actual </a:t>
            </a:r>
          </a:p>
          <a:p>
            <a:r>
              <a:rPr lang="en-US"/>
              <a:t>parameters of the function.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Locals: </a:t>
            </a:r>
            <a:r>
              <a:rPr lang="en-US"/>
              <a:t>Space reserved to store local variables</a:t>
            </a:r>
          </a:p>
          <a:p>
            <a:r>
              <a:rPr lang="en-US"/>
              <a:t>declared  within the procedure.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r>
              <a:rPr lang="en-US"/>
              <a:t> </a:t>
            </a:r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 </a:t>
            </a:r>
          </a:p>
          <a:p>
            <a:r>
              <a:rPr lang="en-US"/>
              <a:t> 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2232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The machine has two cycles known as fetch and execute. 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Fetch cycle:</a:t>
            </a:r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In the fetch cycle an instruction is fetch from the code store (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ir 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 code[pc]</a:t>
            </a:r>
            <a:r>
              <a:rPr lang="en-US" altLang="ko-KR">
                <a:ea typeface="Gulim" pitchFamily="34" charset="-128"/>
              </a:rPr>
              <a:t>) </a:t>
            </a:r>
          </a:p>
          <a:p>
            <a:r>
              <a:rPr lang="en-US" altLang="ko-KR">
                <a:ea typeface="Gulim" pitchFamily="34" charset="-128"/>
              </a:rPr>
              <a:t>and the program counter is incremented by one (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pc 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 pc + 1</a:t>
            </a:r>
            <a:r>
              <a:rPr lang="en-US" altLang="ko-KR">
                <a:ea typeface="Gulim" pitchFamily="34" charset="-128"/>
              </a:rPr>
              <a:t>). 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Execute cycle:</a:t>
            </a:r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In this cycle  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ir.op </a:t>
            </a:r>
            <a:r>
              <a:rPr lang="en-US" altLang="ko-KR">
                <a:ea typeface="Gulim" pitchFamily="34" charset="-128"/>
              </a:rPr>
              <a:t> indicates the operation to be executed. In case 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ir.op = OPR</a:t>
            </a:r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then the field </a:t>
            </a:r>
            <a:r>
              <a:rPr lang="en-US" altLang="ko-KR">
                <a:solidFill>
                  <a:srgbClr val="0000FF"/>
                </a:solidFill>
                <a:ea typeface="Gulim" pitchFamily="34" charset="-128"/>
              </a:rPr>
              <a:t>ir.m</a:t>
            </a:r>
            <a:r>
              <a:rPr lang="en-US" altLang="ko-KR">
                <a:ea typeface="Gulim" pitchFamily="34" charset="-128"/>
              </a:rPr>
              <a:t> is used to identified the operator and execute the appropriate </a:t>
            </a:r>
          </a:p>
          <a:p>
            <a:r>
              <a:rPr lang="en-US" altLang="ko-KR">
                <a:ea typeface="Gulim" pitchFamily="34" charset="-128"/>
              </a:rPr>
              <a:t>arithmetic or logical instruction</a:t>
            </a:r>
            <a:endParaRPr lang="en-US">
              <a:ea typeface="Gulim" pitchFamily="34" charset="-128"/>
            </a:endParaRPr>
          </a:p>
        </p:txBody>
      </p:sp>
      <p:sp>
        <p:nvSpPr>
          <p:cNvPr id="36866" name="Text Box 7"/>
          <p:cNvSpPr txBox="1">
            <a:spLocks noChangeArrowheads="1"/>
          </p:cNvSpPr>
          <p:nvPr/>
        </p:nvSpPr>
        <p:spPr bwMode="auto">
          <a:xfrm>
            <a:off x="958850" y="381000"/>
            <a:ext cx="6861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Back to the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P-machine!! </a:t>
            </a:r>
          </a:p>
          <a:p>
            <a:pPr algn="ctr"/>
            <a:r>
              <a:rPr lang="en-US" sz="4400" b="1">
                <a:solidFill>
                  <a:srgbClr val="0000FF"/>
                </a:solidFill>
              </a:rPr>
              <a:t>Instruction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726488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LIT  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Push constant value (literal)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 onto  stack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OPR</a:t>
            </a:r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 b="1">
                <a:ea typeface="Gulim" pitchFamily="34" charset="-128"/>
              </a:rPr>
              <a:t>( to be defined in the next slide)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LOD   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Push from location at offset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 in frame </a:t>
            </a:r>
            <a:r>
              <a:rPr lang="en-US" altLang="ko-KR" b="1">
                <a:ea typeface="Gulim" pitchFamily="34" charset="-128"/>
              </a:rPr>
              <a:t>L</a:t>
            </a:r>
            <a:r>
              <a:rPr lang="en-US" altLang="ko-KR">
                <a:ea typeface="Gulim" pitchFamily="34" charset="-128"/>
              </a:rPr>
              <a:t> levels down.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STO</a:t>
            </a:r>
            <a:r>
              <a:rPr lang="en-US" altLang="ko-KR">
                <a:ea typeface="Gulim" pitchFamily="34" charset="-128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Store in location at offset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 in frame </a:t>
            </a:r>
            <a:r>
              <a:rPr lang="en-US" altLang="ko-KR" b="1">
                <a:ea typeface="Gulim" pitchFamily="34" charset="-128"/>
              </a:rPr>
              <a:t>L</a:t>
            </a:r>
            <a:r>
              <a:rPr lang="en-US" altLang="ko-KR">
                <a:ea typeface="Gulim" pitchFamily="34" charset="-128"/>
              </a:rPr>
              <a:t> levels down.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05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CAL   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Call procedure at M (generates new block mark and pc =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). 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INC	 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Allocate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 locals (increment sp  by M), first three are </a:t>
            </a:r>
            <a:r>
              <a:rPr lang="en-US" altLang="ko-KR" b="1">
                <a:ea typeface="Gulim" pitchFamily="34" charset="-128"/>
              </a:rPr>
              <a:t>SL</a:t>
            </a:r>
            <a:r>
              <a:rPr lang="en-US" altLang="ko-KR">
                <a:ea typeface="Gulim" pitchFamily="34" charset="-128"/>
              </a:rPr>
              <a:t>, </a:t>
            </a:r>
            <a:r>
              <a:rPr lang="en-US" altLang="ko-KR" b="1">
                <a:ea typeface="Gulim" pitchFamily="34" charset="-128"/>
              </a:rPr>
              <a:t>DL</a:t>
            </a:r>
            <a:r>
              <a:rPr lang="en-US" altLang="ko-KR">
                <a:ea typeface="Gulim" pitchFamily="34" charset="-128"/>
              </a:rPr>
              <a:t>, </a:t>
            </a:r>
            <a:r>
              <a:rPr lang="en-US" altLang="ko-KR" b="1">
                <a:ea typeface="Gulim" pitchFamily="34" charset="-128"/>
              </a:rPr>
              <a:t>RA</a:t>
            </a:r>
            <a:r>
              <a:rPr lang="en-US" altLang="ko-KR">
                <a:ea typeface="Gulim" pitchFamily="34" charset="-128"/>
              </a:rPr>
              <a:t>.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JMP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pc =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;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Jump to M if top of stack element is 0 </a:t>
            </a:r>
          </a:p>
          <a:p>
            <a:r>
              <a:rPr lang="en-US" altLang="ko-KR">
                <a:ea typeface="Gulim" pitchFamily="34" charset="-128"/>
              </a:rPr>
              <a:t>		  and decrement sp by one.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 WRT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0, 0</a:t>
            </a:r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( print (stack[sp]) and 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8"/>
              </a:rPr>
              <a:t> sp – 1</a:t>
            </a:r>
            <a:endParaRPr lang="en-US">
              <a:ea typeface="Gulim" pitchFamily="34" charset="-128"/>
            </a:endParaRP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564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3804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02 - OPR: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RTN	0,0 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 Return operation</a:t>
            </a:r>
            <a:r>
              <a:rPr lang="en-US" altLang="ko-KR">
                <a:ea typeface="Gulim" pitchFamily="34" charset="-128"/>
              </a:rPr>
              <a:t> (i.e. return from subroutine)</a:t>
            </a:r>
          </a:p>
          <a:p>
            <a:endParaRPr lang="en-US" altLang="ja-JP"/>
          </a:p>
          <a:p>
            <a:r>
              <a:rPr lang="en-US" altLang="ja-JP" b="1">
                <a:solidFill>
                  <a:srgbClr val="0000FF"/>
                </a:solidFill>
              </a:rPr>
              <a:t>OPR	0,1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NEG</a:t>
            </a:r>
            <a:r>
              <a:rPr lang="en-US" altLang="ja-JP"/>
              <a:t>  ( - stack[sp] 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0,2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ADD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/>
              <a:t>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+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0,3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SUB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-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0,4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MUL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*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0,5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DIV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div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0,6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ODD</a:t>
            </a:r>
            <a:r>
              <a:rPr lang="en-US" altLang="ja-JP"/>
              <a:t>  (stack[sp]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 mod 2) or ord(odd(stack[sp]))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0,7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MOD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mod stack[sp + 1])</a:t>
            </a:r>
          </a:p>
          <a:p>
            <a:r>
              <a:rPr lang="en-US" altLang="ja-JP"/>
              <a:t/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0,8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EQL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= =stack[sp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0,9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!=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0,10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LSS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 &lt;  stack[sp + 1])  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0,11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&lt;=  stack[sp + 1]) 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0,12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GTR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 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0,13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&gt;= stack[sp + 1])</a:t>
            </a:r>
            <a:endParaRPr lang="en-US"/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57847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LIT  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sp +1; </a:t>
            </a:r>
          </a:p>
          <a:p>
            <a:r>
              <a:rPr lang="en-US" altLang="ko-KR">
                <a:ea typeface="Gulim" pitchFamily="34" charset="-128"/>
                <a:sym typeface="Wingdings" pitchFamily="2" charset="2"/>
              </a:rPr>
              <a:t>		  stack[sp] 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M; 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RTN</a:t>
            </a:r>
            <a:r>
              <a:rPr lang="en-US" altLang="ko-KR">
                <a:ea typeface="Gulim" pitchFamily="34" charset="-128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0, 0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  sp  bp -1; </a:t>
            </a:r>
          </a:p>
          <a:p>
            <a:r>
              <a:rPr lang="en-US" altLang="ko-KR">
                <a:ea typeface="Gulim" pitchFamily="34" charset="-128"/>
                <a:sym typeface="Wingdings" pitchFamily="2" charset="2"/>
              </a:rPr>
              <a:t>		   pc  stack[sp + 3]; </a:t>
            </a:r>
          </a:p>
          <a:p>
            <a:r>
              <a:rPr lang="en-US" altLang="ko-KR">
                <a:ea typeface="Gulim" pitchFamily="34" charset="-128"/>
                <a:sym typeface="Wingdings" pitchFamily="2" charset="2"/>
              </a:rPr>
              <a:t>		   bp  stack[sp + 2];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LOD   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8"/>
              </a:rPr>
              <a:t> sp +1; </a:t>
            </a:r>
          </a:p>
          <a:p>
            <a:r>
              <a:rPr lang="en-US" altLang="ko-KR">
                <a:ea typeface="Gulim" pitchFamily="34" charset="-128"/>
              </a:rPr>
              <a:t>		   stack[sp]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stack[ base(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];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STO</a:t>
            </a:r>
            <a:r>
              <a:rPr lang="en-US" altLang="ko-KR">
                <a:ea typeface="Gulim" pitchFamily="34" charset="-128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stack[ base(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M]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  </a:t>
            </a:r>
            <a:r>
              <a:rPr lang="en-US" altLang="ko-KR">
                <a:ea typeface="Gulim" pitchFamily="34" charset="-128"/>
              </a:rPr>
              <a:t>stack[sp]; </a:t>
            </a:r>
          </a:p>
          <a:p>
            <a:r>
              <a:rPr lang="en-US" altLang="ko-KR">
                <a:ea typeface="Gulim" pitchFamily="34" charset="-128"/>
              </a:rPr>
              <a:t>		   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8"/>
              </a:rPr>
              <a:t> sp -1;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 </a:t>
            </a:r>
            <a:endParaRPr lang="en-US">
              <a:ea typeface="Gulim" pitchFamily="34" charset="-128"/>
            </a:endParaRP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0835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05 -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 CAL   L,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stack[sp + 1]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 base(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); 	 /* static link (SL)</a:t>
            </a:r>
          </a:p>
          <a:p>
            <a:r>
              <a:rPr lang="en-US" altLang="ko-KR">
                <a:ea typeface="Gulim" pitchFamily="34" charset="-128"/>
              </a:rPr>
              <a:t>                       	  stack[sp + 2]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bp;		 /*  dynamic link (DL)</a:t>
            </a:r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	           	  stack[sp + 3]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pc	 	 /*  return address (RA)</a:t>
            </a:r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                        	  bp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sp + 1;</a:t>
            </a:r>
          </a:p>
          <a:p>
            <a:r>
              <a:rPr lang="en-US" altLang="ko-KR">
                <a:ea typeface="Gulim" pitchFamily="34" charset="-128"/>
                <a:sym typeface="Wingdings" pitchFamily="2" charset="2"/>
              </a:rPr>
              <a:t>	          	  pc 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;</a:t>
            </a:r>
            <a:endParaRPr lang="en-US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INC	 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sp +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;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JMP  0, M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pc = </a:t>
            </a:r>
            <a:r>
              <a:rPr lang="en-US" altLang="ko-KR" b="1">
                <a:ea typeface="Gulim" pitchFamily="34" charset="-128"/>
              </a:rPr>
              <a:t>M</a:t>
            </a:r>
            <a:r>
              <a:rPr lang="en-US" altLang="ko-KR">
                <a:ea typeface="Gulim" pitchFamily="34" charset="-128"/>
              </a:rPr>
              <a:t>;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 b="1">
                <a:ea typeface="Gulim" pitchFamily="34" charset="-128"/>
              </a:rPr>
              <a:t>if </a:t>
            </a:r>
            <a:r>
              <a:rPr lang="en-US" altLang="ko-KR">
                <a:ea typeface="Gulim" pitchFamily="34" charset="-128"/>
              </a:rPr>
              <a:t>stack[sp] == 0 </a:t>
            </a:r>
            <a:r>
              <a:rPr lang="en-US" altLang="ko-KR" b="1">
                <a:ea typeface="Gulim" pitchFamily="34" charset="-128"/>
              </a:rPr>
              <a:t>then  </a:t>
            </a:r>
            <a:r>
              <a:rPr lang="en-US" altLang="ko-KR">
                <a:ea typeface="Gulim" pitchFamily="34" charset="-128"/>
              </a:rPr>
              <a:t>pc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</a:t>
            </a:r>
            <a:r>
              <a:rPr lang="en-US" altLang="ko-KR" b="1">
                <a:ea typeface="Gulim" pitchFamily="34" charset="-128"/>
                <a:sym typeface="Wingdings" pitchFamily="2" charset="2"/>
              </a:rPr>
              <a:t>M;</a:t>
            </a:r>
            <a:endParaRPr lang="en-US" altLang="ko-KR" b="1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		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 sp - 1;</a:t>
            </a:r>
          </a:p>
          <a:p>
            <a:r>
              <a:rPr lang="en-US" altLang="ko-KR">
                <a:ea typeface="Gulim" pitchFamily="34" charset="-128"/>
              </a:rPr>
              <a:t>				         </a:t>
            </a:r>
            <a:endParaRPr lang="en-US" altLang="ko-KR" b="1">
              <a:ea typeface="Gulim" pitchFamily="34" charset="-128"/>
            </a:endParaRP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 WRT</a:t>
            </a:r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0, 0</a:t>
            </a:r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8"/>
              </a:rPr>
              <a:t>  print (stack[sp]);</a:t>
            </a:r>
          </a:p>
          <a:p>
            <a:r>
              <a:rPr lang="en-US" altLang="ko-KR">
                <a:ea typeface="Gulim" pitchFamily="34" charset="-128"/>
              </a:rPr>
              <a:t>		  sp </a:t>
            </a:r>
            <a:r>
              <a:rPr lang="en-US" altLang="ko-KR">
                <a:ea typeface="Gulim" pitchFamily="34" charset="-128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8"/>
              </a:rPr>
              <a:t> sp – 1;</a:t>
            </a:r>
            <a:endParaRPr lang="en-US">
              <a:ea typeface="Gulim" pitchFamily="34" charset="-128"/>
            </a:endParaRPr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45275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</a:t>
            </a:r>
            <a:r>
              <a:rPr lang="en-US" altLang="ko-KR" b="1">
                <a:ea typeface="Gulim" pitchFamily="34" charset="-128"/>
              </a:rPr>
              <a:t>Programming example using PL/0</a:t>
            </a:r>
          </a:p>
          <a:p>
            <a:endParaRPr lang="en-US" altLang="ko-KR">
              <a:ea typeface="Gulim" pitchFamily="34" charset="-128"/>
            </a:endParaRP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const</a:t>
            </a:r>
            <a:r>
              <a:rPr lang="en-US" altLang="ko-KR">
                <a:ea typeface="Gulim" pitchFamily="34" charset="-128"/>
              </a:rPr>
              <a:t> n = 13;	 </a:t>
            </a:r>
            <a:r>
              <a:rPr lang="en-US" altLang="ko-KR" b="1">
                <a:ea typeface="Gulim" pitchFamily="34" charset="-128"/>
              </a:rPr>
              <a:t>/* constant declaration</a:t>
            </a:r>
            <a:endParaRPr lang="en-US" altLang="ko-KR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var</a:t>
            </a:r>
            <a:r>
              <a:rPr lang="en-US" altLang="ko-KR">
                <a:ea typeface="Gulim" pitchFamily="34" charset="-128"/>
              </a:rPr>
              <a:t> i,h;		 </a:t>
            </a:r>
            <a:r>
              <a:rPr lang="en-US" altLang="ko-KR" b="1">
                <a:ea typeface="Gulim" pitchFamily="34" charset="-128"/>
              </a:rPr>
              <a:t>/* variable declaration</a:t>
            </a:r>
            <a:endParaRPr lang="en-US" altLang="ko-KR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procedure</a:t>
            </a:r>
            <a:r>
              <a:rPr lang="en-US" altLang="ko-KR">
                <a:ea typeface="Gulim" pitchFamily="34" charset="-128"/>
              </a:rPr>
              <a:t> sub;</a:t>
            </a:r>
          </a:p>
          <a:p>
            <a:r>
              <a:rPr lang="en-US" altLang="ko-KR">
                <a:ea typeface="Gulim" pitchFamily="34" charset="-128"/>
              </a:rPr>
              <a:t>  const k = 7;</a:t>
            </a:r>
          </a:p>
          <a:p>
            <a:r>
              <a:rPr lang="en-US" altLang="ko-KR">
                <a:ea typeface="Gulim" pitchFamily="34" charset="-128"/>
              </a:rPr>
              <a:t>  </a:t>
            </a:r>
            <a:r>
              <a:rPr lang="pt-BR" altLang="ko-KR">
                <a:ea typeface="Gulim" pitchFamily="34" charset="-128"/>
              </a:rPr>
              <a:t>var j,h;</a:t>
            </a:r>
          </a:p>
          <a:p>
            <a:r>
              <a:rPr lang="pt-BR" altLang="ko-KR">
                <a:ea typeface="Gulim" pitchFamily="34" charset="-128"/>
              </a:rPr>
              <a:t>  </a:t>
            </a:r>
            <a:r>
              <a:rPr lang="pt-BR" altLang="ko-KR" b="1">
                <a:ea typeface="Gulim" pitchFamily="34" charset="-128"/>
              </a:rPr>
              <a:t>begin		</a:t>
            </a:r>
          </a:p>
          <a:p>
            <a:r>
              <a:rPr lang="pt-BR" altLang="ko-KR">
                <a:ea typeface="Gulim" pitchFamily="34" charset="-128"/>
              </a:rPr>
              <a:t>    j:=n;		</a:t>
            </a:r>
          </a:p>
          <a:p>
            <a:r>
              <a:rPr lang="pt-BR" altLang="ko-KR">
                <a:ea typeface="Gulim" pitchFamily="34" charset="-128"/>
              </a:rPr>
              <a:t>    </a:t>
            </a:r>
            <a:r>
              <a:rPr lang="en-US" altLang="ko-KR">
                <a:ea typeface="Gulim" pitchFamily="34" charset="-128"/>
              </a:rPr>
              <a:t>i:=1;</a:t>
            </a:r>
          </a:p>
          <a:p>
            <a:r>
              <a:rPr lang="en-US" altLang="ko-KR">
                <a:ea typeface="Gulim" pitchFamily="34" charset="-128"/>
              </a:rPr>
              <a:t>    h:=k;</a:t>
            </a:r>
          </a:p>
          <a:p>
            <a:r>
              <a:rPr lang="en-US" altLang="ko-KR">
                <a:ea typeface="Gulim" pitchFamily="34" charset="-128"/>
              </a:rPr>
              <a:t>  </a:t>
            </a:r>
            <a:r>
              <a:rPr lang="en-US" altLang="ko-KR" b="1">
                <a:ea typeface="Gulim" pitchFamily="34" charset="-128"/>
              </a:rPr>
              <a:t>end</a:t>
            </a:r>
            <a:r>
              <a:rPr lang="en-US" altLang="ko-KR">
                <a:ea typeface="Gulim" pitchFamily="34" charset="-128"/>
              </a:rPr>
              <a:t>;</a:t>
            </a:r>
          </a:p>
          <a:p>
            <a:r>
              <a:rPr lang="en-US" altLang="ko-KR">
                <a:ea typeface="Gulim" pitchFamily="34" charset="-128"/>
              </a:rPr>
              <a:t>begin  </a:t>
            </a:r>
            <a:r>
              <a:rPr lang="en-US" altLang="ko-KR" b="1">
                <a:ea typeface="Gulim" pitchFamily="34" charset="-128"/>
              </a:rPr>
              <a:t>/* main starts here</a:t>
            </a:r>
          </a:p>
          <a:p>
            <a:r>
              <a:rPr lang="en-US" altLang="ko-KR">
                <a:ea typeface="Gulim" pitchFamily="34" charset="-128"/>
              </a:rPr>
              <a:t>  i:=3;</a:t>
            </a:r>
          </a:p>
          <a:p>
            <a:r>
              <a:rPr lang="en-US" altLang="ko-KR">
                <a:ea typeface="Gulim" pitchFamily="34" charset="-128"/>
              </a:rPr>
              <a:t>  h:=0;</a:t>
            </a:r>
          </a:p>
          <a:p>
            <a:r>
              <a:rPr lang="en-US" altLang="ko-KR">
                <a:ea typeface="Gulim" pitchFamily="34" charset="-128"/>
              </a:rPr>
              <a:t>  call sub;</a:t>
            </a:r>
          </a:p>
          <a:p>
            <a:r>
              <a:rPr lang="en-US" altLang="ko-KR">
                <a:ea typeface="Gulim" pitchFamily="34" charset="-128"/>
              </a:rPr>
              <a:t>end.</a:t>
            </a:r>
            <a:endParaRPr lang="en-US">
              <a:ea typeface="Gulim" pitchFamily="34" charset="-128"/>
            </a:endParaRP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974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P-machine: Code generation</a:t>
            </a:r>
          </a:p>
        </p:txBody>
      </p:sp>
      <p:sp>
        <p:nvSpPr>
          <p:cNvPr id="47107" name="Text Box 6"/>
          <p:cNvSpPr txBox="1">
            <a:spLocks noChangeArrowheads="1"/>
          </p:cNvSpPr>
          <p:nvPr/>
        </p:nvSpPr>
        <p:spPr bwMode="auto">
          <a:xfrm>
            <a:off x="5089525" y="1255713"/>
            <a:ext cx="393065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1"/>
              <a:t>P-code for the program on the left</a:t>
            </a:r>
          </a:p>
          <a:p>
            <a:endParaRPr lang="en-US"/>
          </a:p>
          <a:p>
            <a:r>
              <a:rPr lang="en-US"/>
              <a:t> 0 jmp 0 10		 </a:t>
            </a:r>
          </a:p>
          <a:p>
            <a:r>
              <a:rPr lang="en-US"/>
              <a:t> 1 jmp 0 2</a:t>
            </a:r>
          </a:p>
          <a:p>
            <a:r>
              <a:rPr lang="en-US"/>
              <a:t> 2 inc 0 5</a:t>
            </a:r>
          </a:p>
          <a:p>
            <a:r>
              <a:rPr lang="en-US"/>
              <a:t> 3 lit 0 13</a:t>
            </a:r>
          </a:p>
          <a:p>
            <a:r>
              <a:rPr lang="en-US"/>
              <a:t> 4 sto 0 3</a:t>
            </a:r>
          </a:p>
          <a:p>
            <a:r>
              <a:rPr lang="en-US"/>
              <a:t> 5 lit 0 1</a:t>
            </a:r>
          </a:p>
          <a:p>
            <a:r>
              <a:rPr lang="en-US"/>
              <a:t> 6 sto 1 3</a:t>
            </a:r>
          </a:p>
          <a:p>
            <a:r>
              <a:rPr lang="en-US"/>
              <a:t> 7 lit 0 7</a:t>
            </a:r>
          </a:p>
          <a:p>
            <a:r>
              <a:rPr lang="en-US"/>
              <a:t> 8 sto 0 4</a:t>
            </a:r>
          </a:p>
          <a:p>
            <a:r>
              <a:rPr lang="en-US"/>
              <a:t> 9 opr 0 0</a:t>
            </a:r>
          </a:p>
          <a:p>
            <a:r>
              <a:rPr lang="en-US"/>
              <a:t>10 inc 0 5</a:t>
            </a:r>
          </a:p>
          <a:p>
            <a:r>
              <a:rPr lang="en-US"/>
              <a:t>11 lit 0 3</a:t>
            </a:r>
          </a:p>
          <a:p>
            <a:r>
              <a:rPr lang="en-US"/>
              <a:t>12 sto 0 3</a:t>
            </a:r>
          </a:p>
          <a:p>
            <a:r>
              <a:rPr lang="en-US"/>
              <a:t>13 lit 0 0</a:t>
            </a:r>
          </a:p>
          <a:p>
            <a:r>
              <a:rPr lang="en-US"/>
              <a:t>14 sto 0 4</a:t>
            </a:r>
          </a:p>
          <a:p>
            <a:r>
              <a:rPr lang="en-US"/>
              <a:t>15 cal 0 2</a:t>
            </a:r>
          </a:p>
          <a:p>
            <a:r>
              <a:rPr lang="en-US"/>
              <a:t>16 opr 0 0</a:t>
            </a:r>
          </a:p>
        </p:txBody>
      </p:sp>
      <p:sp>
        <p:nvSpPr>
          <p:cNvPr id="47108" name="AutoShape 7"/>
          <p:cNvSpPr>
            <a:spLocks/>
          </p:cNvSpPr>
          <p:nvPr/>
        </p:nvSpPr>
        <p:spPr bwMode="auto">
          <a:xfrm>
            <a:off x="1981200" y="28194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8"/>
          <p:cNvSpPr txBox="1">
            <a:spLocks noChangeArrowheads="1"/>
          </p:cNvSpPr>
          <p:nvPr/>
        </p:nvSpPr>
        <p:spPr bwMode="auto">
          <a:xfrm>
            <a:off x="2438400" y="35814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8"/>
              </a:rPr>
              <a:t>/* procedure</a:t>
            </a:r>
          </a:p>
          <a:p>
            <a:r>
              <a:rPr lang="en-US" altLang="ko-KR" b="1">
                <a:ea typeface="Gulim" pitchFamily="34" charset="-128"/>
              </a:rPr>
              <a:t>/* declaration</a:t>
            </a:r>
            <a:endParaRPr lang="en-US" b="1">
              <a:ea typeface="Gulim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228600" y="1216025"/>
            <a:ext cx="7105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8"/>
              </a:rPr>
              <a:t> 		</a:t>
            </a:r>
            <a:r>
              <a:rPr lang="en-US" altLang="ko-KR" b="1">
                <a:ea typeface="Gulim" pitchFamily="34" charset="-128"/>
              </a:rPr>
              <a:t>pc	bp	sp	stack</a:t>
            </a:r>
          </a:p>
          <a:p>
            <a:r>
              <a:rPr lang="en-US" altLang="ko-KR" b="1">
                <a:ea typeface="Gulim" pitchFamily="34" charset="-128"/>
              </a:rPr>
              <a:t>Initial values</a:t>
            </a:r>
            <a:r>
              <a:rPr lang="en-US" altLang="ko-KR">
                <a:ea typeface="Gulim" pitchFamily="34" charset="-128"/>
              </a:rPr>
              <a:t>	0	1	0	0 0 0 0 0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 0  jmp   0, 10	10	1	0	0 0 0 0 0</a:t>
            </a:r>
          </a:p>
          <a:p>
            <a:r>
              <a:rPr lang="en-US" altLang="ko-KR">
                <a:ea typeface="Gulim" pitchFamily="34" charset="-128"/>
              </a:rPr>
              <a:t>10 inc    0, 5	11	1	5	0 0 0 0 0		</a:t>
            </a:r>
          </a:p>
          <a:p>
            <a:r>
              <a:rPr lang="en-US" altLang="ko-KR">
                <a:ea typeface="Gulim" pitchFamily="34" charset="-128"/>
              </a:rPr>
              <a:t>11 lit      0, 3	12	1	6	0 0 0 0 0 3</a:t>
            </a:r>
          </a:p>
          <a:p>
            <a:r>
              <a:rPr lang="en-US" altLang="ko-KR">
                <a:ea typeface="Gulim" pitchFamily="34" charset="-128"/>
              </a:rPr>
              <a:t>12 sto    0, 3	13	1	5	0 0 0 3 0</a:t>
            </a:r>
          </a:p>
          <a:p>
            <a:r>
              <a:rPr lang="en-US" altLang="ko-KR">
                <a:ea typeface="Gulim" pitchFamily="34" charset="-128"/>
              </a:rPr>
              <a:t>13 lit      0, 0	14	1	6	0 0 0 3 0 0</a:t>
            </a:r>
          </a:p>
          <a:p>
            <a:r>
              <a:rPr lang="en-US" altLang="ko-KR">
                <a:ea typeface="Gulim" pitchFamily="34" charset="-128"/>
              </a:rPr>
              <a:t>14 sto    0, 4	15	1	5	0 0 0 3 0</a:t>
            </a:r>
          </a:p>
          <a:p>
            <a:r>
              <a:rPr lang="en-US" altLang="ko-KR">
                <a:ea typeface="Gulim" pitchFamily="34" charset="-128"/>
              </a:rPr>
              <a:t>15 cal    0, 2	2	6	5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 </a:t>
            </a:r>
            <a:r>
              <a:rPr lang="en-US" altLang="ko-KR">
                <a:ea typeface="Gulim" pitchFamily="34" charset="-128"/>
              </a:rPr>
              <a:t>1 1 16 </a:t>
            </a:r>
          </a:p>
          <a:p>
            <a:r>
              <a:rPr lang="en-US" altLang="ko-KR">
                <a:ea typeface="Gulim" pitchFamily="34" charset="-128"/>
              </a:rPr>
              <a:t> 2 inc     0, 5	3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1 1 16 0 0</a:t>
            </a:r>
          </a:p>
          <a:p>
            <a:r>
              <a:rPr lang="en-US" altLang="ko-KR">
                <a:ea typeface="Gulim" pitchFamily="34" charset="-128"/>
              </a:rPr>
              <a:t> 3 lit       0, 13	4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1 1 16 0 0 13</a:t>
            </a:r>
          </a:p>
          <a:p>
            <a:r>
              <a:rPr lang="en-US" altLang="ko-KR">
                <a:ea typeface="Gulim" pitchFamily="34" charset="-128"/>
              </a:rPr>
              <a:t> 4 sto     0, 3	5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1 1 16 13 0</a:t>
            </a:r>
          </a:p>
          <a:p>
            <a:r>
              <a:rPr lang="en-US" altLang="ko-KR">
                <a:ea typeface="Gulim" pitchFamily="34" charset="-128"/>
              </a:rPr>
              <a:t> 5 lit       0, 1	6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1 1 16 13 0 1</a:t>
            </a:r>
          </a:p>
          <a:p>
            <a:r>
              <a:rPr lang="en-US" altLang="ko-KR">
                <a:ea typeface="Gulim" pitchFamily="34" charset="-128"/>
              </a:rPr>
              <a:t> 6 sto     1, 3	7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1 1 16 13 0</a:t>
            </a:r>
          </a:p>
          <a:p>
            <a:r>
              <a:rPr lang="en-US" altLang="ko-KR">
                <a:ea typeface="Gulim" pitchFamily="34" charset="-128"/>
              </a:rPr>
              <a:t> 7 lit       0, 7	8	6	11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 </a:t>
            </a:r>
            <a:r>
              <a:rPr lang="en-US" altLang="ko-KR">
                <a:ea typeface="Gulim" pitchFamily="34" charset="-128"/>
              </a:rPr>
              <a:t>1 1 16 13 0 7</a:t>
            </a:r>
          </a:p>
          <a:p>
            <a:r>
              <a:rPr lang="en-US" altLang="ko-KR">
                <a:ea typeface="Gulim" pitchFamily="34" charset="-128"/>
              </a:rPr>
              <a:t> 8 sto     0, 4	9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|</a:t>
            </a:r>
            <a:r>
              <a:rPr lang="en-US" altLang="ko-KR">
                <a:ea typeface="Gulim" pitchFamily="34" charset="-128"/>
              </a:rPr>
              <a:t> 1 1 16 13 7</a:t>
            </a:r>
          </a:p>
          <a:p>
            <a:r>
              <a:rPr lang="en-US" altLang="ko-KR">
                <a:ea typeface="Gulim" pitchFamily="34" charset="-128"/>
              </a:rPr>
              <a:t> 9 opr    0, 0	16	1	5	0 0 0 1 0</a:t>
            </a:r>
            <a:endParaRPr lang="en-US">
              <a:ea typeface="Gulim" pitchFamily="34" charset="-128"/>
            </a:endParaRP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14300" y="228600"/>
            <a:ext cx="8470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7315200" y="914400"/>
            <a:ext cx="23018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0 jmp  0 10	 </a:t>
            </a:r>
          </a:p>
          <a:p>
            <a:r>
              <a:rPr lang="en-US"/>
              <a:t> 1 jmp  0 2</a:t>
            </a:r>
          </a:p>
          <a:p>
            <a:r>
              <a:rPr lang="en-US"/>
              <a:t> 2 inc   0 5</a:t>
            </a:r>
          </a:p>
          <a:p>
            <a:r>
              <a:rPr lang="en-US"/>
              <a:t> 3 lit     0 13</a:t>
            </a:r>
          </a:p>
          <a:p>
            <a:r>
              <a:rPr lang="en-US"/>
              <a:t> 4 sto   0 3</a:t>
            </a:r>
          </a:p>
          <a:p>
            <a:r>
              <a:rPr lang="en-US"/>
              <a:t> 5 lit     0 1</a:t>
            </a:r>
          </a:p>
          <a:p>
            <a:r>
              <a:rPr lang="en-US"/>
              <a:t> 6 sto   1 3</a:t>
            </a:r>
          </a:p>
          <a:p>
            <a:r>
              <a:rPr lang="en-US"/>
              <a:t> 7 lit     0 7</a:t>
            </a:r>
          </a:p>
          <a:p>
            <a:r>
              <a:rPr lang="en-US"/>
              <a:t> 8 sto   0 4</a:t>
            </a:r>
          </a:p>
          <a:p>
            <a:r>
              <a:rPr lang="en-US"/>
              <a:t> 9 opr   0 0</a:t>
            </a:r>
          </a:p>
          <a:p>
            <a:r>
              <a:rPr lang="en-US"/>
              <a:t>10 inc  0 5</a:t>
            </a:r>
          </a:p>
          <a:p>
            <a:r>
              <a:rPr lang="en-US"/>
              <a:t>11 lit    0 3</a:t>
            </a:r>
          </a:p>
          <a:p>
            <a:r>
              <a:rPr lang="en-US"/>
              <a:t>12 sto  0 3</a:t>
            </a:r>
          </a:p>
          <a:p>
            <a:r>
              <a:rPr lang="en-US"/>
              <a:t>13 lit    0 0</a:t>
            </a:r>
          </a:p>
          <a:p>
            <a:r>
              <a:rPr lang="en-US"/>
              <a:t>14 sto  0 4</a:t>
            </a:r>
          </a:p>
          <a:p>
            <a:r>
              <a:rPr lang="en-US"/>
              <a:t>15 cal  0 2</a:t>
            </a:r>
          </a:p>
          <a:p>
            <a:r>
              <a:rPr lang="en-US"/>
              <a:t>16 opr  0 0</a:t>
            </a:r>
          </a:p>
        </p:txBody>
      </p:sp>
      <p:sp>
        <p:nvSpPr>
          <p:cNvPr id="49157" name="Line 8"/>
          <p:cNvSpPr>
            <a:spLocks noChangeShapeType="1"/>
          </p:cNvSpPr>
          <p:nvPr/>
        </p:nvSpPr>
        <p:spPr bwMode="auto">
          <a:xfrm>
            <a:off x="7315200" y="1447800"/>
            <a:ext cx="0" cy="4724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7527925" y="1103313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4191000"/>
          </a:xfrm>
          <a:noFill/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Virtual Machines 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as  instruction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 interpreters</a:t>
            </a:r>
          </a:p>
          <a:p>
            <a:pPr eaLnBrk="1" hangingPunct="1"/>
            <a:r>
              <a:rPr lang="en-US" sz="4400" b="1" smtClean="0">
                <a:solidFill>
                  <a:srgbClr val="FF0000"/>
                </a:solidFill>
                <a:ea typeface="ＭＳ Ｐゴシック" pitchFamily="2" charset="-128"/>
              </a:rPr>
              <a:t>(The End)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  <a:ea typeface="ＭＳ Ｐゴシック" pitchFamily="2" charset="-128"/>
              </a:rPr>
              <a:t> 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2994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Virtual Machines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as 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2" charset="-128"/>
              </a:rPr>
              <a:t>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2" charset="-128"/>
              </a:rPr>
              <a:t> </a:t>
            </a: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2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E5E62-57F1-4C8E-BA8B-8B4899BDEE39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2" charset="-128"/>
              </a:rPr>
              <a:t>Outline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Virtual machines as software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P-code: instruction set architecture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instruction format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Assembly language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2" charset="-128"/>
              </a:rPr>
              <a:t> </a:t>
            </a: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7239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2" charset="-128"/>
              </a:rPr>
              <a:t>Virtual Machine: P-code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47883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The Pseudo-code  machine is a software (virtual) </a:t>
            </a:r>
          </a:p>
          <a:p>
            <a:r>
              <a:rPr lang="en-US" sz="2400" b="1"/>
              <a:t>machine that implements the instruction set architecture </a:t>
            </a:r>
          </a:p>
          <a:p>
            <a:r>
              <a:rPr lang="en-US" sz="2400" b="1"/>
              <a:t>of a computer. </a:t>
            </a:r>
          </a:p>
          <a:p>
            <a:endParaRPr lang="en-US" sz="2400" b="1"/>
          </a:p>
          <a:p>
            <a:r>
              <a:rPr lang="en-US" sz="2400" b="1"/>
              <a:t>P-code was implemented in the 70s to generate </a:t>
            </a:r>
          </a:p>
          <a:p>
            <a:r>
              <a:rPr lang="en-US" sz="2400" b="1"/>
              <a:t>intermediate code for Pascal compilers. </a:t>
            </a:r>
          </a:p>
          <a:p>
            <a:endParaRPr lang="en-US" sz="2400" b="1"/>
          </a:p>
          <a:p>
            <a:r>
              <a:rPr lang="en-US" sz="2400" b="1"/>
              <a:t>Another example of a virtual machine is the JVM </a:t>
            </a:r>
          </a:p>
          <a:p>
            <a:r>
              <a:rPr lang="en-US" sz="2400" b="1"/>
              <a:t>(Java Virtual Machine) whose intermediate language </a:t>
            </a:r>
          </a:p>
          <a:p>
            <a:r>
              <a:rPr lang="en-US" sz="2400" b="1"/>
              <a:t>is commonly referred to as Java bytecode.</a:t>
            </a:r>
          </a:p>
          <a:p>
            <a:endParaRPr lang="en-US" sz="2400" b="1"/>
          </a:p>
          <a:p>
            <a:r>
              <a:rPr lang="en-US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71450" y="1905000"/>
            <a:ext cx="89725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>
                <a:ea typeface="Gulim" pitchFamily="34" charset="-128"/>
              </a:rPr>
              <a:t>The ISA of the PM/0 has 22 instructions and the instruction format has </a:t>
            </a:r>
          </a:p>
          <a:p>
            <a:r>
              <a:rPr lang="en-US" altLang="ko-KR" b="1">
                <a:ea typeface="Gulim" pitchFamily="34" charset="-128"/>
              </a:rPr>
              <a:t>three components &lt;</a:t>
            </a:r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op, l, m</a:t>
            </a:r>
            <a:r>
              <a:rPr lang="en-US" altLang="ko-KR" b="1">
                <a:ea typeface="Gulim" pitchFamily="34" charset="-128"/>
              </a:rPr>
              <a:t>&gt;: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OP</a:t>
            </a:r>
            <a:r>
              <a:rPr lang="en-US" altLang="ko-KR">
                <a:ea typeface="Gulim" pitchFamily="34" charset="-128"/>
              </a:rPr>
              <a:t>    </a:t>
            </a:r>
            <a:r>
              <a:rPr lang="en-US" altLang="ko-KR" b="1">
                <a:ea typeface="Gulim" pitchFamily="34" charset="-128"/>
              </a:rPr>
              <a:t>is the operation code.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L </a:t>
            </a:r>
            <a:r>
              <a:rPr lang="en-US" altLang="ko-KR" b="1">
                <a:ea typeface="Gulim" pitchFamily="34" charset="-128"/>
              </a:rPr>
              <a:t>      indicates the lexicographical level.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8"/>
              </a:rPr>
              <a:t>M</a:t>
            </a:r>
            <a:r>
              <a:rPr lang="en-US" altLang="ko-KR" b="1">
                <a:ea typeface="Gulim" pitchFamily="34" charset="-128"/>
              </a:rPr>
              <a:t>      depending of the opcode it indicates:</a:t>
            </a:r>
          </a:p>
          <a:p>
            <a:r>
              <a:rPr lang="en-US" altLang="ko-KR" b="1">
                <a:ea typeface="Gulim" pitchFamily="34" charset="-128"/>
              </a:rPr>
              <a:t>         - A number (instructions: LIT, INT).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         - A program address (instructions: JMP, JPC, CAL).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         - A data address (instructions: LOD, STO)</a:t>
            </a:r>
          </a:p>
          <a:p>
            <a:endParaRPr lang="en-US" altLang="ko-KR" b="1">
              <a:ea typeface="Gulim" pitchFamily="34" charset="-128"/>
            </a:endParaRPr>
          </a:p>
          <a:p>
            <a:r>
              <a:rPr lang="en-US" altLang="ko-KR" b="1">
                <a:ea typeface="Gulim" pitchFamily="34" charset="-128"/>
              </a:rPr>
              <a:t>         - The identity of the operator OPR(i.e.  OPR  0, 2 (ADD) or  OPR 0,  4 (MUL)).</a:t>
            </a:r>
          </a:p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 </a:t>
            </a:r>
            <a:endParaRPr lang="en-US">
              <a:ea typeface="Gulim" pitchFamily="34" charset="-128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990600" y="381000"/>
            <a:ext cx="7140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The P-machine Instruction format (PM/0)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2" charset="-128"/>
              </a:rPr>
              <a:t>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6858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2" charset="-128"/>
              </a:rPr>
              <a:t>Virtual Machine: P- code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342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8"/>
              </a:rPr>
              <a:t>The interpreter of the P-machine(PM/0) consists of: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A store named </a:t>
            </a:r>
            <a:r>
              <a:rPr lang="en-US" altLang="ko-KR" b="1">
                <a:ea typeface="Gulim" pitchFamily="34" charset="-128"/>
              </a:rPr>
              <a:t>“stack”</a:t>
            </a:r>
            <a:r>
              <a:rPr lang="en-US" altLang="ko-KR">
                <a:ea typeface="Gulim" pitchFamily="34" charset="-128"/>
              </a:rPr>
              <a:t> organized as a stack.</a:t>
            </a:r>
          </a:p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>
                <a:ea typeface="Gulim" pitchFamily="34" charset="-128"/>
              </a:rPr>
              <a:t>A </a:t>
            </a:r>
            <a:r>
              <a:rPr lang="en-US" altLang="ko-KR" b="1">
                <a:ea typeface="Gulim" pitchFamily="34" charset="-128"/>
              </a:rPr>
              <a:t>“code”</a:t>
            </a:r>
            <a:r>
              <a:rPr lang="en-US" altLang="ko-KR">
                <a:ea typeface="Gulim" pitchFamily="34" charset="-128"/>
              </a:rPr>
              <a:t> store that contains the instructions.</a:t>
            </a:r>
          </a:p>
          <a:p>
            <a:r>
              <a:rPr lang="en-US" altLang="ko-KR">
                <a:ea typeface="Gulim" pitchFamily="34" charset="-128"/>
              </a:rPr>
              <a:t> </a:t>
            </a:r>
          </a:p>
          <a:p>
            <a:r>
              <a:rPr lang="en-US" altLang="ko-KR" b="1">
                <a:ea typeface="Gulim" pitchFamily="34" charset="-128"/>
              </a:rPr>
              <a:t>The CPU has four registers:</a:t>
            </a:r>
            <a:r>
              <a:rPr lang="en-US" altLang="ko-KR">
                <a:ea typeface="Gulim" pitchFamily="34" charset="-128"/>
              </a:rPr>
              <a:t> 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Register </a:t>
            </a:r>
            <a:r>
              <a:rPr lang="en-US" altLang="ko-KR" b="1">
                <a:ea typeface="Gulim" pitchFamily="34" charset="-128"/>
              </a:rPr>
              <a:t>“bp”</a:t>
            </a:r>
            <a:r>
              <a:rPr lang="en-US" altLang="ko-KR">
                <a:ea typeface="Gulim" pitchFamily="34" charset="-128"/>
              </a:rPr>
              <a:t> points to the base of the current </a:t>
            </a:r>
            <a:r>
              <a:rPr lang="en-US" altLang="ko-KR" b="1" u="sng">
                <a:ea typeface="Gulim" pitchFamily="34" charset="-128"/>
              </a:rPr>
              <a:t>activation record (AR)</a:t>
            </a:r>
          </a:p>
          <a:p>
            <a:r>
              <a:rPr lang="en-US" altLang="ko-KR">
                <a:ea typeface="Gulim" pitchFamily="34" charset="-128"/>
              </a:rPr>
              <a:t>in the stack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Register </a:t>
            </a:r>
            <a:r>
              <a:rPr lang="en-US" altLang="ko-KR" b="1">
                <a:ea typeface="Gulim" pitchFamily="34" charset="-128"/>
              </a:rPr>
              <a:t>“sp”</a:t>
            </a:r>
            <a:r>
              <a:rPr lang="en-US" altLang="ko-KR">
                <a:ea typeface="Gulim" pitchFamily="34" charset="-128"/>
              </a:rPr>
              <a:t> points to the top of the stack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A program counter or instruction pointer (</a:t>
            </a:r>
            <a:r>
              <a:rPr lang="en-US" altLang="ko-KR" b="1">
                <a:ea typeface="Gulim" pitchFamily="34" charset="-128"/>
              </a:rPr>
              <a:t>pc</a:t>
            </a:r>
            <a:r>
              <a:rPr lang="en-US" altLang="ko-KR">
                <a:ea typeface="Gulim" pitchFamily="34" charset="-128"/>
              </a:rPr>
              <a:t>) </a:t>
            </a:r>
          </a:p>
          <a:p>
            <a:endParaRPr lang="en-US" altLang="ko-KR">
              <a:ea typeface="Gulim" pitchFamily="34" charset="-128"/>
            </a:endParaRPr>
          </a:p>
          <a:p>
            <a:r>
              <a:rPr lang="en-US" altLang="ko-KR">
                <a:ea typeface="Gulim" pitchFamily="34" charset="-128"/>
              </a:rPr>
              <a:t>An instruction register (</a:t>
            </a:r>
            <a:r>
              <a:rPr lang="en-US" altLang="ko-KR" b="1">
                <a:ea typeface="Gulim" pitchFamily="34" charset="-128"/>
              </a:rPr>
              <a:t>ir</a:t>
            </a:r>
            <a:r>
              <a:rPr lang="en-US" altLang="ko-KR">
                <a:ea typeface="Gulim" pitchFamily="34" charset="-128"/>
              </a:rPr>
              <a:t>). </a:t>
            </a:r>
          </a:p>
          <a:p>
            <a:r>
              <a:rPr lang="en-US" altLang="ko-KR">
                <a:ea typeface="Gulim" pitchFamily="34" charset="-128"/>
              </a:rPr>
              <a:t>  </a:t>
            </a:r>
          </a:p>
          <a:p>
            <a:r>
              <a:rPr lang="en-US" altLang="ko-KR">
                <a:ea typeface="Gulim" pitchFamily="34" charset="-128"/>
              </a:rPr>
              <a:t> </a:t>
            </a:r>
            <a:endParaRPr lang="en-US">
              <a:ea typeface="Gulim" pitchFamily="34" charset="-128"/>
            </a:endParaRPr>
          </a:p>
          <a:p>
            <a:r>
              <a:rPr lang="en-US" b="1">
                <a:ea typeface="Gulim" pitchFamily="34" charset="-128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2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B2EE14-5FC8-4924-8223-212E2D534770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00FF"/>
                </a:solidFill>
                <a:ea typeface="ＭＳ Ｐゴシック" pitchFamily="2" charset="-128"/>
              </a:rPr>
              <a:t>Virtual Machine: P- code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676400" y="1600200"/>
            <a:ext cx="21336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1676400" y="4343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2209800" y="48768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5181600" y="27432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5486400" y="2971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5486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5486400" y="3657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5638800" y="3657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BP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5638800" y="2971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5638800" y="4343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27665" name="Line 16"/>
          <p:cNvSpPr>
            <a:spLocks noChangeShapeType="1"/>
          </p:cNvSpPr>
          <p:nvPr/>
        </p:nvSpPr>
        <p:spPr bwMode="auto">
          <a:xfrm flipH="1">
            <a:off x="3810000" y="4572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6" name="Line 17"/>
          <p:cNvSpPr>
            <a:spLocks noChangeShapeType="1"/>
          </p:cNvSpPr>
          <p:nvPr/>
        </p:nvSpPr>
        <p:spPr bwMode="auto">
          <a:xfrm>
            <a:off x="1676400" y="3505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7" name="Line 18"/>
          <p:cNvSpPr>
            <a:spLocks noChangeShapeType="1"/>
          </p:cNvSpPr>
          <p:nvPr/>
        </p:nvSpPr>
        <p:spPr bwMode="auto">
          <a:xfrm>
            <a:off x="1676400" y="2667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1981200" y="28956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 flipH="1" flipV="1">
            <a:off x="3810000" y="3505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 flipH="1" flipV="1">
            <a:off x="3810000" y="2667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2" name="Rectangle 23"/>
          <p:cNvSpPr>
            <a:spLocks noChangeArrowheads="1"/>
          </p:cNvSpPr>
          <p:nvPr/>
        </p:nvSpPr>
        <p:spPr bwMode="auto">
          <a:xfrm>
            <a:off x="7010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7162800" y="43434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6"/>
          <p:cNvSpPr txBox="1">
            <a:spLocks noChangeArrowheads="1"/>
          </p:cNvSpPr>
          <p:nvPr/>
        </p:nvSpPr>
        <p:spPr bwMode="auto">
          <a:xfrm>
            <a:off x="1219200" y="304800"/>
            <a:ext cx="661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Line 8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6" name="Line 10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7" name="Line 11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8" name="Line 12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0" name="Text Box 15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1" name="Text Box 16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2" name="Text Box 17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3" name="Text Box 18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381000" y="1676400"/>
            <a:ext cx="45434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What is an activation record?</a:t>
            </a:r>
          </a:p>
          <a:p>
            <a:pPr>
              <a:buFontTx/>
              <a:buChar char="•"/>
            </a:pPr>
            <a:endParaRPr lang="en-US"/>
          </a:p>
          <a:p>
            <a:pPr>
              <a:buFontTx/>
              <a:buChar char="•"/>
            </a:pPr>
            <a:r>
              <a:rPr lang="en-US"/>
              <a:t>Activation record or stack frame is the </a:t>
            </a:r>
          </a:p>
          <a:p>
            <a:r>
              <a:rPr lang="en-US"/>
              <a:t>name given to a data structure which </a:t>
            </a:r>
          </a:p>
          <a:p>
            <a:r>
              <a:rPr lang="en-US"/>
              <a:t>is inserted in the stack, each time a </a:t>
            </a:r>
          </a:p>
          <a:p>
            <a:r>
              <a:rPr lang="en-US"/>
              <a:t>procedure or function is called.</a:t>
            </a:r>
          </a:p>
          <a:p>
            <a:endParaRPr lang="en-US"/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The data structure contains information to </a:t>
            </a:r>
          </a:p>
          <a:p>
            <a:r>
              <a:rPr lang="en-US"/>
              <a:t>control  sub-routines program execution.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8687" name="Text Box 22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8688" name="AutoShape 23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30735" name="AutoShape 17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8"/>
          <p:cNvSpPr>
            <a:spLocks noChangeArrowheads="1"/>
          </p:cNvSpPr>
          <p:nvPr/>
        </p:nvSpPr>
        <p:spPr bwMode="auto">
          <a:xfrm>
            <a:off x="1219200" y="2819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9"/>
          <p:cNvSpPr>
            <a:spLocks noChangeShapeType="1"/>
          </p:cNvSpPr>
          <p:nvPr/>
        </p:nvSpPr>
        <p:spPr bwMode="auto">
          <a:xfrm flipV="1">
            <a:off x="1219200" y="3429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8" name="Line 20"/>
          <p:cNvSpPr>
            <a:spLocks noChangeShapeType="1"/>
          </p:cNvSpPr>
          <p:nvPr/>
        </p:nvSpPr>
        <p:spPr bwMode="auto">
          <a:xfrm flipV="1">
            <a:off x="1219200" y="4038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9" name="Line 21"/>
          <p:cNvSpPr>
            <a:spLocks noChangeShapeType="1"/>
          </p:cNvSpPr>
          <p:nvPr/>
        </p:nvSpPr>
        <p:spPr bwMode="auto">
          <a:xfrm flipV="1">
            <a:off x="1219200" y="4572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0" name="Line 22"/>
          <p:cNvSpPr>
            <a:spLocks noChangeShapeType="1"/>
          </p:cNvSpPr>
          <p:nvPr/>
        </p:nvSpPr>
        <p:spPr bwMode="auto">
          <a:xfrm flipV="1">
            <a:off x="1219200" y="5181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1" name="Line 23"/>
          <p:cNvSpPr>
            <a:spLocks noChangeShapeType="1"/>
          </p:cNvSpPr>
          <p:nvPr/>
        </p:nvSpPr>
        <p:spPr bwMode="auto">
          <a:xfrm flipV="1">
            <a:off x="1219200" y="5791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2" name="Text Box 24"/>
          <p:cNvSpPr txBox="1">
            <a:spLocks noChangeArrowheads="1"/>
          </p:cNvSpPr>
          <p:nvPr/>
        </p:nvSpPr>
        <p:spPr bwMode="auto">
          <a:xfrm>
            <a:off x="1752600" y="5943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0743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1600200" y="4724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>
            <a:off x="3962400" y="28194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Line 28"/>
          <p:cNvSpPr>
            <a:spLocks noChangeShapeType="1"/>
          </p:cNvSpPr>
          <p:nvPr/>
        </p:nvSpPr>
        <p:spPr bwMode="auto">
          <a:xfrm flipV="1">
            <a:off x="4343400" y="3962400"/>
            <a:ext cx="1752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7" name="Text Box 29"/>
          <p:cNvSpPr txBox="1">
            <a:spLocks noChangeArrowheads="1"/>
          </p:cNvSpPr>
          <p:nvPr/>
        </p:nvSpPr>
        <p:spPr bwMode="auto">
          <a:xfrm>
            <a:off x="2193925" y="2097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0748" name="Text Box 30"/>
          <p:cNvSpPr txBox="1">
            <a:spLocks noChangeArrowheads="1"/>
          </p:cNvSpPr>
          <p:nvPr/>
        </p:nvSpPr>
        <p:spPr bwMode="auto">
          <a:xfrm>
            <a:off x="19812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0749" name="Text Box 31"/>
          <p:cNvSpPr txBox="1">
            <a:spLocks noChangeArrowheads="1"/>
          </p:cNvSpPr>
          <p:nvPr/>
        </p:nvSpPr>
        <p:spPr bwMode="auto">
          <a:xfrm>
            <a:off x="1752600" y="3581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0750" name="Text Box 32"/>
          <p:cNvSpPr txBox="1">
            <a:spLocks noChangeArrowheads="1"/>
          </p:cNvSpPr>
          <p:nvPr/>
        </p:nvSpPr>
        <p:spPr bwMode="auto">
          <a:xfrm>
            <a:off x="1524000" y="2971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11827</TotalTime>
  <Words>915</Words>
  <Application>Microsoft Macintosh PowerPoint</Application>
  <PresentationFormat>Presentación en pantalla (4:3)</PresentationFormat>
  <Paragraphs>351</Paragraphs>
  <Slides>19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ＭＳ Ｐゴシック</vt:lpstr>
      <vt:lpstr>Times New Roman</vt:lpstr>
      <vt:lpstr>Gulim</vt:lpstr>
      <vt:lpstr>Wingdings</vt:lpstr>
      <vt:lpstr>Default Design</vt:lpstr>
      <vt:lpstr>COP 3402 Systems Software</vt:lpstr>
      <vt:lpstr>Diapositiva 2</vt:lpstr>
      <vt:lpstr>Outline</vt:lpstr>
      <vt:lpstr> </vt:lpstr>
      <vt:lpstr>Diapositiva 5</vt:lpstr>
      <vt:lpstr> </vt:lpstr>
      <vt:lpstr>Virtual Machine: P- code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194</cp:revision>
  <dcterms:created xsi:type="dcterms:W3CDTF">2002-09-04T03:07:34Z</dcterms:created>
  <dcterms:modified xsi:type="dcterms:W3CDTF">2014-01-14T17:14:02Z</dcterms:modified>
</cp:coreProperties>
</file>