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21"/>
  </p:notesMasterIdLst>
  <p:handoutMasterIdLst>
    <p:handoutMasterId r:id="rId22"/>
  </p:handoutMasterIdLst>
  <p:sldIdLst>
    <p:sldId id="256" r:id="rId2"/>
    <p:sldId id="348" r:id="rId3"/>
    <p:sldId id="337" r:id="rId4"/>
    <p:sldId id="357" r:id="rId5"/>
    <p:sldId id="361" r:id="rId6"/>
    <p:sldId id="358" r:id="rId7"/>
    <p:sldId id="367" r:id="rId8"/>
    <p:sldId id="360" r:id="rId9"/>
    <p:sldId id="364" r:id="rId10"/>
    <p:sldId id="368" r:id="rId11"/>
    <p:sldId id="372" r:id="rId12"/>
    <p:sldId id="359" r:id="rId13"/>
    <p:sldId id="362" r:id="rId14"/>
    <p:sldId id="363" r:id="rId15"/>
    <p:sldId id="370" r:id="rId16"/>
    <p:sldId id="371" r:id="rId17"/>
    <p:sldId id="365" r:id="rId18"/>
    <p:sldId id="366" r:id="rId19"/>
    <p:sldId id="373" r:id="rId20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00"/>
    <a:srgbClr val="FF3300"/>
    <a:srgbClr val="3333CC"/>
    <a:srgbClr val="3366FF"/>
    <a:srgbClr val="FF0066"/>
    <a:srgbClr val="0099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2916" y="-14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6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9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13" Type="http://schemas.openxmlformats.org/officeDocument/2006/relationships/slide" Target="slides/slide15.xml"/><Relationship Id="rId3" Type="http://schemas.openxmlformats.org/officeDocument/2006/relationships/slide" Target="slides/slide4.xml"/><Relationship Id="rId7" Type="http://schemas.openxmlformats.org/officeDocument/2006/relationships/slide" Target="slides/slide9.xml"/><Relationship Id="rId12" Type="http://schemas.openxmlformats.org/officeDocument/2006/relationships/slide" Target="slides/slide14.xml"/><Relationship Id="rId17" Type="http://schemas.openxmlformats.org/officeDocument/2006/relationships/slide" Target="slides/slide19.xml"/><Relationship Id="rId2" Type="http://schemas.openxmlformats.org/officeDocument/2006/relationships/slide" Target="slides/slide2.xml"/><Relationship Id="rId16" Type="http://schemas.openxmlformats.org/officeDocument/2006/relationships/slide" Target="slides/slide18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11" Type="http://schemas.openxmlformats.org/officeDocument/2006/relationships/slide" Target="slides/slide13.xml"/><Relationship Id="rId5" Type="http://schemas.openxmlformats.org/officeDocument/2006/relationships/slide" Target="slides/slide6.xml"/><Relationship Id="rId15" Type="http://schemas.openxmlformats.org/officeDocument/2006/relationships/slide" Target="slides/slide17.xml"/><Relationship Id="rId10" Type="http://schemas.openxmlformats.org/officeDocument/2006/relationships/slide" Target="slides/slide12.xml"/><Relationship Id="rId4" Type="http://schemas.openxmlformats.org/officeDocument/2006/relationships/slide" Target="slides/slide5.xml"/><Relationship Id="rId9" Type="http://schemas.openxmlformats.org/officeDocument/2006/relationships/slide" Target="slides/slide11.xml"/><Relationship Id="rId14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4CC2B519-42DE-4FFD-8FDA-A5C2A7CE501C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20775" y="692150"/>
            <a:ext cx="4616450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AB6A002E-4CDA-4EEB-AB5A-1D358FA86D09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7DE55F-8F43-4127-92D7-9AA29F28405C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2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D4C064-5FAD-45E5-8EFE-41D8A2BAE501}" type="slidenum">
              <a:rPr lang="en-US"/>
              <a:pPr/>
              <a:t>11</a:t>
            </a:fld>
            <a:endParaRPr lang="en-US"/>
          </a:p>
        </p:txBody>
      </p:sp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2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52C5E9-0268-4B56-A015-FEB2E977D915}" type="slidenum">
              <a:rPr lang="en-US"/>
              <a:pPr/>
              <a:t>12</a:t>
            </a:fld>
            <a:endParaRPr lang="en-US"/>
          </a:p>
        </p:txBody>
      </p:sp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2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374CA-5FC8-4A0B-88FC-0407A7AD53D9}" type="slidenum">
              <a:rPr lang="en-US"/>
              <a:pPr/>
              <a:t>13</a:t>
            </a:fld>
            <a:endParaRPr lang="en-US"/>
          </a:p>
        </p:txBody>
      </p:sp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2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35BCA9-F474-4308-A4FC-3099865F6057}" type="slidenum">
              <a:rPr lang="en-US"/>
              <a:pPr/>
              <a:t>14</a:t>
            </a:fld>
            <a:endParaRPr lang="en-US"/>
          </a:p>
        </p:txBody>
      </p:sp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2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CC48B9-AC5E-4AF7-9970-6000D244D2C2}" type="slidenum">
              <a:rPr lang="en-US"/>
              <a:pPr/>
              <a:t>15</a:t>
            </a:fld>
            <a:endParaRPr lang="en-US"/>
          </a:p>
        </p:txBody>
      </p:sp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2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E0B9AA-7B82-4AC0-9800-2479ABFBC607}" type="slidenum">
              <a:rPr lang="en-US"/>
              <a:pPr/>
              <a:t>16</a:t>
            </a:fld>
            <a:endParaRPr lang="en-US"/>
          </a:p>
        </p:txBody>
      </p:sp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2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F4C4A-3BC0-4909-BC7B-DA40100B7BC0}" type="slidenum">
              <a:rPr lang="en-US"/>
              <a:pPr/>
              <a:t>17</a:t>
            </a:fld>
            <a:endParaRPr lang="en-US"/>
          </a:p>
        </p:txBody>
      </p:sp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2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E6431A-BBC3-4C5D-AA9C-B7416127B757}" type="slidenum">
              <a:rPr lang="en-US"/>
              <a:pPr/>
              <a:t>18</a:t>
            </a:fld>
            <a:endParaRPr lang="en-US"/>
          </a:p>
        </p:txBody>
      </p:sp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2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396596-BE54-4ABA-ABB6-F8CF26E2D956}" type="slidenum">
              <a:rPr lang="en-US"/>
              <a:pPr/>
              <a:t>19</a:t>
            </a:fld>
            <a:endParaRPr lang="en-US"/>
          </a:p>
        </p:txBody>
      </p:sp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97D745-4622-421E-A934-30D21BB7CEE0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2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286999-955E-4C52-8A0A-F84F82896C83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2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289A34-2E75-48C8-A978-38339889CA62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2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52C2BB-9302-495F-BF34-D0424AC31312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2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835C2B-876D-4DF6-9CE3-68591B0E63F8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2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CCFE0D-1C81-4AE1-952E-6077A1FEEC0D}" type="slidenum">
              <a:rPr lang="en-US"/>
              <a:pPr/>
              <a:t>8</a:t>
            </a:fld>
            <a:endParaRPr lang="en-US"/>
          </a:p>
        </p:txBody>
      </p:sp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2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4CF441-04F7-4871-A228-66884949148B}" type="slidenum">
              <a:rPr lang="en-US"/>
              <a:pPr/>
              <a:t>9</a:t>
            </a:fld>
            <a:endParaRPr lang="en-US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2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9F4413-15FD-408D-B028-DD33AAFDA1FA}" type="slidenum">
              <a:rPr lang="en-US"/>
              <a:pPr/>
              <a:t>10</a:t>
            </a:fld>
            <a:endParaRPr lang="en-US"/>
          </a:p>
        </p:txBody>
      </p:sp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382856-A5F3-430A-AEE7-5FB36B12734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DF9A8B-6AFC-4B1C-8587-AE8DBB54A11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47B97-BEF0-4755-9686-09976AA2F0C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208142-3662-487D-93FB-E399410C1DF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2D13D6-75BE-462B-88D9-051FBE1D5E6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EE7188-F10E-4443-A8DF-6A4B96C9F32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A0F2D0-7D15-4D08-B7C9-A28F15DDCA0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82066-058E-46E5-844E-02B74EAED86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8D01F-6B42-46E0-891E-EEFEED79908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94956F-F30E-4E8F-BEF1-9D0E959AF5B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CA48D6-C8DB-43B4-8B74-5EF869B53E6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E74203-E587-4237-9F5C-733EB0228666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2" charset="-128"/>
              </a:rPr>
              <a:t>COP 3402 Systems Software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286000"/>
            <a:ext cx="7162800" cy="25908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4400" smtClean="0">
                <a:solidFill>
                  <a:srgbClr val="FF0066"/>
                </a:solidFill>
                <a:ea typeface="ＭＳ Ｐゴシック" pitchFamily="2" charset="-128"/>
              </a:rPr>
              <a:t> </a:t>
            </a:r>
            <a:r>
              <a:rPr lang="en-US" sz="4400" b="1" smtClean="0">
                <a:solidFill>
                  <a:srgbClr val="3366FF"/>
                </a:solidFill>
                <a:ea typeface="ＭＳ Ｐゴシック" pitchFamily="2" charset="-128"/>
              </a:rPr>
              <a:t>Euripides Montagne</a:t>
            </a:r>
          </a:p>
          <a:p>
            <a:pPr eaLnBrk="1" hangingPunct="1">
              <a:lnSpc>
                <a:spcPct val="80000"/>
              </a:lnSpc>
            </a:pPr>
            <a:r>
              <a:rPr lang="en-US" sz="4400" b="1" smtClean="0">
                <a:solidFill>
                  <a:srgbClr val="3366FF"/>
                </a:solidFill>
                <a:ea typeface="ＭＳ Ｐゴシック" pitchFamily="2" charset="-128"/>
              </a:rPr>
              <a:t>University of Central Florida</a:t>
            </a:r>
          </a:p>
          <a:p>
            <a:pPr eaLnBrk="1" hangingPunct="1">
              <a:lnSpc>
                <a:spcPct val="80000"/>
              </a:lnSpc>
            </a:pPr>
            <a:r>
              <a:rPr lang="en-US" sz="4400" b="1" smtClean="0">
                <a:solidFill>
                  <a:srgbClr val="3366FF"/>
                </a:solidFill>
                <a:ea typeface="ＭＳ Ｐゴシック" pitchFamily="2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2"/>
          <p:cNvSpPr txBox="1">
            <a:spLocks noChangeArrowheads="1"/>
          </p:cNvSpPr>
          <p:nvPr/>
        </p:nvSpPr>
        <p:spPr bwMode="auto">
          <a:xfrm>
            <a:off x="1219200" y="304800"/>
            <a:ext cx="642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0000FF"/>
                </a:solidFill>
              </a:rPr>
              <a:t>Activation records (AR)</a:t>
            </a:r>
          </a:p>
        </p:txBody>
      </p:sp>
      <p:sp>
        <p:nvSpPr>
          <p:cNvPr id="32770" name="Rectangle 17"/>
          <p:cNvSpPr>
            <a:spLocks noChangeArrowheads="1"/>
          </p:cNvSpPr>
          <p:nvPr/>
        </p:nvSpPr>
        <p:spPr bwMode="auto">
          <a:xfrm>
            <a:off x="5943600" y="2438400"/>
            <a:ext cx="25146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Line 18"/>
          <p:cNvSpPr>
            <a:spLocks noChangeShapeType="1"/>
          </p:cNvSpPr>
          <p:nvPr/>
        </p:nvSpPr>
        <p:spPr bwMode="auto">
          <a:xfrm flipV="1">
            <a:off x="5943600" y="3048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772" name="Line 19"/>
          <p:cNvSpPr>
            <a:spLocks noChangeShapeType="1"/>
          </p:cNvSpPr>
          <p:nvPr/>
        </p:nvSpPr>
        <p:spPr bwMode="auto">
          <a:xfrm flipV="1">
            <a:off x="5943600" y="3657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773" name="Line 20"/>
          <p:cNvSpPr>
            <a:spLocks noChangeShapeType="1"/>
          </p:cNvSpPr>
          <p:nvPr/>
        </p:nvSpPr>
        <p:spPr bwMode="auto">
          <a:xfrm flipV="1">
            <a:off x="5943600" y="4191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774" name="Line 21"/>
          <p:cNvSpPr>
            <a:spLocks noChangeShapeType="1"/>
          </p:cNvSpPr>
          <p:nvPr/>
        </p:nvSpPr>
        <p:spPr bwMode="auto">
          <a:xfrm flipV="1">
            <a:off x="5943600" y="4800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775" name="Line 22"/>
          <p:cNvSpPr>
            <a:spLocks noChangeShapeType="1"/>
          </p:cNvSpPr>
          <p:nvPr/>
        </p:nvSpPr>
        <p:spPr bwMode="auto">
          <a:xfrm flipV="1">
            <a:off x="5943600" y="5410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776" name="Text Box 23"/>
          <p:cNvSpPr txBox="1">
            <a:spLocks noChangeArrowheads="1"/>
          </p:cNvSpPr>
          <p:nvPr/>
        </p:nvSpPr>
        <p:spPr bwMode="auto">
          <a:xfrm>
            <a:off x="6477000" y="5562600"/>
            <a:ext cx="133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Static Link</a:t>
            </a:r>
          </a:p>
        </p:txBody>
      </p:sp>
      <p:sp>
        <p:nvSpPr>
          <p:cNvPr id="32777" name="Text Box 24"/>
          <p:cNvSpPr txBox="1">
            <a:spLocks noChangeArrowheads="1"/>
          </p:cNvSpPr>
          <p:nvPr/>
        </p:nvSpPr>
        <p:spPr bwMode="auto">
          <a:xfrm>
            <a:off x="6324600" y="4953000"/>
            <a:ext cx="167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Dynamic Link</a:t>
            </a:r>
          </a:p>
        </p:txBody>
      </p:sp>
      <p:sp>
        <p:nvSpPr>
          <p:cNvPr id="32778" name="Text Box 28"/>
          <p:cNvSpPr txBox="1">
            <a:spLocks noChangeArrowheads="1"/>
          </p:cNvSpPr>
          <p:nvPr/>
        </p:nvSpPr>
        <p:spPr bwMode="auto">
          <a:xfrm>
            <a:off x="6918325" y="1716088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AR</a:t>
            </a:r>
          </a:p>
        </p:txBody>
      </p:sp>
      <p:sp>
        <p:nvSpPr>
          <p:cNvPr id="32779" name="Text Box 29"/>
          <p:cNvSpPr txBox="1">
            <a:spLocks noChangeArrowheads="1"/>
          </p:cNvSpPr>
          <p:nvPr/>
        </p:nvSpPr>
        <p:spPr bwMode="auto">
          <a:xfrm>
            <a:off x="6705600" y="37338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Locals</a:t>
            </a:r>
          </a:p>
        </p:txBody>
      </p:sp>
      <p:sp>
        <p:nvSpPr>
          <p:cNvPr id="32780" name="Text Box 30"/>
          <p:cNvSpPr txBox="1">
            <a:spLocks noChangeArrowheads="1"/>
          </p:cNvSpPr>
          <p:nvPr/>
        </p:nvSpPr>
        <p:spPr bwMode="auto">
          <a:xfrm>
            <a:off x="6477000" y="3200400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Parameters</a:t>
            </a:r>
          </a:p>
        </p:txBody>
      </p:sp>
      <p:sp>
        <p:nvSpPr>
          <p:cNvPr id="32781" name="Text Box 31"/>
          <p:cNvSpPr txBox="1">
            <a:spLocks noChangeArrowheads="1"/>
          </p:cNvSpPr>
          <p:nvPr/>
        </p:nvSpPr>
        <p:spPr bwMode="auto">
          <a:xfrm>
            <a:off x="6248400" y="2590800"/>
            <a:ext cx="198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Functional value</a:t>
            </a:r>
          </a:p>
        </p:txBody>
      </p:sp>
      <p:sp>
        <p:nvSpPr>
          <p:cNvPr id="32782" name="Text Box 32"/>
          <p:cNvSpPr txBox="1">
            <a:spLocks noChangeArrowheads="1"/>
          </p:cNvSpPr>
          <p:nvPr/>
        </p:nvSpPr>
        <p:spPr bwMode="auto">
          <a:xfrm>
            <a:off x="228600" y="2209800"/>
            <a:ext cx="53784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Control Information: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>
                <a:solidFill>
                  <a:srgbClr val="0000FF"/>
                </a:solidFill>
              </a:rPr>
              <a:t>Return Address: </a:t>
            </a:r>
            <a:r>
              <a:rPr lang="en-US"/>
              <a:t>Points, in the code segment, to</a:t>
            </a:r>
          </a:p>
          <a:p>
            <a:r>
              <a:rPr lang="en-US"/>
              <a:t>the next instruction to be executed after termination</a:t>
            </a:r>
          </a:p>
          <a:p>
            <a:r>
              <a:rPr lang="en-US"/>
              <a:t>of the current function or procedure.</a:t>
            </a:r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Dynamic Link: </a:t>
            </a:r>
            <a:r>
              <a:rPr lang="en-US"/>
              <a:t>Points to the previous stack frame</a:t>
            </a:r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Static Link: </a:t>
            </a:r>
            <a:r>
              <a:rPr lang="en-US"/>
              <a:t>Points to the stack frame  of the</a:t>
            </a:r>
          </a:p>
          <a:p>
            <a:r>
              <a:rPr lang="en-US"/>
              <a:t>procedure that statically encloses the current</a:t>
            </a:r>
          </a:p>
          <a:p>
            <a:r>
              <a:rPr lang="en-US"/>
              <a:t>function or procedure</a:t>
            </a:r>
          </a:p>
          <a:p>
            <a:r>
              <a:rPr lang="en-US"/>
              <a:t> </a:t>
            </a:r>
          </a:p>
        </p:txBody>
      </p:sp>
      <p:sp>
        <p:nvSpPr>
          <p:cNvPr id="32783" name="Text Box 33"/>
          <p:cNvSpPr txBox="1">
            <a:spLocks noChangeArrowheads="1"/>
          </p:cNvSpPr>
          <p:nvPr/>
        </p:nvSpPr>
        <p:spPr bwMode="auto">
          <a:xfrm>
            <a:off x="457200" y="23622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  <a:p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32784" name="Text Box 34"/>
          <p:cNvSpPr txBox="1">
            <a:spLocks noChangeArrowheads="1"/>
          </p:cNvSpPr>
          <p:nvPr/>
        </p:nvSpPr>
        <p:spPr bwMode="auto">
          <a:xfrm>
            <a:off x="6324600" y="4343400"/>
            <a:ext cx="189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Return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2"/>
          <p:cNvSpPr txBox="1">
            <a:spLocks noChangeArrowheads="1"/>
          </p:cNvSpPr>
          <p:nvPr/>
        </p:nvSpPr>
        <p:spPr bwMode="auto">
          <a:xfrm>
            <a:off x="1219200" y="304800"/>
            <a:ext cx="642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0000FF"/>
                </a:solidFill>
              </a:rPr>
              <a:t>Activation records (AR)</a:t>
            </a:r>
          </a:p>
        </p:txBody>
      </p:sp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5943600" y="2438400"/>
            <a:ext cx="25146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Line 4"/>
          <p:cNvSpPr>
            <a:spLocks noChangeShapeType="1"/>
          </p:cNvSpPr>
          <p:nvPr/>
        </p:nvSpPr>
        <p:spPr bwMode="auto">
          <a:xfrm flipV="1">
            <a:off x="5943600" y="3048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20" name="Line 5"/>
          <p:cNvSpPr>
            <a:spLocks noChangeShapeType="1"/>
          </p:cNvSpPr>
          <p:nvPr/>
        </p:nvSpPr>
        <p:spPr bwMode="auto">
          <a:xfrm flipV="1">
            <a:off x="5943600" y="3657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21" name="Line 6"/>
          <p:cNvSpPr>
            <a:spLocks noChangeShapeType="1"/>
          </p:cNvSpPr>
          <p:nvPr/>
        </p:nvSpPr>
        <p:spPr bwMode="auto">
          <a:xfrm flipV="1">
            <a:off x="5943600" y="4191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22" name="Line 7"/>
          <p:cNvSpPr>
            <a:spLocks noChangeShapeType="1"/>
          </p:cNvSpPr>
          <p:nvPr/>
        </p:nvSpPr>
        <p:spPr bwMode="auto">
          <a:xfrm flipV="1">
            <a:off x="5943600" y="4800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23" name="Line 8"/>
          <p:cNvSpPr>
            <a:spLocks noChangeShapeType="1"/>
          </p:cNvSpPr>
          <p:nvPr/>
        </p:nvSpPr>
        <p:spPr bwMode="auto">
          <a:xfrm flipV="1">
            <a:off x="5943600" y="5410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24" name="Text Box 9"/>
          <p:cNvSpPr txBox="1">
            <a:spLocks noChangeArrowheads="1"/>
          </p:cNvSpPr>
          <p:nvPr/>
        </p:nvSpPr>
        <p:spPr bwMode="auto">
          <a:xfrm>
            <a:off x="6477000" y="5562600"/>
            <a:ext cx="133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Static Link</a:t>
            </a:r>
          </a:p>
        </p:txBody>
      </p:sp>
      <p:sp>
        <p:nvSpPr>
          <p:cNvPr id="34825" name="Text Box 10"/>
          <p:cNvSpPr txBox="1">
            <a:spLocks noChangeArrowheads="1"/>
          </p:cNvSpPr>
          <p:nvPr/>
        </p:nvSpPr>
        <p:spPr bwMode="auto">
          <a:xfrm>
            <a:off x="6324600" y="4953000"/>
            <a:ext cx="167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Dynamic Link</a:t>
            </a:r>
          </a:p>
        </p:txBody>
      </p:sp>
      <p:sp>
        <p:nvSpPr>
          <p:cNvPr id="34826" name="Text Box 11"/>
          <p:cNvSpPr txBox="1">
            <a:spLocks noChangeArrowheads="1"/>
          </p:cNvSpPr>
          <p:nvPr/>
        </p:nvSpPr>
        <p:spPr bwMode="auto">
          <a:xfrm>
            <a:off x="6918325" y="1716088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AR</a:t>
            </a:r>
          </a:p>
        </p:txBody>
      </p:sp>
      <p:sp>
        <p:nvSpPr>
          <p:cNvPr id="34827" name="Text Box 12"/>
          <p:cNvSpPr txBox="1">
            <a:spLocks noChangeArrowheads="1"/>
          </p:cNvSpPr>
          <p:nvPr/>
        </p:nvSpPr>
        <p:spPr bwMode="auto">
          <a:xfrm>
            <a:off x="6705600" y="37338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Locals</a:t>
            </a:r>
          </a:p>
        </p:txBody>
      </p:sp>
      <p:sp>
        <p:nvSpPr>
          <p:cNvPr id="34828" name="Text Box 13"/>
          <p:cNvSpPr txBox="1">
            <a:spLocks noChangeArrowheads="1"/>
          </p:cNvSpPr>
          <p:nvPr/>
        </p:nvSpPr>
        <p:spPr bwMode="auto">
          <a:xfrm>
            <a:off x="6477000" y="3200400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Parameters</a:t>
            </a:r>
          </a:p>
        </p:txBody>
      </p:sp>
      <p:sp>
        <p:nvSpPr>
          <p:cNvPr id="34829" name="Text Box 14"/>
          <p:cNvSpPr txBox="1">
            <a:spLocks noChangeArrowheads="1"/>
          </p:cNvSpPr>
          <p:nvPr/>
        </p:nvSpPr>
        <p:spPr bwMode="auto">
          <a:xfrm>
            <a:off x="6248400" y="2590800"/>
            <a:ext cx="198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Functional value</a:t>
            </a:r>
          </a:p>
        </p:txBody>
      </p:sp>
      <p:sp>
        <p:nvSpPr>
          <p:cNvPr id="34830" name="Text Box 15"/>
          <p:cNvSpPr txBox="1">
            <a:spLocks noChangeArrowheads="1"/>
          </p:cNvSpPr>
          <p:nvPr/>
        </p:nvSpPr>
        <p:spPr bwMode="auto">
          <a:xfrm>
            <a:off x="152400" y="1066800"/>
            <a:ext cx="5378450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Functional value:</a:t>
            </a:r>
            <a:r>
              <a:rPr lang="en-US" b="1"/>
              <a:t> </a:t>
            </a:r>
            <a:r>
              <a:rPr lang="en-US"/>
              <a:t>Location to store the function</a:t>
            </a:r>
          </a:p>
          <a:p>
            <a:r>
              <a:rPr lang="en-US"/>
              <a:t>return value.</a:t>
            </a:r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Parameters: </a:t>
            </a:r>
            <a:r>
              <a:rPr lang="en-US"/>
              <a:t>Space reserved  to store the actual </a:t>
            </a:r>
          </a:p>
          <a:p>
            <a:r>
              <a:rPr lang="en-US"/>
              <a:t>parameters of the function.</a:t>
            </a:r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Locals: </a:t>
            </a:r>
            <a:r>
              <a:rPr lang="en-US"/>
              <a:t>Space reserved to store local variables</a:t>
            </a:r>
          </a:p>
          <a:p>
            <a:r>
              <a:rPr lang="en-US"/>
              <a:t>declared  within the procedure.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>
                <a:solidFill>
                  <a:srgbClr val="0000FF"/>
                </a:solidFill>
              </a:rPr>
              <a:t>Return Address: </a:t>
            </a:r>
            <a:r>
              <a:rPr lang="en-US"/>
              <a:t>Points, in the code segment, to</a:t>
            </a:r>
          </a:p>
          <a:p>
            <a:r>
              <a:rPr lang="en-US"/>
              <a:t>the next instruction to be executed after termination</a:t>
            </a:r>
          </a:p>
          <a:p>
            <a:r>
              <a:rPr lang="en-US"/>
              <a:t>of the current function or procedure.</a:t>
            </a:r>
          </a:p>
          <a:p>
            <a:r>
              <a:rPr lang="en-US"/>
              <a:t> </a:t>
            </a:r>
          </a:p>
          <a:p>
            <a:r>
              <a:rPr lang="en-US" b="1">
                <a:solidFill>
                  <a:srgbClr val="0000FF"/>
                </a:solidFill>
              </a:rPr>
              <a:t>Dynamic Link: </a:t>
            </a:r>
            <a:r>
              <a:rPr lang="en-US"/>
              <a:t>Points to the previous stack frame</a:t>
            </a:r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Static Link: </a:t>
            </a:r>
            <a:r>
              <a:rPr lang="en-US"/>
              <a:t>Points to the stack frame  of the</a:t>
            </a:r>
          </a:p>
          <a:p>
            <a:r>
              <a:rPr lang="en-US"/>
              <a:t>procedure that statically encloses the current</a:t>
            </a:r>
          </a:p>
          <a:p>
            <a:r>
              <a:rPr lang="en-US"/>
              <a:t>function or procedure </a:t>
            </a:r>
          </a:p>
          <a:p>
            <a:r>
              <a:rPr lang="en-US"/>
              <a:t> </a:t>
            </a:r>
          </a:p>
        </p:txBody>
      </p:sp>
      <p:sp>
        <p:nvSpPr>
          <p:cNvPr id="34831" name="Text Box 16"/>
          <p:cNvSpPr txBox="1">
            <a:spLocks noChangeArrowheads="1"/>
          </p:cNvSpPr>
          <p:nvPr/>
        </p:nvSpPr>
        <p:spPr bwMode="auto">
          <a:xfrm>
            <a:off x="457200" y="23622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  <a:p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34832" name="Text Box 17"/>
          <p:cNvSpPr txBox="1">
            <a:spLocks noChangeArrowheads="1"/>
          </p:cNvSpPr>
          <p:nvPr/>
        </p:nvSpPr>
        <p:spPr bwMode="auto">
          <a:xfrm>
            <a:off x="6324600" y="4343400"/>
            <a:ext cx="189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Return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6"/>
          <p:cNvSpPr txBox="1">
            <a:spLocks noChangeArrowheads="1"/>
          </p:cNvSpPr>
          <p:nvPr/>
        </p:nvSpPr>
        <p:spPr bwMode="auto">
          <a:xfrm>
            <a:off x="228600" y="1676400"/>
            <a:ext cx="822325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ea typeface="Gulim" pitchFamily="34" charset="-128"/>
              </a:rPr>
              <a:t> </a:t>
            </a:r>
          </a:p>
          <a:p>
            <a:r>
              <a:rPr lang="en-US" altLang="ko-KR">
                <a:ea typeface="Gulim" pitchFamily="34" charset="-128"/>
              </a:rPr>
              <a:t>The machine has two cycles known as fetch and execute. </a:t>
            </a:r>
          </a:p>
          <a:p>
            <a:endParaRPr lang="en-US" altLang="ko-KR" b="1">
              <a:ea typeface="Gulim" pitchFamily="34" charset="-128"/>
            </a:endParaRPr>
          </a:p>
          <a:p>
            <a:r>
              <a:rPr lang="en-US" altLang="ko-KR" b="1">
                <a:ea typeface="Gulim" pitchFamily="34" charset="-128"/>
              </a:rPr>
              <a:t>Fetch cycle:</a:t>
            </a:r>
            <a:endParaRPr lang="en-US" altLang="ko-KR">
              <a:ea typeface="Gulim" pitchFamily="34" charset="-128"/>
            </a:endParaRPr>
          </a:p>
          <a:p>
            <a:r>
              <a:rPr lang="en-US" altLang="ko-KR">
                <a:ea typeface="Gulim" pitchFamily="34" charset="-128"/>
              </a:rPr>
              <a:t>In the fetch cycle an instruction is fetch from the code store (</a:t>
            </a:r>
            <a:r>
              <a:rPr lang="en-US" altLang="ko-KR">
                <a:solidFill>
                  <a:srgbClr val="0000FF"/>
                </a:solidFill>
                <a:ea typeface="Gulim" pitchFamily="34" charset="-128"/>
              </a:rPr>
              <a:t>ir </a:t>
            </a:r>
            <a:r>
              <a:rPr lang="en-US" altLang="ko-KR">
                <a:solidFill>
                  <a:srgbClr val="0000FF"/>
                </a:solidFill>
                <a:ea typeface="Gulim" pitchFamily="34" charset="-128"/>
                <a:sym typeface="Wingdings" pitchFamily="2" charset="2"/>
              </a:rPr>
              <a:t></a:t>
            </a:r>
            <a:r>
              <a:rPr lang="en-US" altLang="ko-KR">
                <a:solidFill>
                  <a:srgbClr val="0000FF"/>
                </a:solidFill>
                <a:ea typeface="Gulim" pitchFamily="34" charset="-128"/>
              </a:rPr>
              <a:t> code[pc]</a:t>
            </a:r>
            <a:r>
              <a:rPr lang="en-US" altLang="ko-KR">
                <a:ea typeface="Gulim" pitchFamily="34" charset="-128"/>
              </a:rPr>
              <a:t>) </a:t>
            </a:r>
          </a:p>
          <a:p>
            <a:r>
              <a:rPr lang="en-US" altLang="ko-KR">
                <a:ea typeface="Gulim" pitchFamily="34" charset="-128"/>
              </a:rPr>
              <a:t>and the program counter is incremented by one (</a:t>
            </a:r>
            <a:r>
              <a:rPr lang="en-US" altLang="ko-KR">
                <a:solidFill>
                  <a:srgbClr val="0000FF"/>
                </a:solidFill>
                <a:ea typeface="Gulim" pitchFamily="34" charset="-128"/>
              </a:rPr>
              <a:t>pc </a:t>
            </a:r>
            <a:r>
              <a:rPr lang="en-US" altLang="ko-KR">
                <a:solidFill>
                  <a:srgbClr val="0000FF"/>
                </a:solidFill>
                <a:ea typeface="Gulim" pitchFamily="34" charset="-128"/>
                <a:sym typeface="Wingdings" pitchFamily="2" charset="2"/>
              </a:rPr>
              <a:t></a:t>
            </a:r>
            <a:r>
              <a:rPr lang="en-US" altLang="ko-KR">
                <a:solidFill>
                  <a:srgbClr val="0000FF"/>
                </a:solidFill>
                <a:ea typeface="Gulim" pitchFamily="34" charset="-128"/>
              </a:rPr>
              <a:t> pc + 1</a:t>
            </a:r>
            <a:r>
              <a:rPr lang="en-US" altLang="ko-KR">
                <a:ea typeface="Gulim" pitchFamily="34" charset="-128"/>
              </a:rPr>
              <a:t>). </a:t>
            </a:r>
          </a:p>
          <a:p>
            <a:endParaRPr lang="en-US" altLang="ko-KR" b="1">
              <a:ea typeface="Gulim" pitchFamily="34" charset="-128"/>
            </a:endParaRPr>
          </a:p>
          <a:p>
            <a:r>
              <a:rPr lang="en-US" altLang="ko-KR" b="1">
                <a:ea typeface="Gulim" pitchFamily="34" charset="-128"/>
              </a:rPr>
              <a:t>Execute cycle:</a:t>
            </a:r>
            <a:endParaRPr lang="en-US" altLang="ko-KR">
              <a:ea typeface="Gulim" pitchFamily="34" charset="-128"/>
            </a:endParaRPr>
          </a:p>
          <a:p>
            <a:r>
              <a:rPr lang="en-US" altLang="ko-KR">
                <a:ea typeface="Gulim" pitchFamily="34" charset="-128"/>
              </a:rPr>
              <a:t>In this cycle  </a:t>
            </a:r>
            <a:r>
              <a:rPr lang="en-US" altLang="ko-KR">
                <a:solidFill>
                  <a:srgbClr val="0000FF"/>
                </a:solidFill>
                <a:ea typeface="Gulim" pitchFamily="34" charset="-128"/>
              </a:rPr>
              <a:t>ir.op </a:t>
            </a:r>
            <a:r>
              <a:rPr lang="en-US" altLang="ko-KR">
                <a:ea typeface="Gulim" pitchFamily="34" charset="-128"/>
              </a:rPr>
              <a:t> indicates the operation to be executed. In case </a:t>
            </a:r>
            <a:r>
              <a:rPr lang="en-US" altLang="ko-KR">
                <a:solidFill>
                  <a:srgbClr val="0000FF"/>
                </a:solidFill>
                <a:ea typeface="Gulim" pitchFamily="34" charset="-128"/>
              </a:rPr>
              <a:t>ir.op = OPR</a:t>
            </a:r>
            <a:r>
              <a:rPr lang="en-US" altLang="ko-KR">
                <a:ea typeface="Gulim" pitchFamily="34" charset="-128"/>
              </a:rPr>
              <a:t> </a:t>
            </a:r>
          </a:p>
          <a:p>
            <a:r>
              <a:rPr lang="en-US" altLang="ko-KR">
                <a:ea typeface="Gulim" pitchFamily="34" charset="-128"/>
              </a:rPr>
              <a:t>then the field </a:t>
            </a:r>
            <a:r>
              <a:rPr lang="en-US" altLang="ko-KR">
                <a:solidFill>
                  <a:srgbClr val="0000FF"/>
                </a:solidFill>
                <a:ea typeface="Gulim" pitchFamily="34" charset="-128"/>
              </a:rPr>
              <a:t>ir.m</a:t>
            </a:r>
            <a:r>
              <a:rPr lang="en-US" altLang="ko-KR">
                <a:ea typeface="Gulim" pitchFamily="34" charset="-128"/>
              </a:rPr>
              <a:t> is used to identified the operator and execute the appropriate </a:t>
            </a:r>
          </a:p>
          <a:p>
            <a:r>
              <a:rPr lang="en-US" altLang="ko-KR">
                <a:ea typeface="Gulim" pitchFamily="34" charset="-128"/>
              </a:rPr>
              <a:t>arithmetic or logical instruction</a:t>
            </a:r>
            <a:endParaRPr lang="en-US">
              <a:ea typeface="Gulim" pitchFamily="34" charset="-128"/>
            </a:endParaRPr>
          </a:p>
        </p:txBody>
      </p:sp>
      <p:sp>
        <p:nvSpPr>
          <p:cNvPr id="36866" name="Text Box 7"/>
          <p:cNvSpPr txBox="1">
            <a:spLocks noChangeArrowheads="1"/>
          </p:cNvSpPr>
          <p:nvPr/>
        </p:nvSpPr>
        <p:spPr bwMode="auto">
          <a:xfrm>
            <a:off x="958850" y="381000"/>
            <a:ext cx="6861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Back to the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P-machine!! </a:t>
            </a:r>
          </a:p>
          <a:p>
            <a:pPr algn="ctr"/>
            <a:r>
              <a:rPr lang="en-US" sz="4400" b="1">
                <a:solidFill>
                  <a:srgbClr val="0000FF"/>
                </a:solidFill>
              </a:rPr>
              <a:t>Instruction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2"/>
          <p:cNvSpPr txBox="1">
            <a:spLocks noChangeArrowheads="1"/>
          </p:cNvSpPr>
          <p:nvPr/>
        </p:nvSpPr>
        <p:spPr bwMode="auto">
          <a:xfrm>
            <a:off x="152400" y="1066800"/>
            <a:ext cx="8726488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ea typeface="Gulim" pitchFamily="34" charset="-128"/>
              </a:rPr>
              <a:t> </a:t>
            </a:r>
          </a:p>
          <a:p>
            <a:r>
              <a:rPr lang="en-US" altLang="ko-KR">
                <a:ea typeface="Gulim" pitchFamily="34" charset="-128"/>
              </a:rPr>
              <a:t>01 -  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LIT    0, M</a:t>
            </a:r>
            <a:r>
              <a:rPr lang="en-US" altLang="ko-KR">
                <a:ea typeface="Gulim" pitchFamily="34" charset="-128"/>
              </a:rPr>
              <a:t> </a:t>
            </a:r>
            <a:r>
              <a:rPr lang="en-US" altLang="ko-KR">
                <a:ea typeface="Gulim" pitchFamily="34" charset="-128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8"/>
              </a:rPr>
              <a:t> Push constant value (literal) </a:t>
            </a:r>
            <a:r>
              <a:rPr lang="en-US" altLang="ko-KR" b="1">
                <a:ea typeface="Gulim" pitchFamily="34" charset="-128"/>
              </a:rPr>
              <a:t>M</a:t>
            </a:r>
            <a:r>
              <a:rPr lang="en-US" altLang="ko-KR">
                <a:ea typeface="Gulim" pitchFamily="34" charset="-128"/>
              </a:rPr>
              <a:t> onto  stack</a:t>
            </a:r>
          </a:p>
          <a:p>
            <a:endParaRPr lang="en-US" altLang="ko-KR">
              <a:ea typeface="Gulim" pitchFamily="34" charset="-128"/>
            </a:endParaRPr>
          </a:p>
          <a:p>
            <a:r>
              <a:rPr lang="en-US" altLang="ko-KR">
                <a:ea typeface="Gulim" pitchFamily="34" charset="-128"/>
              </a:rPr>
              <a:t>02 – 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OPR</a:t>
            </a:r>
            <a:r>
              <a:rPr lang="en-US" altLang="ko-KR">
                <a:ea typeface="Gulim" pitchFamily="34" charset="-128"/>
              </a:rPr>
              <a:t>  </a:t>
            </a:r>
            <a:r>
              <a:rPr lang="en-US" altLang="ko-KR" b="1">
                <a:ea typeface="Gulim" pitchFamily="34" charset="-128"/>
              </a:rPr>
              <a:t>( to be defined in the next slide)</a:t>
            </a:r>
          </a:p>
          <a:p>
            <a:endParaRPr lang="en-US" altLang="ko-KR" b="1">
              <a:ea typeface="Gulim" pitchFamily="34" charset="-128"/>
            </a:endParaRPr>
          </a:p>
          <a:p>
            <a:r>
              <a:rPr lang="en-US" altLang="ko-KR">
                <a:ea typeface="Gulim" pitchFamily="34" charset="-128"/>
              </a:rPr>
              <a:t>03 – 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LOD   L, M</a:t>
            </a:r>
            <a:r>
              <a:rPr lang="en-US" altLang="ko-KR">
                <a:ea typeface="Gulim" pitchFamily="34" charset="-128"/>
              </a:rPr>
              <a:t> </a:t>
            </a:r>
            <a:r>
              <a:rPr lang="en-US" altLang="ko-KR">
                <a:ea typeface="Gulim" pitchFamily="34" charset="-128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8"/>
              </a:rPr>
              <a:t> Push from location at offset </a:t>
            </a:r>
            <a:r>
              <a:rPr lang="en-US" altLang="ko-KR" b="1">
                <a:ea typeface="Gulim" pitchFamily="34" charset="-128"/>
              </a:rPr>
              <a:t>M</a:t>
            </a:r>
            <a:r>
              <a:rPr lang="en-US" altLang="ko-KR">
                <a:ea typeface="Gulim" pitchFamily="34" charset="-128"/>
              </a:rPr>
              <a:t> in frame </a:t>
            </a:r>
            <a:r>
              <a:rPr lang="en-US" altLang="ko-KR" b="1">
                <a:ea typeface="Gulim" pitchFamily="34" charset="-128"/>
              </a:rPr>
              <a:t>L</a:t>
            </a:r>
            <a:r>
              <a:rPr lang="en-US" altLang="ko-KR">
                <a:ea typeface="Gulim" pitchFamily="34" charset="-128"/>
              </a:rPr>
              <a:t> levels down.</a:t>
            </a:r>
          </a:p>
          <a:p>
            <a:endParaRPr lang="en-US" altLang="ko-KR">
              <a:ea typeface="Gulim" pitchFamily="34" charset="-128"/>
            </a:endParaRPr>
          </a:p>
          <a:p>
            <a:r>
              <a:rPr lang="en-US" altLang="ko-KR">
                <a:ea typeface="Gulim" pitchFamily="34" charset="-128"/>
              </a:rPr>
              <a:t>04 – 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STO</a:t>
            </a:r>
            <a:r>
              <a:rPr lang="en-US" altLang="ko-KR">
                <a:ea typeface="Gulim" pitchFamily="34" charset="-128"/>
              </a:rPr>
              <a:t>   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L, M</a:t>
            </a:r>
            <a:r>
              <a:rPr lang="en-US" altLang="ko-KR">
                <a:ea typeface="Gulim" pitchFamily="34" charset="-128"/>
              </a:rPr>
              <a:t> </a:t>
            </a:r>
            <a:r>
              <a:rPr lang="en-US" altLang="ko-KR">
                <a:ea typeface="Gulim" pitchFamily="34" charset="-128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8"/>
              </a:rPr>
              <a:t> Store in location at offset </a:t>
            </a:r>
            <a:r>
              <a:rPr lang="en-US" altLang="ko-KR" b="1">
                <a:ea typeface="Gulim" pitchFamily="34" charset="-128"/>
              </a:rPr>
              <a:t>M</a:t>
            </a:r>
            <a:r>
              <a:rPr lang="en-US" altLang="ko-KR">
                <a:ea typeface="Gulim" pitchFamily="34" charset="-128"/>
              </a:rPr>
              <a:t> in frame </a:t>
            </a:r>
            <a:r>
              <a:rPr lang="en-US" altLang="ko-KR" b="1">
                <a:ea typeface="Gulim" pitchFamily="34" charset="-128"/>
              </a:rPr>
              <a:t>L</a:t>
            </a:r>
            <a:r>
              <a:rPr lang="en-US" altLang="ko-KR">
                <a:ea typeface="Gulim" pitchFamily="34" charset="-128"/>
              </a:rPr>
              <a:t> levels down.</a:t>
            </a:r>
          </a:p>
          <a:p>
            <a:endParaRPr lang="en-US" altLang="ko-KR">
              <a:ea typeface="Gulim" pitchFamily="34" charset="-128"/>
            </a:endParaRPr>
          </a:p>
          <a:p>
            <a:r>
              <a:rPr lang="en-US" altLang="ko-KR">
                <a:ea typeface="Gulim" pitchFamily="34" charset="-128"/>
              </a:rPr>
              <a:t>05 – 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CAL   L, M</a:t>
            </a:r>
            <a:r>
              <a:rPr lang="en-US" altLang="ko-KR">
                <a:ea typeface="Gulim" pitchFamily="34" charset="-128"/>
              </a:rPr>
              <a:t> </a:t>
            </a:r>
            <a:r>
              <a:rPr lang="en-US" altLang="ko-KR">
                <a:ea typeface="Gulim" pitchFamily="34" charset="-128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8"/>
              </a:rPr>
              <a:t> Call procedure at M (generates new block mark and pc = </a:t>
            </a:r>
            <a:r>
              <a:rPr lang="en-US" altLang="ko-KR" b="1">
                <a:ea typeface="Gulim" pitchFamily="34" charset="-128"/>
              </a:rPr>
              <a:t>M</a:t>
            </a:r>
            <a:r>
              <a:rPr lang="en-US" altLang="ko-KR">
                <a:ea typeface="Gulim" pitchFamily="34" charset="-128"/>
              </a:rPr>
              <a:t>). </a:t>
            </a:r>
          </a:p>
          <a:p>
            <a:endParaRPr lang="en-US" altLang="ko-KR">
              <a:ea typeface="Gulim" pitchFamily="34" charset="-128"/>
            </a:endParaRPr>
          </a:p>
          <a:p>
            <a:r>
              <a:rPr lang="en-US" altLang="ko-KR">
                <a:ea typeface="Gulim" pitchFamily="34" charset="-128"/>
              </a:rPr>
              <a:t>06 – 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INC	   0, M</a:t>
            </a:r>
            <a:r>
              <a:rPr lang="en-US" altLang="ko-KR">
                <a:ea typeface="Gulim" pitchFamily="34" charset="-128"/>
              </a:rPr>
              <a:t> </a:t>
            </a:r>
            <a:r>
              <a:rPr lang="en-US" altLang="ko-KR">
                <a:ea typeface="Gulim" pitchFamily="34" charset="-128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8"/>
              </a:rPr>
              <a:t> Allocate </a:t>
            </a:r>
            <a:r>
              <a:rPr lang="en-US" altLang="ko-KR" b="1">
                <a:ea typeface="Gulim" pitchFamily="34" charset="-128"/>
              </a:rPr>
              <a:t>M</a:t>
            </a:r>
            <a:r>
              <a:rPr lang="en-US" altLang="ko-KR">
                <a:ea typeface="Gulim" pitchFamily="34" charset="-128"/>
              </a:rPr>
              <a:t> locals (increment sp  by M), first three are </a:t>
            </a:r>
            <a:r>
              <a:rPr lang="en-US" altLang="ko-KR" b="1">
                <a:ea typeface="Gulim" pitchFamily="34" charset="-128"/>
              </a:rPr>
              <a:t>SL</a:t>
            </a:r>
            <a:r>
              <a:rPr lang="en-US" altLang="ko-KR">
                <a:ea typeface="Gulim" pitchFamily="34" charset="-128"/>
              </a:rPr>
              <a:t>, </a:t>
            </a:r>
            <a:r>
              <a:rPr lang="en-US" altLang="ko-KR" b="1">
                <a:ea typeface="Gulim" pitchFamily="34" charset="-128"/>
              </a:rPr>
              <a:t>DL</a:t>
            </a:r>
            <a:r>
              <a:rPr lang="en-US" altLang="ko-KR">
                <a:ea typeface="Gulim" pitchFamily="34" charset="-128"/>
              </a:rPr>
              <a:t>, </a:t>
            </a:r>
            <a:r>
              <a:rPr lang="en-US" altLang="ko-KR" b="1">
                <a:ea typeface="Gulim" pitchFamily="34" charset="-128"/>
              </a:rPr>
              <a:t>RA</a:t>
            </a:r>
            <a:r>
              <a:rPr lang="en-US" altLang="ko-KR">
                <a:ea typeface="Gulim" pitchFamily="34" charset="-128"/>
              </a:rPr>
              <a:t>.</a:t>
            </a:r>
          </a:p>
          <a:p>
            <a:endParaRPr lang="en-US" altLang="ko-KR">
              <a:ea typeface="Gulim" pitchFamily="34" charset="-128"/>
            </a:endParaRPr>
          </a:p>
          <a:p>
            <a:r>
              <a:rPr lang="en-US" altLang="ko-KR">
                <a:ea typeface="Gulim" pitchFamily="34" charset="-128"/>
              </a:rPr>
              <a:t>07 – 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JMP  0, M</a:t>
            </a:r>
            <a:r>
              <a:rPr lang="en-US" altLang="ko-KR">
                <a:ea typeface="Gulim" pitchFamily="34" charset="-128"/>
              </a:rPr>
              <a:t> </a:t>
            </a:r>
            <a:r>
              <a:rPr lang="en-US" altLang="ko-KR">
                <a:ea typeface="Gulim" pitchFamily="34" charset="-128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8"/>
              </a:rPr>
              <a:t>  pc = </a:t>
            </a:r>
            <a:r>
              <a:rPr lang="en-US" altLang="ko-KR" b="1">
                <a:ea typeface="Gulim" pitchFamily="34" charset="-128"/>
              </a:rPr>
              <a:t>M</a:t>
            </a:r>
            <a:r>
              <a:rPr lang="en-US" altLang="ko-KR">
                <a:ea typeface="Gulim" pitchFamily="34" charset="-128"/>
              </a:rPr>
              <a:t>;</a:t>
            </a:r>
          </a:p>
          <a:p>
            <a:endParaRPr lang="en-US" altLang="ko-KR">
              <a:ea typeface="Gulim" pitchFamily="34" charset="-128"/>
            </a:endParaRPr>
          </a:p>
          <a:p>
            <a:r>
              <a:rPr lang="en-US" altLang="ko-KR">
                <a:ea typeface="Gulim" pitchFamily="34" charset="-128"/>
              </a:rPr>
              <a:t>08 – 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JPC  0, M 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8"/>
              </a:rPr>
              <a:t>  Jump to M if top of stack element is 0 </a:t>
            </a:r>
          </a:p>
          <a:p>
            <a:r>
              <a:rPr lang="en-US" altLang="ko-KR">
                <a:ea typeface="Gulim" pitchFamily="34" charset="-128"/>
              </a:rPr>
              <a:t>		  and decrement sp by one.</a:t>
            </a:r>
          </a:p>
          <a:p>
            <a:endParaRPr lang="en-US" altLang="ko-KR">
              <a:ea typeface="Gulim" pitchFamily="34" charset="-128"/>
            </a:endParaRPr>
          </a:p>
          <a:p>
            <a:r>
              <a:rPr lang="en-US" altLang="ko-KR">
                <a:ea typeface="Gulim" pitchFamily="34" charset="-128"/>
              </a:rPr>
              <a:t>09 –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 WRT</a:t>
            </a:r>
            <a:r>
              <a:rPr lang="en-US" altLang="ko-KR">
                <a:ea typeface="Gulim" pitchFamily="34" charset="-128"/>
              </a:rPr>
              <a:t> 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0, 0</a:t>
            </a:r>
            <a:r>
              <a:rPr lang="en-US" altLang="ko-KR">
                <a:ea typeface="Gulim" pitchFamily="34" charset="-128"/>
              </a:rPr>
              <a:t>  </a:t>
            </a:r>
            <a:r>
              <a:rPr lang="en-US" altLang="ko-KR">
                <a:ea typeface="Gulim" pitchFamily="34" charset="-128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8"/>
              </a:rPr>
              <a:t> ( print (stack[sp]) and  sp </a:t>
            </a:r>
            <a:r>
              <a:rPr lang="en-US" altLang="ko-KR">
                <a:ea typeface="Gulim" pitchFamily="34" charset="-128"/>
                <a:sym typeface="Wingdings" pitchFamily="2" charset="2"/>
              </a:rPr>
              <a:t></a:t>
            </a:r>
            <a:r>
              <a:rPr lang="en-US" altLang="ko-KR">
                <a:ea typeface="Gulim" pitchFamily="34" charset="-128"/>
              </a:rPr>
              <a:t> sp – 1</a:t>
            </a:r>
            <a:endParaRPr lang="en-US">
              <a:ea typeface="Gulim" pitchFamily="34" charset="-128"/>
            </a:endParaRPr>
          </a:p>
        </p:txBody>
      </p:sp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1828800" y="304800"/>
            <a:ext cx="45640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P-machine ISA</a:t>
            </a:r>
          </a:p>
        </p:txBody>
      </p:sp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0" y="6096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opcode</a:t>
            </a:r>
          </a:p>
        </p:txBody>
      </p:sp>
      <p:sp>
        <p:nvSpPr>
          <p:cNvPr id="38916" name="Line 6"/>
          <p:cNvSpPr>
            <a:spLocks noChangeShapeType="1"/>
          </p:cNvSpPr>
          <p:nvPr/>
        </p:nvSpPr>
        <p:spPr bwMode="auto">
          <a:xfrm>
            <a:off x="381000" y="990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2"/>
          <p:cNvSpPr txBox="1">
            <a:spLocks noChangeArrowheads="1"/>
          </p:cNvSpPr>
          <p:nvPr/>
        </p:nvSpPr>
        <p:spPr bwMode="auto">
          <a:xfrm>
            <a:off x="152400" y="1066800"/>
            <a:ext cx="8380413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ea typeface="Gulim" pitchFamily="34" charset="-128"/>
              </a:rPr>
              <a:t> </a:t>
            </a:r>
          </a:p>
          <a:p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02 - OPR:</a:t>
            </a:r>
          </a:p>
          <a:p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RTN	0,0   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  <a:sym typeface="Wingdings" pitchFamily="2" charset="2"/>
              </a:rPr>
              <a:t>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 Return operation</a:t>
            </a:r>
            <a:r>
              <a:rPr lang="en-US" altLang="ko-KR">
                <a:ea typeface="Gulim" pitchFamily="34" charset="-128"/>
              </a:rPr>
              <a:t> (i.e. return from subroutine)</a:t>
            </a:r>
          </a:p>
          <a:p>
            <a:endParaRPr lang="en-US" altLang="ja-JP"/>
          </a:p>
          <a:p>
            <a:r>
              <a:rPr lang="en-US" altLang="ja-JP" b="1">
                <a:solidFill>
                  <a:srgbClr val="0000FF"/>
                </a:solidFill>
              </a:rPr>
              <a:t>OPR	0,1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NEG</a:t>
            </a:r>
            <a:r>
              <a:rPr lang="en-US" altLang="ja-JP"/>
              <a:t>  ( - stack[sp] )</a:t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0,2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ADD</a:t>
            </a:r>
            <a:r>
              <a:rPr lang="en-US" altLang="ja-JP">
                <a:solidFill>
                  <a:srgbClr val="0000FF"/>
                </a:solidFill>
              </a:rPr>
              <a:t> </a:t>
            </a:r>
            <a:r>
              <a:rPr lang="en-US" altLang="ja-JP"/>
              <a:t>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+ stack[sp + 1])</a:t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0,3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SUB</a:t>
            </a:r>
            <a:r>
              <a:rPr lang="en-US" altLang="ja-JP"/>
              <a:t> 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- stack[sp + 1])</a:t>
            </a:r>
          </a:p>
          <a:p>
            <a:r>
              <a:rPr lang="en-US" altLang="ja-JP" b="1">
                <a:solidFill>
                  <a:srgbClr val="0000FF"/>
                </a:solidFill>
              </a:rPr>
              <a:t>OPR	0,4</a:t>
            </a:r>
            <a:r>
              <a:rPr lang="en-US" altLang="ja-JP"/>
              <a:t>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MUL</a:t>
            </a:r>
            <a:r>
              <a:rPr lang="en-US" altLang="ja-JP"/>
              <a:t>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* stack[sp + 1])</a:t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0,5</a:t>
            </a:r>
            <a:r>
              <a:rPr lang="en-US" altLang="ja-JP"/>
              <a:t>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DIV</a:t>
            </a:r>
            <a:r>
              <a:rPr lang="en-US" altLang="ja-JP"/>
              <a:t>  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div stack[sp + 1])</a:t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0,6</a:t>
            </a:r>
            <a:r>
              <a:rPr lang="en-US" altLang="ja-JP"/>
              <a:t>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ODD</a:t>
            </a:r>
            <a:r>
              <a:rPr lang="en-US" altLang="ja-JP"/>
              <a:t>  (stack[sp]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 mod 2) or ord(odd(stack[sp]))</a:t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0,7</a:t>
            </a:r>
            <a:r>
              <a:rPr lang="en-US" altLang="ja-JP"/>
              <a:t>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MOD</a:t>
            </a:r>
            <a:r>
              <a:rPr lang="en-US" altLang="ja-JP"/>
              <a:t>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mod stack[sp + 1])</a:t>
            </a:r>
          </a:p>
          <a:p>
            <a:r>
              <a:rPr lang="en-US" altLang="ja-JP"/>
              <a:t/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0,8</a:t>
            </a:r>
            <a:r>
              <a:rPr lang="en-US" altLang="ja-JP"/>
              <a:t>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EQL</a:t>
            </a:r>
            <a:r>
              <a:rPr lang="en-US" altLang="ja-JP"/>
              <a:t>  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= =stack[sp + 1])</a:t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0,9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NEQ</a:t>
            </a:r>
            <a:r>
              <a:rPr lang="en-US" altLang="ja-JP"/>
              <a:t> 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!= stack[sp + 1])</a:t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0,10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LSS</a:t>
            </a:r>
            <a:r>
              <a:rPr lang="en-US" altLang="ja-JP"/>
              <a:t>  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 &lt;  stack[sp + 1])  </a:t>
            </a:r>
          </a:p>
          <a:p>
            <a:r>
              <a:rPr lang="en-US" altLang="ja-JP" b="1">
                <a:solidFill>
                  <a:srgbClr val="0000FF"/>
                </a:solidFill>
              </a:rPr>
              <a:t>OPR	0,11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LEQ</a:t>
            </a:r>
            <a:r>
              <a:rPr lang="en-US" altLang="ja-JP"/>
              <a:t> 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&lt;=  stack[sp + 1]) </a:t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0,12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GTR</a:t>
            </a:r>
            <a:r>
              <a:rPr lang="en-US" altLang="ja-JP"/>
              <a:t> 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&gt;  stack[sp + 1])</a:t>
            </a:r>
          </a:p>
          <a:p>
            <a:r>
              <a:rPr lang="en-US" altLang="ja-JP" b="1">
                <a:solidFill>
                  <a:srgbClr val="0000FF"/>
                </a:solidFill>
              </a:rPr>
              <a:t>OPR	0,13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GEQ</a:t>
            </a:r>
            <a:r>
              <a:rPr lang="en-US" altLang="ja-JP"/>
              <a:t> 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&gt;= stack[sp + 1])</a:t>
            </a:r>
            <a:endParaRPr lang="en-US"/>
          </a:p>
        </p:txBody>
      </p:sp>
      <p:sp>
        <p:nvSpPr>
          <p:cNvPr id="40962" name="Text Box 3"/>
          <p:cNvSpPr txBox="1">
            <a:spLocks noChangeArrowheads="1"/>
          </p:cNvSpPr>
          <p:nvPr/>
        </p:nvSpPr>
        <p:spPr bwMode="auto">
          <a:xfrm>
            <a:off x="2362200" y="381000"/>
            <a:ext cx="43100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P-machine ISA</a:t>
            </a:r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0" y="6096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opcode</a:t>
            </a:r>
          </a:p>
        </p:txBody>
      </p:sp>
      <p:sp>
        <p:nvSpPr>
          <p:cNvPr id="40964" name="Line 5"/>
          <p:cNvSpPr>
            <a:spLocks noChangeShapeType="1"/>
          </p:cNvSpPr>
          <p:nvPr/>
        </p:nvSpPr>
        <p:spPr bwMode="auto">
          <a:xfrm>
            <a:off x="381000" y="990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2"/>
          <p:cNvSpPr txBox="1">
            <a:spLocks noChangeArrowheads="1"/>
          </p:cNvSpPr>
          <p:nvPr/>
        </p:nvSpPr>
        <p:spPr bwMode="auto">
          <a:xfrm>
            <a:off x="152400" y="1066800"/>
            <a:ext cx="5578475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ea typeface="Gulim" pitchFamily="34" charset="-128"/>
              </a:rPr>
              <a:t> </a:t>
            </a:r>
          </a:p>
          <a:p>
            <a:r>
              <a:rPr lang="en-US" altLang="ko-KR">
                <a:ea typeface="Gulim" pitchFamily="34" charset="-128"/>
              </a:rPr>
              <a:t>01 -  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LIT    0, M</a:t>
            </a:r>
            <a:r>
              <a:rPr lang="en-US" altLang="ko-KR">
                <a:ea typeface="Gulim" pitchFamily="34" charset="-128"/>
              </a:rPr>
              <a:t> 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8"/>
              </a:rPr>
              <a:t>  sp </a:t>
            </a:r>
            <a:r>
              <a:rPr lang="en-US" altLang="ko-KR">
                <a:ea typeface="Gulim" pitchFamily="34" charset="-128"/>
                <a:sym typeface="Wingdings" pitchFamily="2" charset="2"/>
              </a:rPr>
              <a:t> sp +1; </a:t>
            </a:r>
          </a:p>
          <a:p>
            <a:r>
              <a:rPr lang="en-US" altLang="ko-KR">
                <a:ea typeface="Gulim" pitchFamily="34" charset="-128"/>
                <a:sym typeface="Wingdings" pitchFamily="2" charset="2"/>
              </a:rPr>
              <a:t>		  stack[sp]  </a:t>
            </a:r>
            <a:r>
              <a:rPr lang="en-US" altLang="ko-KR" b="1">
                <a:ea typeface="Gulim" pitchFamily="34" charset="-128"/>
                <a:sym typeface="Wingdings" pitchFamily="2" charset="2"/>
              </a:rPr>
              <a:t>M; </a:t>
            </a:r>
          </a:p>
          <a:p>
            <a:endParaRPr lang="en-US" altLang="ko-KR">
              <a:ea typeface="Gulim" pitchFamily="34" charset="-128"/>
            </a:endParaRPr>
          </a:p>
          <a:p>
            <a:endParaRPr lang="en-US" altLang="ko-KR">
              <a:ea typeface="Gulim" pitchFamily="34" charset="-128"/>
            </a:endParaRPr>
          </a:p>
          <a:p>
            <a:r>
              <a:rPr lang="en-US" altLang="ko-KR">
                <a:ea typeface="Gulim" pitchFamily="34" charset="-128"/>
              </a:rPr>
              <a:t>02 – 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RTN</a:t>
            </a:r>
            <a:r>
              <a:rPr lang="en-US" altLang="ko-KR">
                <a:ea typeface="Gulim" pitchFamily="34" charset="-128"/>
              </a:rPr>
              <a:t>   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0, 0 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  <a:sym typeface="Wingdings" pitchFamily="2" charset="2"/>
              </a:rPr>
              <a:t> </a:t>
            </a:r>
            <a:r>
              <a:rPr lang="en-US" altLang="ko-KR">
                <a:ea typeface="Gulim" pitchFamily="34" charset="-128"/>
                <a:sym typeface="Wingdings" pitchFamily="2" charset="2"/>
              </a:rPr>
              <a:t>  sp  bp -1; </a:t>
            </a:r>
          </a:p>
          <a:p>
            <a:r>
              <a:rPr lang="en-US" altLang="ko-KR">
                <a:ea typeface="Gulim" pitchFamily="34" charset="-128"/>
                <a:sym typeface="Wingdings" pitchFamily="2" charset="2"/>
              </a:rPr>
              <a:t>		   pc  stack[sp + 3]; </a:t>
            </a:r>
          </a:p>
          <a:p>
            <a:r>
              <a:rPr lang="en-US" altLang="ko-KR">
                <a:ea typeface="Gulim" pitchFamily="34" charset="-128"/>
                <a:sym typeface="Wingdings" pitchFamily="2" charset="2"/>
              </a:rPr>
              <a:t>		   bp  stack[sp + 2];</a:t>
            </a:r>
          </a:p>
          <a:p>
            <a:endParaRPr lang="en-US" altLang="ko-KR">
              <a:ea typeface="Gulim" pitchFamily="34" charset="-128"/>
            </a:endParaRPr>
          </a:p>
          <a:p>
            <a:endParaRPr lang="en-US" altLang="ko-KR" b="1">
              <a:ea typeface="Gulim" pitchFamily="34" charset="-128"/>
            </a:endParaRPr>
          </a:p>
          <a:p>
            <a:r>
              <a:rPr lang="en-US" altLang="ko-KR">
                <a:ea typeface="Gulim" pitchFamily="34" charset="-128"/>
              </a:rPr>
              <a:t>03 – 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LOD   L, M</a:t>
            </a:r>
            <a:r>
              <a:rPr lang="en-US" altLang="ko-KR">
                <a:ea typeface="Gulim" pitchFamily="34" charset="-128"/>
              </a:rPr>
              <a:t> 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8"/>
              </a:rPr>
              <a:t> sp </a:t>
            </a:r>
            <a:r>
              <a:rPr lang="en-US" altLang="ko-KR">
                <a:ea typeface="Gulim" pitchFamily="34" charset="-128"/>
                <a:sym typeface="Wingdings" pitchFamily="2" charset="2"/>
              </a:rPr>
              <a:t></a:t>
            </a:r>
            <a:r>
              <a:rPr lang="en-US" altLang="ko-KR">
                <a:ea typeface="Gulim" pitchFamily="34" charset="-128"/>
              </a:rPr>
              <a:t> sp +1; </a:t>
            </a:r>
          </a:p>
          <a:p>
            <a:r>
              <a:rPr lang="en-US" altLang="ko-KR">
                <a:ea typeface="Gulim" pitchFamily="34" charset="-128"/>
              </a:rPr>
              <a:t>		   stack[sp] </a:t>
            </a:r>
            <a:r>
              <a:rPr lang="en-US" altLang="ko-KR">
                <a:ea typeface="Gulim" pitchFamily="34" charset="-128"/>
                <a:sym typeface="Wingdings" pitchFamily="2" charset="2"/>
              </a:rPr>
              <a:t> stack[ base(</a:t>
            </a:r>
            <a:r>
              <a:rPr lang="en-US" altLang="ko-KR" b="1">
                <a:ea typeface="Gulim" pitchFamily="34" charset="-128"/>
                <a:sym typeface="Wingdings" pitchFamily="2" charset="2"/>
              </a:rPr>
              <a:t>L</a:t>
            </a:r>
            <a:r>
              <a:rPr lang="en-US" altLang="ko-KR">
                <a:ea typeface="Gulim" pitchFamily="34" charset="-128"/>
                <a:sym typeface="Wingdings" pitchFamily="2" charset="2"/>
              </a:rPr>
              <a:t>) + </a:t>
            </a:r>
            <a:r>
              <a:rPr lang="en-US" altLang="ko-KR" b="1">
                <a:ea typeface="Gulim" pitchFamily="34" charset="-128"/>
                <a:sym typeface="Wingdings" pitchFamily="2" charset="2"/>
              </a:rPr>
              <a:t>M</a:t>
            </a:r>
            <a:r>
              <a:rPr lang="en-US" altLang="ko-KR">
                <a:ea typeface="Gulim" pitchFamily="34" charset="-128"/>
                <a:sym typeface="Wingdings" pitchFamily="2" charset="2"/>
              </a:rPr>
              <a:t>];</a:t>
            </a:r>
          </a:p>
          <a:p>
            <a:endParaRPr lang="en-US" altLang="ko-KR">
              <a:ea typeface="Gulim" pitchFamily="34" charset="-128"/>
            </a:endParaRPr>
          </a:p>
          <a:p>
            <a:endParaRPr lang="en-US" altLang="ko-KR">
              <a:ea typeface="Gulim" pitchFamily="34" charset="-128"/>
            </a:endParaRPr>
          </a:p>
          <a:p>
            <a:r>
              <a:rPr lang="en-US" altLang="ko-KR">
                <a:ea typeface="Gulim" pitchFamily="34" charset="-128"/>
              </a:rPr>
              <a:t>04 – 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STO</a:t>
            </a:r>
            <a:r>
              <a:rPr lang="en-US" altLang="ko-KR">
                <a:ea typeface="Gulim" pitchFamily="34" charset="-128"/>
              </a:rPr>
              <a:t>   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L, M</a:t>
            </a:r>
            <a:r>
              <a:rPr lang="en-US" altLang="ko-KR">
                <a:ea typeface="Gulim" pitchFamily="34" charset="-128"/>
              </a:rPr>
              <a:t> 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8"/>
              </a:rPr>
              <a:t>  </a:t>
            </a:r>
            <a:r>
              <a:rPr lang="en-US" altLang="ko-KR">
                <a:ea typeface="Gulim" pitchFamily="34" charset="-128"/>
                <a:sym typeface="Wingdings" pitchFamily="2" charset="2"/>
              </a:rPr>
              <a:t>stack[ base(</a:t>
            </a:r>
            <a:r>
              <a:rPr lang="en-US" altLang="ko-KR" b="1">
                <a:ea typeface="Gulim" pitchFamily="34" charset="-128"/>
                <a:sym typeface="Wingdings" pitchFamily="2" charset="2"/>
              </a:rPr>
              <a:t>L</a:t>
            </a:r>
            <a:r>
              <a:rPr lang="en-US" altLang="ko-KR">
                <a:ea typeface="Gulim" pitchFamily="34" charset="-128"/>
                <a:sym typeface="Wingdings" pitchFamily="2" charset="2"/>
              </a:rPr>
              <a:t>) + </a:t>
            </a:r>
            <a:r>
              <a:rPr lang="en-US" altLang="ko-KR" b="1">
                <a:ea typeface="Gulim" pitchFamily="34" charset="-128"/>
                <a:sym typeface="Wingdings" pitchFamily="2" charset="2"/>
              </a:rPr>
              <a:t>M]</a:t>
            </a:r>
            <a:r>
              <a:rPr lang="en-US" altLang="ko-KR">
                <a:ea typeface="Gulim" pitchFamily="34" charset="-128"/>
                <a:sym typeface="Wingdings" pitchFamily="2" charset="2"/>
              </a:rPr>
              <a:t>  </a:t>
            </a:r>
            <a:r>
              <a:rPr lang="en-US" altLang="ko-KR">
                <a:ea typeface="Gulim" pitchFamily="34" charset="-128"/>
              </a:rPr>
              <a:t>stack[sp]; </a:t>
            </a:r>
          </a:p>
          <a:p>
            <a:r>
              <a:rPr lang="en-US" altLang="ko-KR">
                <a:ea typeface="Gulim" pitchFamily="34" charset="-128"/>
              </a:rPr>
              <a:t>		    sp </a:t>
            </a:r>
            <a:r>
              <a:rPr lang="en-US" altLang="ko-KR">
                <a:ea typeface="Gulim" pitchFamily="34" charset="-128"/>
                <a:sym typeface="Wingdings" pitchFamily="2" charset="2"/>
              </a:rPr>
              <a:t></a:t>
            </a:r>
            <a:r>
              <a:rPr lang="en-US" altLang="ko-KR">
                <a:ea typeface="Gulim" pitchFamily="34" charset="-128"/>
              </a:rPr>
              <a:t> sp -1;</a:t>
            </a:r>
          </a:p>
          <a:p>
            <a:endParaRPr lang="en-US" altLang="ko-KR">
              <a:ea typeface="Gulim" pitchFamily="34" charset="-128"/>
            </a:endParaRPr>
          </a:p>
          <a:p>
            <a:r>
              <a:rPr lang="en-US" altLang="ko-KR">
                <a:ea typeface="Gulim" pitchFamily="34" charset="-128"/>
              </a:rPr>
              <a:t> </a:t>
            </a:r>
            <a:endParaRPr lang="en-US">
              <a:ea typeface="Gulim" pitchFamily="34" charset="-128"/>
            </a:endParaRPr>
          </a:p>
        </p:txBody>
      </p:sp>
      <p:sp>
        <p:nvSpPr>
          <p:cNvPr id="43010" name="Text Box 3"/>
          <p:cNvSpPr txBox="1">
            <a:spLocks noChangeArrowheads="1"/>
          </p:cNvSpPr>
          <p:nvPr/>
        </p:nvSpPr>
        <p:spPr bwMode="auto">
          <a:xfrm>
            <a:off x="2362200" y="381000"/>
            <a:ext cx="43100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P-machine ISA</a:t>
            </a:r>
          </a:p>
        </p:txBody>
      </p:sp>
      <p:sp>
        <p:nvSpPr>
          <p:cNvPr id="43011" name="Text Box 4"/>
          <p:cNvSpPr txBox="1">
            <a:spLocks noChangeArrowheads="1"/>
          </p:cNvSpPr>
          <p:nvPr/>
        </p:nvSpPr>
        <p:spPr bwMode="auto">
          <a:xfrm>
            <a:off x="0" y="6096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opcode</a:t>
            </a:r>
          </a:p>
        </p:txBody>
      </p:sp>
      <p:sp>
        <p:nvSpPr>
          <p:cNvPr id="43012" name="Line 5"/>
          <p:cNvSpPr>
            <a:spLocks noChangeShapeType="1"/>
          </p:cNvSpPr>
          <p:nvPr/>
        </p:nvSpPr>
        <p:spPr bwMode="auto">
          <a:xfrm>
            <a:off x="381000" y="990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2"/>
          <p:cNvSpPr txBox="1">
            <a:spLocks noChangeArrowheads="1"/>
          </p:cNvSpPr>
          <p:nvPr/>
        </p:nvSpPr>
        <p:spPr bwMode="auto">
          <a:xfrm>
            <a:off x="152400" y="1066800"/>
            <a:ext cx="8083550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ko-KR">
              <a:ea typeface="Gulim" pitchFamily="34" charset="-128"/>
            </a:endParaRPr>
          </a:p>
          <a:p>
            <a:r>
              <a:rPr lang="en-US" altLang="ko-KR">
                <a:ea typeface="Gulim" pitchFamily="34" charset="-128"/>
              </a:rPr>
              <a:t>05 -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 CAL   L, M</a:t>
            </a:r>
            <a:r>
              <a:rPr lang="en-US" altLang="ko-KR">
                <a:ea typeface="Gulim" pitchFamily="34" charset="-128"/>
              </a:rPr>
              <a:t> 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8"/>
              </a:rPr>
              <a:t> stack[sp + 1]  </a:t>
            </a:r>
            <a:r>
              <a:rPr lang="en-US" altLang="ko-KR">
                <a:ea typeface="Gulim" pitchFamily="34" charset="-128"/>
                <a:sym typeface="Wingdings" pitchFamily="2" charset="2"/>
              </a:rPr>
              <a:t>  base(</a:t>
            </a:r>
            <a:r>
              <a:rPr lang="en-US" altLang="ko-KR" b="1">
                <a:ea typeface="Gulim" pitchFamily="34" charset="-128"/>
                <a:sym typeface="Wingdings" pitchFamily="2" charset="2"/>
              </a:rPr>
              <a:t>L</a:t>
            </a:r>
            <a:r>
              <a:rPr lang="en-US" altLang="ko-KR">
                <a:ea typeface="Gulim" pitchFamily="34" charset="-128"/>
                <a:sym typeface="Wingdings" pitchFamily="2" charset="2"/>
              </a:rPr>
              <a:t>); 	 /* static link (SL)</a:t>
            </a:r>
          </a:p>
          <a:p>
            <a:r>
              <a:rPr lang="en-US" altLang="ko-KR">
                <a:ea typeface="Gulim" pitchFamily="34" charset="-128"/>
              </a:rPr>
              <a:t>                       	  stack[sp + 2]  </a:t>
            </a:r>
            <a:r>
              <a:rPr lang="en-US" altLang="ko-KR">
                <a:ea typeface="Gulim" pitchFamily="34" charset="-128"/>
                <a:sym typeface="Wingdings" pitchFamily="2" charset="2"/>
              </a:rPr>
              <a:t> bp;		 /*  dynamic link (DL)</a:t>
            </a:r>
            <a:endParaRPr lang="en-US" altLang="ko-KR">
              <a:ea typeface="Gulim" pitchFamily="34" charset="-128"/>
            </a:endParaRPr>
          </a:p>
          <a:p>
            <a:r>
              <a:rPr lang="en-US" altLang="ko-KR">
                <a:ea typeface="Gulim" pitchFamily="34" charset="-128"/>
              </a:rPr>
              <a:t>	           	  stack[sp + 3]  </a:t>
            </a:r>
            <a:r>
              <a:rPr lang="en-US" altLang="ko-KR">
                <a:ea typeface="Gulim" pitchFamily="34" charset="-128"/>
                <a:sym typeface="Wingdings" pitchFamily="2" charset="2"/>
              </a:rPr>
              <a:t> pc	 	 /*  return address (RA)</a:t>
            </a:r>
            <a:r>
              <a:rPr lang="en-US" altLang="ko-KR">
                <a:ea typeface="Gulim" pitchFamily="34" charset="-128"/>
              </a:rPr>
              <a:t> </a:t>
            </a:r>
          </a:p>
          <a:p>
            <a:r>
              <a:rPr lang="en-US" altLang="ko-KR">
                <a:ea typeface="Gulim" pitchFamily="34" charset="-128"/>
              </a:rPr>
              <a:t>                        	  bp </a:t>
            </a:r>
            <a:r>
              <a:rPr lang="en-US" altLang="ko-KR">
                <a:ea typeface="Gulim" pitchFamily="34" charset="-128"/>
                <a:sym typeface="Wingdings" pitchFamily="2" charset="2"/>
              </a:rPr>
              <a:t> sp + 1;</a:t>
            </a:r>
          </a:p>
          <a:p>
            <a:r>
              <a:rPr lang="en-US" altLang="ko-KR">
                <a:ea typeface="Gulim" pitchFamily="34" charset="-128"/>
                <a:sym typeface="Wingdings" pitchFamily="2" charset="2"/>
              </a:rPr>
              <a:t>	          	  pc  </a:t>
            </a:r>
            <a:r>
              <a:rPr lang="en-US" altLang="ko-KR" b="1">
                <a:ea typeface="Gulim" pitchFamily="34" charset="-128"/>
                <a:sym typeface="Wingdings" pitchFamily="2" charset="2"/>
              </a:rPr>
              <a:t>M</a:t>
            </a:r>
            <a:r>
              <a:rPr lang="en-US" altLang="ko-KR">
                <a:ea typeface="Gulim" pitchFamily="34" charset="-128"/>
                <a:sym typeface="Wingdings" pitchFamily="2" charset="2"/>
              </a:rPr>
              <a:t>;</a:t>
            </a:r>
            <a:endParaRPr lang="en-US">
              <a:ea typeface="Gulim" pitchFamily="34" charset="-128"/>
            </a:endParaRPr>
          </a:p>
          <a:p>
            <a:endParaRPr lang="en-US" altLang="ko-KR">
              <a:ea typeface="Gulim" pitchFamily="34" charset="-128"/>
            </a:endParaRPr>
          </a:p>
          <a:p>
            <a:r>
              <a:rPr lang="en-US" altLang="ko-KR">
                <a:ea typeface="Gulim" pitchFamily="34" charset="-128"/>
              </a:rPr>
              <a:t>06 – 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INC	   0, M</a:t>
            </a:r>
            <a:r>
              <a:rPr lang="en-US" altLang="ko-KR">
                <a:ea typeface="Gulim" pitchFamily="34" charset="-128"/>
              </a:rPr>
              <a:t> 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8"/>
              </a:rPr>
              <a:t> sp </a:t>
            </a:r>
            <a:r>
              <a:rPr lang="en-US" altLang="ko-KR">
                <a:ea typeface="Gulim" pitchFamily="34" charset="-128"/>
                <a:sym typeface="Wingdings" pitchFamily="2" charset="2"/>
              </a:rPr>
              <a:t> sp + </a:t>
            </a:r>
            <a:r>
              <a:rPr lang="en-US" altLang="ko-KR" b="1">
                <a:ea typeface="Gulim" pitchFamily="34" charset="-128"/>
                <a:sym typeface="Wingdings" pitchFamily="2" charset="2"/>
              </a:rPr>
              <a:t>M</a:t>
            </a:r>
            <a:r>
              <a:rPr lang="en-US" altLang="ko-KR">
                <a:ea typeface="Gulim" pitchFamily="34" charset="-128"/>
                <a:sym typeface="Wingdings" pitchFamily="2" charset="2"/>
              </a:rPr>
              <a:t>;</a:t>
            </a:r>
          </a:p>
          <a:p>
            <a:endParaRPr lang="en-US" altLang="ko-KR">
              <a:ea typeface="Gulim" pitchFamily="34" charset="-128"/>
            </a:endParaRPr>
          </a:p>
          <a:p>
            <a:endParaRPr lang="en-US" altLang="ko-KR">
              <a:ea typeface="Gulim" pitchFamily="34" charset="-128"/>
            </a:endParaRPr>
          </a:p>
          <a:p>
            <a:r>
              <a:rPr lang="en-US" altLang="ko-KR">
                <a:ea typeface="Gulim" pitchFamily="34" charset="-128"/>
              </a:rPr>
              <a:t>07 – 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JMP  0, M</a:t>
            </a:r>
            <a:r>
              <a:rPr lang="en-US" altLang="ko-KR">
                <a:ea typeface="Gulim" pitchFamily="34" charset="-128"/>
              </a:rPr>
              <a:t> 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8"/>
              </a:rPr>
              <a:t>  pc = </a:t>
            </a:r>
            <a:r>
              <a:rPr lang="en-US" altLang="ko-KR" b="1">
                <a:ea typeface="Gulim" pitchFamily="34" charset="-128"/>
              </a:rPr>
              <a:t>M</a:t>
            </a:r>
            <a:r>
              <a:rPr lang="en-US" altLang="ko-KR">
                <a:ea typeface="Gulim" pitchFamily="34" charset="-128"/>
              </a:rPr>
              <a:t>;</a:t>
            </a:r>
          </a:p>
          <a:p>
            <a:endParaRPr lang="en-US" altLang="ko-KR">
              <a:ea typeface="Gulim" pitchFamily="34" charset="-128"/>
            </a:endParaRPr>
          </a:p>
          <a:p>
            <a:endParaRPr lang="en-US" altLang="ko-KR">
              <a:ea typeface="Gulim" pitchFamily="34" charset="-128"/>
            </a:endParaRPr>
          </a:p>
          <a:p>
            <a:r>
              <a:rPr lang="en-US" altLang="ko-KR">
                <a:ea typeface="Gulim" pitchFamily="34" charset="-128"/>
              </a:rPr>
              <a:t>08 – 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JPC  0, M 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8"/>
              </a:rPr>
              <a:t>  </a:t>
            </a:r>
            <a:r>
              <a:rPr lang="en-US" altLang="ko-KR" b="1">
                <a:ea typeface="Gulim" pitchFamily="34" charset="-128"/>
              </a:rPr>
              <a:t>if </a:t>
            </a:r>
            <a:r>
              <a:rPr lang="en-US" altLang="ko-KR">
                <a:ea typeface="Gulim" pitchFamily="34" charset="-128"/>
              </a:rPr>
              <a:t>stack[sp] == 0 </a:t>
            </a:r>
            <a:r>
              <a:rPr lang="en-US" altLang="ko-KR" b="1">
                <a:ea typeface="Gulim" pitchFamily="34" charset="-128"/>
              </a:rPr>
              <a:t>then  </a:t>
            </a:r>
            <a:r>
              <a:rPr lang="en-US" altLang="ko-KR">
                <a:ea typeface="Gulim" pitchFamily="34" charset="-128"/>
              </a:rPr>
              <a:t>pc </a:t>
            </a:r>
            <a:r>
              <a:rPr lang="en-US" altLang="ko-KR">
                <a:ea typeface="Gulim" pitchFamily="34" charset="-128"/>
                <a:sym typeface="Wingdings" pitchFamily="2" charset="2"/>
              </a:rPr>
              <a:t> </a:t>
            </a:r>
            <a:r>
              <a:rPr lang="en-US" altLang="ko-KR" b="1">
                <a:ea typeface="Gulim" pitchFamily="34" charset="-128"/>
                <a:sym typeface="Wingdings" pitchFamily="2" charset="2"/>
              </a:rPr>
              <a:t>M;</a:t>
            </a:r>
            <a:endParaRPr lang="en-US" altLang="ko-KR" b="1">
              <a:ea typeface="Gulim" pitchFamily="34" charset="-128"/>
            </a:endParaRPr>
          </a:p>
          <a:p>
            <a:r>
              <a:rPr lang="en-US" altLang="ko-KR">
                <a:ea typeface="Gulim" pitchFamily="34" charset="-128"/>
              </a:rPr>
              <a:t>		 sp </a:t>
            </a:r>
            <a:r>
              <a:rPr lang="en-US" altLang="ko-KR">
                <a:ea typeface="Gulim" pitchFamily="34" charset="-128"/>
                <a:sym typeface="Wingdings" pitchFamily="2" charset="2"/>
              </a:rPr>
              <a:t> sp - 1;</a:t>
            </a:r>
          </a:p>
          <a:p>
            <a:r>
              <a:rPr lang="en-US" altLang="ko-KR">
                <a:ea typeface="Gulim" pitchFamily="34" charset="-128"/>
              </a:rPr>
              <a:t>				         </a:t>
            </a:r>
            <a:endParaRPr lang="en-US" altLang="ko-KR" b="1">
              <a:ea typeface="Gulim" pitchFamily="34" charset="-128"/>
            </a:endParaRPr>
          </a:p>
          <a:p>
            <a:endParaRPr lang="en-US" altLang="ko-KR" b="1">
              <a:ea typeface="Gulim" pitchFamily="34" charset="-128"/>
            </a:endParaRPr>
          </a:p>
          <a:p>
            <a:r>
              <a:rPr lang="en-US" altLang="ko-KR">
                <a:ea typeface="Gulim" pitchFamily="34" charset="-128"/>
              </a:rPr>
              <a:t>09 –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 WRT</a:t>
            </a:r>
            <a:r>
              <a:rPr lang="en-US" altLang="ko-KR">
                <a:ea typeface="Gulim" pitchFamily="34" charset="-128"/>
              </a:rPr>
              <a:t> 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0, 0</a:t>
            </a:r>
            <a:r>
              <a:rPr lang="en-US" altLang="ko-KR">
                <a:ea typeface="Gulim" pitchFamily="34" charset="-128"/>
              </a:rPr>
              <a:t>  </a:t>
            </a:r>
            <a:r>
              <a:rPr lang="en-US" altLang="ko-KR">
                <a:ea typeface="Gulim" pitchFamily="34" charset="-128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8"/>
              </a:rPr>
              <a:t>  print (stack[sp]);</a:t>
            </a:r>
          </a:p>
          <a:p>
            <a:r>
              <a:rPr lang="en-US" altLang="ko-KR">
                <a:ea typeface="Gulim" pitchFamily="34" charset="-128"/>
              </a:rPr>
              <a:t>		  sp </a:t>
            </a:r>
            <a:r>
              <a:rPr lang="en-US" altLang="ko-KR">
                <a:ea typeface="Gulim" pitchFamily="34" charset="-128"/>
                <a:sym typeface="Wingdings" pitchFamily="2" charset="2"/>
              </a:rPr>
              <a:t></a:t>
            </a:r>
            <a:r>
              <a:rPr lang="en-US" altLang="ko-KR">
                <a:ea typeface="Gulim" pitchFamily="34" charset="-128"/>
              </a:rPr>
              <a:t> sp – 1;</a:t>
            </a:r>
            <a:endParaRPr lang="en-US">
              <a:ea typeface="Gulim" pitchFamily="34" charset="-128"/>
            </a:endParaRPr>
          </a:p>
        </p:txBody>
      </p:sp>
      <p:sp>
        <p:nvSpPr>
          <p:cNvPr id="45058" name="Text Box 3"/>
          <p:cNvSpPr txBox="1">
            <a:spLocks noChangeArrowheads="1"/>
          </p:cNvSpPr>
          <p:nvPr/>
        </p:nvSpPr>
        <p:spPr bwMode="auto">
          <a:xfrm>
            <a:off x="2362200" y="381000"/>
            <a:ext cx="43100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P-machine ISA</a:t>
            </a:r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0" y="6096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opcode</a:t>
            </a:r>
          </a:p>
        </p:txBody>
      </p:sp>
      <p:sp>
        <p:nvSpPr>
          <p:cNvPr id="45060" name="Line 5"/>
          <p:cNvSpPr>
            <a:spLocks noChangeShapeType="1"/>
          </p:cNvSpPr>
          <p:nvPr/>
        </p:nvSpPr>
        <p:spPr bwMode="auto">
          <a:xfrm>
            <a:off x="381000" y="990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2"/>
          <p:cNvSpPr txBox="1">
            <a:spLocks noChangeArrowheads="1"/>
          </p:cNvSpPr>
          <p:nvPr/>
        </p:nvSpPr>
        <p:spPr bwMode="auto">
          <a:xfrm>
            <a:off x="228600" y="1219200"/>
            <a:ext cx="452755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ea typeface="Gulim" pitchFamily="34" charset="-128"/>
              </a:rPr>
              <a:t> </a:t>
            </a:r>
            <a:r>
              <a:rPr lang="en-US" altLang="ko-KR" b="1">
                <a:ea typeface="Gulim" pitchFamily="34" charset="-128"/>
              </a:rPr>
              <a:t>Programming example using PL/0</a:t>
            </a:r>
          </a:p>
          <a:p>
            <a:endParaRPr lang="en-US" altLang="ko-KR">
              <a:ea typeface="Gulim" pitchFamily="34" charset="-128"/>
            </a:endParaRPr>
          </a:p>
          <a:p>
            <a:endParaRPr lang="en-US" altLang="ko-KR">
              <a:ea typeface="Gulim" pitchFamily="34" charset="-128"/>
            </a:endParaRPr>
          </a:p>
          <a:p>
            <a:r>
              <a:rPr lang="en-US" altLang="ko-KR" b="1">
                <a:ea typeface="Gulim" pitchFamily="34" charset="-128"/>
              </a:rPr>
              <a:t>const</a:t>
            </a:r>
            <a:r>
              <a:rPr lang="en-US" altLang="ko-KR">
                <a:ea typeface="Gulim" pitchFamily="34" charset="-128"/>
              </a:rPr>
              <a:t> n = 13;	 </a:t>
            </a:r>
            <a:r>
              <a:rPr lang="en-US" altLang="ko-KR" b="1">
                <a:ea typeface="Gulim" pitchFamily="34" charset="-128"/>
              </a:rPr>
              <a:t>/* constant declaration</a:t>
            </a:r>
            <a:endParaRPr lang="en-US" altLang="ko-KR">
              <a:ea typeface="Gulim" pitchFamily="34" charset="-128"/>
            </a:endParaRPr>
          </a:p>
          <a:p>
            <a:r>
              <a:rPr lang="en-US" altLang="ko-KR" b="1">
                <a:ea typeface="Gulim" pitchFamily="34" charset="-128"/>
              </a:rPr>
              <a:t>var</a:t>
            </a:r>
            <a:r>
              <a:rPr lang="en-US" altLang="ko-KR">
                <a:ea typeface="Gulim" pitchFamily="34" charset="-128"/>
              </a:rPr>
              <a:t> i,h;		 </a:t>
            </a:r>
            <a:r>
              <a:rPr lang="en-US" altLang="ko-KR" b="1">
                <a:ea typeface="Gulim" pitchFamily="34" charset="-128"/>
              </a:rPr>
              <a:t>/* variable declaration</a:t>
            </a:r>
            <a:endParaRPr lang="en-US" altLang="ko-KR">
              <a:ea typeface="Gulim" pitchFamily="34" charset="-128"/>
            </a:endParaRPr>
          </a:p>
          <a:p>
            <a:r>
              <a:rPr lang="en-US" altLang="ko-KR" b="1">
                <a:ea typeface="Gulim" pitchFamily="34" charset="-128"/>
              </a:rPr>
              <a:t>procedure</a:t>
            </a:r>
            <a:r>
              <a:rPr lang="en-US" altLang="ko-KR">
                <a:ea typeface="Gulim" pitchFamily="34" charset="-128"/>
              </a:rPr>
              <a:t> sub;</a:t>
            </a:r>
          </a:p>
          <a:p>
            <a:r>
              <a:rPr lang="en-US" altLang="ko-KR">
                <a:ea typeface="Gulim" pitchFamily="34" charset="-128"/>
              </a:rPr>
              <a:t>  const k = 7;</a:t>
            </a:r>
          </a:p>
          <a:p>
            <a:r>
              <a:rPr lang="en-US" altLang="ko-KR">
                <a:ea typeface="Gulim" pitchFamily="34" charset="-128"/>
              </a:rPr>
              <a:t>  </a:t>
            </a:r>
            <a:r>
              <a:rPr lang="pt-BR" altLang="ko-KR">
                <a:ea typeface="Gulim" pitchFamily="34" charset="-128"/>
              </a:rPr>
              <a:t>var j,h;</a:t>
            </a:r>
          </a:p>
          <a:p>
            <a:r>
              <a:rPr lang="pt-BR" altLang="ko-KR">
                <a:ea typeface="Gulim" pitchFamily="34" charset="-128"/>
              </a:rPr>
              <a:t>  </a:t>
            </a:r>
            <a:r>
              <a:rPr lang="pt-BR" altLang="ko-KR" b="1">
                <a:ea typeface="Gulim" pitchFamily="34" charset="-128"/>
              </a:rPr>
              <a:t>begin		</a:t>
            </a:r>
          </a:p>
          <a:p>
            <a:r>
              <a:rPr lang="pt-BR" altLang="ko-KR">
                <a:ea typeface="Gulim" pitchFamily="34" charset="-128"/>
              </a:rPr>
              <a:t>    j:=n;		</a:t>
            </a:r>
          </a:p>
          <a:p>
            <a:r>
              <a:rPr lang="pt-BR" altLang="ko-KR">
                <a:ea typeface="Gulim" pitchFamily="34" charset="-128"/>
              </a:rPr>
              <a:t>    </a:t>
            </a:r>
            <a:r>
              <a:rPr lang="en-US" altLang="ko-KR">
                <a:ea typeface="Gulim" pitchFamily="34" charset="-128"/>
              </a:rPr>
              <a:t>i:=1;</a:t>
            </a:r>
          </a:p>
          <a:p>
            <a:r>
              <a:rPr lang="en-US" altLang="ko-KR">
                <a:ea typeface="Gulim" pitchFamily="34" charset="-128"/>
              </a:rPr>
              <a:t>    h:=k;</a:t>
            </a:r>
          </a:p>
          <a:p>
            <a:r>
              <a:rPr lang="en-US" altLang="ko-KR">
                <a:ea typeface="Gulim" pitchFamily="34" charset="-128"/>
              </a:rPr>
              <a:t>  </a:t>
            </a:r>
            <a:r>
              <a:rPr lang="en-US" altLang="ko-KR" b="1">
                <a:ea typeface="Gulim" pitchFamily="34" charset="-128"/>
              </a:rPr>
              <a:t>end</a:t>
            </a:r>
            <a:r>
              <a:rPr lang="en-US" altLang="ko-KR">
                <a:ea typeface="Gulim" pitchFamily="34" charset="-128"/>
              </a:rPr>
              <a:t>;</a:t>
            </a:r>
          </a:p>
          <a:p>
            <a:r>
              <a:rPr lang="en-US" altLang="ko-KR">
                <a:ea typeface="Gulim" pitchFamily="34" charset="-128"/>
              </a:rPr>
              <a:t>begin  </a:t>
            </a:r>
            <a:r>
              <a:rPr lang="en-US" altLang="ko-KR" b="1">
                <a:ea typeface="Gulim" pitchFamily="34" charset="-128"/>
              </a:rPr>
              <a:t>/* main starts here</a:t>
            </a:r>
          </a:p>
          <a:p>
            <a:r>
              <a:rPr lang="en-US" altLang="ko-KR">
                <a:ea typeface="Gulim" pitchFamily="34" charset="-128"/>
              </a:rPr>
              <a:t>  i:=3;</a:t>
            </a:r>
          </a:p>
          <a:p>
            <a:r>
              <a:rPr lang="en-US" altLang="ko-KR">
                <a:ea typeface="Gulim" pitchFamily="34" charset="-128"/>
              </a:rPr>
              <a:t>  h:=0;</a:t>
            </a:r>
          </a:p>
          <a:p>
            <a:r>
              <a:rPr lang="en-US" altLang="ko-KR">
                <a:ea typeface="Gulim" pitchFamily="34" charset="-128"/>
              </a:rPr>
              <a:t>  call sub;</a:t>
            </a:r>
          </a:p>
          <a:p>
            <a:r>
              <a:rPr lang="en-US" altLang="ko-KR">
                <a:ea typeface="Gulim" pitchFamily="34" charset="-128"/>
              </a:rPr>
              <a:t>end.</a:t>
            </a:r>
            <a:endParaRPr lang="en-US">
              <a:ea typeface="Gulim" pitchFamily="34" charset="-128"/>
            </a:endParaRPr>
          </a:p>
        </p:txBody>
      </p:sp>
      <p:sp>
        <p:nvSpPr>
          <p:cNvPr id="47106" name="Text Box 3"/>
          <p:cNvSpPr txBox="1">
            <a:spLocks noChangeArrowheads="1"/>
          </p:cNvSpPr>
          <p:nvPr/>
        </p:nvSpPr>
        <p:spPr bwMode="auto">
          <a:xfrm>
            <a:off x="533400" y="304800"/>
            <a:ext cx="79740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P-machine: Code generation</a:t>
            </a:r>
          </a:p>
        </p:txBody>
      </p:sp>
      <p:sp>
        <p:nvSpPr>
          <p:cNvPr id="47107" name="Text Box 6"/>
          <p:cNvSpPr txBox="1">
            <a:spLocks noChangeArrowheads="1"/>
          </p:cNvSpPr>
          <p:nvPr/>
        </p:nvSpPr>
        <p:spPr bwMode="auto">
          <a:xfrm>
            <a:off x="5089525" y="1255713"/>
            <a:ext cx="3930650" cy="531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  <a:r>
              <a:rPr lang="en-US" b="1"/>
              <a:t>P-code for the program on the left</a:t>
            </a:r>
          </a:p>
          <a:p>
            <a:endParaRPr lang="en-US"/>
          </a:p>
          <a:p>
            <a:r>
              <a:rPr lang="en-US"/>
              <a:t> 0 jmp 0 10		 </a:t>
            </a:r>
          </a:p>
          <a:p>
            <a:r>
              <a:rPr lang="en-US"/>
              <a:t> 1 jmp 0 2</a:t>
            </a:r>
          </a:p>
          <a:p>
            <a:r>
              <a:rPr lang="en-US"/>
              <a:t> 2 inc 0 5</a:t>
            </a:r>
          </a:p>
          <a:p>
            <a:r>
              <a:rPr lang="en-US"/>
              <a:t> 3 lit 0 13</a:t>
            </a:r>
          </a:p>
          <a:p>
            <a:r>
              <a:rPr lang="en-US"/>
              <a:t> 4 sto 0 3</a:t>
            </a:r>
          </a:p>
          <a:p>
            <a:r>
              <a:rPr lang="en-US"/>
              <a:t> 5 lit 0 1</a:t>
            </a:r>
          </a:p>
          <a:p>
            <a:r>
              <a:rPr lang="en-US"/>
              <a:t> 6 sto 1 3</a:t>
            </a:r>
          </a:p>
          <a:p>
            <a:r>
              <a:rPr lang="en-US"/>
              <a:t> 7 lit 0 7</a:t>
            </a:r>
          </a:p>
          <a:p>
            <a:r>
              <a:rPr lang="en-US"/>
              <a:t> 8 sto 0 4</a:t>
            </a:r>
          </a:p>
          <a:p>
            <a:r>
              <a:rPr lang="en-US"/>
              <a:t> 9 opr 0 0</a:t>
            </a:r>
          </a:p>
          <a:p>
            <a:r>
              <a:rPr lang="en-US"/>
              <a:t>10 inc 0 5</a:t>
            </a:r>
          </a:p>
          <a:p>
            <a:r>
              <a:rPr lang="en-US"/>
              <a:t>11 lit 0 3</a:t>
            </a:r>
          </a:p>
          <a:p>
            <a:r>
              <a:rPr lang="en-US"/>
              <a:t>12 sto 0 3</a:t>
            </a:r>
          </a:p>
          <a:p>
            <a:r>
              <a:rPr lang="en-US"/>
              <a:t>13 lit 0 0</a:t>
            </a:r>
          </a:p>
          <a:p>
            <a:r>
              <a:rPr lang="en-US"/>
              <a:t>14 sto 0 4</a:t>
            </a:r>
          </a:p>
          <a:p>
            <a:r>
              <a:rPr lang="en-US"/>
              <a:t>15 cal 0 2</a:t>
            </a:r>
          </a:p>
          <a:p>
            <a:r>
              <a:rPr lang="en-US"/>
              <a:t>16 opr 0 0</a:t>
            </a:r>
          </a:p>
        </p:txBody>
      </p:sp>
      <p:sp>
        <p:nvSpPr>
          <p:cNvPr id="47108" name="AutoShape 7"/>
          <p:cNvSpPr>
            <a:spLocks/>
          </p:cNvSpPr>
          <p:nvPr/>
        </p:nvSpPr>
        <p:spPr bwMode="auto">
          <a:xfrm>
            <a:off x="1981200" y="2819400"/>
            <a:ext cx="304800" cy="1905000"/>
          </a:xfrm>
          <a:prstGeom prst="rightBrace">
            <a:avLst>
              <a:gd name="adj1" fmla="val 520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Text Box 8"/>
          <p:cNvSpPr txBox="1">
            <a:spLocks noChangeArrowheads="1"/>
          </p:cNvSpPr>
          <p:nvPr/>
        </p:nvSpPr>
        <p:spPr bwMode="auto">
          <a:xfrm>
            <a:off x="2438400" y="3581400"/>
            <a:ext cx="161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="1">
                <a:ea typeface="Gulim" pitchFamily="34" charset="-128"/>
              </a:rPr>
              <a:t>/* procedure</a:t>
            </a:r>
          </a:p>
          <a:p>
            <a:r>
              <a:rPr lang="en-US" altLang="ko-KR" b="1">
                <a:ea typeface="Gulim" pitchFamily="34" charset="-128"/>
              </a:rPr>
              <a:t>/* declaration</a:t>
            </a:r>
            <a:endParaRPr lang="en-US" b="1">
              <a:ea typeface="Gulim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Text Box 2"/>
          <p:cNvSpPr txBox="1">
            <a:spLocks noChangeArrowheads="1"/>
          </p:cNvSpPr>
          <p:nvPr/>
        </p:nvSpPr>
        <p:spPr bwMode="auto">
          <a:xfrm>
            <a:off x="228600" y="1216025"/>
            <a:ext cx="710565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ea typeface="Gulim" pitchFamily="34" charset="-128"/>
              </a:rPr>
              <a:t> 		</a:t>
            </a:r>
            <a:r>
              <a:rPr lang="en-US" altLang="ko-KR" b="1">
                <a:ea typeface="Gulim" pitchFamily="34" charset="-128"/>
              </a:rPr>
              <a:t>pc	bp	sp	stack</a:t>
            </a:r>
          </a:p>
          <a:p>
            <a:r>
              <a:rPr lang="en-US" altLang="ko-KR" b="1">
                <a:ea typeface="Gulim" pitchFamily="34" charset="-128"/>
              </a:rPr>
              <a:t>Initial values</a:t>
            </a:r>
            <a:r>
              <a:rPr lang="en-US" altLang="ko-KR">
                <a:ea typeface="Gulim" pitchFamily="34" charset="-128"/>
              </a:rPr>
              <a:t>	0	1	0	0 0 0 0 0</a:t>
            </a:r>
          </a:p>
          <a:p>
            <a:endParaRPr lang="en-US" altLang="ko-KR">
              <a:ea typeface="Gulim" pitchFamily="34" charset="-128"/>
            </a:endParaRPr>
          </a:p>
          <a:p>
            <a:r>
              <a:rPr lang="en-US" altLang="ko-KR">
                <a:ea typeface="Gulim" pitchFamily="34" charset="-128"/>
              </a:rPr>
              <a:t> 0  jmp   0, 10	10	1	0	0 0 0 0 0</a:t>
            </a:r>
          </a:p>
          <a:p>
            <a:r>
              <a:rPr lang="en-US" altLang="ko-KR">
                <a:ea typeface="Gulim" pitchFamily="34" charset="-128"/>
              </a:rPr>
              <a:t>10 inc    0, 5	11	1	5	0 0 0 0 0		</a:t>
            </a:r>
          </a:p>
          <a:p>
            <a:r>
              <a:rPr lang="en-US" altLang="ko-KR">
                <a:ea typeface="Gulim" pitchFamily="34" charset="-128"/>
              </a:rPr>
              <a:t>11 lit      0, 3	12	1	6	0 0 0 0 0 3</a:t>
            </a:r>
          </a:p>
          <a:p>
            <a:r>
              <a:rPr lang="en-US" altLang="ko-KR">
                <a:ea typeface="Gulim" pitchFamily="34" charset="-128"/>
              </a:rPr>
              <a:t>12 sto    0, 3	13	1	5	0 0 0 3 0</a:t>
            </a:r>
          </a:p>
          <a:p>
            <a:r>
              <a:rPr lang="en-US" altLang="ko-KR">
                <a:ea typeface="Gulim" pitchFamily="34" charset="-128"/>
              </a:rPr>
              <a:t>13 lit      0, 0	14	1	6	0 0 0 3 0 0</a:t>
            </a:r>
          </a:p>
          <a:p>
            <a:r>
              <a:rPr lang="en-US" altLang="ko-KR">
                <a:ea typeface="Gulim" pitchFamily="34" charset="-128"/>
              </a:rPr>
              <a:t>14 sto    0, 4	15	1	5	0 0 0 3 0</a:t>
            </a:r>
          </a:p>
          <a:p>
            <a:r>
              <a:rPr lang="en-US" altLang="ko-KR">
                <a:ea typeface="Gulim" pitchFamily="34" charset="-128"/>
              </a:rPr>
              <a:t>15 cal    0, 2	2	6	5	0 0 0 3 0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| </a:t>
            </a:r>
            <a:r>
              <a:rPr lang="en-US" altLang="ko-KR">
                <a:ea typeface="Gulim" pitchFamily="34" charset="-128"/>
              </a:rPr>
              <a:t>1 1 16 </a:t>
            </a:r>
          </a:p>
          <a:p>
            <a:r>
              <a:rPr lang="en-US" altLang="ko-KR">
                <a:ea typeface="Gulim" pitchFamily="34" charset="-128"/>
              </a:rPr>
              <a:t> 2 inc     0, 5	3	6	10	0 0 0 3 0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|</a:t>
            </a:r>
            <a:r>
              <a:rPr lang="en-US" altLang="ko-KR">
                <a:ea typeface="Gulim" pitchFamily="34" charset="-128"/>
              </a:rPr>
              <a:t> 1 1 16 0 0</a:t>
            </a:r>
          </a:p>
          <a:p>
            <a:r>
              <a:rPr lang="en-US" altLang="ko-KR">
                <a:ea typeface="Gulim" pitchFamily="34" charset="-128"/>
              </a:rPr>
              <a:t> 3 lit       0, 13	4	6	11	0 0 0 3 0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|</a:t>
            </a:r>
            <a:r>
              <a:rPr lang="en-US" altLang="ko-KR">
                <a:ea typeface="Gulim" pitchFamily="34" charset="-128"/>
              </a:rPr>
              <a:t> 1 1 16 0 0 13</a:t>
            </a:r>
          </a:p>
          <a:p>
            <a:r>
              <a:rPr lang="en-US" altLang="ko-KR">
                <a:ea typeface="Gulim" pitchFamily="34" charset="-128"/>
              </a:rPr>
              <a:t> 4 sto     0, 3	5	6	10	0 0 0 3 0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|</a:t>
            </a:r>
            <a:r>
              <a:rPr lang="en-US" altLang="ko-KR">
                <a:ea typeface="Gulim" pitchFamily="34" charset="-128"/>
              </a:rPr>
              <a:t> 1 1 16 13 0</a:t>
            </a:r>
          </a:p>
          <a:p>
            <a:r>
              <a:rPr lang="en-US" altLang="ko-KR">
                <a:ea typeface="Gulim" pitchFamily="34" charset="-128"/>
              </a:rPr>
              <a:t> 5 lit       0, 1	6	6	11	0 0 0 3 0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|</a:t>
            </a:r>
            <a:r>
              <a:rPr lang="en-US" altLang="ko-KR">
                <a:ea typeface="Gulim" pitchFamily="34" charset="-128"/>
              </a:rPr>
              <a:t> 1 1 16 13 0 1</a:t>
            </a:r>
          </a:p>
          <a:p>
            <a:r>
              <a:rPr lang="en-US" altLang="ko-KR">
                <a:ea typeface="Gulim" pitchFamily="34" charset="-128"/>
              </a:rPr>
              <a:t> 6 sto     1, 3	7	6	10	0 0 0 1 0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|</a:t>
            </a:r>
            <a:r>
              <a:rPr lang="en-US" altLang="ko-KR">
                <a:ea typeface="Gulim" pitchFamily="34" charset="-128"/>
              </a:rPr>
              <a:t> 1 1 16 13 0</a:t>
            </a:r>
          </a:p>
          <a:p>
            <a:r>
              <a:rPr lang="en-US" altLang="ko-KR">
                <a:ea typeface="Gulim" pitchFamily="34" charset="-128"/>
              </a:rPr>
              <a:t> 7 lit       0, 7	8	6	11	0 0 0 1 0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| </a:t>
            </a:r>
            <a:r>
              <a:rPr lang="en-US" altLang="ko-KR">
                <a:ea typeface="Gulim" pitchFamily="34" charset="-128"/>
              </a:rPr>
              <a:t>1 1 16 13 0 7</a:t>
            </a:r>
          </a:p>
          <a:p>
            <a:r>
              <a:rPr lang="en-US" altLang="ko-KR">
                <a:ea typeface="Gulim" pitchFamily="34" charset="-128"/>
              </a:rPr>
              <a:t> 8 sto     0, 4	9	6	10	0 0 0 1 0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|</a:t>
            </a:r>
            <a:r>
              <a:rPr lang="en-US" altLang="ko-KR">
                <a:ea typeface="Gulim" pitchFamily="34" charset="-128"/>
              </a:rPr>
              <a:t> 1 1 16 13 7</a:t>
            </a:r>
          </a:p>
          <a:p>
            <a:r>
              <a:rPr lang="en-US" altLang="ko-KR">
                <a:ea typeface="Gulim" pitchFamily="34" charset="-128"/>
              </a:rPr>
              <a:t> 9 opr    0, 0	16	1	5	0 0 0 1 0</a:t>
            </a:r>
            <a:endParaRPr lang="en-US">
              <a:ea typeface="Gulim" pitchFamily="34" charset="-128"/>
            </a:endParaRPr>
          </a:p>
        </p:txBody>
      </p:sp>
      <p:sp>
        <p:nvSpPr>
          <p:cNvPr id="49154" name="Text Box 3"/>
          <p:cNvSpPr txBox="1">
            <a:spLocks noChangeArrowheads="1"/>
          </p:cNvSpPr>
          <p:nvPr/>
        </p:nvSpPr>
        <p:spPr bwMode="auto">
          <a:xfrm>
            <a:off x="114300" y="228600"/>
            <a:ext cx="8470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  Running a program on PM/0  </a:t>
            </a:r>
          </a:p>
        </p:txBody>
      </p:sp>
      <p:sp>
        <p:nvSpPr>
          <p:cNvPr id="49155" name="Text Box 5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8662" name="Text Box 6"/>
          <p:cNvSpPr txBox="1">
            <a:spLocks noChangeArrowheads="1"/>
          </p:cNvSpPr>
          <p:nvPr/>
        </p:nvSpPr>
        <p:spPr bwMode="auto">
          <a:xfrm>
            <a:off x="7315200" y="914400"/>
            <a:ext cx="2301875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 0 jmp  0 10	 </a:t>
            </a:r>
          </a:p>
          <a:p>
            <a:r>
              <a:rPr lang="en-US"/>
              <a:t> 1 jmp  0 2</a:t>
            </a:r>
          </a:p>
          <a:p>
            <a:r>
              <a:rPr lang="en-US"/>
              <a:t> 2 inc   0 5</a:t>
            </a:r>
          </a:p>
          <a:p>
            <a:r>
              <a:rPr lang="en-US"/>
              <a:t> 3 lit     0 13</a:t>
            </a:r>
          </a:p>
          <a:p>
            <a:r>
              <a:rPr lang="en-US"/>
              <a:t> 4 sto   0 3</a:t>
            </a:r>
          </a:p>
          <a:p>
            <a:r>
              <a:rPr lang="en-US"/>
              <a:t> 5 lit     0 1</a:t>
            </a:r>
          </a:p>
          <a:p>
            <a:r>
              <a:rPr lang="en-US"/>
              <a:t> 6 sto   1 3</a:t>
            </a:r>
          </a:p>
          <a:p>
            <a:r>
              <a:rPr lang="en-US"/>
              <a:t> 7 lit     0 7</a:t>
            </a:r>
          </a:p>
          <a:p>
            <a:r>
              <a:rPr lang="en-US"/>
              <a:t> 8 sto   0 4</a:t>
            </a:r>
          </a:p>
          <a:p>
            <a:r>
              <a:rPr lang="en-US"/>
              <a:t> 9 opr   0 0</a:t>
            </a:r>
          </a:p>
          <a:p>
            <a:r>
              <a:rPr lang="en-US"/>
              <a:t>10 inc  0 5</a:t>
            </a:r>
          </a:p>
          <a:p>
            <a:r>
              <a:rPr lang="en-US"/>
              <a:t>11 lit    0 3</a:t>
            </a:r>
          </a:p>
          <a:p>
            <a:r>
              <a:rPr lang="en-US"/>
              <a:t>12 sto  0 3</a:t>
            </a:r>
          </a:p>
          <a:p>
            <a:r>
              <a:rPr lang="en-US"/>
              <a:t>13 lit    0 0</a:t>
            </a:r>
          </a:p>
          <a:p>
            <a:r>
              <a:rPr lang="en-US"/>
              <a:t>14 sto  0 4</a:t>
            </a:r>
          </a:p>
          <a:p>
            <a:r>
              <a:rPr lang="en-US"/>
              <a:t>15 cal  0 2</a:t>
            </a:r>
          </a:p>
          <a:p>
            <a:r>
              <a:rPr lang="en-US"/>
              <a:t>16 opr  0 0</a:t>
            </a:r>
          </a:p>
        </p:txBody>
      </p:sp>
      <p:sp>
        <p:nvSpPr>
          <p:cNvPr id="49157" name="Line 8"/>
          <p:cNvSpPr>
            <a:spLocks noChangeShapeType="1"/>
          </p:cNvSpPr>
          <p:nvPr/>
        </p:nvSpPr>
        <p:spPr bwMode="auto">
          <a:xfrm>
            <a:off x="7315200" y="1447800"/>
            <a:ext cx="0" cy="4724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9158" name="Text Box 9"/>
          <p:cNvSpPr txBox="1">
            <a:spLocks noChangeArrowheads="1"/>
          </p:cNvSpPr>
          <p:nvPr/>
        </p:nvSpPr>
        <p:spPr bwMode="auto">
          <a:xfrm>
            <a:off x="7527925" y="1103313"/>
            <a:ext cx="71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198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98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98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1986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986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986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1986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986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986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fill="hold"/>
                                        <p:tgtEl>
                                          <p:spTgt spid="1986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986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986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0" dur="500" fill="hold"/>
                                        <p:tgtEl>
                                          <p:spTgt spid="19866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9866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9866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19866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9866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9866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6" dur="500" fill="hold"/>
                                        <p:tgtEl>
                                          <p:spTgt spid="19866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9866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9866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4" dur="500" fill="hold"/>
                                        <p:tgtEl>
                                          <p:spTgt spid="198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98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98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2" dur="500" fill="hold"/>
                                        <p:tgtEl>
                                          <p:spTgt spid="1986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986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986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0" dur="500" fill="hold"/>
                                        <p:tgtEl>
                                          <p:spTgt spid="1986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986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986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8" dur="500" fill="hold"/>
                                        <p:tgtEl>
                                          <p:spTgt spid="1986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986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1986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6" dur="500" fill="hold"/>
                                        <p:tgtEl>
                                          <p:spTgt spid="1986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986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986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4" dur="500" fill="hold"/>
                                        <p:tgtEl>
                                          <p:spTgt spid="1986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986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986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2" dur="500" fill="hold"/>
                                        <p:tgtEl>
                                          <p:spTgt spid="1986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986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1986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0" dur="500" fill="hold"/>
                                        <p:tgtEl>
                                          <p:spTgt spid="1986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1986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1986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362200"/>
            <a:ext cx="7162800" cy="4191000"/>
          </a:xfrm>
          <a:noFill/>
        </p:spPr>
        <p:txBody>
          <a:bodyPr/>
          <a:lstStyle/>
          <a:p>
            <a:pPr eaLnBrk="1" hangingPunct="1"/>
            <a:r>
              <a:rPr lang="en-US" sz="4400" b="1" smtClean="0">
                <a:solidFill>
                  <a:srgbClr val="3366FF"/>
                </a:solidFill>
                <a:ea typeface="ＭＳ Ｐゴシック" pitchFamily="2" charset="-128"/>
              </a:rPr>
              <a:t>Virtual Machines </a:t>
            </a:r>
          </a:p>
          <a:p>
            <a:pPr eaLnBrk="1" hangingPunct="1"/>
            <a:r>
              <a:rPr lang="en-US" sz="4400" b="1" smtClean="0">
                <a:solidFill>
                  <a:srgbClr val="3366FF"/>
                </a:solidFill>
                <a:ea typeface="ＭＳ Ｐゴシック" pitchFamily="2" charset="-128"/>
              </a:rPr>
              <a:t>as  instruction</a:t>
            </a:r>
          </a:p>
          <a:p>
            <a:pPr eaLnBrk="1" hangingPunct="1"/>
            <a:r>
              <a:rPr lang="en-US" sz="4400" b="1" smtClean="0">
                <a:solidFill>
                  <a:srgbClr val="3366FF"/>
                </a:solidFill>
                <a:ea typeface="ＭＳ Ｐゴシック" pitchFamily="2" charset="-128"/>
              </a:rPr>
              <a:t> interpreters</a:t>
            </a:r>
          </a:p>
          <a:p>
            <a:pPr eaLnBrk="1" hangingPunct="1"/>
            <a:r>
              <a:rPr lang="en-US" sz="4400" b="1" smtClean="0">
                <a:solidFill>
                  <a:srgbClr val="FF0000"/>
                </a:solidFill>
                <a:ea typeface="ＭＳ Ｐゴシック" pitchFamily="2" charset="-128"/>
              </a:rPr>
              <a:t>(The End)</a:t>
            </a:r>
          </a:p>
          <a:p>
            <a:pPr eaLnBrk="1" hangingPunct="1"/>
            <a:r>
              <a:rPr lang="en-US" sz="4400" smtClean="0">
                <a:solidFill>
                  <a:srgbClr val="FF0066"/>
                </a:solidFill>
                <a:ea typeface="ＭＳ Ｐゴシック" pitchFamily="2" charset="-128"/>
              </a:rPr>
              <a:t> </a:t>
            </a:r>
          </a:p>
        </p:txBody>
      </p:sp>
      <p:sp>
        <p:nvSpPr>
          <p:cNvPr id="51202" name="Rectangle 3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3366FF"/>
                </a:solidFill>
              </a:rPr>
              <a:t>COP 3402 Systems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362200"/>
            <a:ext cx="7162800" cy="29940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400" b="1" smtClean="0">
                <a:solidFill>
                  <a:srgbClr val="3366FF"/>
                </a:solidFill>
                <a:ea typeface="ＭＳ Ｐゴシック" pitchFamily="2" charset="-128"/>
              </a:rPr>
              <a:t>Virtual Machines 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b="1" smtClean="0">
                <a:solidFill>
                  <a:srgbClr val="3366FF"/>
                </a:solidFill>
                <a:ea typeface="ＭＳ Ｐゴシック" pitchFamily="2" charset="-128"/>
              </a:rPr>
              <a:t>as  instruction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b="1" smtClean="0">
                <a:solidFill>
                  <a:srgbClr val="3366FF"/>
                </a:solidFill>
                <a:ea typeface="ＭＳ Ｐゴシック" pitchFamily="2" charset="-128"/>
              </a:rPr>
              <a:t> interpreters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smtClean="0">
                <a:solidFill>
                  <a:srgbClr val="FF0066"/>
                </a:solidFill>
                <a:ea typeface="ＭＳ Ｐゴシック" pitchFamily="2" charset="-128"/>
              </a:rPr>
              <a:t> </a:t>
            </a:r>
          </a:p>
        </p:txBody>
      </p:sp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3366FF"/>
                </a:solidFill>
              </a:rPr>
              <a:t>COP 3402 Systems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2" charset="-128"/>
              </a:rPr>
              <a:t>University of Central Florida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9E5E62-57F1-4C8E-BA8B-8B4899BDEE39}" type="slidenum">
              <a:rPr lang="en-US"/>
              <a:pPr/>
              <a:t>3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2" charset="-128"/>
              </a:rPr>
              <a:t>Outline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914400" y="2514600"/>
            <a:ext cx="78486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Virtual machines as software interpreters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P-code: instruction set architecture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The instruction format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Assembly language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2" charset="-128"/>
              </a:rPr>
              <a:t> </a:t>
            </a:r>
          </a:p>
        </p:txBody>
      </p:sp>
      <p:sp>
        <p:nvSpPr>
          <p:cNvPr id="2150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"/>
            <a:ext cx="7239000" cy="762000"/>
          </a:xfrm>
        </p:spPr>
        <p:txBody>
          <a:bodyPr/>
          <a:lstStyle/>
          <a:p>
            <a:pPr eaLnBrk="1" hangingPunct="1"/>
            <a:r>
              <a:rPr lang="en-US" sz="4400" b="1" smtClean="0">
                <a:solidFill>
                  <a:srgbClr val="0000FF"/>
                </a:solidFill>
                <a:ea typeface="ＭＳ Ｐゴシック" pitchFamily="2" charset="-128"/>
              </a:rPr>
              <a:t>Virtual Machine: P-code</a:t>
            </a: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457200" y="1905000"/>
            <a:ext cx="8478838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The Pseudo-code  machine is a software (virtual) </a:t>
            </a:r>
          </a:p>
          <a:p>
            <a:r>
              <a:rPr lang="en-US" sz="2400" b="1"/>
              <a:t>machine that implements the instruction set architecture </a:t>
            </a:r>
          </a:p>
          <a:p>
            <a:r>
              <a:rPr lang="en-US" sz="2400" b="1"/>
              <a:t>of a computer. </a:t>
            </a:r>
          </a:p>
          <a:p>
            <a:endParaRPr lang="en-US" sz="2400" b="1"/>
          </a:p>
          <a:p>
            <a:r>
              <a:rPr lang="en-US" sz="2400" b="1"/>
              <a:t>P-code was implemented in the 70s to generate </a:t>
            </a:r>
          </a:p>
          <a:p>
            <a:r>
              <a:rPr lang="en-US" sz="2400" b="1"/>
              <a:t>intermediate code for Pascal compilers. </a:t>
            </a:r>
          </a:p>
          <a:p>
            <a:endParaRPr lang="en-US" sz="2400" b="1"/>
          </a:p>
          <a:p>
            <a:r>
              <a:rPr lang="en-US" sz="2400" b="1"/>
              <a:t>Another example of a virtual machine is the JVM </a:t>
            </a:r>
          </a:p>
          <a:p>
            <a:r>
              <a:rPr lang="en-US" sz="2400" b="1"/>
              <a:t>(Java Virtual Machine) whose intermediate language </a:t>
            </a:r>
          </a:p>
          <a:p>
            <a:r>
              <a:rPr lang="en-US" sz="2400" b="1"/>
              <a:t>is commonly referred to as Java bytecode.</a:t>
            </a:r>
          </a:p>
          <a:p>
            <a:endParaRPr lang="en-US" sz="2400" b="1"/>
          </a:p>
          <a:p>
            <a:r>
              <a:rPr lang="en-US" b="1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171450" y="1905000"/>
            <a:ext cx="8972550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>
                <a:ea typeface="Gulim" pitchFamily="34" charset="-128"/>
              </a:rPr>
              <a:t>The ISA of the PM/0 has 22 instructions and the instruction format has </a:t>
            </a:r>
          </a:p>
          <a:p>
            <a:r>
              <a:rPr lang="en-US" altLang="ko-KR" b="1">
                <a:ea typeface="Gulim" pitchFamily="34" charset="-128"/>
              </a:rPr>
              <a:t>three components &lt;</a:t>
            </a:r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op, l, m</a:t>
            </a:r>
            <a:r>
              <a:rPr lang="en-US" altLang="ko-KR" b="1">
                <a:ea typeface="Gulim" pitchFamily="34" charset="-128"/>
              </a:rPr>
              <a:t>&gt;:</a:t>
            </a:r>
          </a:p>
          <a:p>
            <a:endParaRPr lang="en-US" altLang="ko-KR" b="1">
              <a:ea typeface="Gulim" pitchFamily="34" charset="-128"/>
            </a:endParaRPr>
          </a:p>
          <a:p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OP</a:t>
            </a:r>
            <a:r>
              <a:rPr lang="en-US" altLang="ko-KR">
                <a:ea typeface="Gulim" pitchFamily="34" charset="-128"/>
              </a:rPr>
              <a:t>    </a:t>
            </a:r>
            <a:r>
              <a:rPr lang="en-US" altLang="ko-KR" b="1">
                <a:ea typeface="Gulim" pitchFamily="34" charset="-128"/>
              </a:rPr>
              <a:t>is the operation code.</a:t>
            </a:r>
          </a:p>
          <a:p>
            <a:endParaRPr lang="en-US" altLang="ko-KR" b="1">
              <a:ea typeface="Gulim" pitchFamily="34" charset="-128"/>
            </a:endParaRPr>
          </a:p>
          <a:p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L </a:t>
            </a:r>
            <a:r>
              <a:rPr lang="en-US" altLang="ko-KR" b="1">
                <a:ea typeface="Gulim" pitchFamily="34" charset="-128"/>
              </a:rPr>
              <a:t>      indicates the lexicographical level.</a:t>
            </a:r>
          </a:p>
          <a:p>
            <a:endParaRPr lang="en-US" altLang="ko-KR" b="1">
              <a:ea typeface="Gulim" pitchFamily="34" charset="-128"/>
            </a:endParaRPr>
          </a:p>
          <a:p>
            <a:r>
              <a:rPr lang="en-US" altLang="ko-KR" b="1">
                <a:solidFill>
                  <a:srgbClr val="0000FF"/>
                </a:solidFill>
                <a:ea typeface="Gulim" pitchFamily="34" charset="-128"/>
              </a:rPr>
              <a:t>M</a:t>
            </a:r>
            <a:r>
              <a:rPr lang="en-US" altLang="ko-KR" b="1">
                <a:ea typeface="Gulim" pitchFamily="34" charset="-128"/>
              </a:rPr>
              <a:t>      depending of the opcode it indicates:</a:t>
            </a:r>
          </a:p>
          <a:p>
            <a:r>
              <a:rPr lang="en-US" altLang="ko-KR" b="1">
                <a:ea typeface="Gulim" pitchFamily="34" charset="-128"/>
              </a:rPr>
              <a:t>         - A number (instructions: LIT, INT).</a:t>
            </a:r>
          </a:p>
          <a:p>
            <a:endParaRPr lang="en-US" altLang="ko-KR" b="1">
              <a:ea typeface="Gulim" pitchFamily="34" charset="-128"/>
            </a:endParaRPr>
          </a:p>
          <a:p>
            <a:r>
              <a:rPr lang="en-US" altLang="ko-KR" b="1">
                <a:ea typeface="Gulim" pitchFamily="34" charset="-128"/>
              </a:rPr>
              <a:t>         - A program address (instructions: JMP, JPC, CAL).</a:t>
            </a:r>
          </a:p>
          <a:p>
            <a:endParaRPr lang="en-US" altLang="ko-KR" b="1">
              <a:ea typeface="Gulim" pitchFamily="34" charset="-128"/>
            </a:endParaRPr>
          </a:p>
          <a:p>
            <a:r>
              <a:rPr lang="en-US" altLang="ko-KR" b="1">
                <a:ea typeface="Gulim" pitchFamily="34" charset="-128"/>
              </a:rPr>
              <a:t>         - A data address (instructions: LOD, STO)</a:t>
            </a:r>
          </a:p>
          <a:p>
            <a:endParaRPr lang="en-US" altLang="ko-KR" b="1">
              <a:ea typeface="Gulim" pitchFamily="34" charset="-128"/>
            </a:endParaRPr>
          </a:p>
          <a:p>
            <a:r>
              <a:rPr lang="en-US" altLang="ko-KR" b="1">
                <a:ea typeface="Gulim" pitchFamily="34" charset="-128"/>
              </a:rPr>
              <a:t>         - The identity of the operator OPR(i.e.  OPR  0, 2 (ADD) or  OPR 0,  4 (MUL)).</a:t>
            </a:r>
          </a:p>
          <a:p>
            <a:r>
              <a:rPr lang="en-US" altLang="ko-KR">
                <a:ea typeface="Gulim" pitchFamily="34" charset="-128"/>
              </a:rPr>
              <a:t> </a:t>
            </a:r>
          </a:p>
          <a:p>
            <a:r>
              <a:rPr lang="en-US" altLang="ko-KR">
                <a:ea typeface="Gulim" pitchFamily="34" charset="-128"/>
              </a:rPr>
              <a:t> </a:t>
            </a:r>
            <a:endParaRPr lang="en-US">
              <a:ea typeface="Gulim" pitchFamily="34" charset="-128"/>
            </a:endParaRPr>
          </a:p>
        </p:txBody>
      </p:sp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990600" y="381000"/>
            <a:ext cx="7140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The P-machine Instruction format (PM/0)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2" charset="-128"/>
              </a:rPr>
              <a:t> 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"/>
            <a:ext cx="6858000" cy="762000"/>
          </a:xfrm>
        </p:spPr>
        <p:txBody>
          <a:bodyPr/>
          <a:lstStyle/>
          <a:p>
            <a:pPr eaLnBrk="1" hangingPunct="1"/>
            <a:r>
              <a:rPr lang="en-US" sz="4400" b="1" smtClean="0">
                <a:solidFill>
                  <a:srgbClr val="0000FF"/>
                </a:solidFill>
                <a:ea typeface="ＭＳ Ｐゴシック" pitchFamily="2" charset="-128"/>
              </a:rPr>
              <a:t>Virtual Machine: P- code</a:t>
            </a: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838200" y="1524000"/>
            <a:ext cx="7334250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="1">
                <a:ea typeface="Gulim" pitchFamily="34" charset="-128"/>
              </a:rPr>
              <a:t>The interpreter of the P-machine(PM/0) consists of:</a:t>
            </a:r>
          </a:p>
          <a:p>
            <a:endParaRPr lang="en-US" altLang="ko-KR">
              <a:ea typeface="Gulim" pitchFamily="34" charset="-128"/>
            </a:endParaRPr>
          </a:p>
          <a:p>
            <a:r>
              <a:rPr lang="en-US" altLang="ko-KR">
                <a:ea typeface="Gulim" pitchFamily="34" charset="-128"/>
              </a:rPr>
              <a:t>A store named </a:t>
            </a:r>
            <a:r>
              <a:rPr lang="en-US" altLang="ko-KR" b="1">
                <a:ea typeface="Gulim" pitchFamily="34" charset="-128"/>
              </a:rPr>
              <a:t>“stack”</a:t>
            </a:r>
            <a:r>
              <a:rPr lang="en-US" altLang="ko-KR">
                <a:ea typeface="Gulim" pitchFamily="34" charset="-128"/>
              </a:rPr>
              <a:t> organized as a stack.</a:t>
            </a:r>
          </a:p>
          <a:p>
            <a:r>
              <a:rPr lang="en-US" altLang="ko-KR">
                <a:ea typeface="Gulim" pitchFamily="34" charset="-128"/>
              </a:rPr>
              <a:t> </a:t>
            </a:r>
          </a:p>
          <a:p>
            <a:r>
              <a:rPr lang="en-US" altLang="ko-KR">
                <a:ea typeface="Gulim" pitchFamily="34" charset="-128"/>
              </a:rPr>
              <a:t>A </a:t>
            </a:r>
            <a:r>
              <a:rPr lang="en-US" altLang="ko-KR" b="1">
                <a:ea typeface="Gulim" pitchFamily="34" charset="-128"/>
              </a:rPr>
              <a:t>“code”</a:t>
            </a:r>
            <a:r>
              <a:rPr lang="en-US" altLang="ko-KR">
                <a:ea typeface="Gulim" pitchFamily="34" charset="-128"/>
              </a:rPr>
              <a:t> store that contains the instructions.</a:t>
            </a:r>
          </a:p>
          <a:p>
            <a:r>
              <a:rPr lang="en-US" altLang="ko-KR">
                <a:ea typeface="Gulim" pitchFamily="34" charset="-128"/>
              </a:rPr>
              <a:t> </a:t>
            </a:r>
          </a:p>
          <a:p>
            <a:r>
              <a:rPr lang="en-US" altLang="ko-KR" b="1">
                <a:ea typeface="Gulim" pitchFamily="34" charset="-128"/>
              </a:rPr>
              <a:t>The CPU has four registers:</a:t>
            </a:r>
            <a:r>
              <a:rPr lang="en-US" altLang="ko-KR">
                <a:ea typeface="Gulim" pitchFamily="34" charset="-128"/>
              </a:rPr>
              <a:t> </a:t>
            </a:r>
          </a:p>
          <a:p>
            <a:endParaRPr lang="en-US" altLang="ko-KR">
              <a:ea typeface="Gulim" pitchFamily="34" charset="-128"/>
            </a:endParaRPr>
          </a:p>
          <a:p>
            <a:r>
              <a:rPr lang="en-US" altLang="ko-KR">
                <a:ea typeface="Gulim" pitchFamily="34" charset="-128"/>
              </a:rPr>
              <a:t>Register </a:t>
            </a:r>
            <a:r>
              <a:rPr lang="en-US" altLang="ko-KR" b="1">
                <a:ea typeface="Gulim" pitchFamily="34" charset="-128"/>
              </a:rPr>
              <a:t>“bp”</a:t>
            </a:r>
            <a:r>
              <a:rPr lang="en-US" altLang="ko-KR">
                <a:ea typeface="Gulim" pitchFamily="34" charset="-128"/>
              </a:rPr>
              <a:t> points to the base of the current </a:t>
            </a:r>
            <a:r>
              <a:rPr lang="en-US" altLang="ko-KR" b="1" u="sng">
                <a:ea typeface="Gulim" pitchFamily="34" charset="-128"/>
              </a:rPr>
              <a:t>activation record (AR)</a:t>
            </a:r>
          </a:p>
          <a:p>
            <a:r>
              <a:rPr lang="en-US" altLang="ko-KR">
                <a:ea typeface="Gulim" pitchFamily="34" charset="-128"/>
              </a:rPr>
              <a:t>in the stack</a:t>
            </a:r>
          </a:p>
          <a:p>
            <a:endParaRPr lang="en-US" altLang="ko-KR">
              <a:ea typeface="Gulim" pitchFamily="34" charset="-128"/>
            </a:endParaRPr>
          </a:p>
          <a:p>
            <a:r>
              <a:rPr lang="en-US" altLang="ko-KR">
                <a:ea typeface="Gulim" pitchFamily="34" charset="-128"/>
              </a:rPr>
              <a:t>Register </a:t>
            </a:r>
            <a:r>
              <a:rPr lang="en-US" altLang="ko-KR" b="1">
                <a:ea typeface="Gulim" pitchFamily="34" charset="-128"/>
              </a:rPr>
              <a:t>“sp”</a:t>
            </a:r>
            <a:r>
              <a:rPr lang="en-US" altLang="ko-KR">
                <a:ea typeface="Gulim" pitchFamily="34" charset="-128"/>
              </a:rPr>
              <a:t> points to the top of the stack</a:t>
            </a:r>
          </a:p>
          <a:p>
            <a:endParaRPr lang="en-US" altLang="ko-KR">
              <a:ea typeface="Gulim" pitchFamily="34" charset="-128"/>
            </a:endParaRPr>
          </a:p>
          <a:p>
            <a:r>
              <a:rPr lang="en-US" altLang="ko-KR">
                <a:ea typeface="Gulim" pitchFamily="34" charset="-128"/>
              </a:rPr>
              <a:t>A program counter or instruction pointer (</a:t>
            </a:r>
            <a:r>
              <a:rPr lang="en-US" altLang="ko-KR" b="1">
                <a:ea typeface="Gulim" pitchFamily="34" charset="-128"/>
              </a:rPr>
              <a:t>pc</a:t>
            </a:r>
            <a:r>
              <a:rPr lang="en-US" altLang="ko-KR">
                <a:ea typeface="Gulim" pitchFamily="34" charset="-128"/>
              </a:rPr>
              <a:t>) </a:t>
            </a:r>
          </a:p>
          <a:p>
            <a:endParaRPr lang="en-US" altLang="ko-KR">
              <a:ea typeface="Gulim" pitchFamily="34" charset="-128"/>
            </a:endParaRPr>
          </a:p>
          <a:p>
            <a:r>
              <a:rPr lang="en-US" altLang="ko-KR">
                <a:ea typeface="Gulim" pitchFamily="34" charset="-128"/>
              </a:rPr>
              <a:t>An instruction register (</a:t>
            </a:r>
            <a:r>
              <a:rPr lang="en-US" altLang="ko-KR" b="1">
                <a:ea typeface="Gulim" pitchFamily="34" charset="-128"/>
              </a:rPr>
              <a:t>ir</a:t>
            </a:r>
            <a:r>
              <a:rPr lang="en-US" altLang="ko-KR">
                <a:ea typeface="Gulim" pitchFamily="34" charset="-128"/>
              </a:rPr>
              <a:t>). </a:t>
            </a:r>
          </a:p>
          <a:p>
            <a:r>
              <a:rPr lang="en-US" altLang="ko-KR">
                <a:ea typeface="Gulim" pitchFamily="34" charset="-128"/>
              </a:rPr>
              <a:t>  </a:t>
            </a:r>
          </a:p>
          <a:p>
            <a:r>
              <a:rPr lang="en-US" altLang="ko-KR">
                <a:ea typeface="Gulim" pitchFamily="34" charset="-128"/>
              </a:rPr>
              <a:t> </a:t>
            </a:r>
            <a:endParaRPr lang="en-US">
              <a:ea typeface="Gulim" pitchFamily="34" charset="-128"/>
            </a:endParaRPr>
          </a:p>
          <a:p>
            <a:r>
              <a:rPr lang="en-US" b="1">
                <a:ea typeface="Gulim" pitchFamily="34" charset="-128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2" charset="-128"/>
              </a:rPr>
              <a:t>University of Central Florida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B2EE14-5FC8-4924-8223-212E2D534770}" type="slidenum">
              <a:rPr lang="en-US"/>
              <a:pPr/>
              <a:t>7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smtClean="0">
                <a:solidFill>
                  <a:srgbClr val="0000FF"/>
                </a:solidFill>
                <a:ea typeface="ＭＳ Ｐゴシック" pitchFamily="2" charset="-128"/>
              </a:rPr>
              <a:t>Virtual Machine: P- code</a:t>
            </a: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1676400" y="1600200"/>
            <a:ext cx="21336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5"/>
          <p:cNvSpPr>
            <a:spLocks noChangeShapeType="1"/>
          </p:cNvSpPr>
          <p:nvPr/>
        </p:nvSpPr>
        <p:spPr bwMode="auto">
          <a:xfrm>
            <a:off x="1676400" y="4343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2209800" y="4876800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CODE</a:t>
            </a:r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457200" y="2590800"/>
            <a:ext cx="97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STACK</a:t>
            </a:r>
          </a:p>
        </p:txBody>
      </p:sp>
      <p:sp>
        <p:nvSpPr>
          <p:cNvPr id="27657" name="Rectangle 8"/>
          <p:cNvSpPr>
            <a:spLocks noChangeArrowheads="1"/>
          </p:cNvSpPr>
          <p:nvPr/>
        </p:nvSpPr>
        <p:spPr bwMode="auto">
          <a:xfrm>
            <a:off x="5181600" y="2743200"/>
            <a:ext cx="30480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Text Box 9"/>
          <p:cNvSpPr txBox="1">
            <a:spLocks noChangeArrowheads="1"/>
          </p:cNvSpPr>
          <p:nvPr/>
        </p:nvSpPr>
        <p:spPr bwMode="auto">
          <a:xfrm>
            <a:off x="6324600" y="2133600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CPU</a:t>
            </a:r>
          </a:p>
        </p:txBody>
      </p:sp>
      <p:sp>
        <p:nvSpPr>
          <p:cNvPr id="27659" name="Rectangle 10"/>
          <p:cNvSpPr>
            <a:spLocks noChangeArrowheads="1"/>
          </p:cNvSpPr>
          <p:nvPr/>
        </p:nvSpPr>
        <p:spPr bwMode="auto">
          <a:xfrm>
            <a:off x="5486400" y="29718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1"/>
          <p:cNvSpPr>
            <a:spLocks noChangeArrowheads="1"/>
          </p:cNvSpPr>
          <p:nvPr/>
        </p:nvSpPr>
        <p:spPr bwMode="auto">
          <a:xfrm>
            <a:off x="5486400" y="43434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Rectangle 12"/>
          <p:cNvSpPr>
            <a:spLocks noChangeArrowheads="1"/>
          </p:cNvSpPr>
          <p:nvPr/>
        </p:nvSpPr>
        <p:spPr bwMode="auto">
          <a:xfrm>
            <a:off x="5486400" y="36576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Text Box 13"/>
          <p:cNvSpPr txBox="1">
            <a:spLocks noChangeArrowheads="1"/>
          </p:cNvSpPr>
          <p:nvPr/>
        </p:nvSpPr>
        <p:spPr bwMode="auto">
          <a:xfrm>
            <a:off x="5638800" y="36576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BP</a:t>
            </a:r>
          </a:p>
        </p:txBody>
      </p:sp>
      <p:sp>
        <p:nvSpPr>
          <p:cNvPr id="27663" name="Text Box 14"/>
          <p:cNvSpPr txBox="1">
            <a:spLocks noChangeArrowheads="1"/>
          </p:cNvSpPr>
          <p:nvPr/>
        </p:nvSpPr>
        <p:spPr bwMode="auto">
          <a:xfrm>
            <a:off x="5638800" y="2971800"/>
            <a:ext cx="48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SP</a:t>
            </a:r>
          </a:p>
        </p:txBody>
      </p:sp>
      <p:sp>
        <p:nvSpPr>
          <p:cNvPr id="27664" name="Text Box 15"/>
          <p:cNvSpPr txBox="1">
            <a:spLocks noChangeArrowheads="1"/>
          </p:cNvSpPr>
          <p:nvPr/>
        </p:nvSpPr>
        <p:spPr bwMode="auto">
          <a:xfrm>
            <a:off x="5638800" y="43434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PC</a:t>
            </a:r>
          </a:p>
        </p:txBody>
      </p:sp>
      <p:sp>
        <p:nvSpPr>
          <p:cNvPr id="27665" name="Line 16"/>
          <p:cNvSpPr>
            <a:spLocks noChangeShapeType="1"/>
          </p:cNvSpPr>
          <p:nvPr/>
        </p:nvSpPr>
        <p:spPr bwMode="auto">
          <a:xfrm flipH="1">
            <a:off x="3810000" y="45720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6" name="Line 17"/>
          <p:cNvSpPr>
            <a:spLocks noChangeShapeType="1"/>
          </p:cNvSpPr>
          <p:nvPr/>
        </p:nvSpPr>
        <p:spPr bwMode="auto">
          <a:xfrm>
            <a:off x="1676400" y="35052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7" name="Line 18"/>
          <p:cNvSpPr>
            <a:spLocks noChangeShapeType="1"/>
          </p:cNvSpPr>
          <p:nvPr/>
        </p:nvSpPr>
        <p:spPr bwMode="auto">
          <a:xfrm>
            <a:off x="1676400" y="26670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8" name="Text Box 19"/>
          <p:cNvSpPr txBox="1">
            <a:spLocks noChangeArrowheads="1"/>
          </p:cNvSpPr>
          <p:nvPr/>
        </p:nvSpPr>
        <p:spPr bwMode="auto">
          <a:xfrm>
            <a:off x="1981200" y="3733800"/>
            <a:ext cx="155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AR or Frame</a:t>
            </a:r>
          </a:p>
        </p:txBody>
      </p:sp>
      <p:sp>
        <p:nvSpPr>
          <p:cNvPr id="27669" name="Text Box 20"/>
          <p:cNvSpPr txBox="1">
            <a:spLocks noChangeArrowheads="1"/>
          </p:cNvSpPr>
          <p:nvPr/>
        </p:nvSpPr>
        <p:spPr bwMode="auto">
          <a:xfrm>
            <a:off x="1981200" y="2895600"/>
            <a:ext cx="155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AR or Frame</a:t>
            </a:r>
          </a:p>
        </p:txBody>
      </p:sp>
      <p:sp>
        <p:nvSpPr>
          <p:cNvPr id="27670" name="Line 21"/>
          <p:cNvSpPr>
            <a:spLocks noChangeShapeType="1"/>
          </p:cNvSpPr>
          <p:nvPr/>
        </p:nvSpPr>
        <p:spPr bwMode="auto">
          <a:xfrm flipH="1" flipV="1">
            <a:off x="3810000" y="35052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71" name="Line 22"/>
          <p:cNvSpPr>
            <a:spLocks noChangeShapeType="1"/>
          </p:cNvSpPr>
          <p:nvPr/>
        </p:nvSpPr>
        <p:spPr bwMode="auto">
          <a:xfrm flipH="1" flipV="1">
            <a:off x="3810000" y="26670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72" name="Rectangle 23"/>
          <p:cNvSpPr>
            <a:spLocks noChangeArrowheads="1"/>
          </p:cNvSpPr>
          <p:nvPr/>
        </p:nvSpPr>
        <p:spPr bwMode="auto">
          <a:xfrm>
            <a:off x="7010400" y="43434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Text Box 24"/>
          <p:cNvSpPr txBox="1">
            <a:spLocks noChangeArrowheads="1"/>
          </p:cNvSpPr>
          <p:nvPr/>
        </p:nvSpPr>
        <p:spPr bwMode="auto">
          <a:xfrm>
            <a:off x="7162800" y="43434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IR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6"/>
          <p:cNvSpPr txBox="1">
            <a:spLocks noChangeArrowheads="1"/>
          </p:cNvSpPr>
          <p:nvPr/>
        </p:nvSpPr>
        <p:spPr bwMode="auto">
          <a:xfrm>
            <a:off x="1219200" y="304800"/>
            <a:ext cx="6611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0000FF"/>
                </a:solidFill>
              </a:rPr>
              <a:t>Activation Records (AR)</a:t>
            </a:r>
          </a:p>
        </p:txBody>
      </p:sp>
      <p:sp>
        <p:nvSpPr>
          <p:cNvPr id="28674" name="Rectangle 7"/>
          <p:cNvSpPr>
            <a:spLocks noChangeArrowheads="1"/>
          </p:cNvSpPr>
          <p:nvPr/>
        </p:nvSpPr>
        <p:spPr bwMode="auto">
          <a:xfrm>
            <a:off x="6172200" y="1219200"/>
            <a:ext cx="2209800" cy="495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Line 8"/>
          <p:cNvSpPr>
            <a:spLocks noChangeShapeType="1"/>
          </p:cNvSpPr>
          <p:nvPr/>
        </p:nvSpPr>
        <p:spPr bwMode="auto">
          <a:xfrm>
            <a:off x="6172200" y="4953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676" name="Line 10"/>
          <p:cNvSpPr>
            <a:spLocks noChangeShapeType="1"/>
          </p:cNvSpPr>
          <p:nvPr/>
        </p:nvSpPr>
        <p:spPr bwMode="auto">
          <a:xfrm>
            <a:off x="6172200" y="3505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677" name="Line 11"/>
          <p:cNvSpPr>
            <a:spLocks noChangeShapeType="1"/>
          </p:cNvSpPr>
          <p:nvPr/>
        </p:nvSpPr>
        <p:spPr bwMode="auto">
          <a:xfrm>
            <a:off x="6172200" y="20574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678" name="Line 12"/>
          <p:cNvSpPr>
            <a:spLocks noChangeShapeType="1"/>
          </p:cNvSpPr>
          <p:nvPr/>
        </p:nvSpPr>
        <p:spPr bwMode="auto">
          <a:xfrm flipV="1">
            <a:off x="72390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679" name="Text Box 13"/>
          <p:cNvSpPr txBox="1">
            <a:spLocks noChangeArrowheads="1"/>
          </p:cNvSpPr>
          <p:nvPr/>
        </p:nvSpPr>
        <p:spPr bwMode="auto">
          <a:xfrm>
            <a:off x="7010400" y="38100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AR</a:t>
            </a:r>
          </a:p>
        </p:txBody>
      </p:sp>
      <p:sp>
        <p:nvSpPr>
          <p:cNvPr id="28680" name="Text Box 15"/>
          <p:cNvSpPr txBox="1">
            <a:spLocks noChangeArrowheads="1"/>
          </p:cNvSpPr>
          <p:nvPr/>
        </p:nvSpPr>
        <p:spPr bwMode="auto">
          <a:xfrm>
            <a:off x="7010400" y="44958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AR</a:t>
            </a:r>
          </a:p>
        </p:txBody>
      </p:sp>
      <p:sp>
        <p:nvSpPr>
          <p:cNvPr id="28681" name="Text Box 16"/>
          <p:cNvSpPr txBox="1">
            <a:spLocks noChangeArrowheads="1"/>
          </p:cNvSpPr>
          <p:nvPr/>
        </p:nvSpPr>
        <p:spPr bwMode="auto">
          <a:xfrm>
            <a:off x="7010400" y="28956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AR</a:t>
            </a:r>
          </a:p>
        </p:txBody>
      </p:sp>
      <p:sp>
        <p:nvSpPr>
          <p:cNvPr id="28682" name="Text Box 17"/>
          <p:cNvSpPr txBox="1">
            <a:spLocks noChangeArrowheads="1"/>
          </p:cNvSpPr>
          <p:nvPr/>
        </p:nvSpPr>
        <p:spPr bwMode="auto">
          <a:xfrm>
            <a:off x="7010400" y="22860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AR</a:t>
            </a:r>
          </a:p>
        </p:txBody>
      </p:sp>
      <p:sp>
        <p:nvSpPr>
          <p:cNvPr id="28683" name="Text Box 18"/>
          <p:cNvSpPr txBox="1">
            <a:spLocks noChangeArrowheads="1"/>
          </p:cNvSpPr>
          <p:nvPr/>
        </p:nvSpPr>
        <p:spPr bwMode="auto">
          <a:xfrm>
            <a:off x="6781800" y="5410200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CODE</a:t>
            </a:r>
          </a:p>
        </p:txBody>
      </p:sp>
      <p:sp>
        <p:nvSpPr>
          <p:cNvPr id="28684" name="Line 19"/>
          <p:cNvSpPr>
            <a:spLocks noChangeShapeType="1"/>
          </p:cNvSpPr>
          <p:nvPr/>
        </p:nvSpPr>
        <p:spPr bwMode="auto">
          <a:xfrm>
            <a:off x="6172200" y="4191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685" name="Line 20"/>
          <p:cNvSpPr>
            <a:spLocks noChangeShapeType="1"/>
          </p:cNvSpPr>
          <p:nvPr/>
        </p:nvSpPr>
        <p:spPr bwMode="auto">
          <a:xfrm>
            <a:off x="6172200" y="2743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686" name="Text Box 21"/>
          <p:cNvSpPr txBox="1">
            <a:spLocks noChangeArrowheads="1"/>
          </p:cNvSpPr>
          <p:nvPr/>
        </p:nvSpPr>
        <p:spPr bwMode="auto">
          <a:xfrm>
            <a:off x="381000" y="1676400"/>
            <a:ext cx="454342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What is an activation record?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Activation record or stack frame is the </a:t>
            </a:r>
          </a:p>
          <a:p>
            <a:r>
              <a:rPr lang="en-US"/>
              <a:t>name given to a data structure which </a:t>
            </a:r>
          </a:p>
          <a:p>
            <a:r>
              <a:rPr lang="en-US"/>
              <a:t>is inserted in the stack, each time a </a:t>
            </a:r>
          </a:p>
          <a:p>
            <a:r>
              <a:rPr lang="en-US"/>
              <a:t>procedure or function is called.</a:t>
            </a:r>
          </a:p>
          <a:p>
            <a:endParaRPr lang="en-US"/>
          </a:p>
          <a:p>
            <a:endParaRPr lang="en-US"/>
          </a:p>
          <a:p>
            <a:pPr>
              <a:buFontTx/>
              <a:buChar char="•"/>
            </a:pPr>
            <a:r>
              <a:rPr lang="en-US"/>
              <a:t>The data structure contains information to </a:t>
            </a:r>
          </a:p>
          <a:p>
            <a:r>
              <a:rPr lang="en-US"/>
              <a:t>control  sub-routines program execution. 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28687" name="Text Box 22"/>
          <p:cNvSpPr txBox="1">
            <a:spLocks noChangeArrowheads="1"/>
          </p:cNvSpPr>
          <p:nvPr/>
        </p:nvSpPr>
        <p:spPr bwMode="auto">
          <a:xfrm>
            <a:off x="4876800" y="2895600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Stack</a:t>
            </a:r>
          </a:p>
        </p:txBody>
      </p:sp>
      <p:sp>
        <p:nvSpPr>
          <p:cNvPr id="28688" name="AutoShape 23"/>
          <p:cNvSpPr>
            <a:spLocks/>
          </p:cNvSpPr>
          <p:nvPr/>
        </p:nvSpPr>
        <p:spPr bwMode="auto">
          <a:xfrm>
            <a:off x="5715000" y="1219200"/>
            <a:ext cx="381000" cy="3733800"/>
          </a:xfrm>
          <a:prstGeom prst="leftBrace">
            <a:avLst>
              <a:gd name="adj1" fmla="val 8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"/>
          <p:cNvSpPr txBox="1">
            <a:spLocks noChangeArrowheads="1"/>
          </p:cNvSpPr>
          <p:nvPr/>
        </p:nvSpPr>
        <p:spPr bwMode="auto">
          <a:xfrm>
            <a:off x="1219200" y="304800"/>
            <a:ext cx="642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0000FF"/>
                </a:solidFill>
              </a:rPr>
              <a:t>Activation records (AR)</a:t>
            </a:r>
          </a:p>
        </p:txBody>
      </p:sp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6172200" y="1219200"/>
            <a:ext cx="2209800" cy="495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Line 4"/>
          <p:cNvSpPr>
            <a:spLocks noChangeShapeType="1"/>
          </p:cNvSpPr>
          <p:nvPr/>
        </p:nvSpPr>
        <p:spPr bwMode="auto">
          <a:xfrm>
            <a:off x="6172200" y="4953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24" name="Line 5"/>
          <p:cNvSpPr>
            <a:spLocks noChangeShapeType="1"/>
          </p:cNvSpPr>
          <p:nvPr/>
        </p:nvSpPr>
        <p:spPr bwMode="auto">
          <a:xfrm>
            <a:off x="6172200" y="3505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25" name="Line 6"/>
          <p:cNvSpPr>
            <a:spLocks noChangeShapeType="1"/>
          </p:cNvSpPr>
          <p:nvPr/>
        </p:nvSpPr>
        <p:spPr bwMode="auto">
          <a:xfrm>
            <a:off x="6172200" y="20574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26" name="Line 7"/>
          <p:cNvSpPr>
            <a:spLocks noChangeShapeType="1"/>
          </p:cNvSpPr>
          <p:nvPr/>
        </p:nvSpPr>
        <p:spPr bwMode="auto">
          <a:xfrm flipV="1">
            <a:off x="72390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7010400" y="38100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AR</a:t>
            </a:r>
          </a:p>
        </p:txBody>
      </p:sp>
      <p:sp>
        <p:nvSpPr>
          <p:cNvPr id="30728" name="Text Box 9"/>
          <p:cNvSpPr txBox="1">
            <a:spLocks noChangeArrowheads="1"/>
          </p:cNvSpPr>
          <p:nvPr/>
        </p:nvSpPr>
        <p:spPr bwMode="auto">
          <a:xfrm>
            <a:off x="7010400" y="44958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AR</a:t>
            </a:r>
          </a:p>
        </p:txBody>
      </p:sp>
      <p:sp>
        <p:nvSpPr>
          <p:cNvPr id="30729" name="Text Box 10"/>
          <p:cNvSpPr txBox="1">
            <a:spLocks noChangeArrowheads="1"/>
          </p:cNvSpPr>
          <p:nvPr/>
        </p:nvSpPr>
        <p:spPr bwMode="auto">
          <a:xfrm>
            <a:off x="7010400" y="28956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AR</a:t>
            </a:r>
          </a:p>
        </p:txBody>
      </p:sp>
      <p:sp>
        <p:nvSpPr>
          <p:cNvPr id="30730" name="Text Box 11"/>
          <p:cNvSpPr txBox="1">
            <a:spLocks noChangeArrowheads="1"/>
          </p:cNvSpPr>
          <p:nvPr/>
        </p:nvSpPr>
        <p:spPr bwMode="auto">
          <a:xfrm>
            <a:off x="7010400" y="22860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AR</a:t>
            </a:r>
          </a:p>
        </p:txBody>
      </p:sp>
      <p:sp>
        <p:nvSpPr>
          <p:cNvPr id="30731" name="Text Box 12"/>
          <p:cNvSpPr txBox="1">
            <a:spLocks noChangeArrowheads="1"/>
          </p:cNvSpPr>
          <p:nvPr/>
        </p:nvSpPr>
        <p:spPr bwMode="auto">
          <a:xfrm>
            <a:off x="6781800" y="5410200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CODE</a:t>
            </a:r>
          </a:p>
        </p:txBody>
      </p:sp>
      <p:sp>
        <p:nvSpPr>
          <p:cNvPr id="30732" name="Line 13"/>
          <p:cNvSpPr>
            <a:spLocks noChangeShapeType="1"/>
          </p:cNvSpPr>
          <p:nvPr/>
        </p:nvSpPr>
        <p:spPr bwMode="auto">
          <a:xfrm>
            <a:off x="6172200" y="4191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33" name="Line 14"/>
          <p:cNvSpPr>
            <a:spLocks noChangeShapeType="1"/>
          </p:cNvSpPr>
          <p:nvPr/>
        </p:nvSpPr>
        <p:spPr bwMode="auto">
          <a:xfrm>
            <a:off x="6172200" y="2743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34" name="Text Box 16"/>
          <p:cNvSpPr txBox="1">
            <a:spLocks noChangeArrowheads="1"/>
          </p:cNvSpPr>
          <p:nvPr/>
        </p:nvSpPr>
        <p:spPr bwMode="auto">
          <a:xfrm>
            <a:off x="4876800" y="2895600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Stack</a:t>
            </a:r>
          </a:p>
        </p:txBody>
      </p:sp>
      <p:sp>
        <p:nvSpPr>
          <p:cNvPr id="30735" name="AutoShape 17"/>
          <p:cNvSpPr>
            <a:spLocks/>
          </p:cNvSpPr>
          <p:nvPr/>
        </p:nvSpPr>
        <p:spPr bwMode="auto">
          <a:xfrm>
            <a:off x="5715000" y="1219200"/>
            <a:ext cx="381000" cy="3733800"/>
          </a:xfrm>
          <a:prstGeom prst="leftBrace">
            <a:avLst>
              <a:gd name="adj1" fmla="val 8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Rectangle 18"/>
          <p:cNvSpPr>
            <a:spLocks noChangeArrowheads="1"/>
          </p:cNvSpPr>
          <p:nvPr/>
        </p:nvSpPr>
        <p:spPr bwMode="auto">
          <a:xfrm>
            <a:off x="1219200" y="2819400"/>
            <a:ext cx="25146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Line 19"/>
          <p:cNvSpPr>
            <a:spLocks noChangeShapeType="1"/>
          </p:cNvSpPr>
          <p:nvPr/>
        </p:nvSpPr>
        <p:spPr bwMode="auto">
          <a:xfrm flipV="1">
            <a:off x="1219200" y="3429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38" name="Line 20"/>
          <p:cNvSpPr>
            <a:spLocks noChangeShapeType="1"/>
          </p:cNvSpPr>
          <p:nvPr/>
        </p:nvSpPr>
        <p:spPr bwMode="auto">
          <a:xfrm flipV="1">
            <a:off x="1219200" y="4038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39" name="Line 21"/>
          <p:cNvSpPr>
            <a:spLocks noChangeShapeType="1"/>
          </p:cNvSpPr>
          <p:nvPr/>
        </p:nvSpPr>
        <p:spPr bwMode="auto">
          <a:xfrm flipV="1">
            <a:off x="1219200" y="4572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40" name="Line 22"/>
          <p:cNvSpPr>
            <a:spLocks noChangeShapeType="1"/>
          </p:cNvSpPr>
          <p:nvPr/>
        </p:nvSpPr>
        <p:spPr bwMode="auto">
          <a:xfrm flipV="1">
            <a:off x="1219200" y="5181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41" name="Line 23"/>
          <p:cNvSpPr>
            <a:spLocks noChangeShapeType="1"/>
          </p:cNvSpPr>
          <p:nvPr/>
        </p:nvSpPr>
        <p:spPr bwMode="auto">
          <a:xfrm flipV="1">
            <a:off x="1219200" y="5791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42" name="Text Box 24"/>
          <p:cNvSpPr txBox="1">
            <a:spLocks noChangeArrowheads="1"/>
          </p:cNvSpPr>
          <p:nvPr/>
        </p:nvSpPr>
        <p:spPr bwMode="auto">
          <a:xfrm>
            <a:off x="1752600" y="5943600"/>
            <a:ext cx="133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Static Link</a:t>
            </a:r>
          </a:p>
        </p:txBody>
      </p:sp>
      <p:sp>
        <p:nvSpPr>
          <p:cNvPr id="30743" name="Text Box 25"/>
          <p:cNvSpPr txBox="1">
            <a:spLocks noChangeArrowheads="1"/>
          </p:cNvSpPr>
          <p:nvPr/>
        </p:nvSpPr>
        <p:spPr bwMode="auto">
          <a:xfrm>
            <a:off x="1600200" y="5334000"/>
            <a:ext cx="167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Dynamic Link</a:t>
            </a:r>
          </a:p>
        </p:txBody>
      </p:sp>
      <p:sp>
        <p:nvSpPr>
          <p:cNvPr id="30744" name="Text Box 26"/>
          <p:cNvSpPr txBox="1">
            <a:spLocks noChangeArrowheads="1"/>
          </p:cNvSpPr>
          <p:nvPr/>
        </p:nvSpPr>
        <p:spPr bwMode="auto">
          <a:xfrm>
            <a:off x="1600200" y="4724400"/>
            <a:ext cx="189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Return Address</a:t>
            </a:r>
          </a:p>
        </p:txBody>
      </p:sp>
      <p:sp>
        <p:nvSpPr>
          <p:cNvPr id="30745" name="AutoShape 27"/>
          <p:cNvSpPr>
            <a:spLocks/>
          </p:cNvSpPr>
          <p:nvPr/>
        </p:nvSpPr>
        <p:spPr bwMode="auto">
          <a:xfrm>
            <a:off x="3962400" y="2819400"/>
            <a:ext cx="304800" cy="3581400"/>
          </a:xfrm>
          <a:prstGeom prst="rightBrace">
            <a:avLst>
              <a:gd name="adj1" fmla="val 97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6" name="Line 28"/>
          <p:cNvSpPr>
            <a:spLocks noChangeShapeType="1"/>
          </p:cNvSpPr>
          <p:nvPr/>
        </p:nvSpPr>
        <p:spPr bwMode="auto">
          <a:xfrm flipV="1">
            <a:off x="4343400" y="3962400"/>
            <a:ext cx="175260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47" name="Text Box 29"/>
          <p:cNvSpPr txBox="1">
            <a:spLocks noChangeArrowheads="1"/>
          </p:cNvSpPr>
          <p:nvPr/>
        </p:nvSpPr>
        <p:spPr bwMode="auto">
          <a:xfrm>
            <a:off x="2193925" y="2097088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AR</a:t>
            </a:r>
          </a:p>
        </p:txBody>
      </p:sp>
      <p:sp>
        <p:nvSpPr>
          <p:cNvPr id="30748" name="Text Box 30"/>
          <p:cNvSpPr txBox="1">
            <a:spLocks noChangeArrowheads="1"/>
          </p:cNvSpPr>
          <p:nvPr/>
        </p:nvSpPr>
        <p:spPr bwMode="auto">
          <a:xfrm>
            <a:off x="1981200" y="41148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Locals</a:t>
            </a:r>
          </a:p>
        </p:txBody>
      </p:sp>
      <p:sp>
        <p:nvSpPr>
          <p:cNvPr id="30749" name="Text Box 31"/>
          <p:cNvSpPr txBox="1">
            <a:spLocks noChangeArrowheads="1"/>
          </p:cNvSpPr>
          <p:nvPr/>
        </p:nvSpPr>
        <p:spPr bwMode="auto">
          <a:xfrm>
            <a:off x="1752600" y="3581400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Parameters</a:t>
            </a:r>
          </a:p>
        </p:txBody>
      </p:sp>
      <p:sp>
        <p:nvSpPr>
          <p:cNvPr id="30750" name="Text Box 32"/>
          <p:cNvSpPr txBox="1">
            <a:spLocks noChangeArrowheads="1"/>
          </p:cNvSpPr>
          <p:nvPr/>
        </p:nvSpPr>
        <p:spPr bwMode="auto">
          <a:xfrm>
            <a:off x="1524000" y="2971800"/>
            <a:ext cx="198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Functional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11827</TotalTime>
  <Words>915</Words>
  <Application>Microsoft Macintosh PowerPoint</Application>
  <PresentationFormat>Presentación en pantalla (4:3)</PresentationFormat>
  <Paragraphs>351</Paragraphs>
  <Slides>19</Slides>
  <Notes>18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5" baseType="lpstr">
      <vt:lpstr>Arial</vt:lpstr>
      <vt:lpstr>ＭＳ Ｐゴシック</vt:lpstr>
      <vt:lpstr>Times New Roman</vt:lpstr>
      <vt:lpstr>Gulim</vt:lpstr>
      <vt:lpstr>Wingdings</vt:lpstr>
      <vt:lpstr>Default Design</vt:lpstr>
      <vt:lpstr>COP 3402 Systems Software</vt:lpstr>
      <vt:lpstr>Diapositiva 2</vt:lpstr>
      <vt:lpstr>Outline</vt:lpstr>
      <vt:lpstr> </vt:lpstr>
      <vt:lpstr>Diapositiva 5</vt:lpstr>
      <vt:lpstr> </vt:lpstr>
      <vt:lpstr>Virtual Machine: P- code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Edward Aymerich</cp:lastModifiedBy>
  <cp:revision>194</cp:revision>
  <dcterms:created xsi:type="dcterms:W3CDTF">2002-09-04T03:07:34Z</dcterms:created>
  <dcterms:modified xsi:type="dcterms:W3CDTF">2014-01-14T17:14:02Z</dcterms:modified>
</cp:coreProperties>
</file>