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68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hyperlink" Target="mailto:claytonwalkerucf@knights.ucf.edu" TargetMode="External"/><Relationship Id="rId4" Type="http://schemas.openxmlformats.org/officeDocument/2006/relationships/hyperlink" Target="mailto:mharri40@knights.ucf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edward.aymerich@knights.ucf.edu" TargetMode="External"/><Relationship Id="rId5" Type="http://schemas.openxmlformats.org/officeDocument/2006/relationships/hyperlink" Target="mailto:sjladiero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</a:t>
            </a:r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Spring</a:t>
            </a:r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 2014)</a:t>
            </a:r>
            <a:endParaRPr lang="en-US" sz="4400" b="1" dirty="0" smtClean="0">
              <a:solidFill>
                <a:srgbClr val="0000F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Text editor: 	</a:t>
            </a:r>
            <a:r>
              <a:rPr lang="en-US" sz="2000" b="1" dirty="0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Compiler: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language to </a:t>
            </a:r>
            <a:r>
              <a:rPr lang="en-US" sz="2000" b="1" dirty="0" smtClean="0">
                <a:solidFill>
                  <a:srgbClr val="0000FF"/>
                </a:solidFill>
              </a:rPr>
              <a:t>machine code(assembly Language).</a:t>
            </a:r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Assembler: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object </a:t>
            </a:r>
            <a:r>
              <a:rPr lang="en-US" sz="2000" b="1" dirty="0" smtClean="0">
                <a:solidFill>
                  <a:srgbClr val="0000FF"/>
                </a:solidFill>
              </a:rPr>
              <a:t>code(binary).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Static Linker:	</a:t>
            </a:r>
            <a:r>
              <a:rPr lang="en-US" sz="2000" b="1" dirty="0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 			programs and creates the executable code.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Debugger	</a:t>
            </a:r>
            <a:r>
              <a:rPr lang="en-US" sz="2000" b="1" dirty="0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97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Executable</a:t>
            </a:r>
          </a:p>
          <a:p>
            <a:r>
              <a:rPr lang="en-US" sz="1200" b="1" dirty="0" smtClean="0"/>
              <a:t>File (ELF)</a:t>
            </a:r>
            <a:endParaRPr lang="en-US" sz="1200" b="1" dirty="0"/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2133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22098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1054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68798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 smtClean="0">
                <a:solidFill>
                  <a:srgbClr val="0000FF"/>
                </a:solidFill>
              </a:rPr>
              <a:t>MWF 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00 </a:t>
            </a:r>
            <a:r>
              <a:rPr lang="en-US" dirty="0" smtClean="0">
                <a:solidFill>
                  <a:srgbClr val="0000FF"/>
                </a:solidFill>
              </a:rPr>
              <a:t>a.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dirty="0">
                <a:solidFill>
                  <a:srgbClr val="0000FF"/>
                </a:solidFill>
              </a:rPr>
              <a:t>.  to  </a:t>
            </a:r>
            <a:r>
              <a:rPr lang="en-US" dirty="0" smtClean="0">
                <a:solidFill>
                  <a:srgbClr val="0000FF"/>
                </a:solidFill>
              </a:rPr>
              <a:t>11:</a:t>
            </a:r>
            <a:r>
              <a:rPr lang="en-US" dirty="0" smtClean="0">
                <a:solidFill>
                  <a:srgbClr val="0000FF"/>
                </a:solidFill>
              </a:rPr>
              <a:t>00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dirty="0">
                <a:solidFill>
                  <a:srgbClr val="0000FF"/>
                </a:solidFill>
              </a:rPr>
              <a:t>.     (HEC 217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	 T R </a:t>
            </a:r>
            <a:r>
              <a:rPr lang="en-US" dirty="0" smtClean="0">
                <a:solidFill>
                  <a:srgbClr val="0000FF"/>
                </a:solidFill>
              </a:rPr>
              <a:t>     </a:t>
            </a: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:00 p.m.  to   4:00 p.m.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 smtClean="0">
                <a:solidFill>
                  <a:srgbClr val="0000FF"/>
                </a:solidFill>
              </a:rPr>
              <a:t>TR</a:t>
            </a:r>
            <a:r>
              <a:rPr lang="en-US" sz="2000" dirty="0">
                <a:solidFill>
                  <a:srgbClr val="0000FF"/>
                </a:solidFill>
              </a:rPr>
              <a:t>	 </a:t>
            </a:r>
            <a:r>
              <a:rPr lang="en-US" sz="2000" dirty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p.m. – 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 smtClean="0">
                <a:solidFill>
                  <a:srgbClr val="0000FF"/>
                </a:solidFill>
              </a:rPr>
              <a:t>45 </a:t>
            </a:r>
            <a:r>
              <a:rPr lang="en-US" sz="2000" dirty="0">
                <a:solidFill>
                  <a:srgbClr val="0000FF"/>
                </a:solidFill>
              </a:rPr>
              <a:t>p.m. </a:t>
            </a:r>
            <a:r>
              <a:rPr lang="en-US" sz="2000" dirty="0" smtClean="0">
                <a:solidFill>
                  <a:srgbClr val="0000FF"/>
                </a:solidFill>
              </a:rPr>
              <a:t>(HPA1 125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Recitations: 	</a:t>
            </a:r>
            <a:r>
              <a:rPr lang="en-US" sz="2000" dirty="0" err="1" smtClean="0">
                <a:solidFill>
                  <a:srgbClr val="0000FF"/>
                </a:solidFill>
              </a:rPr>
              <a:t>Th</a:t>
            </a:r>
            <a:r>
              <a:rPr lang="en-US" sz="2000" dirty="0" smtClean="0">
                <a:solidFill>
                  <a:srgbClr val="0000FF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  <a:r>
              <a:rPr lang="en-US" sz="2000" dirty="0">
                <a:solidFill>
                  <a:srgbClr val="0000FF"/>
                </a:solidFill>
              </a:rPr>
              <a:t>m. –  </a:t>
            </a:r>
            <a:r>
              <a:rPr lang="en-US" sz="2000" dirty="0" smtClean="0">
                <a:solidFill>
                  <a:srgbClr val="0000FF"/>
                </a:solidFill>
              </a:rPr>
              <a:t>   9: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  <a:r>
              <a:rPr lang="en-US" sz="2000" dirty="0">
                <a:solidFill>
                  <a:srgbClr val="0000FF"/>
                </a:solidFill>
              </a:rPr>
              <a:t>m.  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smtClean="0">
                <a:solidFill>
                  <a:srgbClr val="0000FF"/>
                </a:solidFill>
              </a:rPr>
              <a:t>ENG1 327)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err="1" smtClean="0">
                <a:solidFill>
                  <a:srgbClr val="0000FF"/>
                </a:solidFill>
              </a:rPr>
              <a:t>Th</a:t>
            </a:r>
            <a:r>
              <a:rPr lang="en-US" sz="2000" dirty="0" smtClean="0">
                <a:solidFill>
                  <a:srgbClr val="0000FF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9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  <a:r>
              <a:rPr lang="en-US" sz="2000" dirty="0">
                <a:solidFill>
                  <a:srgbClr val="0000FF"/>
                </a:solidFill>
              </a:rPr>
              <a:t>m. –   </a:t>
            </a:r>
            <a:r>
              <a:rPr lang="en-US" sz="2000" dirty="0" smtClean="0">
                <a:solidFill>
                  <a:srgbClr val="0000FF"/>
                </a:solidFill>
              </a:rPr>
              <a:t>10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  <a:r>
              <a:rPr lang="en-US" sz="2000" dirty="0">
                <a:solidFill>
                  <a:srgbClr val="0000FF"/>
                </a:solidFill>
              </a:rPr>
              <a:t>m.  </a:t>
            </a:r>
            <a:r>
              <a:rPr lang="en-US" sz="2000" dirty="0">
                <a:solidFill>
                  <a:srgbClr val="0000FF"/>
                </a:solidFill>
              </a:rPr>
              <a:t>(ENG1 327)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</a:t>
            </a:r>
            <a:r>
              <a:rPr lang="en-US" b="1" dirty="0" smtClean="0">
                <a:hlinkClick r:id="rId3"/>
              </a:rPr>
              <a:t>/</a:t>
            </a:r>
            <a:r>
              <a:rPr lang="en-US" b="1" dirty="0" smtClean="0">
                <a:hlinkClick r:id="rId3"/>
              </a:rPr>
              <a:t>spr</a:t>
            </a:r>
            <a:r>
              <a:rPr lang="en-US" b="1" dirty="0" smtClean="0">
                <a:hlinkClick r:id="rId3"/>
              </a:rPr>
              <a:t>2014/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19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Grading Policy: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(20%) </a:t>
            </a:r>
            <a:r>
              <a:rPr lang="en-US" b="1" dirty="0">
                <a:solidFill>
                  <a:srgbClr val="0000FF"/>
                </a:solidFill>
              </a:rPr>
              <a:t>Exam #1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	(20%) Exam #2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(25%) </a:t>
            </a:r>
            <a:r>
              <a:rPr lang="en-US" b="1" dirty="0">
                <a:solidFill>
                  <a:srgbClr val="0000FF"/>
                </a:solidFill>
              </a:rPr>
              <a:t>Final Exam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(</a:t>
            </a:r>
            <a:r>
              <a:rPr lang="en-US" dirty="0" smtClean="0">
                <a:solidFill>
                  <a:srgbClr val="0000FF"/>
                </a:solidFill>
              </a:rPr>
              <a:t>30%) </a:t>
            </a:r>
            <a:r>
              <a:rPr lang="en-US" b="1" dirty="0">
                <a:solidFill>
                  <a:srgbClr val="0000FF"/>
                </a:solidFill>
              </a:rPr>
              <a:t>Programming project.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 (5%)  </a:t>
            </a:r>
            <a:r>
              <a:rPr lang="en-US" b="1" dirty="0">
                <a:solidFill>
                  <a:srgbClr val="0000FF"/>
                </a:solidFill>
              </a:rPr>
              <a:t>Recitations</a:t>
            </a:r>
          </a:p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 dirty="0">
                <a:solidFill>
                  <a:srgbClr val="FF0000"/>
                </a:solidFill>
              </a:rPr>
              <a:t>“</a:t>
            </a:r>
            <a:r>
              <a:rPr lang="en-US" altLang="ja-JP" b="1" u="sng" dirty="0">
                <a:solidFill>
                  <a:srgbClr val="FF0000"/>
                </a:solidFill>
              </a:rPr>
              <a:t>0</a:t>
            </a:r>
            <a:r>
              <a:rPr lang="ja-JP" altLang="en-US" b="1" u="sng" dirty="0">
                <a:solidFill>
                  <a:srgbClr val="FF0000"/>
                </a:solidFill>
              </a:rPr>
              <a:t>”</a:t>
            </a:r>
            <a:r>
              <a:rPr lang="en-US" altLang="ja-JP" b="1" u="sng" dirty="0">
                <a:solidFill>
                  <a:srgbClr val="FF0000"/>
                </a:solidFill>
              </a:rPr>
              <a:t> for that program).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The last </a:t>
            </a:r>
          </a:p>
          <a:p>
            <a:r>
              <a:rPr lang="en-US" altLang="ja-JP" b="1" u="sng" dirty="0" smtClean="0">
                <a:solidFill>
                  <a:srgbClr val="FF0000"/>
                </a:solidFill>
              </a:rPr>
              <a:t>programming project will not have the 2 days late submission.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endParaRPr lang="en-US" sz="1600" b="1" dirty="0" smtClean="0"/>
          </a:p>
          <a:p>
            <a:r>
              <a:rPr lang="en-US" sz="1600" b="1" dirty="0"/>
              <a:t>Supplementary </a:t>
            </a:r>
            <a:r>
              <a:rPr lang="en-US" sz="1600" b="1"/>
              <a:t>texts</a:t>
            </a:r>
            <a:r>
              <a:rPr lang="en-US" sz="1600" b="1" smtClean="0"/>
              <a:t>:</a:t>
            </a:r>
            <a:endParaRPr lang="en-US" sz="1600" b="1" dirty="0" smtClean="0"/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i="1" dirty="0" smtClean="0"/>
              <a:t>Modern </a:t>
            </a:r>
            <a:r>
              <a:rPr lang="en-US" sz="1600" i="1" dirty="0"/>
              <a:t>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74676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rgbClr val="0000FF"/>
                </a:solidFill>
              </a:rPr>
              <a:t>TA</a:t>
            </a:r>
            <a:r>
              <a:rPr lang="en-US" sz="1600" b="1" dirty="0" smtClean="0">
                <a:solidFill>
                  <a:srgbClr val="0000FF"/>
                </a:solidFill>
              </a:rPr>
              <a:t>: </a:t>
            </a:r>
            <a:r>
              <a:rPr lang="en-US" sz="1600" b="1" dirty="0" smtClean="0">
                <a:solidFill>
                  <a:srgbClr val="000000"/>
                </a:solidFill>
              </a:rPr>
              <a:t>Edward </a:t>
            </a:r>
            <a:r>
              <a:rPr lang="en-US" sz="1600" b="1" dirty="0" err="1" smtClean="0">
                <a:solidFill>
                  <a:srgbClr val="000000"/>
                </a:solidFill>
              </a:rPr>
              <a:t>Aymerich</a:t>
            </a:r>
            <a:r>
              <a:rPr lang="en-US" sz="1600" dirty="0"/>
              <a:t>	</a:t>
            </a:r>
            <a:r>
              <a:rPr lang="fr-FR" sz="1600" dirty="0" smtClean="0"/>
              <a:t>email: </a:t>
            </a:r>
            <a:r>
              <a:rPr lang="en-US" sz="1600" u="sng" dirty="0">
                <a:hlinkClick r:id="rId3"/>
              </a:rPr>
              <a:t>edward.aymerich@knights.ucf.edu</a:t>
            </a:r>
            <a:r>
              <a:rPr lang="en-US" sz="1600" dirty="0"/>
              <a:t> </a:t>
            </a:r>
            <a:endParaRPr lang="fr-FR" sz="1600" dirty="0" smtClean="0"/>
          </a:p>
          <a:p>
            <a:endParaRPr lang="en-US" sz="1600" dirty="0"/>
          </a:p>
          <a:p>
            <a:r>
              <a:rPr lang="en-US" sz="1600" b="1" dirty="0"/>
              <a:t>Office hours: </a:t>
            </a:r>
            <a:r>
              <a:rPr lang="en-US" sz="1600" dirty="0"/>
              <a:t>Thursday 10:30am – 12:30pm (HEC 308)</a:t>
            </a:r>
            <a:r>
              <a:rPr lang="en-US" sz="1600" dirty="0"/>
              <a:t> </a:t>
            </a:r>
            <a:r>
              <a:rPr lang="nb-NO" sz="1600" b="1" dirty="0" smtClean="0"/>
              <a:t> </a:t>
            </a:r>
            <a:endParaRPr lang="nb-NO" sz="1600" b="1" dirty="0"/>
          </a:p>
          <a:p>
            <a:endParaRPr lang="fr-FR" sz="1600" b="1" dirty="0" smtClean="0">
              <a:solidFill>
                <a:srgbClr val="0000FF"/>
              </a:solidFill>
            </a:endParaRPr>
          </a:p>
          <a:p>
            <a:r>
              <a:rPr lang="fr-FR" sz="1600" b="1" dirty="0" smtClean="0">
                <a:solidFill>
                  <a:srgbClr val="0000FF"/>
                </a:solidFill>
              </a:rPr>
              <a:t>Graders :</a:t>
            </a:r>
            <a:endParaRPr lang="fr-FR" sz="1600" b="1" dirty="0" smtClean="0"/>
          </a:p>
          <a:p>
            <a:r>
              <a:rPr lang="en-US" sz="1600" dirty="0" smtClean="0"/>
              <a:t>Michael Harris</a:t>
            </a:r>
            <a:r>
              <a:rPr lang="en-US" sz="1600" b="1" dirty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email: </a:t>
            </a:r>
            <a:r>
              <a:rPr lang="en-US" sz="1600" u="sng" dirty="0">
                <a:hlinkClick r:id="rId4"/>
              </a:rPr>
              <a:t>mharri40@knights.ucf.edu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 </a:t>
            </a:r>
          </a:p>
          <a:p>
            <a:r>
              <a:rPr lang="en-US" sz="1600" b="1" dirty="0" smtClean="0"/>
              <a:t>Office </a:t>
            </a:r>
            <a:r>
              <a:rPr lang="en-US" sz="1600" b="1" dirty="0"/>
              <a:t>hours:</a:t>
            </a:r>
            <a:r>
              <a:rPr lang="en-US" sz="1600" dirty="0"/>
              <a:t>  </a:t>
            </a:r>
            <a:r>
              <a:rPr lang="en-US" sz="1600" dirty="0" smtClean="0"/>
              <a:t>TBA</a:t>
            </a:r>
            <a:endParaRPr lang="en-US" sz="1600" dirty="0"/>
          </a:p>
          <a:p>
            <a:endParaRPr lang="en-US" sz="1600" dirty="0"/>
          </a:p>
          <a:p>
            <a:r>
              <a:rPr lang="nb-NO" sz="1600" dirty="0" smtClean="0">
                <a:solidFill>
                  <a:srgbClr val="000000"/>
                </a:solidFill>
              </a:rPr>
              <a:t>Sharon </a:t>
            </a:r>
            <a:r>
              <a:rPr lang="nb-NO" sz="1600" dirty="0" err="1" smtClean="0">
                <a:solidFill>
                  <a:srgbClr val="000000"/>
                </a:solidFill>
              </a:rPr>
              <a:t>Ladiero</a:t>
            </a:r>
            <a:r>
              <a:rPr lang="nb-NO" sz="1600" dirty="0" smtClean="0">
                <a:solidFill>
                  <a:srgbClr val="000000"/>
                </a:solidFill>
              </a:rPr>
              <a:t>		email: </a:t>
            </a:r>
            <a:r>
              <a:rPr lang="nb-NO" sz="1600" dirty="0" smtClean="0">
                <a:solidFill>
                  <a:srgbClr val="000000"/>
                </a:solidFill>
                <a:hlinkClick r:id="rId5"/>
              </a:rPr>
              <a:t>sjladiero@knights.ucf.edu</a:t>
            </a:r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/>
              <a:t>Office hours: </a:t>
            </a:r>
            <a:r>
              <a:rPr lang="en-US" sz="1600" dirty="0" smtClean="0"/>
              <a:t>TBA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Clayton Walker		email: </a:t>
            </a:r>
            <a:r>
              <a:rPr lang="en-US" sz="1600" u="sng" dirty="0">
                <a:hlinkClick r:id="rId6"/>
              </a:rPr>
              <a:t>claytonwalkerucf@knights.ucf.edu</a:t>
            </a:r>
            <a:r>
              <a:rPr lang="en-US" sz="1600" dirty="0"/>
              <a:t> </a:t>
            </a:r>
            <a:endParaRPr lang="fr-FR" sz="1600" dirty="0"/>
          </a:p>
          <a:p>
            <a:endParaRPr lang="fr-FR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12653</TotalTime>
  <Words>522</Words>
  <Application>Microsoft Macintosh PowerPoint</Application>
  <PresentationFormat>On-screen Show (4:3)</PresentationFormat>
  <Paragraphs>230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265</cp:revision>
  <cp:lastPrinted>2010-01-12T16:52:57Z</cp:lastPrinted>
  <dcterms:created xsi:type="dcterms:W3CDTF">2010-01-12T16:06:39Z</dcterms:created>
  <dcterms:modified xsi:type="dcterms:W3CDTF">2014-01-13T20:05:09Z</dcterms:modified>
</cp:coreProperties>
</file>