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</p:sldMasterIdLst>
  <p:sldIdLst>
    <p:sldId id="256" r:id="rId3"/>
    <p:sldId id="258" r:id="rId4"/>
    <p:sldId id="265" r:id="rId5"/>
    <p:sldId id="274" r:id="rId6"/>
    <p:sldId id="275" r:id="rId7"/>
    <p:sldId id="262" r:id="rId8"/>
    <p:sldId id="296" r:id="rId9"/>
    <p:sldId id="297" r:id="rId10"/>
    <p:sldId id="295" r:id="rId11"/>
    <p:sldId id="290" r:id="rId12"/>
    <p:sldId id="277" r:id="rId13"/>
    <p:sldId id="279" r:id="rId14"/>
    <p:sldId id="263" r:id="rId15"/>
    <p:sldId id="281" r:id="rId16"/>
    <p:sldId id="259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786" y="-4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0" y="6238875"/>
            <a:ext cx="9144001" cy="619125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to…</a:t>
            </a:r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se for slides with Software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722313" y="1905000"/>
            <a:ext cx="8040688" cy="2133600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to…</a:t>
            </a:r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2129814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2129814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1553"/>
            <a:ext cx="4114800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0999" y="2174875"/>
            <a:ext cx="4114800" cy="1537344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981" y="1411553"/>
            <a:ext cx="4117019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17974" cy="1537344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 - Prints in GRAYS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>
            <a:extLst/>
          </a:blip>
          <a:srcRect/>
          <a:stretch>
            <a:fillRect l="-150000" r="-1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0939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1219200"/>
            <a:ext cx="8839200" cy="187743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400" b="0" kern="1200" cap="none" spc="-150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285750" indent="-2857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5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00100" indent="-2825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85900" indent="-227013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extLst/>
          </a:blip>
          <a:srcRect/>
          <a:stretch>
            <a:fillRect l="-150000" r="-1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 rectangle.png"/>
          <p:cNvPicPr>
            <a:picLocks noChangeAspect="1"/>
          </p:cNvPicPr>
          <p:nvPr/>
        </p:nvPicPr>
        <p:blipFill>
          <a:blip r:embed="rId4"/>
          <a:srcRect b="10453"/>
          <a:stretch>
            <a:fillRect/>
          </a:stretch>
        </p:blipFill>
        <p:spPr>
          <a:xfrm>
            <a:off x="0" y="1299706"/>
            <a:ext cx="9144000" cy="555829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2" y="1905000"/>
            <a:ext cx="8040688" cy="21082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25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0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954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1970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4009" indent="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6047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flex.sourceforge.net/" TargetMode="External"/><Relationship Id="rId2" Type="http://schemas.openxmlformats.org/officeDocument/2006/relationships/hyperlink" Target="http://flex.sourceforge.net/manual/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gnuwin32.sourceforge.net/packages/flex.ht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250" y="2667505"/>
            <a:ext cx="7681913" cy="1523495"/>
          </a:xfrm>
        </p:spPr>
        <p:txBody>
          <a:bodyPr/>
          <a:lstStyle/>
          <a:p>
            <a:pPr algn="ctr"/>
            <a:r>
              <a:rPr lang="en-US" dirty="0" smtClean="0"/>
              <a:t>Introduction to Flex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160143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999" y="152400"/>
            <a:ext cx="8382000" cy="609398"/>
          </a:xfrm>
        </p:spPr>
        <p:txBody>
          <a:bodyPr/>
          <a:lstStyle/>
          <a:p>
            <a:r>
              <a:rPr lang="en-US" dirty="0" err="1" smtClean="0"/>
              <a:t>calc.l</a:t>
            </a:r>
            <a:r>
              <a:rPr lang="en-US" dirty="0" smtClean="0"/>
              <a:t> </a:t>
            </a:r>
            <a:r>
              <a:rPr lang="en-US" dirty="0" smtClean="0"/>
              <a:t>- Flex File Format: </a:t>
            </a:r>
            <a:r>
              <a:rPr lang="en-US" i="1" dirty="0" smtClean="0"/>
              <a:t>&lt;Definitions&gt;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81000" y="1251597"/>
            <a:ext cx="8610600" cy="4215000"/>
          </a:xfrm>
          <a:noFill/>
          <a:effectLst/>
        </p:spPr>
        <p:txBody>
          <a:bodyPr/>
          <a:lstStyle/>
          <a:p>
            <a:pPr marL="0" indent="0">
              <a:spcBef>
                <a:spcPts val="0"/>
              </a:spcBef>
              <a:buNone/>
              <a:tabLst>
                <a:tab pos="628650" algn="l"/>
              </a:tabLst>
            </a:pPr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/* Properly formatted code/comments in </a:t>
            </a:r>
            <a:r>
              <a:rPr lang="en-US" sz="2000" i="1" dirty="0" smtClean="0">
                <a:solidFill>
                  <a:schemeClr val="tx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&lt;Definitions&gt;</a:t>
            </a:r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</a:t>
            </a:r>
          </a:p>
          <a:p>
            <a:pPr marL="0" indent="0">
              <a:spcBef>
                <a:spcPts val="0"/>
              </a:spcBef>
              <a:buNone/>
              <a:tabLst>
                <a:tab pos="628650" algn="l"/>
              </a:tabLst>
            </a:pPr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section will be prepended to </a:t>
            </a:r>
            <a:r>
              <a:rPr lang="en-US" sz="2000" dirty="0" err="1" smtClean="0">
                <a:solidFill>
                  <a:schemeClr val="tx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lex.yy.c</a:t>
            </a:r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*/</a:t>
            </a:r>
          </a:p>
          <a:p>
            <a:pPr marL="0" lvl="0" indent="0">
              <a:buNone/>
            </a:pPr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dirty="0" smtClean="0">
                <a:solidFill>
                  <a:schemeClr val="tx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500" dirty="0" smtClean="0">
                <a:solidFill>
                  <a:schemeClr val="tx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/>
            </a:r>
            <a:br>
              <a:rPr lang="en-US" sz="500" dirty="0" smtClean="0">
                <a:solidFill>
                  <a:schemeClr val="tx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800" b="1" dirty="0">
                <a:solidFill>
                  <a:schemeClr val="tx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%{</a:t>
            </a:r>
          </a:p>
          <a:p>
            <a:pPr marL="0" lvl="0" indent="0">
              <a:buNone/>
            </a:pPr>
            <a:r>
              <a:rPr lang="en-US" sz="1800" dirty="0" smtClean="0">
                <a:solidFill>
                  <a:schemeClr val="tx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#</a:t>
            </a:r>
            <a:r>
              <a:rPr lang="en-US" sz="1800" dirty="0">
                <a:solidFill>
                  <a:schemeClr val="tx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include &lt;</a:t>
            </a:r>
            <a:r>
              <a:rPr lang="en-US" sz="1800" dirty="0" err="1">
                <a:solidFill>
                  <a:schemeClr val="tx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stdlib.h</a:t>
            </a:r>
            <a:r>
              <a:rPr lang="en-US" sz="1800" dirty="0">
                <a:solidFill>
                  <a:schemeClr val="tx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lvl="0" indent="0">
              <a:buNone/>
            </a:pPr>
            <a:r>
              <a:rPr lang="en-US" sz="1800" b="1" dirty="0" smtClean="0">
                <a:solidFill>
                  <a:schemeClr val="tx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%}</a:t>
            </a:r>
          </a:p>
          <a:p>
            <a:pPr marL="0" lvl="0" indent="0">
              <a:buNone/>
            </a:pPr>
            <a:endParaRPr lang="en-US" sz="1600" b="1" dirty="0" smtClean="0">
              <a:solidFill>
                <a:srgbClr val="FFFFFF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	/* </a:t>
            </a:r>
            <a:r>
              <a:rPr lang="en-US" sz="2000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Macros */</a:t>
            </a:r>
          </a:p>
          <a:p>
            <a:pPr marL="0" indent="0">
              <a:spcBef>
                <a:spcPts val="0"/>
              </a:spcBef>
              <a:buNone/>
              <a:tabLst>
                <a:tab pos="628650" algn="l"/>
              </a:tabLst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I [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iI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]</a:t>
            </a:r>
          </a:p>
          <a:p>
            <a:pPr marL="0" indent="0">
              <a:spcBef>
                <a:spcPts val="0"/>
              </a:spcBef>
              <a:buNone/>
              <a:tabLst>
                <a:tab pos="628650" algn="l"/>
              </a:tabLst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N [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nN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]</a:t>
            </a:r>
          </a:p>
          <a:p>
            <a:pPr marL="0" indent="0">
              <a:spcBef>
                <a:spcPts val="0"/>
              </a:spcBef>
              <a:buNone/>
              <a:tabLst>
                <a:tab pos="628650" algn="l"/>
              </a:tabLst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T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tT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]</a:t>
            </a:r>
          </a:p>
          <a:p>
            <a:pPr marL="0" indent="0">
              <a:spcBef>
                <a:spcPts val="0"/>
              </a:spcBef>
              <a:buNone/>
              <a:tabLst>
                <a:tab pos="628650" algn="l"/>
              </a:tabLst>
            </a:pPr>
            <a:endParaRPr lang="en-US" sz="2000" b="1" dirty="0">
              <a:solidFill>
                <a:srgbClr val="FFFFFF"/>
              </a:solidFill>
              <a:latin typeface="Courier New" pitchFamily="49" charset="0"/>
              <a:cs typeface="Courier New" pitchFamily="49" charset="0"/>
            </a:endParaRPr>
          </a:p>
          <a:p>
            <a:pPr marL="0" lvl="0" indent="0">
              <a:buNone/>
            </a:pPr>
            <a:r>
              <a:rPr lang="en-US" sz="2000" dirty="0" smtClean="0">
                <a:solidFill>
                  <a:srgbClr val="FFFFFF"/>
                </a:solidFill>
                <a:latin typeface="Courier New" pitchFamily="49" charset="0"/>
                <a:cs typeface="Courier New" pitchFamily="49" charset="0"/>
              </a:rPr>
              <a:t>digit     </a:t>
            </a:r>
            <a:r>
              <a:rPr lang="en-US" sz="2000" dirty="0">
                <a:solidFill>
                  <a:srgbClr val="FFFFFF"/>
                </a:solidFill>
                <a:latin typeface="Courier New" pitchFamily="49" charset="0"/>
                <a:cs typeface="Courier New" pitchFamily="49" charset="0"/>
              </a:rPr>
              <a:t>[0-9]</a:t>
            </a:r>
          </a:p>
          <a:p>
            <a:pPr marL="0" lvl="0" indent="0">
              <a:buNone/>
            </a:pPr>
            <a:r>
              <a:rPr lang="en-US" sz="2000" dirty="0">
                <a:solidFill>
                  <a:srgbClr val="FFFFFF"/>
                </a:solidFill>
                <a:latin typeface="Courier New" pitchFamily="49" charset="0"/>
                <a:cs typeface="Courier New" pitchFamily="49" charset="0"/>
              </a:rPr>
              <a:t>integer   {digit</a:t>
            </a:r>
            <a:r>
              <a:rPr lang="en-US" sz="2000" dirty="0" smtClean="0">
                <a:solidFill>
                  <a:srgbClr val="FFFFFF"/>
                </a:solidFill>
                <a:latin typeface="Courier New" pitchFamily="49" charset="0"/>
                <a:cs typeface="Courier New" pitchFamily="49" charset="0"/>
              </a:rPr>
              <a:t>}+</a:t>
            </a:r>
            <a:endParaRPr lang="en-US" sz="2000" dirty="0">
              <a:solidFill>
                <a:srgbClr val="FFFFFF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Right Brace 8"/>
          <p:cNvSpPr/>
          <p:nvPr/>
        </p:nvSpPr>
        <p:spPr>
          <a:xfrm>
            <a:off x="3809999" y="3352800"/>
            <a:ext cx="762000" cy="2057400"/>
          </a:xfrm>
          <a:prstGeom prst="rightBrace">
            <a:avLst>
              <a:gd name="adj1" fmla="val 17500"/>
              <a:gd name="adj2" fmla="val 50000"/>
            </a:avLst>
          </a:prstGeom>
          <a:ln w="190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724400" y="3429000"/>
            <a:ext cx="3962400" cy="2188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accent4"/>
                </a:solidFill>
              </a:rPr>
              <a:t>                   </a:t>
            </a:r>
            <a:r>
              <a:rPr lang="en-US" sz="2000" u="sng" dirty="0" smtClean="0">
                <a:solidFill>
                  <a:schemeClr val="accent4"/>
                </a:solidFill>
              </a:rPr>
              <a:t>Macros</a:t>
            </a:r>
            <a:br>
              <a:rPr lang="en-US" sz="2000" u="sng" dirty="0" smtClean="0">
                <a:solidFill>
                  <a:schemeClr val="accent4"/>
                </a:solidFill>
              </a:rPr>
            </a:br>
            <a:endParaRPr lang="en-US" sz="700" dirty="0" smtClean="0">
              <a:solidFill>
                <a:schemeClr val="accent4"/>
              </a:solidFill>
            </a:endParaRPr>
          </a:p>
          <a:p>
            <a:r>
              <a:rPr lang="en-US" sz="1950" dirty="0" smtClean="0">
                <a:solidFill>
                  <a:schemeClr val="accent4"/>
                </a:solidFill>
              </a:rPr>
              <a:t>Analogous to #define in C;  i.e.</a:t>
            </a:r>
          </a:p>
          <a:p>
            <a:pPr>
              <a:lnSpc>
                <a:spcPct val="120000"/>
              </a:lnSpc>
            </a:pPr>
            <a:r>
              <a:rPr lang="en-US" sz="1950" dirty="0" smtClean="0">
                <a:solidFill>
                  <a:schemeClr val="accent4"/>
                </a:solidFill>
              </a:rPr>
              <a:t>        </a:t>
            </a:r>
            <a:r>
              <a:rPr lang="en-US" dirty="0" smtClean="0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integer {digit}+</a:t>
            </a:r>
          </a:p>
          <a:p>
            <a:pPr>
              <a:lnSpc>
                <a:spcPct val="120000"/>
              </a:lnSpc>
            </a:pPr>
            <a:r>
              <a:rPr lang="en-US" sz="1950" dirty="0" smtClean="0">
                <a:solidFill>
                  <a:schemeClr val="accent4"/>
                </a:solidFill>
              </a:rPr>
              <a:t>could be thought of as</a:t>
            </a:r>
          </a:p>
          <a:p>
            <a:pPr>
              <a:lnSpc>
                <a:spcPct val="120000"/>
              </a:lnSpc>
            </a:pPr>
            <a:r>
              <a:rPr lang="en-US" sz="1950" dirty="0" smtClean="0">
                <a:solidFill>
                  <a:schemeClr val="accent4"/>
                </a:solidFill>
              </a:rPr>
              <a:t>        </a:t>
            </a:r>
            <a:r>
              <a:rPr lang="en-US" dirty="0" smtClean="0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#</a:t>
            </a:r>
            <a:r>
              <a:rPr lang="en-US" dirty="0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define </a:t>
            </a:r>
            <a:r>
              <a:rPr lang="en-US" dirty="0" smtClean="0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INTEGER </a:t>
            </a:r>
            <a:r>
              <a:rPr lang="en-US" dirty="0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{digit}+</a:t>
            </a:r>
          </a:p>
          <a:p>
            <a:endParaRPr lang="en-US" sz="1950" dirty="0" smtClean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4696845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calc.l</a:t>
            </a:r>
            <a:r>
              <a:rPr lang="en-US" dirty="0" smtClean="0"/>
              <a:t> </a:t>
            </a:r>
            <a:r>
              <a:rPr lang="en-US" dirty="0"/>
              <a:t>- Flex </a:t>
            </a:r>
            <a:r>
              <a:rPr lang="en-US" dirty="0" smtClean="0"/>
              <a:t>File Format: </a:t>
            </a:r>
            <a:r>
              <a:rPr lang="en-US" i="1" dirty="0" smtClean="0"/>
              <a:t>&lt;Rules&gt;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28600" y="1066800"/>
            <a:ext cx="8763000" cy="5595378"/>
          </a:xfrm>
          <a:noFill/>
          <a:effectLst/>
        </p:spPr>
        <p:txBody>
          <a:bodyPr/>
          <a:lstStyle/>
          <a:p>
            <a:pPr marL="0" indent="0">
              <a:spcBef>
                <a:spcPts val="0"/>
              </a:spcBef>
              <a:buNone/>
              <a:tabLst>
                <a:tab pos="628650" algn="l"/>
              </a:tabLst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%%</a:t>
            </a:r>
          </a:p>
          <a:p>
            <a:pPr marL="0" indent="0">
              <a:spcBef>
                <a:spcPts val="0"/>
              </a:spcBef>
              <a:buNone/>
              <a:tabLst>
                <a:tab pos="628650" algn="l"/>
              </a:tabLst>
            </a:pPr>
            <a:r>
              <a:rPr lang="en-US" sz="2000" dirty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smtClean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/* Reserved Word (not case sensitive) */</a:t>
            </a:r>
          </a:p>
          <a:p>
            <a:pPr marL="0" indent="0">
              <a:spcBef>
                <a:spcPts val="0"/>
              </a:spcBef>
              <a:buNone/>
              <a:tabLst>
                <a:tab pos="628650" algn="l"/>
              </a:tabLst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{I}{N}{T} 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{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intsym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");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None/>
              <a:tabLst>
                <a:tab pos="628650" algn="l"/>
              </a:tabLst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  <a:tabLst>
                <a:tab pos="628650" algn="l"/>
              </a:tabLst>
            </a:pPr>
            <a:r>
              <a:rPr lang="en-US" sz="2000" dirty="0" smtClean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	/* Whitespace (currently, </a:t>
            </a:r>
            <a:r>
              <a:rPr lang="en-US" sz="2000" dirty="0" smtClean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spaces and tabs </a:t>
            </a:r>
            <a:r>
              <a:rPr lang="en-US" sz="2000" dirty="0" smtClean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only) */</a:t>
            </a:r>
          </a:p>
          <a:p>
            <a:pPr marL="0" indent="0">
              <a:spcBef>
                <a:spcPts val="0"/>
              </a:spcBef>
              <a:buNone/>
              <a:tabLst>
                <a:tab pos="628650" algn="l"/>
              </a:tabLst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[ \t]+     {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None/>
              <a:tabLst>
                <a:tab pos="628650" algn="l"/>
              </a:tabLst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  <a:tabLst>
                <a:tab pos="628650" algn="l"/>
              </a:tabLst>
            </a:pPr>
            <a:r>
              <a:rPr lang="en-US" sz="2000" dirty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	/* </a:t>
            </a:r>
            <a:r>
              <a:rPr lang="en-US" sz="2000" dirty="0" smtClean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Number </a:t>
            </a:r>
            <a:r>
              <a:rPr lang="en-US" sz="2000" dirty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*/</a:t>
            </a:r>
          </a:p>
          <a:p>
            <a:pPr marL="0" indent="0">
              <a:spcBef>
                <a:spcPts val="0"/>
              </a:spcBef>
              <a:buNone/>
              <a:tabLst>
                <a:tab pos="628650" algn="l"/>
              </a:tabLst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{integer} 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{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("number %s ",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yytext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); }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  <a:tabLst>
                <a:tab pos="628650" algn="l"/>
              </a:tabLst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  <a:tabLst>
                <a:tab pos="628650" algn="l"/>
              </a:tabLst>
            </a:pPr>
            <a:r>
              <a:rPr lang="en-US" sz="2000" dirty="0" smtClean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	/* Special Symbols */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  <a:tabLst>
                <a:tab pos="628650" algn="l"/>
              </a:tabLst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"+"	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{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("plus ");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None/>
              <a:tabLst>
                <a:tab pos="628650" algn="l"/>
              </a:tabLst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"-"	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{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("minus ");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None/>
              <a:tabLst>
                <a:tab pos="628650" algn="l"/>
              </a:tabLst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"*"	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{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("times ");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None/>
              <a:tabLst>
                <a:tab pos="628650" algn="l"/>
              </a:tabLst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"/"	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{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("divide ");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None/>
              <a:tabLst>
                <a:tab pos="628650" algn="l"/>
              </a:tabLst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"("	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{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lparen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");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None/>
              <a:tabLst>
                <a:tab pos="628650" algn="l"/>
              </a:tabLst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")"	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{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rparen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");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None/>
              <a:tabLst>
                <a:tab pos="628650" algn="l"/>
              </a:tabLst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\n  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{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("\n\n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"); }</a:t>
            </a:r>
          </a:p>
          <a:p>
            <a:pPr marL="0" indent="0">
              <a:spcBef>
                <a:spcPts val="0"/>
              </a:spcBef>
              <a:buNone/>
              <a:tabLst>
                <a:tab pos="628650" algn="l"/>
              </a:tabLst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.	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{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("INVALID(%s) ",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yytext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); }</a:t>
            </a:r>
          </a:p>
        </p:txBody>
      </p:sp>
    </p:spTree>
    <p:extLst>
      <p:ext uri="{BB962C8B-B14F-4D97-AF65-F5344CB8AC3E}">
        <p14:creationId xmlns:p14="http://schemas.microsoft.com/office/powerpoint/2010/main" val="1360237622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calc.l</a:t>
            </a:r>
            <a:r>
              <a:rPr lang="en-US" dirty="0" smtClean="0"/>
              <a:t> </a:t>
            </a:r>
            <a:r>
              <a:rPr lang="en-US" dirty="0"/>
              <a:t>- Flex </a:t>
            </a:r>
            <a:r>
              <a:rPr lang="en-US" dirty="0" smtClean="0"/>
              <a:t>File Format: </a:t>
            </a:r>
            <a:r>
              <a:rPr lang="en-US" i="1" dirty="0" smtClean="0"/>
              <a:t>&lt;User Code&gt;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28600" y="978622"/>
            <a:ext cx="8763000" cy="5706177"/>
          </a:xfrm>
          <a:noFill/>
          <a:effectLst/>
        </p:spPr>
        <p:txBody>
          <a:bodyPr/>
          <a:lstStyle/>
          <a:p>
            <a:pPr marL="0" indent="0">
              <a:spcBef>
                <a:spcPts val="0"/>
              </a:spcBef>
              <a:buNone/>
              <a:tabLst>
                <a:tab pos="628650" algn="l"/>
              </a:tabLst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%%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  <a:tabLst>
                <a:tab pos="628650" algn="l"/>
              </a:tabLst>
            </a:pPr>
            <a:r>
              <a:rPr lang="en-US" sz="2000" dirty="0" smtClean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/* Properly formatted code/comments in </a:t>
            </a:r>
            <a:r>
              <a:rPr lang="en-US" sz="2000" i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&lt;User Code&gt;</a:t>
            </a:r>
            <a:r>
              <a:rPr lang="en-US" sz="2000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	   section are appended to </a:t>
            </a:r>
            <a:r>
              <a:rPr lang="en-US" sz="2000" dirty="0" err="1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lex.yy.c</a:t>
            </a:r>
            <a:r>
              <a:rPr lang="en-US" sz="2000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*/</a:t>
            </a:r>
          </a:p>
          <a:p>
            <a:pPr marL="0" indent="0">
              <a:spcBef>
                <a:spcPts val="0"/>
              </a:spcBef>
              <a:buNone/>
              <a:tabLst>
                <a:tab pos="628650" algn="l"/>
              </a:tabLst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  <a:tabLst>
                <a:tab pos="628650" algn="l"/>
              </a:tabLst>
            </a:pPr>
            <a:r>
              <a:rPr lang="en-US" sz="2000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 /* If called, allows for scanning of another file */</a:t>
            </a:r>
          </a:p>
          <a:p>
            <a:pPr marL="0" indent="0">
              <a:spcBef>
                <a:spcPts val="0"/>
              </a:spcBef>
              <a:buNone/>
              <a:tabLst>
                <a:tab pos="628650" algn="l"/>
              </a:tabLst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yywrap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spcBef>
                <a:spcPts val="0"/>
              </a:spcBef>
              <a:buNone/>
              <a:tabLst>
                <a:tab pos="628650" algn="l"/>
              </a:tabLst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spcBef>
                <a:spcPts val="0"/>
              </a:spcBef>
              <a:buNone/>
              <a:tabLst>
                <a:tab pos="628650" algn="l"/>
              </a:tabLst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return 1;</a:t>
            </a:r>
          </a:p>
          <a:p>
            <a:pPr marL="0" indent="0">
              <a:spcBef>
                <a:spcPts val="0"/>
              </a:spcBef>
              <a:buNone/>
              <a:tabLst>
                <a:tab pos="628650" algn="l"/>
              </a:tabLst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None/>
              <a:tabLst>
                <a:tab pos="628650" algn="l"/>
              </a:tabLst>
            </a:pPr>
            <a:endParaRPr lang="en-US" sz="24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  <a:tabLst>
                <a:tab pos="628650" algn="l"/>
              </a:tabLst>
            </a:pPr>
            <a:r>
              <a:rPr lang="en-US" sz="2000" dirty="0" smtClean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  /* </a:t>
            </a:r>
            <a:r>
              <a:rPr lang="en-US" sz="2000" dirty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Main function for Flex file */</a:t>
            </a:r>
          </a:p>
          <a:p>
            <a:pPr marL="0" indent="0">
              <a:spcBef>
                <a:spcPts val="0"/>
              </a:spcBef>
              <a:buNone/>
              <a:tabLst>
                <a:tab pos="628650" algn="l"/>
              </a:tabLst>
            </a:pP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main(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argc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 char*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argv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[])</a:t>
            </a:r>
          </a:p>
          <a:p>
            <a:pPr marL="0" indent="0">
              <a:spcBef>
                <a:spcPts val="0"/>
              </a:spcBef>
              <a:buNone/>
              <a:tabLst>
                <a:tab pos="628650" algn="l"/>
              </a:tabLst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spcBef>
                <a:spcPts val="0"/>
              </a:spcBef>
              <a:buNone/>
              <a:tabLst>
                <a:tab pos="628650" algn="l"/>
              </a:tabLst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smtClean="0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/* Insert </a:t>
            </a:r>
            <a:r>
              <a:rPr lang="en-US" sz="2000" dirty="0" smtClean="0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message/prompt here, if necessary </a:t>
            </a:r>
            <a:r>
              <a:rPr lang="en-US" sz="2000" dirty="0" smtClean="0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*/</a:t>
            </a:r>
          </a:p>
          <a:p>
            <a:pPr marL="0" indent="0">
              <a:spcBef>
                <a:spcPts val="0"/>
              </a:spcBef>
              <a:buNone/>
              <a:tabLst>
                <a:tab pos="628650" algn="l"/>
              </a:tabLst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  <a:tabLst>
                <a:tab pos="628650" algn="l"/>
              </a:tabLst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	if 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argc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&gt; 1)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yyin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fopen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argv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[1], "r");</a:t>
            </a:r>
          </a:p>
          <a:p>
            <a:pPr marL="0" indent="0">
              <a:spcBef>
                <a:spcPts val="0"/>
              </a:spcBef>
              <a:buNone/>
              <a:tabLst>
                <a:tab pos="628650" algn="l"/>
              </a:tabLst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	else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yyin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stdin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  <a:tabLst>
                <a:tab pos="628650" algn="l"/>
              </a:tabLst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yylex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spcBef>
                <a:spcPts val="0"/>
              </a:spcBef>
              <a:buNone/>
              <a:tabLst>
                <a:tab pos="628650" algn="l"/>
              </a:tabLst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	return 1;</a:t>
            </a:r>
          </a:p>
          <a:p>
            <a:pPr marL="0" indent="0">
              <a:spcBef>
                <a:spcPts val="0"/>
              </a:spcBef>
              <a:buNone/>
              <a:tabLst>
                <a:tab pos="628650" algn="l"/>
              </a:tabLst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117406107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Values </a:t>
            </a:r>
            <a:r>
              <a:rPr lang="en-US" dirty="0" smtClean="0"/>
              <a:t>Available to the User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28600" y="1371600"/>
            <a:ext cx="8686800" cy="3367076"/>
          </a:xfrm>
        </p:spPr>
        <p:txBody>
          <a:bodyPr/>
          <a:lstStyle/>
          <a:p>
            <a:r>
              <a:rPr lang="en-US" dirty="0" smtClean="0"/>
              <a:t>There are a number of values that Flex makes available to the user, but for this project, these are likely to be the most useful to you: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1600" dirty="0"/>
          </a:p>
          <a:p>
            <a:r>
              <a:rPr lang="en-US" u="sng" dirty="0" err="1" smtClean="0"/>
              <a:t>yytext</a:t>
            </a:r>
            <a:r>
              <a:rPr lang="en-US" dirty="0" smtClean="0"/>
              <a:t>: Always a pointer to the scanned lexeme</a:t>
            </a:r>
          </a:p>
          <a:p>
            <a:pPr lvl="1"/>
            <a:r>
              <a:rPr lang="en-US" dirty="0" smtClean="0"/>
              <a:t>i.e. Holds text of current token</a:t>
            </a:r>
          </a:p>
          <a:p>
            <a:pPr lvl="1"/>
            <a:r>
              <a:rPr lang="en-US" dirty="0" smtClean="0"/>
              <a:t>Can be modified but lengthened (appended to)</a:t>
            </a:r>
            <a:br>
              <a:rPr lang="en-US" dirty="0" smtClean="0"/>
            </a:br>
            <a:endParaRPr lang="en-US" sz="1600" dirty="0" smtClean="0"/>
          </a:p>
          <a:p>
            <a:r>
              <a:rPr lang="en-US" u="sng" dirty="0" err="1" smtClean="0"/>
              <a:t>yyleng</a:t>
            </a:r>
            <a:r>
              <a:rPr lang="en-US" dirty="0" smtClean="0"/>
              <a:t>: Length of the current </a:t>
            </a:r>
            <a:r>
              <a:rPr lang="en-US" dirty="0" smtClean="0"/>
              <a:t>token</a:t>
            </a: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544871271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09398"/>
          </a:xfrm>
        </p:spPr>
        <p:txBody>
          <a:bodyPr/>
          <a:lstStyle/>
          <a:p>
            <a:r>
              <a:rPr lang="en-US" dirty="0" smtClean="0"/>
              <a:t>Running From Command Line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04800" y="1219200"/>
            <a:ext cx="8686800" cy="512140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Here, assume that:</a:t>
            </a:r>
          </a:p>
          <a:p>
            <a:pPr>
              <a:buFontTx/>
              <a:buChar char="-"/>
            </a:pPr>
            <a:r>
              <a:rPr lang="en-US" sz="2400" dirty="0" smtClean="0"/>
              <a:t>"</a:t>
            </a:r>
            <a:r>
              <a:rPr lang="en-US" sz="2400" dirty="0" err="1" smtClean="0"/>
              <a:t>Sample.l</a:t>
            </a:r>
            <a:r>
              <a:rPr lang="en-US" sz="2400" dirty="0" smtClean="0"/>
              <a:t>" scans for tokens according to a grammar named Sample</a:t>
            </a:r>
          </a:p>
          <a:p>
            <a:pPr>
              <a:buFontTx/>
              <a:buChar char="-"/>
            </a:pPr>
            <a:r>
              <a:rPr lang="en-US" sz="2400" dirty="0" smtClean="0"/>
              <a:t>"input.txt" is the file to be scanned; exclude this to scan from </a:t>
            </a:r>
            <a:r>
              <a:rPr lang="en-US" sz="2400" dirty="0" err="1" smtClean="0"/>
              <a:t>stdin</a:t>
            </a:r>
            <a:endParaRPr lang="en-US" sz="2400" dirty="0" smtClean="0"/>
          </a:p>
          <a:p>
            <a:pPr>
              <a:buFontTx/>
              <a:buChar char="-"/>
            </a:pPr>
            <a:endParaRPr lang="en-US" sz="2400" dirty="0" smtClean="0"/>
          </a:p>
          <a:p>
            <a:r>
              <a:rPr lang="en-US" dirty="0" smtClean="0"/>
              <a:t>For lexical analysis </a:t>
            </a:r>
            <a:r>
              <a:rPr lang="en-US" u="sng" dirty="0" smtClean="0"/>
              <a:t>only</a:t>
            </a:r>
            <a:r>
              <a:rPr lang="en-US" dirty="0" smtClean="0"/>
              <a:t> (no parsing):</a:t>
            </a:r>
          </a:p>
          <a:p>
            <a:pPr lvl="1"/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flex.exe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Sample.l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gcc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–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oSample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lex.yy.c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Sample input.txt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If it doesn't work:</a:t>
            </a:r>
          </a:p>
          <a:p>
            <a:pPr lvl="1"/>
            <a:r>
              <a:rPr lang="en-US" dirty="0" smtClean="0"/>
              <a:t>If issue is with Flex.exe, try inserting its full </a:t>
            </a:r>
            <a:r>
              <a:rPr lang="en-US" dirty="0" err="1" smtClean="0"/>
              <a:t>filepath</a:t>
            </a:r>
            <a:r>
              <a:rPr lang="en-US" dirty="0" smtClean="0"/>
              <a:t> instead.</a:t>
            </a:r>
          </a:p>
          <a:p>
            <a:pPr lvl="1"/>
            <a:r>
              <a:rPr lang="en-US" dirty="0" smtClean="0"/>
              <a:t>If issue is due problems with token types, change all "return(</a:t>
            </a:r>
            <a:r>
              <a:rPr lang="en-US" i="1" dirty="0" err="1" smtClean="0"/>
              <a:t>tokenType</a:t>
            </a:r>
            <a:r>
              <a:rPr lang="en-US" dirty="0" smtClean="0"/>
              <a:t>)" statements to "</a:t>
            </a:r>
            <a:r>
              <a:rPr lang="en-US" dirty="0" err="1" smtClean="0"/>
              <a:t>printf</a:t>
            </a:r>
            <a:r>
              <a:rPr lang="en-US" dirty="0" smtClean="0"/>
              <a:t>" as shown in slides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4437012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Links/Installation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81000" y="1363480"/>
            <a:ext cx="8534400" cy="5312223"/>
          </a:xfrm>
        </p:spPr>
        <p:txBody>
          <a:bodyPr/>
          <a:lstStyle/>
          <a:p>
            <a:r>
              <a:rPr lang="en-US" dirty="0" smtClean="0"/>
              <a:t>Flex </a:t>
            </a:r>
            <a:r>
              <a:rPr lang="en-US" dirty="0" smtClean="0"/>
              <a:t>Manual</a:t>
            </a:r>
            <a:r>
              <a:rPr lang="en-US" dirty="0"/>
              <a:t>: </a:t>
            </a:r>
            <a:endParaRPr lang="en-US" dirty="0" smtClean="0"/>
          </a:p>
          <a:p>
            <a:pPr lvl="1"/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://flex.sourceforge.net/manual</a:t>
            </a:r>
            <a:r>
              <a:rPr lang="en-US" dirty="0" smtClean="0">
                <a:hlinkClick r:id="rId2"/>
              </a:rPr>
              <a:t>/</a:t>
            </a:r>
            <a:r>
              <a:rPr lang="en-US" dirty="0" smtClean="0"/>
              <a:t> </a:t>
            </a:r>
            <a:endParaRPr lang="en-US" dirty="0" smtClean="0"/>
          </a:p>
          <a:p>
            <a:endParaRPr lang="en-US" sz="2000" dirty="0"/>
          </a:p>
          <a:p>
            <a:r>
              <a:rPr lang="en-US" dirty="0" smtClean="0"/>
              <a:t>To Install Flex on </a:t>
            </a:r>
            <a:r>
              <a:rPr lang="en-US" dirty="0"/>
              <a:t>Windows:</a:t>
            </a:r>
          </a:p>
          <a:p>
            <a:pPr lvl="1"/>
            <a:r>
              <a:rPr lang="en-US" dirty="0">
                <a:hlinkClick r:id="rId3"/>
              </a:rPr>
              <a:t>http://flex.sourceforge.net/</a:t>
            </a:r>
            <a:r>
              <a:rPr lang="en-US" dirty="0"/>
              <a:t>  for source, or</a:t>
            </a:r>
          </a:p>
          <a:p>
            <a:pPr lvl="1"/>
            <a:r>
              <a:rPr lang="en-US" dirty="0">
                <a:hlinkClick r:id="rId4"/>
              </a:rPr>
              <a:t>http://gnuwin32.sourceforge.net/packages/flex.htm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for Windows </a:t>
            </a:r>
            <a:r>
              <a:rPr lang="en-US" dirty="0" smtClean="0"/>
              <a:t>executable</a:t>
            </a:r>
            <a:endParaRPr lang="en-US" dirty="0" smtClean="0"/>
          </a:p>
          <a:p>
            <a:r>
              <a:rPr lang="en-US" dirty="0" smtClean="0"/>
              <a:t>To Install Flex on Eustis:</a:t>
            </a:r>
          </a:p>
          <a:p>
            <a:pPr lvl="1"/>
            <a:r>
              <a:rPr lang="en-US" dirty="0" smtClean="0"/>
              <a:t>Flex version 2.5.35 already installed</a:t>
            </a:r>
          </a:p>
          <a:p>
            <a:r>
              <a:rPr lang="en-US" dirty="0" smtClean="0"/>
              <a:t>To Install Flex on Linux:</a:t>
            </a:r>
          </a:p>
          <a:p>
            <a:pPr lvl="1"/>
            <a:r>
              <a:rPr lang="en-US" dirty="0" smtClean="0"/>
              <a:t>Flex package likely must be installed, but package name varies per distribution. Please search Google for package name and instructions.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97294143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Flex?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81000" y="1801368"/>
            <a:ext cx="8534400" cy="1637371"/>
          </a:xfrm>
        </p:spPr>
        <p:txBody>
          <a:bodyPr/>
          <a:lstStyle/>
          <a:p>
            <a:r>
              <a:rPr lang="en-US" dirty="0" smtClean="0"/>
              <a:t>Generates a program (C source file)  that performs </a:t>
            </a:r>
            <a:br>
              <a:rPr lang="en-US" dirty="0" smtClean="0"/>
            </a:br>
            <a:r>
              <a:rPr lang="en-US" dirty="0" smtClean="0"/>
              <a:t>lexical analysis on text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Often used to provide input for a syntactic analyzer</a:t>
            </a:r>
          </a:p>
        </p:txBody>
      </p:sp>
    </p:spTree>
    <p:extLst>
      <p:ext uri="{BB962C8B-B14F-4D97-AF65-F5344CB8AC3E}">
        <p14:creationId xmlns:p14="http://schemas.microsoft.com/office/powerpoint/2010/main" val="1698645967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Flex Works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28600" y="1143000"/>
            <a:ext cx="8763000" cy="5262979"/>
          </a:xfrm>
        </p:spPr>
        <p:txBody>
          <a:bodyPr/>
          <a:lstStyle/>
          <a:p>
            <a:r>
              <a:rPr lang="en-US" dirty="0" smtClean="0"/>
              <a:t>Flex file (</a:t>
            </a:r>
            <a:r>
              <a:rPr lang="en-US" sz="2300" dirty="0" err="1" smtClean="0">
                <a:latin typeface="Courier New" pitchFamily="49" charset="0"/>
                <a:cs typeface="Courier New" pitchFamily="49" charset="0"/>
              </a:rPr>
              <a:t>filename.l</a:t>
            </a:r>
            <a:r>
              <a:rPr lang="en-US" dirty="0" smtClean="0"/>
              <a:t>) contains all info needed for a file to be scanned and lexically analyzed, such as</a:t>
            </a:r>
          </a:p>
          <a:p>
            <a:pPr lvl="1"/>
            <a:r>
              <a:rPr lang="en-US" dirty="0" smtClean="0"/>
              <a:t>Characters &amp; character patterns that make up tokens</a:t>
            </a:r>
          </a:p>
          <a:p>
            <a:pPr lvl="1"/>
            <a:r>
              <a:rPr lang="en-US" dirty="0" smtClean="0"/>
              <a:t>Actions (written in C) to take when patterns are matched</a:t>
            </a:r>
          </a:p>
          <a:p>
            <a:pPr lvl="1"/>
            <a:r>
              <a:rPr lang="en-US" dirty="0" smtClean="0"/>
              <a:t>Additional functions (in C) to enhance modularity (if necessary) and/or to specify exactly how the scanner should operate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Flex.exe is run with 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filename.l</a:t>
            </a:r>
            <a:r>
              <a:rPr lang="en-US" dirty="0" smtClean="0"/>
              <a:t> passed as an argument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This generates a lengthy C source file,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lex.yy.c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400" dirty="0" smtClean="0">
                <a:latin typeface="Courier New" pitchFamily="49" charset="0"/>
                <a:cs typeface="Courier New" pitchFamily="49" charset="0"/>
              </a:rPr>
            </a:br>
            <a:endParaRPr lang="en-US" dirty="0" smtClean="0"/>
          </a:p>
          <a:p>
            <a:r>
              <a:rPr lang="en-US" dirty="0" smtClean="0"/>
              <a:t>To scan a text file:</a:t>
            </a:r>
          </a:p>
          <a:p>
            <a:pPr lvl="1"/>
            <a:r>
              <a:rPr lang="en-US" dirty="0" smtClean="0"/>
              <a:t>Compile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lex.yy.c</a:t>
            </a:r>
            <a:r>
              <a:rPr lang="en-US" dirty="0" smtClean="0"/>
              <a:t> and then run it against the desired file</a:t>
            </a:r>
          </a:p>
        </p:txBody>
      </p:sp>
    </p:spTree>
    <p:extLst>
      <p:ext uri="{BB962C8B-B14F-4D97-AF65-F5344CB8AC3E}">
        <p14:creationId xmlns:p14="http://schemas.microsoft.com/office/powerpoint/2010/main" val="1604437743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Algebraic Laws for Regular Expressions</a:t>
            </a: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862" b="21146"/>
          <a:stretch/>
        </p:blipFill>
        <p:spPr bwMode="auto">
          <a:xfrm>
            <a:off x="346075" y="1495425"/>
            <a:ext cx="8566150" cy="3543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40605947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Flex Regular Expressions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574" b="11514"/>
          <a:stretch/>
        </p:blipFill>
        <p:spPr bwMode="auto">
          <a:xfrm>
            <a:off x="987425" y="838200"/>
            <a:ext cx="7242175" cy="5830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99728109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Flex File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4259628"/>
          </a:xfrm>
        </p:spPr>
        <p:txBody>
          <a:bodyPr/>
          <a:lstStyle/>
          <a:p>
            <a:r>
              <a:rPr lang="en-US" dirty="0" smtClean="0"/>
              <a:t>Format of Flex (.l) file:	     </a:t>
            </a:r>
            <a:r>
              <a:rPr lang="en-US" sz="2400" b="1" i="1" dirty="0" smtClean="0">
                <a:latin typeface="Courier New" pitchFamily="49" charset="0"/>
                <a:cs typeface="Courier New" pitchFamily="49" charset="0"/>
              </a:rPr>
              <a:t>&lt;Definitions&gt;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4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				  %%</a:t>
            </a:r>
            <a:br>
              <a:rPr lang="en-US" sz="24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				  </a:t>
            </a:r>
            <a:r>
              <a:rPr lang="en-US" sz="2400" b="1" i="1" dirty="0" smtClean="0">
                <a:latin typeface="Courier New" pitchFamily="49" charset="0"/>
                <a:cs typeface="Courier New" pitchFamily="49" charset="0"/>
              </a:rPr>
              <a:t>&lt;Rules&gt;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4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				  %%</a:t>
            </a:r>
            <a:br>
              <a:rPr lang="en-US" sz="24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				  </a:t>
            </a:r>
            <a:r>
              <a:rPr lang="en-US" sz="2400" b="1" i="1" dirty="0" smtClean="0">
                <a:latin typeface="Courier New" pitchFamily="49" charset="0"/>
                <a:cs typeface="Courier New" pitchFamily="49" charset="0"/>
              </a:rPr>
              <a:t>&lt;User code&gt;</a:t>
            </a:r>
            <a:br>
              <a:rPr lang="en-US" sz="2400" b="1" i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400" b="1" dirty="0" smtClean="0">
                <a:latin typeface="Courier New" pitchFamily="49" charset="0"/>
                <a:cs typeface="Courier New" pitchFamily="49" charset="0"/>
              </a:rPr>
            </a:b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cs typeface="Courier New" pitchFamily="49" charset="0"/>
              </a:rPr>
              <a:t>Note: When compiling in Windows,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main()</a:t>
            </a:r>
            <a:r>
              <a:rPr lang="en-US" dirty="0" smtClean="0">
                <a:cs typeface="Courier New" pitchFamily="49" charset="0"/>
              </a:rPr>
              <a:t> and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yywrap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cs typeface="Courier New" pitchFamily="49" charset="0"/>
              </a:rPr>
              <a:t>must be explicitly defined in </a:t>
            </a:r>
            <a:r>
              <a:rPr lang="en-US" b="1" dirty="0" smtClean="0">
                <a:cs typeface="Courier New" pitchFamily="49" charset="0"/>
              </a:rPr>
              <a:t>user code</a:t>
            </a:r>
            <a:r>
              <a:rPr lang="en-US" dirty="0" smtClean="0">
                <a:cs typeface="Courier New" pitchFamily="49" charset="0"/>
              </a:rPr>
              <a:t> section to avoid linker errors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In Linux/UNIX, linking with “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-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lfl</a:t>
            </a:r>
            <a:r>
              <a:rPr lang="en-US" dirty="0" smtClean="0">
                <a:cs typeface="Courier New" pitchFamily="49" charset="0"/>
              </a:rPr>
              <a:t>” supplies the default definitions for these functions automatically</a:t>
            </a:r>
          </a:p>
        </p:txBody>
      </p:sp>
    </p:spTree>
    <p:extLst>
      <p:ext uri="{BB962C8B-B14F-4D97-AF65-F5344CB8AC3E}">
        <p14:creationId xmlns:p14="http://schemas.microsoft.com/office/powerpoint/2010/main" val="2939422606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382000" cy="609398"/>
          </a:xfrm>
        </p:spPr>
        <p:txBody>
          <a:bodyPr/>
          <a:lstStyle/>
          <a:p>
            <a:r>
              <a:rPr lang="en-US" dirty="0" err="1" smtClean="0"/>
              <a:t>calc.l</a:t>
            </a:r>
            <a:r>
              <a:rPr lang="en-US" dirty="0" smtClean="0"/>
              <a:t> </a:t>
            </a:r>
            <a:r>
              <a:rPr lang="en-US" dirty="0"/>
              <a:t>- Flex </a:t>
            </a:r>
            <a:r>
              <a:rPr lang="en-US" dirty="0" smtClean="0"/>
              <a:t>File Format: </a:t>
            </a:r>
            <a:r>
              <a:rPr lang="en-US" i="1" dirty="0" smtClean="0"/>
              <a:t>&lt;Definitions&gt;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81000" y="1251597"/>
            <a:ext cx="8610600" cy="4215000"/>
          </a:xfrm>
          <a:noFill/>
          <a:effectLst/>
        </p:spPr>
        <p:txBody>
          <a:bodyPr/>
          <a:lstStyle/>
          <a:p>
            <a:pPr marL="0" indent="0">
              <a:spcBef>
                <a:spcPts val="0"/>
              </a:spcBef>
              <a:buNone/>
              <a:tabLst>
                <a:tab pos="628650" algn="l"/>
              </a:tabLst>
            </a:pPr>
            <a:r>
              <a:rPr lang="en-US" sz="2000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/* Properly formatted code/comments in </a:t>
            </a:r>
            <a:r>
              <a:rPr lang="en-US" sz="2000" i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&lt;Definitions&gt;</a:t>
            </a:r>
            <a:r>
              <a:rPr lang="en-US" sz="2000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  </a:t>
            </a:r>
          </a:p>
          <a:p>
            <a:pPr marL="0" indent="0">
              <a:spcBef>
                <a:spcPts val="0"/>
              </a:spcBef>
              <a:buNone/>
              <a:tabLst>
                <a:tab pos="628650" algn="l"/>
              </a:tabLst>
            </a:pPr>
            <a:r>
              <a:rPr lang="en-US" sz="2000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  section will be prepended to </a:t>
            </a:r>
            <a:r>
              <a:rPr lang="en-US" sz="2000" dirty="0" err="1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lex.yy.c</a:t>
            </a:r>
            <a:r>
              <a:rPr lang="en-US" sz="2000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*/</a:t>
            </a:r>
          </a:p>
          <a:p>
            <a:pPr marL="0" lvl="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5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5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800" b="1" dirty="0">
                <a:solidFill>
                  <a:srgbClr val="FFFFFF"/>
                </a:solidFill>
                <a:latin typeface="Courier New" pitchFamily="49" charset="0"/>
                <a:cs typeface="Courier New" pitchFamily="49" charset="0"/>
              </a:rPr>
              <a:t>%{</a:t>
            </a:r>
          </a:p>
          <a:p>
            <a:pPr marL="0" lvl="0" indent="0">
              <a:buNone/>
            </a:pPr>
            <a:r>
              <a:rPr lang="en-US" sz="1800" dirty="0" smtClean="0">
                <a:solidFill>
                  <a:srgbClr val="FFFFFF"/>
                </a:solidFill>
                <a:latin typeface="Courier New" pitchFamily="49" charset="0"/>
                <a:cs typeface="Courier New" pitchFamily="49" charset="0"/>
              </a:rPr>
              <a:t>#</a:t>
            </a:r>
            <a:r>
              <a:rPr lang="en-US" sz="1800" dirty="0">
                <a:solidFill>
                  <a:srgbClr val="FFFFFF"/>
                </a:solidFill>
                <a:latin typeface="Courier New" pitchFamily="49" charset="0"/>
                <a:cs typeface="Courier New" pitchFamily="49" charset="0"/>
              </a:rPr>
              <a:t>include &lt;</a:t>
            </a:r>
            <a:r>
              <a:rPr lang="en-US" sz="1800" dirty="0" err="1">
                <a:solidFill>
                  <a:srgbClr val="FFFFFF"/>
                </a:solidFill>
                <a:latin typeface="Courier New" pitchFamily="49" charset="0"/>
                <a:cs typeface="Courier New" pitchFamily="49" charset="0"/>
              </a:rPr>
              <a:t>stdlib.h</a:t>
            </a:r>
            <a:r>
              <a:rPr lang="en-US" sz="1800" dirty="0">
                <a:solidFill>
                  <a:srgbClr val="FFFFFF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lvl="0" indent="0">
              <a:buNone/>
            </a:pPr>
            <a:r>
              <a:rPr lang="en-US" sz="1800" b="1" dirty="0" smtClean="0">
                <a:solidFill>
                  <a:srgbClr val="FFFFFF"/>
                </a:solidFill>
                <a:latin typeface="Courier New" pitchFamily="49" charset="0"/>
                <a:cs typeface="Courier New" pitchFamily="49" charset="0"/>
              </a:rPr>
              <a:t>%}</a:t>
            </a:r>
          </a:p>
          <a:p>
            <a:pPr marL="0" lvl="0" indent="0">
              <a:buNone/>
            </a:pPr>
            <a:endParaRPr lang="en-US" sz="1600" b="1" dirty="0" smtClean="0">
              <a:solidFill>
                <a:srgbClr val="FFFFFF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	/* </a:t>
            </a:r>
            <a:r>
              <a:rPr lang="en-US" sz="2000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Macros */</a:t>
            </a:r>
          </a:p>
          <a:p>
            <a:pPr marL="0" indent="0">
              <a:spcBef>
                <a:spcPts val="0"/>
              </a:spcBef>
              <a:buNone/>
              <a:tabLst>
                <a:tab pos="628650" algn="l"/>
              </a:tabLst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I [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iI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]</a:t>
            </a:r>
          </a:p>
          <a:p>
            <a:pPr marL="0" indent="0">
              <a:spcBef>
                <a:spcPts val="0"/>
              </a:spcBef>
              <a:buNone/>
              <a:tabLst>
                <a:tab pos="628650" algn="l"/>
              </a:tabLst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N [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nN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]</a:t>
            </a:r>
          </a:p>
          <a:p>
            <a:pPr marL="0" indent="0">
              <a:spcBef>
                <a:spcPts val="0"/>
              </a:spcBef>
              <a:buNone/>
              <a:tabLst>
                <a:tab pos="628650" algn="l"/>
              </a:tabLst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T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tT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]</a:t>
            </a:r>
          </a:p>
          <a:p>
            <a:pPr marL="0" indent="0">
              <a:spcBef>
                <a:spcPts val="0"/>
              </a:spcBef>
              <a:buNone/>
              <a:tabLst>
                <a:tab pos="628650" algn="l"/>
              </a:tabLst>
            </a:pPr>
            <a:endParaRPr lang="en-US" sz="2000" b="1" dirty="0">
              <a:solidFill>
                <a:srgbClr val="FFFFFF"/>
              </a:solidFill>
              <a:latin typeface="Courier New" pitchFamily="49" charset="0"/>
              <a:cs typeface="Courier New" pitchFamily="49" charset="0"/>
            </a:endParaRPr>
          </a:p>
          <a:p>
            <a:pPr marL="0" lvl="0" indent="0">
              <a:buNone/>
            </a:pPr>
            <a:r>
              <a:rPr lang="en-US" sz="2000" dirty="0" smtClean="0">
                <a:solidFill>
                  <a:srgbClr val="FFFFFF"/>
                </a:solidFill>
                <a:latin typeface="Courier New" pitchFamily="49" charset="0"/>
                <a:cs typeface="Courier New" pitchFamily="49" charset="0"/>
              </a:rPr>
              <a:t>digit     </a:t>
            </a:r>
            <a:r>
              <a:rPr lang="en-US" sz="2000" dirty="0">
                <a:solidFill>
                  <a:srgbClr val="FFFFFF"/>
                </a:solidFill>
                <a:latin typeface="Courier New" pitchFamily="49" charset="0"/>
                <a:cs typeface="Courier New" pitchFamily="49" charset="0"/>
              </a:rPr>
              <a:t>[0-9]</a:t>
            </a:r>
          </a:p>
          <a:p>
            <a:pPr marL="0" lvl="0" indent="0">
              <a:buNone/>
            </a:pPr>
            <a:r>
              <a:rPr lang="en-US" sz="2000" dirty="0">
                <a:solidFill>
                  <a:srgbClr val="FFFFFF"/>
                </a:solidFill>
                <a:latin typeface="Courier New" pitchFamily="49" charset="0"/>
                <a:cs typeface="Courier New" pitchFamily="49" charset="0"/>
              </a:rPr>
              <a:t>integer   {digit</a:t>
            </a:r>
            <a:r>
              <a:rPr lang="en-US" sz="2000" dirty="0" smtClean="0">
                <a:solidFill>
                  <a:srgbClr val="FFFFFF"/>
                </a:solidFill>
                <a:latin typeface="Courier New" pitchFamily="49" charset="0"/>
                <a:cs typeface="Courier New" pitchFamily="49" charset="0"/>
              </a:rPr>
              <a:t>}+</a:t>
            </a:r>
            <a:endParaRPr lang="en-US" sz="2000" dirty="0">
              <a:solidFill>
                <a:srgbClr val="FFFFFF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8050829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382000" cy="609398"/>
          </a:xfrm>
        </p:spPr>
        <p:txBody>
          <a:bodyPr/>
          <a:lstStyle/>
          <a:p>
            <a:r>
              <a:rPr lang="en-US" dirty="0" err="1" smtClean="0"/>
              <a:t>calc.l</a:t>
            </a:r>
            <a:r>
              <a:rPr lang="en-US" dirty="0" smtClean="0"/>
              <a:t> </a:t>
            </a:r>
            <a:r>
              <a:rPr lang="en-US" dirty="0"/>
              <a:t>- Flex </a:t>
            </a:r>
            <a:r>
              <a:rPr lang="en-US" dirty="0" smtClean="0"/>
              <a:t>File Format: </a:t>
            </a:r>
            <a:r>
              <a:rPr lang="en-US" i="1" dirty="0" smtClean="0"/>
              <a:t>&lt;Definitions&gt;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81000" y="1251597"/>
            <a:ext cx="8610600" cy="4215000"/>
          </a:xfrm>
          <a:noFill/>
          <a:effectLst/>
        </p:spPr>
        <p:txBody>
          <a:bodyPr/>
          <a:lstStyle/>
          <a:p>
            <a:pPr marL="0" indent="0">
              <a:spcBef>
                <a:spcPts val="0"/>
              </a:spcBef>
              <a:buNone/>
              <a:tabLst>
                <a:tab pos="628650" algn="l"/>
              </a:tabLst>
            </a:pPr>
            <a:r>
              <a:rPr lang="en-US" sz="2000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/* Properly formatted code/comments in </a:t>
            </a:r>
            <a:r>
              <a:rPr lang="en-US" sz="2000" i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&lt;Definitions&gt;</a:t>
            </a:r>
            <a:r>
              <a:rPr lang="en-US" sz="2000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  </a:t>
            </a:r>
          </a:p>
          <a:p>
            <a:pPr marL="0" indent="0">
              <a:spcBef>
                <a:spcPts val="0"/>
              </a:spcBef>
              <a:buNone/>
              <a:tabLst>
                <a:tab pos="628650" algn="l"/>
              </a:tabLst>
            </a:pPr>
            <a:r>
              <a:rPr lang="en-US" sz="2000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  section will be prepended to </a:t>
            </a:r>
            <a:r>
              <a:rPr lang="en-US" sz="2000" dirty="0" err="1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lex.yy.c</a:t>
            </a:r>
            <a:r>
              <a:rPr lang="en-US" sz="2000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*/</a:t>
            </a:r>
          </a:p>
          <a:p>
            <a:pPr marL="0" lvl="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5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5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800" b="1" dirty="0">
                <a:solidFill>
                  <a:schemeClr val="tx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%{</a:t>
            </a:r>
          </a:p>
          <a:p>
            <a:pPr marL="0" lvl="0" indent="0">
              <a:buNone/>
            </a:pPr>
            <a:r>
              <a:rPr lang="en-US" sz="1800" dirty="0" smtClean="0">
                <a:solidFill>
                  <a:schemeClr val="tx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#</a:t>
            </a:r>
            <a:r>
              <a:rPr lang="en-US" sz="1800" dirty="0">
                <a:solidFill>
                  <a:schemeClr val="tx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include &lt;</a:t>
            </a:r>
            <a:r>
              <a:rPr lang="en-US" sz="1800" dirty="0" err="1">
                <a:solidFill>
                  <a:schemeClr val="tx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stdlib.h</a:t>
            </a:r>
            <a:r>
              <a:rPr lang="en-US" sz="1800" dirty="0">
                <a:solidFill>
                  <a:schemeClr val="tx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lvl="0" indent="0">
              <a:buNone/>
            </a:pPr>
            <a:r>
              <a:rPr lang="en-US" sz="1800" b="1" dirty="0" smtClean="0">
                <a:solidFill>
                  <a:schemeClr val="tx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%}</a:t>
            </a:r>
          </a:p>
          <a:p>
            <a:pPr marL="0" lvl="0" indent="0">
              <a:buNone/>
            </a:pPr>
            <a:endParaRPr lang="en-US" sz="1600" b="1" dirty="0" smtClean="0">
              <a:solidFill>
                <a:schemeClr val="tx1">
                  <a:lumMod val="5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tx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	/* </a:t>
            </a:r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Macros */</a:t>
            </a:r>
          </a:p>
          <a:p>
            <a:pPr marL="0" indent="0">
              <a:spcBef>
                <a:spcPts val="0"/>
              </a:spcBef>
              <a:buNone/>
              <a:tabLst>
                <a:tab pos="628650" algn="l"/>
              </a:tabLst>
            </a:pPr>
            <a:r>
              <a:rPr lang="en-US" sz="2000" dirty="0">
                <a:solidFill>
                  <a:schemeClr val="tx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I [</a:t>
            </a:r>
            <a:r>
              <a:rPr lang="en-US" sz="2000" dirty="0" err="1">
                <a:solidFill>
                  <a:schemeClr val="tx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iI</a:t>
            </a:r>
            <a:r>
              <a:rPr lang="en-US" sz="2000" dirty="0">
                <a:solidFill>
                  <a:schemeClr val="tx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]</a:t>
            </a:r>
          </a:p>
          <a:p>
            <a:pPr marL="0" indent="0">
              <a:spcBef>
                <a:spcPts val="0"/>
              </a:spcBef>
              <a:buNone/>
              <a:tabLst>
                <a:tab pos="628650" algn="l"/>
              </a:tabLst>
            </a:pPr>
            <a:r>
              <a:rPr lang="en-US" sz="2000" dirty="0">
                <a:solidFill>
                  <a:schemeClr val="tx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N [</a:t>
            </a:r>
            <a:r>
              <a:rPr lang="en-US" sz="2000" dirty="0" err="1">
                <a:solidFill>
                  <a:schemeClr val="tx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nN</a:t>
            </a:r>
            <a:r>
              <a:rPr lang="en-US" sz="2000" dirty="0">
                <a:solidFill>
                  <a:schemeClr val="tx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]</a:t>
            </a:r>
          </a:p>
          <a:p>
            <a:pPr marL="0" indent="0">
              <a:spcBef>
                <a:spcPts val="0"/>
              </a:spcBef>
              <a:buNone/>
              <a:tabLst>
                <a:tab pos="628650" algn="l"/>
              </a:tabLst>
            </a:pPr>
            <a:r>
              <a:rPr lang="en-US" sz="2000" dirty="0">
                <a:solidFill>
                  <a:schemeClr val="tx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T </a:t>
            </a:r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000" dirty="0" err="1">
                <a:solidFill>
                  <a:schemeClr val="tx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tT</a:t>
            </a:r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]</a:t>
            </a:r>
          </a:p>
          <a:p>
            <a:pPr marL="0" indent="0">
              <a:spcBef>
                <a:spcPts val="0"/>
              </a:spcBef>
              <a:buNone/>
              <a:tabLst>
                <a:tab pos="628650" algn="l"/>
              </a:tabLst>
            </a:pPr>
            <a:endParaRPr lang="en-US" sz="2000" b="1" dirty="0">
              <a:solidFill>
                <a:schemeClr val="tx1">
                  <a:lumMod val="5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marL="0" lvl="0" indent="0">
              <a:buNone/>
            </a:pPr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digit     </a:t>
            </a:r>
            <a:r>
              <a:rPr lang="en-US" sz="2000" dirty="0">
                <a:solidFill>
                  <a:schemeClr val="tx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[0-9]</a:t>
            </a:r>
          </a:p>
          <a:p>
            <a:pPr marL="0" lvl="0" indent="0">
              <a:buNone/>
            </a:pPr>
            <a:r>
              <a:rPr lang="en-US" sz="2000" dirty="0">
                <a:solidFill>
                  <a:schemeClr val="tx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integer   {digit</a:t>
            </a:r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}+</a:t>
            </a:r>
            <a:endParaRPr lang="en-US" sz="2000" dirty="0">
              <a:solidFill>
                <a:schemeClr val="tx1">
                  <a:lumMod val="50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2040217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382000" cy="609398"/>
          </a:xfrm>
        </p:spPr>
        <p:txBody>
          <a:bodyPr/>
          <a:lstStyle/>
          <a:p>
            <a:r>
              <a:rPr lang="en-US" dirty="0" err="1" smtClean="0"/>
              <a:t>calc.l</a:t>
            </a:r>
            <a:r>
              <a:rPr lang="en-US" dirty="0" smtClean="0"/>
              <a:t> </a:t>
            </a:r>
            <a:r>
              <a:rPr lang="en-US" dirty="0"/>
              <a:t>- Flex </a:t>
            </a:r>
            <a:r>
              <a:rPr lang="en-US" dirty="0" smtClean="0"/>
              <a:t>File Format: </a:t>
            </a:r>
            <a:r>
              <a:rPr lang="en-US" i="1" dirty="0" smtClean="0"/>
              <a:t>&lt;Definitions&gt;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81000" y="1251597"/>
            <a:ext cx="8610600" cy="4215000"/>
          </a:xfrm>
          <a:noFill/>
          <a:effectLst/>
        </p:spPr>
        <p:txBody>
          <a:bodyPr/>
          <a:lstStyle/>
          <a:p>
            <a:pPr marL="0" indent="0">
              <a:spcBef>
                <a:spcPts val="0"/>
              </a:spcBef>
              <a:buNone/>
              <a:tabLst>
                <a:tab pos="628650" algn="l"/>
              </a:tabLst>
            </a:pPr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/* Properly formatted code/comments in </a:t>
            </a:r>
            <a:r>
              <a:rPr lang="en-US" sz="2000" i="1" dirty="0" smtClean="0">
                <a:solidFill>
                  <a:schemeClr val="tx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&lt;Definitions&gt;</a:t>
            </a:r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</a:t>
            </a:r>
          </a:p>
          <a:p>
            <a:pPr marL="0" indent="0">
              <a:spcBef>
                <a:spcPts val="0"/>
              </a:spcBef>
              <a:buNone/>
              <a:tabLst>
                <a:tab pos="628650" algn="l"/>
              </a:tabLst>
            </a:pPr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section will be prepended to </a:t>
            </a:r>
            <a:r>
              <a:rPr lang="en-US" sz="2000" dirty="0" err="1" smtClean="0">
                <a:solidFill>
                  <a:schemeClr val="tx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lex.yy.c</a:t>
            </a:r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*/</a:t>
            </a:r>
          </a:p>
          <a:p>
            <a:pPr marL="0" lvl="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5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5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800" b="1" dirty="0">
                <a:solidFill>
                  <a:srgbClr val="FFFFFF"/>
                </a:solidFill>
                <a:latin typeface="Courier New" pitchFamily="49" charset="0"/>
                <a:cs typeface="Courier New" pitchFamily="49" charset="0"/>
              </a:rPr>
              <a:t>%{</a:t>
            </a:r>
          </a:p>
          <a:p>
            <a:pPr marL="0" lvl="0" indent="0">
              <a:buNone/>
            </a:pPr>
            <a:r>
              <a:rPr lang="en-US" sz="1800" dirty="0" smtClean="0">
                <a:solidFill>
                  <a:srgbClr val="FFFFFF"/>
                </a:solidFill>
                <a:latin typeface="Courier New" pitchFamily="49" charset="0"/>
                <a:cs typeface="Courier New" pitchFamily="49" charset="0"/>
              </a:rPr>
              <a:t>#</a:t>
            </a:r>
            <a:r>
              <a:rPr lang="en-US" sz="1800" dirty="0">
                <a:solidFill>
                  <a:srgbClr val="FFFFFF"/>
                </a:solidFill>
                <a:latin typeface="Courier New" pitchFamily="49" charset="0"/>
                <a:cs typeface="Courier New" pitchFamily="49" charset="0"/>
              </a:rPr>
              <a:t>include &lt;</a:t>
            </a:r>
            <a:r>
              <a:rPr lang="en-US" sz="1800" dirty="0" err="1">
                <a:solidFill>
                  <a:srgbClr val="FFFFFF"/>
                </a:solidFill>
                <a:latin typeface="Courier New" pitchFamily="49" charset="0"/>
                <a:cs typeface="Courier New" pitchFamily="49" charset="0"/>
              </a:rPr>
              <a:t>stdlib.h</a:t>
            </a:r>
            <a:r>
              <a:rPr lang="en-US" sz="1800" dirty="0">
                <a:solidFill>
                  <a:srgbClr val="FFFFFF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lvl="0" indent="0">
              <a:buNone/>
            </a:pPr>
            <a:r>
              <a:rPr lang="en-US" sz="1800" b="1" dirty="0" smtClean="0">
                <a:solidFill>
                  <a:srgbClr val="FFFFFF"/>
                </a:solidFill>
                <a:latin typeface="Courier New" pitchFamily="49" charset="0"/>
                <a:cs typeface="Courier New" pitchFamily="49" charset="0"/>
              </a:rPr>
              <a:t>%}</a:t>
            </a:r>
          </a:p>
          <a:p>
            <a:pPr marL="0" lvl="0" indent="0">
              <a:buNone/>
            </a:pPr>
            <a:endParaRPr lang="en-US" sz="1600" b="1" dirty="0" smtClean="0">
              <a:solidFill>
                <a:srgbClr val="FFFFFF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tx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	/* </a:t>
            </a:r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Macros */</a:t>
            </a:r>
          </a:p>
          <a:p>
            <a:pPr marL="0" indent="0">
              <a:spcBef>
                <a:spcPts val="0"/>
              </a:spcBef>
              <a:buNone/>
              <a:tabLst>
                <a:tab pos="628650" algn="l"/>
              </a:tabLst>
            </a:pPr>
            <a:r>
              <a:rPr lang="en-US" sz="2000" dirty="0">
                <a:solidFill>
                  <a:schemeClr val="tx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I [</a:t>
            </a:r>
            <a:r>
              <a:rPr lang="en-US" sz="2000" dirty="0" err="1">
                <a:solidFill>
                  <a:schemeClr val="tx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iI</a:t>
            </a:r>
            <a:r>
              <a:rPr lang="en-US" sz="2000" dirty="0">
                <a:solidFill>
                  <a:schemeClr val="tx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]</a:t>
            </a:r>
          </a:p>
          <a:p>
            <a:pPr marL="0" indent="0">
              <a:spcBef>
                <a:spcPts val="0"/>
              </a:spcBef>
              <a:buNone/>
              <a:tabLst>
                <a:tab pos="628650" algn="l"/>
              </a:tabLst>
            </a:pPr>
            <a:r>
              <a:rPr lang="en-US" sz="2000" dirty="0">
                <a:solidFill>
                  <a:schemeClr val="tx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N [</a:t>
            </a:r>
            <a:r>
              <a:rPr lang="en-US" sz="2000" dirty="0" err="1">
                <a:solidFill>
                  <a:schemeClr val="tx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nN</a:t>
            </a:r>
            <a:r>
              <a:rPr lang="en-US" sz="2000" dirty="0">
                <a:solidFill>
                  <a:schemeClr val="tx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]</a:t>
            </a:r>
          </a:p>
          <a:p>
            <a:pPr marL="0" indent="0">
              <a:spcBef>
                <a:spcPts val="0"/>
              </a:spcBef>
              <a:buNone/>
              <a:tabLst>
                <a:tab pos="628650" algn="l"/>
              </a:tabLst>
            </a:pPr>
            <a:r>
              <a:rPr lang="en-US" sz="2000" dirty="0">
                <a:solidFill>
                  <a:schemeClr val="tx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T </a:t>
            </a:r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000" dirty="0" err="1">
                <a:solidFill>
                  <a:schemeClr val="tx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tT</a:t>
            </a:r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]</a:t>
            </a:r>
          </a:p>
          <a:p>
            <a:pPr marL="0" indent="0">
              <a:spcBef>
                <a:spcPts val="0"/>
              </a:spcBef>
              <a:buNone/>
              <a:tabLst>
                <a:tab pos="628650" algn="l"/>
              </a:tabLst>
            </a:pPr>
            <a:endParaRPr lang="en-US" sz="2000" b="1" dirty="0">
              <a:solidFill>
                <a:schemeClr val="tx1">
                  <a:lumMod val="5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marL="0" lvl="0" indent="0">
              <a:buNone/>
            </a:pPr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digit     </a:t>
            </a:r>
            <a:r>
              <a:rPr lang="en-US" sz="2000" dirty="0">
                <a:solidFill>
                  <a:schemeClr val="tx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[0-9]</a:t>
            </a:r>
          </a:p>
          <a:p>
            <a:pPr marL="0" lvl="0" indent="0">
              <a:buNone/>
            </a:pPr>
            <a:r>
              <a:rPr lang="en-US" sz="2000" dirty="0">
                <a:solidFill>
                  <a:schemeClr val="tx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integer   {digit</a:t>
            </a:r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}+</a:t>
            </a:r>
            <a:endParaRPr lang="en-US" sz="2000" dirty="0">
              <a:solidFill>
                <a:schemeClr val="tx1">
                  <a:lumMod val="50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Right Brace 6"/>
          <p:cNvSpPr/>
          <p:nvPr/>
        </p:nvSpPr>
        <p:spPr>
          <a:xfrm>
            <a:off x="3638548" y="2219099"/>
            <a:ext cx="762000" cy="828901"/>
          </a:xfrm>
          <a:prstGeom prst="rightBrace">
            <a:avLst>
              <a:gd name="adj1" fmla="val 15779"/>
              <a:gd name="adj2" fmla="val 49535"/>
            </a:avLst>
          </a:prstGeom>
          <a:ln w="190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86274" y="2386280"/>
            <a:ext cx="404812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 smtClean="0">
                <a:solidFill>
                  <a:schemeClr val="accent4"/>
                </a:solidFill>
              </a:rPr>
              <a:t>Optional sub-section</a:t>
            </a:r>
            <a:endParaRPr lang="en-US" sz="2000" dirty="0" smtClean="0">
              <a:solidFill>
                <a:schemeClr val="accent4"/>
              </a:solidFill>
            </a:endParaRPr>
          </a:p>
          <a:p>
            <a:r>
              <a:rPr lang="en-US" sz="2000" dirty="0" smtClean="0">
                <a:solidFill>
                  <a:schemeClr val="accent4"/>
                </a:solidFill>
              </a:rPr>
              <a:t>Used for #include items, </a:t>
            </a:r>
            <a:br>
              <a:rPr lang="en-US" sz="2000" dirty="0" smtClean="0">
                <a:solidFill>
                  <a:schemeClr val="accent4"/>
                </a:solidFill>
              </a:rPr>
            </a:br>
            <a:r>
              <a:rPr lang="en-US" sz="2000" dirty="0" smtClean="0">
                <a:solidFill>
                  <a:schemeClr val="accent4"/>
                </a:solidFill>
              </a:rPr>
              <a:t>function declarations, </a:t>
            </a:r>
            <a:br>
              <a:rPr lang="en-US" sz="2000" dirty="0" smtClean="0">
                <a:solidFill>
                  <a:schemeClr val="accent4"/>
                </a:solidFill>
              </a:rPr>
            </a:br>
            <a:r>
              <a:rPr lang="en-US" sz="2000" dirty="0" smtClean="0">
                <a:solidFill>
                  <a:schemeClr val="accent4"/>
                </a:solidFill>
              </a:rPr>
              <a:t>global variable initializations, etc.</a:t>
            </a:r>
          </a:p>
        </p:txBody>
      </p:sp>
    </p:spTree>
    <p:extLst>
      <p:ext uri="{BB962C8B-B14F-4D97-AF65-F5344CB8AC3E}">
        <p14:creationId xmlns:p14="http://schemas.microsoft.com/office/powerpoint/2010/main" val="493222739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Purple Segoe 4-3 template-template_April-17-2007">
  <a:themeElements>
    <a:clrScheme name="Purple Template-Template">
      <a:dk1>
        <a:srgbClr val="000000"/>
      </a:dk1>
      <a:lt1>
        <a:srgbClr val="FFFFFF"/>
      </a:lt1>
      <a:dk2>
        <a:srgbClr val="663474"/>
      </a:dk2>
      <a:lt2>
        <a:srgbClr val="DBB7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2681E6"/>
      </a:accent6>
      <a:hlink>
        <a:srgbClr val="F0ED7B"/>
      </a:hlink>
      <a:folHlink>
        <a:srgbClr val="F3EB4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White with Courier font for code slides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Purple Brushed Metal and Curves Design</Template>
  <TotalTime>12441</TotalTime>
  <Words>387</Words>
  <Application>Microsoft Office PowerPoint</Application>
  <PresentationFormat>On-screen Show (4:3)</PresentationFormat>
  <Paragraphs>152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Purple Segoe 4-3 template-template_April-17-2007</vt:lpstr>
      <vt:lpstr>White with Courier font for code slides</vt:lpstr>
      <vt:lpstr>Introduction to Flex</vt:lpstr>
      <vt:lpstr>What Is Flex?</vt:lpstr>
      <vt:lpstr>How Flex Works</vt:lpstr>
      <vt:lpstr>Algebraic Laws for Regular Expressions</vt:lpstr>
      <vt:lpstr>Flex Regular Expressions</vt:lpstr>
      <vt:lpstr>Flex File Format</vt:lpstr>
      <vt:lpstr>calc.l - Flex File Format: &lt;Definitions&gt;</vt:lpstr>
      <vt:lpstr>calc.l - Flex File Format: &lt;Definitions&gt;</vt:lpstr>
      <vt:lpstr>calc.l - Flex File Format: &lt;Definitions&gt;</vt:lpstr>
      <vt:lpstr>calc.l - Flex File Format: &lt;Definitions&gt;</vt:lpstr>
      <vt:lpstr>calc.l - Flex File Format: &lt;Rules&gt;</vt:lpstr>
      <vt:lpstr>calc.l - Flex File Format: &lt;User Code&gt;</vt:lpstr>
      <vt:lpstr>Values Available to the User</vt:lpstr>
      <vt:lpstr>Running From Command Line</vt:lpstr>
      <vt:lpstr>Links/Installation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Melanie</dc:creator>
  <cp:lastModifiedBy>Melanie</cp:lastModifiedBy>
  <cp:revision>156</cp:revision>
  <dcterms:created xsi:type="dcterms:W3CDTF">2013-02-13T00:53:38Z</dcterms:created>
  <dcterms:modified xsi:type="dcterms:W3CDTF">2013-04-03T06:00:38Z</dcterms:modified>
</cp:coreProperties>
</file>